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4" r:id="rId2"/>
    <p:sldId id="371" r:id="rId3"/>
    <p:sldId id="374" r:id="rId4"/>
    <p:sldId id="375" r:id="rId5"/>
    <p:sldId id="376" r:id="rId6"/>
    <p:sldId id="378" r:id="rId7"/>
    <p:sldId id="377" r:id="rId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MS PGothic" charset="-128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MS PGothic" charset="-128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MS PGothic" charset="-128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MS PGothic" charset="-128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MS PGothic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MS PGothic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MS PGothic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MS PGothic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MS PGothic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sHispaniola 1" initials="T" lastIdx="1" clrIdx="0">
    <p:extLst>
      <p:ext uri="{19B8F6BF-5375-455C-9EA6-DF929625EA0E}">
        <p15:presenceInfo xmlns:p15="http://schemas.microsoft.com/office/powerpoint/2012/main" userId="TransHispaniola 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3"/>
    <p:restoredTop sz="94649"/>
  </p:normalViewPr>
  <p:slideViewPr>
    <p:cSldViewPr snapToGrid="0" snapToObjects="1">
      <p:cViewPr varScale="1">
        <p:scale>
          <a:sx n="100" d="100"/>
          <a:sy n="100" d="100"/>
        </p:scale>
        <p:origin x="1360" y="17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8E622E2-4F3F-B34E-A020-AE7378B829A3}" type="datetimeFigureOut">
              <a:rPr lang="en-US"/>
              <a:pPr>
                <a:defRPr/>
              </a:pPr>
              <a:t>6/16/20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8108F886-D3E1-E64D-96FF-13D70AF2E6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123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FE37F729-3540-A44F-AFE5-FD4995F16A63}" type="datetimeFigureOut">
              <a:rPr lang="en-US"/>
              <a:pPr>
                <a:defRPr/>
              </a:pPr>
              <a:t>6/16/20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AE7E8EDF-35D7-7942-9BAC-E207580A9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048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_cover_fla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9194615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5055476" y="409827"/>
            <a:ext cx="4109162" cy="40434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 dirty="0">
              <a:solidFill>
                <a:srgbClr val="FFFFFF"/>
              </a:solidFill>
              <a:ea typeface="MS PGothic" charset="-12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8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2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_cover_no_fla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9194615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010507" y="409827"/>
            <a:ext cx="3154131" cy="40434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 dirty="0">
              <a:solidFill>
                <a:srgbClr val="FFFFFF"/>
              </a:solidFill>
              <a:ea typeface="MS PGothic" charset="-12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8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447" y="6333777"/>
            <a:ext cx="6264091" cy="45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488752" y="1577081"/>
            <a:ext cx="3532101" cy="3534083"/>
          </a:xfrm>
          <a:prstGeom prst="ellipse">
            <a:avLst/>
          </a:prstGeom>
        </p:spPr>
        <p:txBody>
          <a:bodyPr/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447" y="6333777"/>
            <a:ext cx="6264091" cy="454510"/>
          </a:xfrm>
          <a:prstGeom prst="rect">
            <a:avLst/>
          </a:prstGeom>
        </p:spPr>
      </p:pic>
      <p:sp>
        <p:nvSpPr>
          <p:cNvPr id="4" name="Freeform 3"/>
          <p:cNvSpPr>
            <a:spLocks noChangeArrowheads="1"/>
          </p:cNvSpPr>
          <p:nvPr userDrawn="1"/>
        </p:nvSpPr>
        <p:spPr bwMode="auto">
          <a:xfrm>
            <a:off x="-20638" y="5630863"/>
            <a:ext cx="9199563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918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384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229100" y="409575"/>
            <a:ext cx="4935538" cy="1809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 altLang="en-US" dirty="0">
              <a:solidFill>
                <a:srgbClr val="FFFFFF"/>
              </a:solidFill>
              <a:cs typeface="MS PGothic" charset="0"/>
            </a:endParaRPr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238233" y="1853179"/>
            <a:ext cx="2830512" cy="2832100"/>
          </a:xfrm>
          <a:prstGeom prst="ellipse">
            <a:avLst/>
          </a:prstGeom>
        </p:spPr>
        <p:txBody>
          <a:bodyPr/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3185655" y="1853179"/>
            <a:ext cx="2830512" cy="2832100"/>
          </a:xfrm>
          <a:prstGeom prst="ellipse">
            <a:avLst/>
          </a:prstGeom>
        </p:spPr>
        <p:txBody>
          <a:bodyPr/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6133076" y="1853179"/>
            <a:ext cx="2830512" cy="2832100"/>
          </a:xfrm>
          <a:prstGeom prst="ellipse">
            <a:avLst/>
          </a:prstGeom>
        </p:spPr>
        <p:txBody>
          <a:bodyPr/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20954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4229100" y="409575"/>
            <a:ext cx="4935538" cy="1809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 altLang="en-US" dirty="0">
              <a:solidFill>
                <a:srgbClr val="FFFFFF"/>
              </a:solidFill>
              <a:cs typeface="MS PGothic" charset="0"/>
            </a:endParaRPr>
          </a:p>
        </p:txBody>
      </p:sp>
      <p:sp>
        <p:nvSpPr>
          <p:cNvPr id="6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488029" y="1549400"/>
            <a:ext cx="3621088" cy="375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72259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_cover_no_fla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8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9194615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4492487" y="409827"/>
            <a:ext cx="4672151" cy="40434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 dirty="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4519909" y="386679"/>
            <a:ext cx="4572000" cy="4744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100"/>
              </a:spcAft>
              <a:defRPr/>
            </a:pPr>
            <a:r>
              <a:rPr lang="es-419" sz="1200" dirty="0">
                <a:solidFill>
                  <a:srgbClr val="FFFFFF"/>
                </a:solidFill>
                <a:latin typeface="Avenir Heavy"/>
                <a:ea typeface="Calibri" panose="020F0502020204030204" pitchFamily="34" charset="0"/>
                <a:cs typeface="Times New Roman" panose="02020603050405020304" pitchFamily="18" charset="0"/>
              </a:rPr>
              <a:t>Teleconferencia </a:t>
            </a:r>
            <a:r>
              <a:rPr lang="es-419" sz="1200" baseline="0" dirty="0">
                <a:solidFill>
                  <a:srgbClr val="FFFFFF"/>
                </a:solidFill>
                <a:latin typeface="Avenir Heavy"/>
                <a:ea typeface="Calibri" panose="020F0502020204030204" pitchFamily="34" charset="0"/>
                <a:cs typeface="Times New Roman" panose="02020603050405020304" pitchFamily="18" charset="0"/>
              </a:rPr>
              <a:t>CLME+  - MINAE Costa Rica</a:t>
            </a:r>
          </a:p>
          <a:p>
            <a:pPr algn="ctr">
              <a:spcBef>
                <a:spcPts val="0"/>
              </a:spcBef>
              <a:spcAft>
                <a:spcPts val="100"/>
              </a:spcAft>
              <a:defRPr/>
            </a:pPr>
            <a:r>
              <a:rPr lang="es-419" sz="1200" baseline="0" dirty="0">
                <a:solidFill>
                  <a:srgbClr val="FFFFFF"/>
                </a:solidFill>
                <a:latin typeface="Avenir Heavy"/>
                <a:ea typeface="Calibri" panose="020F0502020204030204" pitchFamily="34" charset="0"/>
                <a:cs typeface="Times New Roman" panose="02020603050405020304" pitchFamily="18" charset="0"/>
              </a:rPr>
              <a:t> 11 de junio del 2020</a:t>
            </a:r>
            <a:endParaRPr lang="es-419" sz="1200" dirty="0">
              <a:solidFill>
                <a:srgbClr val="FFFFFF"/>
              </a:solidFill>
              <a:latin typeface="Avenir Heavy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208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_cover_fla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960438"/>
            <a:ext cx="734536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9194615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8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6010507" y="409827"/>
            <a:ext cx="3154131" cy="40434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 dirty="0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1893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mailto:yvesrenard18@gma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7" b="9077"/>
          <a:stretch>
            <a:fillRect/>
          </a:stretch>
        </p:blipFill>
        <p:spPr/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52388" y="1817178"/>
            <a:ext cx="9231313" cy="2679770"/>
          </a:xfrm>
          <a:prstGeom prst="rect">
            <a:avLst/>
          </a:prstGeom>
          <a:solidFill>
            <a:schemeClr val="tx1">
              <a:lumMod val="50000"/>
              <a:lumOff val="50000"/>
              <a:alpha val="71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s-419" altLang="en-US" dirty="0">
              <a:solidFill>
                <a:srgbClr val="FFFFFF"/>
              </a:solidFill>
              <a:cs typeface="MS PGothic" charset="0"/>
            </a:endParaRPr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-20638" y="5630863"/>
            <a:ext cx="9199563" cy="1227137"/>
          </a:xfrm>
          <a:custGeom>
            <a:avLst/>
            <a:gdLst>
              <a:gd name="T0" fmla="*/ 9199151 w 22351"/>
              <a:gd name="T1" fmla="*/ 1223910 h 2552"/>
              <a:gd name="T2" fmla="*/ 9199151 w 22351"/>
              <a:gd name="T3" fmla="*/ 275452 h 2552"/>
              <a:gd name="T4" fmla="*/ 3476333 w 22351"/>
              <a:gd name="T5" fmla="*/ 435050 h 2552"/>
              <a:gd name="T6" fmla="*/ 0 w 22351"/>
              <a:gd name="T7" fmla="*/ 318236 h 2552"/>
              <a:gd name="T8" fmla="*/ 0 w 22351"/>
              <a:gd name="T9" fmla="*/ 1226313 h 2552"/>
              <a:gd name="T10" fmla="*/ 9199151 w 22351"/>
              <a:gd name="T11" fmla="*/ 1223910 h 25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419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0" y="1019653"/>
            <a:ext cx="297464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419" sz="7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Catalizando la implementación del Programa de Acciones Estratégicas de los Grandes Ecosistemas Marinos </a:t>
            </a:r>
          </a:p>
          <a:p>
            <a:pPr algn="ctr">
              <a:defRPr/>
            </a:pPr>
            <a:r>
              <a:rPr lang="es-419" sz="7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del Caribe y de la Plataforma del Norte de Brasil</a:t>
            </a:r>
          </a:p>
        </p:txBody>
      </p:sp>
      <p:sp>
        <p:nvSpPr>
          <p:cNvPr id="10" name="Rectangle 9"/>
          <p:cNvSpPr/>
          <p:nvPr/>
        </p:nvSpPr>
        <p:spPr>
          <a:xfrm>
            <a:off x="-25307" y="2409097"/>
            <a:ext cx="92313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/>
              <a:t>Review of the Progress Report on the CLME+ Project Steering Committee Achievements under the current Work </a:t>
            </a:r>
            <a:r>
              <a:rPr lang="en-US" sz="3600" dirty="0" err="1"/>
              <a:t>Programme</a:t>
            </a:r>
            <a:endParaRPr lang="en-US" sz="3600" dirty="0"/>
          </a:p>
        </p:txBody>
      </p:sp>
      <p:sp>
        <p:nvSpPr>
          <p:cNvPr id="13" name="Text Box 10"/>
          <p:cNvSpPr txBox="1"/>
          <p:nvPr/>
        </p:nvSpPr>
        <p:spPr>
          <a:xfrm>
            <a:off x="5092262" y="392428"/>
            <a:ext cx="4051738" cy="407275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spcBef>
                <a:spcPts val="0"/>
              </a:spcBef>
              <a:spcAft>
                <a:spcPts val="100"/>
              </a:spcAft>
              <a:defRPr/>
            </a:pPr>
            <a:r>
              <a:rPr lang="es-CO" sz="1050" dirty="0">
                <a:solidFill>
                  <a:srgbClr val="FFFFFF"/>
                </a:solidFill>
                <a:latin typeface="Avenir Heavy"/>
                <a:ea typeface="Calibri" panose="020F0502020204030204" pitchFamily="34" charset="0"/>
                <a:cs typeface="Times New Roman" panose="02020603050405020304" pitchFamily="18" charset="0"/>
              </a:rPr>
              <a:t>Virtual Project </a:t>
            </a:r>
            <a:r>
              <a:rPr lang="es-CO" sz="1050" dirty="0" err="1">
                <a:solidFill>
                  <a:srgbClr val="FFFFFF"/>
                </a:solidFill>
                <a:latin typeface="Avenir Heavy"/>
                <a:ea typeface="Calibri" panose="020F0502020204030204" pitchFamily="34" charset="0"/>
                <a:cs typeface="Times New Roman" panose="02020603050405020304" pitchFamily="18" charset="0"/>
              </a:rPr>
              <a:t>Steering</a:t>
            </a:r>
            <a:r>
              <a:rPr lang="es-CO" sz="1050" dirty="0">
                <a:solidFill>
                  <a:srgbClr val="FFFFFF"/>
                </a:solidFill>
                <a:latin typeface="Avenir Heav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050" dirty="0" err="1">
                <a:solidFill>
                  <a:srgbClr val="FFFFFF"/>
                </a:solidFill>
                <a:latin typeface="Avenir Heavy"/>
                <a:ea typeface="Calibri" panose="020F0502020204030204" pitchFamily="34" charset="0"/>
                <a:cs typeface="Times New Roman" panose="02020603050405020304" pitchFamily="18" charset="0"/>
              </a:rPr>
              <a:t>Committee</a:t>
            </a:r>
            <a:r>
              <a:rPr lang="es-CO" sz="1050" dirty="0">
                <a:solidFill>
                  <a:srgbClr val="FFFFFF"/>
                </a:solidFill>
                <a:latin typeface="Avenir Heavy"/>
                <a:ea typeface="Calibri" panose="020F0502020204030204" pitchFamily="34" charset="0"/>
                <a:cs typeface="Times New Roman" panose="02020603050405020304" pitchFamily="18" charset="0"/>
              </a:rPr>
              <a:t> Meeting</a:t>
            </a:r>
          </a:p>
          <a:p>
            <a:pPr algn="ctr">
              <a:spcBef>
                <a:spcPts val="0"/>
              </a:spcBef>
              <a:spcAft>
                <a:spcPts val="100"/>
              </a:spcAft>
              <a:defRPr/>
            </a:pPr>
            <a:r>
              <a:rPr lang="es-CO" sz="1050" dirty="0">
                <a:solidFill>
                  <a:srgbClr val="FFFFFF"/>
                </a:solidFill>
                <a:latin typeface="Avenir Heavy"/>
                <a:ea typeface="Calibri" panose="020F0502020204030204" pitchFamily="34" charset="0"/>
                <a:cs typeface="Times New Roman" panose="02020603050405020304" pitchFamily="18" charset="0"/>
              </a:rPr>
              <a:t>16-18 June 2020</a:t>
            </a:r>
            <a:endParaRPr lang="es-419" sz="1050" dirty="0">
              <a:solidFill>
                <a:srgbClr val="FFFFFF"/>
              </a:solidFill>
              <a:latin typeface="Avenir Heavy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881" y="1014115"/>
            <a:ext cx="6264091" cy="4545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8365" y="4730380"/>
            <a:ext cx="5667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chemeClr val="bg1"/>
                </a:solidFill>
              </a:rPr>
              <a:t>Yves Renard</a:t>
            </a:r>
          </a:p>
          <a:p>
            <a:pPr algn="ctr"/>
            <a:r>
              <a:rPr lang="es-CO" sz="1600" b="1" dirty="0">
                <a:solidFill>
                  <a:schemeClr val="bg1"/>
                </a:solidFill>
              </a:rPr>
              <a:t>Consultant, CLME+ PCU</a:t>
            </a:r>
          </a:p>
          <a:p>
            <a:pPr algn="ctr"/>
            <a:r>
              <a:rPr lang="es-CO" sz="1600" b="1" dirty="0">
                <a:solidFill>
                  <a:schemeClr val="bg1"/>
                </a:solidFill>
                <a:hlinkClick r:id="rId4"/>
              </a:rPr>
              <a:t>yvesrenard18@gmail.com</a:t>
            </a:r>
            <a:r>
              <a:rPr lang="es-CO" sz="16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6" y="6593789"/>
            <a:ext cx="9144000" cy="2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29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-20638" y="5630863"/>
            <a:ext cx="9199563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 charset="0"/>
              <a:cs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597693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D42FD6E-EC87-2B49-BB91-F934B4EF61BE}"/>
              </a:ext>
            </a:extLst>
          </p:cNvPr>
          <p:cNvSpPr/>
          <p:nvPr/>
        </p:nvSpPr>
        <p:spPr>
          <a:xfrm>
            <a:off x="685800" y="492542"/>
            <a:ext cx="7594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Work Programme and Participants. 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This thread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confirmed the suitability of the platform for discussion and recommendations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noted that all final decisions should be reserved for the virtual PSC meeting or via a clear process conducted virtually afterwards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noted the very ambitious nature of this meeting, the need for a shorter agenda and the importance of defining and adopting a clear process for taking PSC decisions after the virtual meeting</a:t>
            </a:r>
          </a:p>
        </p:txBody>
      </p:sp>
    </p:spTree>
    <p:extLst>
      <p:ext uri="{BB962C8B-B14F-4D97-AF65-F5344CB8AC3E}">
        <p14:creationId xmlns:p14="http://schemas.microsoft.com/office/powerpoint/2010/main" val="390166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-20638" y="5630863"/>
            <a:ext cx="9199563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 charset="0"/>
              <a:cs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597693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D42FD6E-EC87-2B49-BB91-F934B4EF61BE}"/>
              </a:ext>
            </a:extLst>
          </p:cNvPr>
          <p:cNvSpPr/>
          <p:nvPr/>
        </p:nvSpPr>
        <p:spPr>
          <a:xfrm>
            <a:off x="685800" y="492542"/>
            <a:ext cx="75946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2.1. Mandate of the Permanent Coordination Mechanism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. In this thread:</a:t>
            </a:r>
          </a:p>
          <a:p>
            <a:pPr marL="34290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no objection to the four objectives as currently proposed, but important comments and recommendations, in particular with respect to: </a:t>
            </a:r>
          </a:p>
          <a:p>
            <a:pPr marL="800100" lvl="1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coordination or integration?</a:t>
            </a:r>
          </a:p>
          <a:p>
            <a:pPr marL="800100" lvl="1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“sustainable management and use”, “conservation and management”, or “conservation and sustainable use”?</a:t>
            </a:r>
          </a:p>
          <a:p>
            <a:pPr marL="800100" lvl="1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objective 4 include “support to intersectoral agreements”?</a:t>
            </a:r>
          </a:p>
          <a:p>
            <a:pPr marL="800100" lvl="1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</a:rPr>
              <a:t>“establish partnerships”, “support partnerships” or “support and promote partnerships”?</a:t>
            </a:r>
          </a:p>
        </p:txBody>
      </p:sp>
    </p:spTree>
    <p:extLst>
      <p:ext uri="{BB962C8B-B14F-4D97-AF65-F5344CB8AC3E}">
        <p14:creationId xmlns:p14="http://schemas.microsoft.com/office/powerpoint/2010/main" val="2235255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-20638" y="5630863"/>
            <a:ext cx="9199563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 charset="0"/>
              <a:cs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597693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D42FD6E-EC87-2B49-BB91-F934B4EF61BE}"/>
              </a:ext>
            </a:extLst>
          </p:cNvPr>
          <p:cNvSpPr/>
          <p:nvPr/>
        </p:nvSpPr>
        <p:spPr>
          <a:xfrm>
            <a:off x="781843" y="314355"/>
            <a:ext cx="7594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2.1.1.1. Geographic scope. 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In this thread, </a:t>
            </a:r>
            <a:r>
              <a:rPr lang="en-GB" sz="2800" dirty="0"/>
              <a:t>respondents were generally supportive, but: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different views were expressed about the desirability to include references to adjacent ecosystems and to a potential expansion to the Gulf of Mexico,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 question was also raised about the designation of the geographic scope: “wider Caribbean”? “CLME+ Region”?</a:t>
            </a:r>
          </a:p>
          <a:p>
            <a:endParaRPr lang="en-GB" sz="2800" dirty="0"/>
          </a:p>
          <a:p>
            <a:r>
              <a:rPr lang="en-GB" sz="2800" b="1" dirty="0"/>
              <a:t>2.1.1.2. Thematic scope.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greater focus, consistent with the scope of the SAP</a:t>
            </a:r>
          </a:p>
        </p:txBody>
      </p:sp>
    </p:spTree>
    <p:extLst>
      <p:ext uri="{BB962C8B-B14F-4D97-AF65-F5344CB8AC3E}">
        <p14:creationId xmlns:p14="http://schemas.microsoft.com/office/powerpoint/2010/main" val="1476076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-20638" y="5630863"/>
            <a:ext cx="9199563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 charset="0"/>
              <a:cs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597693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D42FD6E-EC87-2B49-BB91-F934B4EF61BE}"/>
              </a:ext>
            </a:extLst>
          </p:cNvPr>
          <p:cNvSpPr/>
          <p:nvPr/>
        </p:nvSpPr>
        <p:spPr>
          <a:xfrm>
            <a:off x="685800" y="492542"/>
            <a:ext cx="7594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2.1.2. Functions of the Coordination Mechanism. 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In this thread: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general agreement with the proposed objectives, but with a number of recommended edits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usefulness of describing the complementary functions with the same level of details as for the core functions?</a:t>
            </a:r>
          </a:p>
        </p:txBody>
      </p:sp>
    </p:spTree>
    <p:extLst>
      <p:ext uri="{BB962C8B-B14F-4D97-AF65-F5344CB8AC3E}">
        <p14:creationId xmlns:p14="http://schemas.microsoft.com/office/powerpoint/2010/main" val="3536026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-20638" y="5630863"/>
            <a:ext cx="9199563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 charset="0"/>
              <a:cs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597693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D42FD6E-EC87-2B49-BB91-F934B4EF61BE}"/>
              </a:ext>
            </a:extLst>
          </p:cNvPr>
          <p:cNvSpPr/>
          <p:nvPr/>
        </p:nvSpPr>
        <p:spPr>
          <a:xfrm>
            <a:off x="685800" y="492542"/>
            <a:ext cx="7594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2.1.3. Form / Structure of the Coordination Mechanism: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respondents agreed on the proposed structure and </a:t>
            </a:r>
            <a:r>
              <a:rPr lang="en-GB" sz="2800">
                <a:solidFill>
                  <a:srgbClr val="000000"/>
                </a:solidFill>
                <a:latin typeface="Calibri" panose="020F0502020204030204" pitchFamily="34" charset="0"/>
              </a:rPr>
              <a:t>its organs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>
                <a:solidFill>
                  <a:srgbClr val="000000"/>
                </a:solidFill>
                <a:latin typeface="Calibri" panose="020F0502020204030204" pitchFamily="34" charset="0"/>
              </a:rPr>
              <a:t>questions 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raised and recommendations made in relation to the specific roles of the components and the relationships between them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GB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2.1.4. Format of the document: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general acceptance, bearing in mind that this does not represent an agreement on the actual content</a:t>
            </a:r>
          </a:p>
        </p:txBody>
      </p:sp>
    </p:spTree>
    <p:extLst>
      <p:ext uri="{BB962C8B-B14F-4D97-AF65-F5344CB8AC3E}">
        <p14:creationId xmlns:p14="http://schemas.microsoft.com/office/powerpoint/2010/main" val="1147029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-20638" y="5630863"/>
            <a:ext cx="9199563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 charset="0"/>
              <a:cs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597693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D42FD6E-EC87-2B49-BB91-F934B4EF61BE}"/>
              </a:ext>
            </a:extLst>
          </p:cNvPr>
          <p:cNvSpPr/>
          <p:nvPr/>
        </p:nvSpPr>
        <p:spPr>
          <a:xfrm>
            <a:off x="685800" y="492542"/>
            <a:ext cx="7594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Other threads.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GB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Questions were raised and recommendations made, which were addressed by the PCU. </a:t>
            </a:r>
          </a:p>
        </p:txBody>
      </p:sp>
    </p:spTree>
    <p:extLst>
      <p:ext uri="{BB962C8B-B14F-4D97-AF65-F5344CB8AC3E}">
        <p14:creationId xmlns:p14="http://schemas.microsoft.com/office/powerpoint/2010/main" val="33860110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/>
      </a:spPr>
      <a:bodyPr wrap="none" anchor="ctr"/>
      <a:lstStyle>
        <a:defPPr>
          <a:defRPr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6" id="{E296C017-2D57-5A44-8CFE-CBFA8C165753}" vid="{74321D34-4779-9542-96FE-4022094BE9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2469</TotalTime>
  <Words>413</Words>
  <Application>Microsoft Macintosh PowerPoint</Application>
  <PresentationFormat>On-screen Show (4:3)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ＭＳ Ｐゴシック</vt:lpstr>
      <vt:lpstr>ＭＳ Ｐゴシック</vt:lpstr>
      <vt:lpstr>Arial</vt:lpstr>
      <vt:lpstr>Avenir Heavy</vt:lpstr>
      <vt:lpstr>Calibri</vt:lpstr>
      <vt:lpstr>Times New Roman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Ventura</dc:creator>
  <cp:lastModifiedBy>Yves Renard</cp:lastModifiedBy>
  <cp:revision>191</cp:revision>
  <cp:lastPrinted>2020-06-16T12:11:11Z</cp:lastPrinted>
  <dcterms:created xsi:type="dcterms:W3CDTF">2017-09-18T17:42:48Z</dcterms:created>
  <dcterms:modified xsi:type="dcterms:W3CDTF">2020-06-16T12:51:52Z</dcterms:modified>
</cp:coreProperties>
</file>