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6" r:id="rId6"/>
    <p:sldId id="261" r:id="rId7"/>
    <p:sldId id="283" r:id="rId8"/>
    <p:sldId id="260" r:id="rId9"/>
    <p:sldId id="284" r:id="rId10"/>
    <p:sldId id="285" r:id="rId11"/>
    <p:sldId id="268" r:id="rId12"/>
    <p:sldId id="286" r:id="rId13"/>
    <p:sldId id="28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C6FD"/>
    <a:srgbClr val="79AE02"/>
    <a:srgbClr val="067F9C"/>
    <a:srgbClr val="014E52"/>
    <a:srgbClr val="0C596D"/>
    <a:srgbClr val="03556D"/>
    <a:srgbClr val="145C72"/>
    <a:srgbClr val="0000A4"/>
    <a:srgbClr val="1ABEEB"/>
    <a:srgbClr val="1D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t>10/20/2020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US" noProof="0" smtClean="0"/>
              <a:t>10/20/2020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‹Nr.›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Section Header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tx1"/>
                </a:solidFill>
              </a:rPr>
              <a:pPr/>
              <a:t>‹Nr.›</a:t>
            </a:fld>
            <a:endParaRPr lang="en-US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‹Nr.›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‹Nr.›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‹Nr.›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  <a:p>
            <a:pPr lvl="0"/>
            <a:endParaRPr lang="en-US" noProof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‹Nr.›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Section Header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‹Nr.›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Section Header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‹Nr.›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‹Nr.›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‹Nr.›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‹Nr.›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Coral reef underwater">
            <a:extLst>
              <a:ext uri="{FF2B5EF4-FFF2-40B4-BE49-F238E27FC236}">
                <a16:creationId xmlns:a16="http://schemas.microsoft.com/office/drawing/2014/main" id="{1BF8833C-D907-D24E-949C-65190DF629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2538" b="22538"/>
          <a:stretch/>
        </p:blipFill>
        <p:spPr>
          <a:xfrm>
            <a:off x="123992" y="124953"/>
            <a:ext cx="11944014" cy="4372387"/>
          </a:xfrm>
        </p:spPr>
      </p:pic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71" y="4425527"/>
            <a:ext cx="10607040" cy="1588127"/>
          </a:xfrm>
        </p:spPr>
        <p:txBody>
          <a:bodyPr/>
          <a:lstStyle/>
          <a:p>
            <a:r>
              <a:rPr lang="es-ES_tradnl" sz="3600"/>
              <a:t>Resumen de los principales cambios recomendados para el Borrador del MdE y las principales secciones a debatir</a:t>
            </a: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871" y="6042813"/>
            <a:ext cx="9144000" cy="4001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Dr David S Berry (Consultor de CAD)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B09AD2E7-7D9F-4E94-93EC-89A41A630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055" y="6042813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03CD8D2-1377-4F42-9F29-77F588B83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43" y="3430540"/>
            <a:ext cx="10922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5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s-ES_tradnl"/>
              <a:t>Áreas de debate (cont.)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2400"/>
              <a:t>Qué tipo de consulta (antes solución de controversias) podría ser necesaria en virtud del MdE para resolver las diferencias - Secciones 54-56; y </a:t>
            </a:r>
          </a:p>
          <a:p>
            <a:r>
              <a:rPr lang="es-ES_tradnl" sz="2400"/>
              <a:t>El volumen de firmas requerido para que el MdE comience - Sección 58.</a:t>
            </a:r>
          </a:p>
          <a:p>
            <a:r>
              <a:rPr lang="es-ES_tradnl" sz="2400"/>
              <a:t>Propongo examinar estos temas en el orden de la numeración de las secciones, así como tratar cualquier comentario adicional planteado por los miembros del Comité Directivo.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DE6514F8-310F-4F22-8EF7-AEB269E25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238" y="6111875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872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Tropical sea and rocks">
            <a:extLst>
              <a:ext uri="{FF2B5EF4-FFF2-40B4-BE49-F238E27FC236}">
                <a16:creationId xmlns:a16="http://schemas.microsoft.com/office/drawing/2014/main" id="{C7A54B61-8541-AB40-BD1C-F80E8A4240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979" b="979"/>
          <a:stretch/>
        </p:blipFill>
        <p:spPr>
          <a:xfrm>
            <a:off x="0" y="0"/>
            <a:ext cx="12192000" cy="6858000"/>
          </a:xfrm>
        </p:spPr>
      </p:pic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8DBDD9F7-3B84-F743-95F4-C9FA74DA597F}"/>
              </a:ext>
            </a:extLst>
          </p:cNvPr>
          <p:cNvSpPr txBox="1">
            <a:spLocks/>
          </p:cNvSpPr>
          <p:nvPr/>
        </p:nvSpPr>
        <p:spPr>
          <a:xfrm flipH="1">
            <a:off x="0" y="3895249"/>
            <a:ext cx="12192000" cy="2962751"/>
          </a:xfrm>
          <a:custGeom>
            <a:avLst/>
            <a:gdLst>
              <a:gd name="connsiteX0" fmla="*/ 12486732 w 13339868"/>
              <a:gd name="connsiteY0" fmla="*/ 1914 h 2962751"/>
              <a:gd name="connsiteX1" fmla="*/ 6703529 w 13339868"/>
              <a:gd name="connsiteY1" fmla="*/ 827870 h 2962751"/>
              <a:gd name="connsiteX2" fmla="*/ 704617 w 13339868"/>
              <a:gd name="connsiteY2" fmla="*/ 1735152 h 2962751"/>
              <a:gd name="connsiteX3" fmla="*/ 0 w 13339868"/>
              <a:gd name="connsiteY3" fmla="*/ 1775657 h 2962751"/>
              <a:gd name="connsiteX4" fmla="*/ 0 w 13339868"/>
              <a:gd name="connsiteY4" fmla="*/ 2962751 h 2962751"/>
              <a:gd name="connsiteX5" fmla="*/ 13339868 w 13339868"/>
              <a:gd name="connsiteY5" fmla="*/ 2962751 h 2962751"/>
              <a:gd name="connsiteX6" fmla="*/ 13339868 w 13339868"/>
              <a:gd name="connsiteY6" fmla="*/ 13763 h 2962751"/>
              <a:gd name="connsiteX7" fmla="*/ 12991874 w 13339868"/>
              <a:gd name="connsiteY7" fmla="*/ 2211 h 2962751"/>
              <a:gd name="connsiteX8" fmla="*/ 12486732 w 13339868"/>
              <a:gd name="connsiteY8" fmla="*/ 1914 h 296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39868" h="2962751">
                <a:moveTo>
                  <a:pt x="12486732" y="1914"/>
                </a:moveTo>
                <a:cubicBezTo>
                  <a:pt x="11089145" y="23578"/>
                  <a:pt x="9273241" y="233112"/>
                  <a:pt x="6703529" y="827870"/>
                </a:cubicBezTo>
                <a:cubicBezTo>
                  <a:pt x="4500510" y="1337758"/>
                  <a:pt x="2693772" y="1601336"/>
                  <a:pt x="704617" y="1735152"/>
                </a:cubicBezTo>
                <a:lnTo>
                  <a:pt x="0" y="1775657"/>
                </a:lnTo>
                <a:lnTo>
                  <a:pt x="0" y="2962751"/>
                </a:lnTo>
                <a:lnTo>
                  <a:pt x="13339868" y="2962751"/>
                </a:lnTo>
                <a:lnTo>
                  <a:pt x="13339868" y="13763"/>
                </a:lnTo>
                <a:lnTo>
                  <a:pt x="12991874" y="2211"/>
                </a:lnTo>
                <a:cubicBezTo>
                  <a:pt x="12829592" y="-567"/>
                  <a:pt x="12661430" y="-794"/>
                  <a:pt x="12486732" y="1914"/>
                </a:cubicBezTo>
                <a:close/>
              </a:path>
            </a:pathLst>
          </a:custGeom>
          <a:solidFill>
            <a:schemeClr val="tx1">
              <a:alpha val="62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GB" sz="1800" b="0" kern="1200" dirty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Insert Image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F67FDF-D697-3249-AD21-75F6353FF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912" y="4690872"/>
            <a:ext cx="73152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GRACIAS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D747AE3E-8FF7-4593-95A7-A573296F9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688" y="5879592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4C95C25-5D55-48DD-A07A-9B7AB3C72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30" y="191572"/>
            <a:ext cx="10922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47" y="2080808"/>
            <a:ext cx="5170715" cy="590931"/>
          </a:xfrm>
        </p:spPr>
        <p:txBody>
          <a:bodyPr/>
          <a:lstStyle/>
          <a:p>
            <a:r>
              <a:rPr lang="es-ES_tradnl"/>
              <a:t>Cambios menores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E397FF-5106-4C31-8E91-796AEA202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2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9E1DBF14-5499-489E-B1EA-8E20154BE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6" y="5995987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09B90C08-1350-4590-99A9-859B178F1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56" y="115888"/>
            <a:ext cx="1092200" cy="1066800"/>
          </a:xfrm>
          <a:prstGeom prst="rect">
            <a:avLst/>
          </a:prstGeom>
        </p:spPr>
      </p:pic>
      <p:pic>
        <p:nvPicPr>
          <p:cNvPr id="5" name="Bildplatzhalter 4" descr="Ein Bild, das Riff, Tisch, Kuchen, sitzend enthält.&#10;&#10;Automatisch generierte Beschreibung">
            <a:extLst>
              <a:ext uri="{FF2B5EF4-FFF2-40B4-BE49-F238E27FC236}">
                <a16:creationId xmlns:a16="http://schemas.microsoft.com/office/drawing/2014/main" id="{4E5A4F1C-3ACE-4DC9-AA6D-D7B357EB1C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6358" b="63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7818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s-ES_tradnl" dirty="0"/>
              <a:t>Cambios menores propuestos en el texto del </a:t>
            </a:r>
            <a:r>
              <a:rPr lang="es-ES_tradnl" dirty="0" err="1"/>
              <a:t>MdE</a:t>
            </a:r>
            <a:endParaRPr lang="es-ES_tradnl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567056" cy="4770098"/>
          </a:xfrm>
        </p:spPr>
        <p:txBody>
          <a:bodyPr/>
          <a:lstStyle/>
          <a:p>
            <a:pPr marL="0" indent="0">
              <a:buNone/>
            </a:pPr>
            <a:r>
              <a:rPr lang="es-ES_tradnl" sz="2400" dirty="0"/>
              <a:t>1) Revisión del texto para aclarar el significado,</a:t>
            </a:r>
          </a:p>
          <a:p>
            <a:pPr marL="0" indent="0">
              <a:buNone/>
            </a:pPr>
            <a:r>
              <a:rPr lang="es-ES_tradnl" sz="2400" dirty="0"/>
              <a:t>2) Corrección de la gramática y la puntuación, </a:t>
            </a:r>
          </a:p>
          <a:p>
            <a:pPr marL="0" indent="0">
              <a:buNone/>
            </a:pPr>
            <a:r>
              <a:rPr lang="es-ES_tradnl" sz="2400" dirty="0"/>
              <a:t>3) Eliminación de los espacios innecesarios (generados por Google </a:t>
            </a:r>
            <a:r>
              <a:rPr lang="es-ES_tradnl" sz="2400" dirty="0" err="1"/>
              <a:t>Docs</a:t>
            </a:r>
            <a:r>
              <a:rPr lang="es-ES_tradnl" sz="2400" dirty="0"/>
              <a:t>),</a:t>
            </a:r>
          </a:p>
          <a:p>
            <a:pPr marL="0" indent="0">
              <a:buNone/>
            </a:pPr>
            <a:r>
              <a:rPr lang="es-ES_tradnl" sz="2400" dirty="0"/>
              <a:t>4) Mantenimiento de las líneas numeradas en blanco,</a:t>
            </a:r>
          </a:p>
          <a:p>
            <a:pPr marL="0" indent="0">
              <a:buNone/>
            </a:pPr>
            <a:r>
              <a:rPr lang="es-ES_tradnl" sz="2400" dirty="0"/>
              <a:t>5) Mejora de la traducción al español</a:t>
            </a:r>
          </a:p>
          <a:p>
            <a:pPr marL="0" indent="0">
              <a:buNone/>
            </a:pPr>
            <a:r>
              <a:rPr lang="es-ES_tradnl" sz="2400" dirty="0"/>
              <a:t>6) Eliminación de los términos "obligatorios" o legalmente vinculantes del </a:t>
            </a:r>
            <a:r>
              <a:rPr lang="es-ES_tradnl" sz="2400" dirty="0" err="1"/>
              <a:t>MdE</a:t>
            </a:r>
            <a:r>
              <a:rPr lang="es-ES_tradnl" sz="2400" dirty="0"/>
              <a:t>, por ejemplo, "deberá", "requerido", "hará", "se compromete", etc.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5E7EE6F5-935D-49CD-9A68-357A32CAA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5984722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797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250916"/>
            <a:ext cx="11174186" cy="1089529"/>
          </a:xfrm>
        </p:spPr>
        <p:txBody>
          <a:bodyPr/>
          <a:lstStyle/>
          <a:p>
            <a:r>
              <a:rPr lang="es-ES_tradnl" dirty="0"/>
              <a:t>Cambios menores propuestos en el texto del </a:t>
            </a:r>
            <a:r>
              <a:rPr lang="es-ES_tradnl" dirty="0" err="1"/>
              <a:t>MdE</a:t>
            </a:r>
            <a:r>
              <a:rPr lang="es-ES_tradnl" dirty="0"/>
              <a:t> </a:t>
            </a:r>
            <a:r>
              <a:rPr lang="en-US" dirty="0"/>
              <a:t>(cont.)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sz="2400" dirty="0"/>
              <a:t>7) La reformulación y suavización del lenguaje en todo el memorando de acuerdo con su naturaleza no vinculante y de consenso.  Por ejemplo, las palabras finales del preámbulo han sido cambiadas de "Han acordado lo siguiente" a "Pretenden lo siguiente”.</a:t>
            </a:r>
          </a:p>
          <a:p>
            <a:pPr marL="0" indent="0">
              <a:buNone/>
            </a:pPr>
            <a:r>
              <a:rPr lang="es-ES_tradnl" sz="2400" dirty="0"/>
              <a:t>8) Reescribir los títulos de las secciones con una terminología más suave y no legalista - por ejemplo, "modificación" sustituye a "enmienda"; "consulta" sustituye a "solución de controversias".</a:t>
            </a:r>
          </a:p>
          <a:p>
            <a:pPr marL="0" indent="0">
              <a:buNone/>
            </a:pPr>
            <a:r>
              <a:rPr lang="es-ES_tradnl" sz="2400" dirty="0"/>
              <a:t>9) Permitir reuniones virtuales para los órganos, además de las reuniones presenciales. 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ADC6FBBF-107E-4596-B855-5BFE0F06F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3" y="5984722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90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Large full slide image">
            <a:extLst>
              <a:ext uri="{FF2B5EF4-FFF2-40B4-BE49-F238E27FC236}">
                <a16:creationId xmlns:a16="http://schemas.microsoft.com/office/drawing/2014/main" id="{04651C38-FC54-400F-A9F3-B49EC4829A8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7956" y="0"/>
            <a:ext cx="9044044" cy="5055895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C2B5667-FA20-49C2-A3CD-B275BB41F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1F153D4-F9C1-4295-8CB0-BFC0E94D4C64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5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00D04A9-46EE-47A4-A7CA-71AFAC9E2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30" y="191572"/>
            <a:ext cx="1092200" cy="106680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3FB8148D-0D4A-439F-998B-03B3BC856F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206" y="6111875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03" y="4823791"/>
            <a:ext cx="10064079" cy="962268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dirty="0"/>
              <a:t>Cambios más significativos</a:t>
            </a:r>
          </a:p>
        </p:txBody>
      </p:sp>
    </p:spTree>
    <p:extLst>
      <p:ext uri="{BB962C8B-B14F-4D97-AF65-F5344CB8AC3E}">
        <p14:creationId xmlns:p14="http://schemas.microsoft.com/office/powerpoint/2010/main" val="2190611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s-ES_tradnl" dirty="0"/>
              <a:t>Cambios más significativos propuestos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1341777"/>
            <a:ext cx="8030935" cy="4770098"/>
          </a:xfrm>
        </p:spPr>
        <p:txBody>
          <a:bodyPr/>
          <a:lstStyle/>
          <a:p>
            <a:pPr marL="0" indent="0">
              <a:buNone/>
            </a:pPr>
            <a:r>
              <a:rPr lang="es-ES_tradnl" sz="2400" dirty="0"/>
              <a:t>1) Sustituir el término "Gran Caribe" por los términos geográficos/científicos "Grandes Ecosistemas Marinos del Caribe y de la Plataforma del Norte de Brasil".  El </a:t>
            </a:r>
            <a:r>
              <a:rPr lang="es-ES_tradnl" sz="2400" dirty="0" err="1"/>
              <a:t>MdE</a:t>
            </a:r>
            <a:r>
              <a:rPr lang="es-ES_tradnl" sz="2400" dirty="0"/>
              <a:t> también utiliza el término abreviado "Área del </a:t>
            </a:r>
            <a:r>
              <a:rPr lang="es-ES_tradnl" sz="2400" dirty="0" err="1"/>
              <a:t>MdE</a:t>
            </a:r>
            <a:r>
              <a:rPr lang="es-ES_tradnl" sz="2400" dirty="0"/>
              <a:t>”.</a:t>
            </a:r>
          </a:p>
          <a:p>
            <a:pPr marL="0" indent="0">
              <a:buNone/>
            </a:pPr>
            <a:r>
              <a:rPr lang="es-ES_tradnl" sz="2400" dirty="0"/>
              <a:t>2) Simplificar el texto en muchos lugares eliminando términos o referencias innecesarias para:</a:t>
            </a:r>
          </a:p>
          <a:p>
            <a:pPr marL="457200" lvl="1" indent="0">
              <a:buNone/>
            </a:pPr>
            <a:r>
              <a:rPr lang="es-ES_tradnl" sz="2200" dirty="0"/>
              <a:t>a. Hacer el texto más conciso y preciso</a:t>
            </a:r>
          </a:p>
          <a:p>
            <a:pPr marL="457200" lvl="1" indent="0">
              <a:buNone/>
            </a:pPr>
            <a:r>
              <a:rPr lang="es-ES_tradnl" sz="2200" dirty="0"/>
              <a:t>b. Recomendar la elección de una de las múltiples opciones de texto entre corchetes</a:t>
            </a:r>
          </a:p>
          <a:p>
            <a:pPr marL="457200" lvl="1" indent="0">
              <a:buNone/>
            </a:pPr>
            <a:r>
              <a:rPr lang="es-ES_tradnl" sz="2200" dirty="0"/>
              <a:t>c. Eliminar los ejemplos o referencias innecesarias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BC1415D3-6875-4820-8A85-853435355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138" y="6111875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19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s-ES_tradnl"/>
              <a:t>Cambios más significativos propuestos (cont.)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sz="2400" dirty="0"/>
              <a:t>3) Reorganizar las disposiciones relativas a los dos órganos principales.</a:t>
            </a:r>
          </a:p>
          <a:p>
            <a:pPr marL="0" indent="0">
              <a:buNone/>
            </a:pPr>
            <a:r>
              <a:rPr lang="es-ES_tradnl" sz="2400" dirty="0"/>
              <a:t>4) Suprimir las disposiciones relativas al nombramiento del Director de la Secretaría, la aprobación de regulaciones o del reglamento del personal (por ejemplo, las secciones 21.6, 21.14, 30.8, 30.13 y 39).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71C6BA2A-4E4A-4089-901F-3E5654321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713" y="6111875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45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Red and green zoanthids on a coral reef">
            <a:extLst>
              <a:ext uri="{FF2B5EF4-FFF2-40B4-BE49-F238E27FC236}">
                <a16:creationId xmlns:a16="http://schemas.microsoft.com/office/drawing/2014/main" id="{786A19C6-E002-4933-863A-594D051F37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b="10379"/>
          <a:stretch/>
        </p:blipFill>
        <p:spPr>
          <a:xfrm>
            <a:off x="3597441" y="0"/>
            <a:ext cx="8594559" cy="5133759"/>
          </a:xfr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4BE0E0A-A560-4455-A59B-C7C5347712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2512" y="4523699"/>
            <a:ext cx="10033000" cy="1107996"/>
          </a:xfrm>
        </p:spPr>
        <p:txBody>
          <a:bodyPr/>
          <a:lstStyle/>
          <a:p>
            <a:r>
              <a:rPr lang="es-ES_tradnl" sz="3600" b="1" dirty="0"/>
              <a:t>Principales secciones a debatir</a:t>
            </a:r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0FA90190-EBCB-443F-BFD6-79BA1A83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 and Image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2D947A-5BA8-423D-A1CE-1ABB26F59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7EED59-10A2-45B8-ACF5-4D37A39076F2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8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6AE8A4C-1C88-4CA8-A6D6-17242495A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30" y="191572"/>
            <a:ext cx="1092200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E89098-A07D-4523-A76F-19C3248B1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63" y="6129631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758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s-ES_tradnl"/>
              <a:t>Áreas de debate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2400" dirty="0"/>
              <a:t>La naturaleza concreta del compromiso no vinculante del </a:t>
            </a:r>
            <a:r>
              <a:rPr lang="es-ES_tradnl" sz="2400" dirty="0" err="1"/>
              <a:t>MdE</a:t>
            </a:r>
            <a:r>
              <a:rPr lang="es-ES_tradnl" sz="2400" dirty="0"/>
              <a:t> - Sección 3; </a:t>
            </a:r>
          </a:p>
          <a:p>
            <a:r>
              <a:rPr lang="es-ES_tradnl" sz="2400" dirty="0"/>
              <a:t>Si se necesitan comprobaciones adicionales sobre los poderes de decisión del Grupo Ejecutivo por parte del Grupo Directivo - Secciones 19.6 y 28.6;</a:t>
            </a:r>
          </a:p>
          <a:p>
            <a:r>
              <a:rPr lang="es-ES_tradnl" sz="2400" dirty="0"/>
              <a:t>Si el Presidente del Grupo Directivo debe participar en las reuniones del Grupo Ejecutivo - Sección 27.2;</a:t>
            </a:r>
          </a:p>
          <a:p>
            <a:r>
              <a:rPr lang="es-ES_tradnl" sz="2400" dirty="0"/>
              <a:t>Si el </a:t>
            </a:r>
            <a:r>
              <a:rPr lang="es-ES_tradnl" sz="2400" dirty="0" err="1"/>
              <a:t>MdE</a:t>
            </a:r>
            <a:r>
              <a:rPr lang="es-ES_tradnl" sz="2400" dirty="0"/>
              <a:t> debería especificar la personalidad jurídica del Mecanismo de Coordinación y, en caso afirmativo, de qué forma - Secciones 43-46;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C73FC185-07FD-433A-AF28-EE21837EA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63" y="6129631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230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89715846_Ocean presentation_RVA_v4.potx" id="{354FE8D4-E883-4E79-A422-6A1915D44872}" vid="{AAC9F203-D7BC-4B95-936D-67F55828A5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C3D7A05-DE9A-4773-A113-AAE964924F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E2C315-492F-482C-BE04-955377E16A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9B7651-08C1-49A1-AFE9-4E4CD342176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presentation</Template>
  <TotalTime>0</TotalTime>
  <Words>556</Words>
  <Application>Microsoft Office PowerPoint</Application>
  <PresentationFormat>Breitbild</PresentationFormat>
  <Paragraphs>40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Office Theme</vt:lpstr>
      <vt:lpstr>Resumen de los principales cambios recomendados para el Borrador del MdE y las principales secciones a debatir</vt:lpstr>
      <vt:lpstr>Cambios menores</vt:lpstr>
      <vt:lpstr>Cambios menores propuestos en el texto del MdE</vt:lpstr>
      <vt:lpstr>Cambios menores propuestos en el texto del MdE (cont.)</vt:lpstr>
      <vt:lpstr>Cambios más significativos</vt:lpstr>
      <vt:lpstr>Cambios más significativos propuestos</vt:lpstr>
      <vt:lpstr>Cambios más significativos propuestos (cont.)</vt:lpstr>
      <vt:lpstr>Quote and Image Slide</vt:lpstr>
      <vt:lpstr>Áreas de debate</vt:lpstr>
      <vt:lpstr>Áreas de debate (cont.)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Major Changes Recommended for Draft MoU and Main Sections for Discussion</dc:title>
  <dc:creator>BERRY, David S</dc:creator>
  <cp:lastModifiedBy>Johanna Klein</cp:lastModifiedBy>
  <cp:revision>16</cp:revision>
  <dcterms:created xsi:type="dcterms:W3CDTF">2020-10-20T01:42:16Z</dcterms:created>
  <dcterms:modified xsi:type="dcterms:W3CDTF">2020-10-20T12:09:08Z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