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Garamond"/>
      <p:regular r:id="rId30"/>
      <p:bold r:id="rId31"/>
      <p:italic r:id="rId32"/>
      <p:boldItalic r:id="rId33"/>
    </p:embeddedFont>
    <p:embeddedFont>
      <p:font typeface="Palatino Linotype"/>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aramond-bold.fntdata"/><Relationship Id="rId30" Type="http://schemas.openxmlformats.org/officeDocument/2006/relationships/font" Target="fonts/Garamond-regular.fntdata"/><Relationship Id="rId11" Type="http://schemas.openxmlformats.org/officeDocument/2006/relationships/slide" Target="slides/slide5.xml"/><Relationship Id="rId33" Type="http://schemas.openxmlformats.org/officeDocument/2006/relationships/font" Target="fonts/Garamond-boldItalic.fntdata"/><Relationship Id="rId10" Type="http://schemas.openxmlformats.org/officeDocument/2006/relationships/slide" Target="slides/slide4.xml"/><Relationship Id="rId32" Type="http://schemas.openxmlformats.org/officeDocument/2006/relationships/font" Target="fonts/Garamond-italic.fntdata"/><Relationship Id="rId13" Type="http://schemas.openxmlformats.org/officeDocument/2006/relationships/slide" Target="slides/slide7.xml"/><Relationship Id="rId35" Type="http://schemas.openxmlformats.org/officeDocument/2006/relationships/font" Target="fonts/PalatinoLinotype-bold.fntdata"/><Relationship Id="rId12" Type="http://schemas.openxmlformats.org/officeDocument/2006/relationships/slide" Target="slides/slide6.xml"/><Relationship Id="rId34" Type="http://schemas.openxmlformats.org/officeDocument/2006/relationships/font" Target="fonts/PalatinoLinotype-regular.fntdata"/><Relationship Id="rId15" Type="http://schemas.openxmlformats.org/officeDocument/2006/relationships/slide" Target="slides/slide9.xml"/><Relationship Id="rId37" Type="http://schemas.openxmlformats.org/officeDocument/2006/relationships/font" Target="fonts/PalatinoLinotype-boldItalic.fntdata"/><Relationship Id="rId14" Type="http://schemas.openxmlformats.org/officeDocument/2006/relationships/slide" Target="slides/slide8.xml"/><Relationship Id="rId36" Type="http://schemas.openxmlformats.org/officeDocument/2006/relationships/font" Target="fonts/PalatinoLinotype-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c38d335c4_14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9c38d335c4_14_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17cc9438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17cc9438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53c6e29516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3c6e29516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17cc9438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17cc9438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17cc9438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17cc9438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c38d335c4_1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c38d335c4_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a1ef25189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a1ef25189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El primer gráfico muestra los niveles actuales de desembolsos / gastos del proyecto hasta septiembre de 2020 (11 MM) en comparación con la donación total del FMAM y las cifras del análisis de ejecución anterior (septiembre de 2019 y abril de 2020). Se observa un avance sustancial en la ejecución financiera en los últimos doce meses (del 72% al 88% del presupuesto desembolsado).</a:t>
            </a:r>
            <a:endParaRPr/>
          </a:p>
          <a:p>
            <a:pPr indent="0" lvl="0" marL="0" rtl="0" algn="l">
              <a:spcBef>
                <a:spcPts val="0"/>
              </a:spcBef>
              <a:spcAft>
                <a:spcPts val="0"/>
              </a:spcAft>
              <a:buClr>
                <a:schemeClr val="dk1"/>
              </a:buClr>
              <a:buSzPts val="1100"/>
              <a:buFont typeface="Arial"/>
              <a:buNone/>
            </a:pPr>
            <a:r>
              <a:rPr lang="en"/>
              <a:t>El segundo gráfico muestra que el tiempo transcurrido bajo la duración actual del proyecto representa el 87% de la duración total. La fecha de finalización modificada y preaprobada por el PSCM de junio para el proyecto es julio de 2021 (incluido marzo como fecha de finalización para el trabajo técnico).</a:t>
            </a:r>
            <a:endParaRPr/>
          </a:p>
          <a:p>
            <a:pPr indent="0" lvl="0" marL="0" rtl="0" algn="l">
              <a:spcBef>
                <a:spcPts val="0"/>
              </a:spcBef>
              <a:spcAft>
                <a:spcPts val="0"/>
              </a:spcAft>
              <a:buNone/>
            </a:pPr>
            <a:r>
              <a:t/>
            </a:r>
            <a:endParaRPr/>
          </a:p>
        </p:txBody>
      </p:sp>
      <p:sp>
        <p:nvSpPr>
          <p:cNvPr id="245" name="Google Shape;245;ga1ef25189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a1ef25189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a1ef25189e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El primer gráfico muestra la evolución de la relación Gasto sobre Presupuesto de cada socio coejecutor, incluida la Unidad de Coordinación del Proyecto (UCP). La proporción de gasto sobre el presupuesto debe entenderse como un indicador del gasto efectivo de la subvención del socio y puede no reflejar cómo se planificó su implementación a lo largo del tiempo. Conscientes de esa salvedad, se puede observar que todos los socios lograron mejoras en términos de ejecución financiera, incluidos los de mayor presupuesto como la FAO y el PNUMA. Sin embargo, estos dos últimos tendrán que gastar alrededor del 15% de sus respectivos presupuestos en los próximos 3 meses. OSPESCA, OECS, CANARI y GCFI ha finalizado su implementación financiera.</a:t>
            </a:r>
            <a:endParaRPr/>
          </a:p>
          <a:p>
            <a:pPr indent="0" lvl="0" marL="0" rtl="0" algn="l">
              <a:spcBef>
                <a:spcPts val="0"/>
              </a:spcBef>
              <a:spcAft>
                <a:spcPts val="0"/>
              </a:spcAft>
              <a:buClr>
                <a:schemeClr val="dk1"/>
              </a:buClr>
              <a:buSzPts val="1100"/>
              <a:buFont typeface="Arial"/>
              <a:buNone/>
            </a:pPr>
            <a:r>
              <a:rPr lang="en"/>
              <a:t>El segundo gráfico representa cómo el porcentaje acumulado del desembolso del presupuesto (presupuesto gastado / total) ha crecido a lo largo del cronograma del proyecto. La línea azul representa el índice de desembolso correspondiente a los convenios de coejecución (todos los socios consolidados) y la naranja, el índice de la UCP sobre el presupuesto que es de su exclusiva responsabilidad. En la figura, se puede observar cómo se necesitará una curva de implementación muy pronunciada para el período final del proyecto. A estas alturas, la UCP requiere desembolsar el 21% de su presupuesto y, mientras tanto, los socios deben destinar el 11% de su presupuesto correspondiente.</a:t>
            </a:r>
            <a:endParaRPr/>
          </a:p>
          <a:p>
            <a:pPr indent="0" lvl="0" marL="0" rtl="0" algn="l">
              <a:spcBef>
                <a:spcPts val="0"/>
              </a:spcBef>
              <a:spcAft>
                <a:spcPts val="0"/>
              </a:spcAft>
              <a:buNone/>
            </a:pPr>
            <a:r>
              <a:t/>
            </a:r>
            <a:endParaRPr/>
          </a:p>
        </p:txBody>
      </p:sp>
      <p:sp>
        <p:nvSpPr>
          <p:cNvPr id="264" name="Google Shape;264;ga1ef25189e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a1ef25189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a1ef25189e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Esta diapositiva muestra detalles adicionales sobre los acuerdos de ejecución conjunta y el desempeño del presupuesto de la UCP hasta la fecha, indicando los gastos hasta la fecha, la comparación del presupuesto original y el porcentaje de gasto sobre el presupuesto total por artículo. Se observa que la FAO y el PNUMA deben desembolsar más de 400 mil en los próximos meses.</a:t>
            </a:r>
            <a:endParaRPr/>
          </a:p>
        </p:txBody>
      </p:sp>
      <p:sp>
        <p:nvSpPr>
          <p:cNvPr id="276" name="Google Shape;276;ga1ef25189e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a1ef25189e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a1ef25189e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Esta diapositiva resume las conclusiones del estado de implementación financiera del Proyecto CLME +.</a:t>
            </a:r>
            <a:endParaRPr/>
          </a:p>
        </p:txBody>
      </p:sp>
      <p:sp>
        <p:nvSpPr>
          <p:cNvPr id="289" name="Google Shape;289;ga1ef25189e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1ef25189e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a1ef25189e_0_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Esta diapositiva muestra el ritmo de implementación sin la extensión (lineas punteadas) y con la extensión. Se observa que sin la extensión, los desembolso deben realizarse más aceleradamente lo cual involucra un alto riesgo de implementación.</a:t>
            </a:r>
            <a:endParaRPr/>
          </a:p>
        </p:txBody>
      </p:sp>
      <p:sp>
        <p:nvSpPr>
          <p:cNvPr id="296" name="Google Shape;296;ga1ef25189e_0_6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0cf98bbb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0cf98bbb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a1ef25189e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a1ef25189e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Esta diapositiva resume  conclusiones del estado de implementación financiera del Proyecto CLME + en relación a la extensión propuesta.</a:t>
            </a:r>
            <a:endParaRPr/>
          </a:p>
        </p:txBody>
      </p:sp>
      <p:sp>
        <p:nvSpPr>
          <p:cNvPr id="303" name="Google Shape;303;ga1ef25189e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a1ef25189e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a1ef25189e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
              <a:t>Esta diapositiva resume las reasignaciones presupuestarias propuestas para el período 2020-2021, que tiene en cuenta las demoras y los riesgos en la implementación, optimiza la asignación presupuestaria en apoyo de la entrega de los productos pendientes e incluye la extensión propuesta del proyecto de 3 meses hasta octubre de 2021. Las flechas en la diapositiva representa:</a:t>
            </a:r>
            <a:endParaRPr/>
          </a:p>
          <a:p>
            <a:pPr indent="0" lvl="0" marL="0" marR="0" rtl="0" algn="l">
              <a:lnSpc>
                <a:spcPct val="100000"/>
              </a:lnSpc>
              <a:spcBef>
                <a:spcPts val="0"/>
              </a:spcBef>
              <a:spcAft>
                <a:spcPts val="0"/>
              </a:spcAft>
              <a:buClr>
                <a:schemeClr val="dk1"/>
              </a:buClr>
              <a:buSzPts val="1100"/>
              <a:buFont typeface="Arial"/>
              <a:buNone/>
            </a:pPr>
            <a:r>
              <a:rPr lang="en"/>
              <a:t>1: Fondos no utilizados del presupuesto aprobado por el PSC para 2020 (principalmente debido a la demora en las contrataciones de recursos humanos) que se reasignará a 2021</a:t>
            </a:r>
            <a:endParaRPr/>
          </a:p>
          <a:p>
            <a:pPr indent="0" lvl="0" marL="0" marR="0" rtl="0" algn="l">
              <a:lnSpc>
                <a:spcPct val="100000"/>
              </a:lnSpc>
              <a:spcBef>
                <a:spcPts val="0"/>
              </a:spcBef>
              <a:spcAft>
                <a:spcPts val="0"/>
              </a:spcAft>
              <a:buClr>
                <a:schemeClr val="dk1"/>
              </a:buClr>
              <a:buSzPts val="1100"/>
              <a:buFont typeface="Arial"/>
              <a:buNone/>
            </a:pPr>
            <a:r>
              <a:rPr lang="en"/>
              <a:t>2: Reducción propuesta del presupuesto de viajes y reuniones debido al brote de covid-19 y los riesgos y restricciones de viaje relacionados.</a:t>
            </a:r>
            <a:endParaRPr/>
          </a:p>
          <a:p>
            <a:pPr indent="0" lvl="0" marL="0" marR="0" rtl="0" algn="l">
              <a:lnSpc>
                <a:spcPct val="100000"/>
              </a:lnSpc>
              <a:spcBef>
                <a:spcPts val="0"/>
              </a:spcBef>
              <a:spcAft>
                <a:spcPts val="0"/>
              </a:spcAft>
              <a:buClr>
                <a:schemeClr val="dk1"/>
              </a:buClr>
              <a:buSzPts val="1100"/>
              <a:buFont typeface="Arial"/>
              <a:buNone/>
            </a:pPr>
            <a:r>
              <a:rPr lang="en"/>
              <a:t>3: Reducción propuesta de servicios por contratos para 2020 (debido a retrasos en el desarrollo de los términos de referencia) que se reasignará a 2021</a:t>
            </a:r>
            <a:endParaRPr/>
          </a:p>
          <a:p>
            <a:pPr indent="0" lvl="0" marL="0" marR="0" rtl="0" algn="l">
              <a:lnSpc>
                <a:spcPct val="100000"/>
              </a:lnSpc>
              <a:spcBef>
                <a:spcPts val="0"/>
              </a:spcBef>
              <a:spcAft>
                <a:spcPts val="0"/>
              </a:spcAft>
              <a:buClr>
                <a:schemeClr val="dk1"/>
              </a:buClr>
              <a:buSzPts val="1100"/>
              <a:buFont typeface="Arial"/>
              <a:buNone/>
            </a:pPr>
            <a:r>
              <a:rPr lang="en"/>
              <a:t>4: Propuesta de reasignación de recursos de esp. el presupuesto de 2020 no utilizado y del presupuesto de viajes de 2020, para financiar las actividades del proyecto durante 2021, incluida la extensión adicional de 3 meses del proyecto.</a:t>
            </a:r>
            <a:endParaRPr/>
          </a:p>
          <a:p>
            <a:pPr indent="0" lvl="0" marL="0" marR="0" rtl="0" algn="l">
              <a:lnSpc>
                <a:spcPct val="100000"/>
              </a:lnSpc>
              <a:spcBef>
                <a:spcPts val="0"/>
              </a:spcBef>
              <a:spcAft>
                <a:spcPts val="0"/>
              </a:spcAft>
              <a:buClr>
                <a:schemeClr val="dk1"/>
              </a:buClr>
              <a:buSzPts val="1100"/>
              <a:buFont typeface="Arial"/>
              <a:buNone/>
            </a:pPr>
            <a:r>
              <a:rPr lang="en"/>
              <a:t>5: Fondos restantes propuestos para apoyar reuniones virtuales en 2021</a:t>
            </a:r>
            <a:endParaRPr/>
          </a:p>
          <a:p>
            <a:pPr indent="0" lvl="0" marL="0" marR="0" rtl="0" algn="l">
              <a:lnSpc>
                <a:spcPct val="100000"/>
              </a:lnSpc>
              <a:spcBef>
                <a:spcPts val="0"/>
              </a:spcBef>
              <a:spcAft>
                <a:spcPts val="0"/>
              </a:spcAft>
              <a:buClr>
                <a:schemeClr val="dk1"/>
              </a:buClr>
              <a:buSzPts val="1100"/>
              <a:buFont typeface="Arial"/>
              <a:buNone/>
            </a:pPr>
            <a:r>
              <a:rPr lang="en"/>
              <a:t>6: Reasignación propuesta de recursos del presupuesto de 2020 no utilizado</a:t>
            </a:r>
            <a:endParaRPr/>
          </a:p>
          <a:p>
            <a:pPr indent="0" lvl="0" marL="0" marR="0" rtl="0" algn="l">
              <a:lnSpc>
                <a:spcPct val="100000"/>
              </a:lnSpc>
              <a:spcBef>
                <a:spcPts val="0"/>
              </a:spcBef>
              <a:spcAft>
                <a:spcPts val="0"/>
              </a:spcAft>
              <a:buClr>
                <a:schemeClr val="dk1"/>
              </a:buClr>
              <a:buSzPts val="1100"/>
              <a:buFont typeface="Arial"/>
              <a:buNone/>
            </a:pPr>
            <a:r>
              <a:rPr lang="en"/>
              <a:t>7: Reasignación propuesta de recursos del presupuesto de 2020 no utilizado y un aumento de presupuesto (3K) debido a la identificación de nuevos requisitos de traducción</a:t>
            </a:r>
            <a:endParaRPr/>
          </a:p>
          <a:p>
            <a:pPr indent="0" lvl="0" marL="0" marR="0" rtl="0" algn="l">
              <a:lnSpc>
                <a:spcPct val="100000"/>
              </a:lnSpc>
              <a:spcBef>
                <a:spcPts val="0"/>
              </a:spcBef>
              <a:spcAft>
                <a:spcPts val="0"/>
              </a:spcAft>
              <a:buClr>
                <a:schemeClr val="dk1"/>
              </a:buClr>
              <a:buSzPts val="1100"/>
              <a:buFont typeface="Arial"/>
              <a:buNone/>
            </a:pPr>
            <a:r>
              <a:rPr lang="en"/>
              <a:t>8: Costos de oficina adicionales propuestos para la extensión del proyecto</a:t>
            </a:r>
            <a:endParaRPr/>
          </a:p>
          <a:p>
            <a:pPr indent="0" lvl="0" marL="0" marR="0" rtl="0" algn="l">
              <a:lnSpc>
                <a:spcPct val="100000"/>
              </a:lnSpc>
              <a:spcBef>
                <a:spcPts val="0"/>
              </a:spcBef>
              <a:spcAft>
                <a:spcPts val="0"/>
              </a:spcAft>
              <a:buClr>
                <a:schemeClr val="dk1"/>
              </a:buClr>
              <a:buSzPts val="1100"/>
              <a:buFont typeface="Arial"/>
              <a:buNone/>
            </a:pPr>
            <a:r>
              <a:rPr lang="en"/>
              <a:t>9: Costo adicional de gestión del proyecto</a:t>
            </a:r>
            <a:endParaRPr/>
          </a:p>
          <a:p>
            <a:pPr indent="0" lvl="0" marL="0" marR="0" rtl="0" algn="l">
              <a:lnSpc>
                <a:spcPct val="100000"/>
              </a:lnSpc>
              <a:spcBef>
                <a:spcPts val="0"/>
              </a:spcBef>
              <a:spcAft>
                <a:spcPts val="0"/>
              </a:spcAft>
              <a:buClr>
                <a:schemeClr val="dk1"/>
              </a:buClr>
              <a:buSzPts val="1100"/>
              <a:buFont typeface="Arial"/>
              <a:buNone/>
            </a:pPr>
            <a:r>
              <a:rPr lang="en"/>
              <a:t>10: Aumento total propuesto del presupuesto de recursos humanos</a:t>
            </a:r>
            <a:endParaRPr/>
          </a:p>
          <a:p>
            <a:pPr indent="0" lvl="0" marL="0" marR="0" rtl="0" algn="l">
              <a:lnSpc>
                <a:spcPct val="100000"/>
              </a:lnSpc>
              <a:spcBef>
                <a:spcPts val="0"/>
              </a:spcBef>
              <a:spcAft>
                <a:spcPts val="0"/>
              </a:spcAft>
              <a:buClr>
                <a:schemeClr val="dk1"/>
              </a:buClr>
              <a:buSzPts val="1100"/>
              <a:buFont typeface="Arial"/>
              <a:buNone/>
            </a:pPr>
            <a:r>
              <a:rPr lang="en"/>
              <a:t>11: Reducción total propuesta del presupuesto de viajes</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312" name="Google Shape;312;ga1ef25189e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a1ef25189e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a1ef25189e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Esta diapositiva describe el presupuesto total del proyecto para el período completo de implementación, incluida la propuesta de presupuesto revisada para el período 2020-2021, teniendo en cuenta las demoras en la implementación de 2020 y la transferencia a 2021 de la parte correspondiente del presupuesto de 2020 aprobado por la reunión del CDP de Junio. Los fondos del presupuesto 2020 aprobado por el PSC que no se implementarán para fin de año se han reasignado ahora a 2021 como se explica en la diapositiva titulada “Reasignación de fondos”.</a:t>
            </a:r>
            <a:endParaRPr/>
          </a:p>
        </p:txBody>
      </p:sp>
      <p:sp>
        <p:nvSpPr>
          <p:cNvPr id="331" name="Google Shape;331;ga1ef25189e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9c38d335c4_14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9c38d335c4_14_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17cc943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17cc943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bd3ced30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bd3ced30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bd3ced30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bd3ced30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53c6e29516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3c6e29516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53c6e2951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3c6e2951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bd3ced30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bd3ced30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a17cc9438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a17cc9438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2" name="Shape 52"/>
        <p:cNvGrpSpPr/>
        <p:nvPr/>
      </p:nvGrpSpPr>
      <p:grpSpPr>
        <a:xfrm>
          <a:off x="0" y="0"/>
          <a:ext cx="0" cy="0"/>
          <a:chOff x="0" y="0"/>
          <a:chExt cx="0" cy="0"/>
        </a:xfrm>
      </p:grpSpPr>
      <p:sp>
        <p:nvSpPr>
          <p:cNvPr id="53" name="Google Shape;53;p15"/>
          <p:cNvSpPr/>
          <p:nvPr>
            <p:ph idx="2" type="pic"/>
          </p:nvPr>
        </p:nvSpPr>
        <p:spPr>
          <a:xfrm>
            <a:off x="-18980" y="1121569"/>
            <a:ext cx="9162981" cy="3664211"/>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2100"/>
              <a:buFont typeface="Arial"/>
              <a:buNone/>
              <a:defRPr b="0" i="0" sz="21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Google Shape;54;p15"/>
          <p:cNvSpPr/>
          <p:nvPr/>
        </p:nvSpPr>
        <p:spPr>
          <a:xfrm>
            <a:off x="6786377" y="307370"/>
            <a:ext cx="2365598" cy="303259"/>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5" name="Google Shape;55;p15"/>
          <p:cNvSpPr txBox="1"/>
          <p:nvPr>
            <p:ph idx="1" type="body"/>
          </p:nvPr>
        </p:nvSpPr>
        <p:spPr>
          <a:xfrm>
            <a:off x="-30975" y="1674000"/>
            <a:ext cx="9174976" cy="1109663"/>
          </a:xfrm>
          <a:prstGeom prst="rect">
            <a:avLst/>
          </a:prstGeom>
          <a:solidFill>
            <a:srgbClr val="7F7F7F"/>
          </a:solidFill>
          <a:ln cap="flat" cmpd="sng" w="9525">
            <a:solidFill>
              <a:srgbClr val="7F7F7F"/>
            </a:solidFill>
            <a:prstDash val="solid"/>
            <a:round/>
            <a:headEnd len="sm" w="sm" type="none"/>
            <a:tailEnd len="sm" w="sm" type="none"/>
          </a:ln>
        </p:spPr>
        <p:txBody>
          <a:bodyPr anchorCtr="0" anchor="ctr" bIns="34275" lIns="68575" spcFirstLastPara="1" rIns="68575" wrap="square" tIns="34275">
            <a:noAutofit/>
          </a:bodyPr>
          <a:lstStyle>
            <a:lvl1pPr indent="-228600" lvl="0" marL="457200" marR="0" rtl="0" algn="l">
              <a:lnSpc>
                <a:spcPct val="90000"/>
              </a:lnSpc>
              <a:spcBef>
                <a:spcPts val="0"/>
              </a:spcBef>
              <a:spcAft>
                <a:spcPts val="0"/>
              </a:spcAft>
              <a:buClr>
                <a:schemeClr val="lt1"/>
              </a:buClr>
              <a:buSzPts val="2100"/>
              <a:buFont typeface="Arial"/>
              <a:buNone/>
              <a:defRPr b="1" i="0" sz="2100" u="none" cap="none" strike="noStrike">
                <a:solidFill>
                  <a:schemeClr val="lt1"/>
                </a:solidFill>
                <a:latin typeface="Avenir"/>
                <a:ea typeface="Avenir"/>
                <a:cs typeface="Avenir"/>
                <a:sym typeface="Avenir"/>
              </a:defRPr>
            </a:lvl1pPr>
            <a:lvl2pPr indent="-228600" lvl="1" marL="914400" marR="0" rtl="0" algn="l">
              <a:lnSpc>
                <a:spcPct val="90000"/>
              </a:lnSpc>
              <a:spcBef>
                <a:spcPts val="0"/>
              </a:spcBef>
              <a:spcAft>
                <a:spcPts val="0"/>
              </a:spcAft>
              <a:buClr>
                <a:schemeClr val="lt1"/>
              </a:buClr>
              <a:buSzPts val="1500"/>
              <a:buFont typeface="Arial"/>
              <a:buNone/>
              <a:defRPr b="0" i="0" sz="1500" u="none" cap="none" strike="noStrike">
                <a:solidFill>
                  <a:schemeClr val="lt1"/>
                </a:solidFill>
                <a:latin typeface="Avenir"/>
                <a:ea typeface="Avenir"/>
                <a:cs typeface="Avenir"/>
                <a:sym typeface="Avenir"/>
              </a:defRPr>
            </a:lvl2pPr>
            <a:lvl3pPr indent="-228600" lvl="2" marL="13716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3pPr>
            <a:lvl4pPr indent="-228600" lvl="3" marL="18288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4pPr>
            <a:lvl5pPr indent="-228600" lvl="4" marL="22860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56" name="Google Shape;56;p15"/>
          <p:cNvPicPr preferRelativeResize="0"/>
          <p:nvPr/>
        </p:nvPicPr>
        <p:blipFill rotWithShape="1">
          <a:blip r:embed="rId2">
            <a:alphaModFix/>
          </a:blip>
          <a:srcRect b="0" l="0" r="0" t="0"/>
          <a:stretch/>
        </p:blipFill>
        <p:spPr>
          <a:xfrm>
            <a:off x="1304925" y="720328"/>
            <a:ext cx="5509022" cy="133350"/>
          </a:xfrm>
          <a:prstGeom prst="rect">
            <a:avLst/>
          </a:prstGeom>
          <a:noFill/>
          <a:ln>
            <a:noFill/>
          </a:ln>
        </p:spPr>
      </p:pic>
      <p:pic>
        <p:nvPicPr>
          <p:cNvPr id="57" name="Google Shape;57;p15"/>
          <p:cNvPicPr preferRelativeResize="0"/>
          <p:nvPr/>
        </p:nvPicPr>
        <p:blipFill rotWithShape="1">
          <a:blip r:embed="rId3">
            <a:alphaModFix/>
          </a:blip>
          <a:srcRect b="0" l="0" r="0" t="0"/>
          <a:stretch/>
        </p:blipFill>
        <p:spPr>
          <a:xfrm>
            <a:off x="117205" y="209550"/>
            <a:ext cx="3165662" cy="53816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8" name="Shape 58"/>
        <p:cNvGrpSpPr/>
        <p:nvPr/>
      </p:nvGrpSpPr>
      <p:grpSpPr>
        <a:xfrm>
          <a:off x="0" y="0"/>
          <a:ext cx="0" cy="0"/>
          <a:chOff x="0" y="0"/>
          <a:chExt cx="0" cy="0"/>
        </a:xfrm>
      </p:grpSpPr>
      <p:sp>
        <p:nvSpPr>
          <p:cNvPr id="59" name="Google Shape;59;p16"/>
          <p:cNvSpPr/>
          <p:nvPr>
            <p:ph idx="2" type="pic"/>
          </p:nvPr>
        </p:nvSpPr>
        <p:spPr>
          <a:xfrm>
            <a:off x="-18980" y="1121569"/>
            <a:ext cx="9165388" cy="3664211"/>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2100"/>
              <a:buFont typeface="Arial"/>
              <a:buNone/>
              <a:defRPr b="0" i="0" sz="21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0" name="Google Shape;60;p16"/>
          <p:cNvSpPr/>
          <p:nvPr/>
        </p:nvSpPr>
        <p:spPr>
          <a:xfrm>
            <a:off x="6778402" y="307370"/>
            <a:ext cx="2365598" cy="303259"/>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61" name="Google Shape;61;p16"/>
          <p:cNvSpPr txBox="1"/>
          <p:nvPr>
            <p:ph idx="1" type="body"/>
          </p:nvPr>
        </p:nvSpPr>
        <p:spPr>
          <a:xfrm>
            <a:off x="-30975" y="1674000"/>
            <a:ext cx="9174976" cy="1109663"/>
          </a:xfrm>
          <a:prstGeom prst="rect">
            <a:avLst/>
          </a:prstGeom>
          <a:solidFill>
            <a:srgbClr val="7F7F7F"/>
          </a:solidFill>
          <a:ln cap="flat" cmpd="sng" w="9525">
            <a:solidFill>
              <a:srgbClr val="7F7F7F"/>
            </a:solidFill>
            <a:prstDash val="solid"/>
            <a:round/>
            <a:headEnd len="sm" w="sm" type="none"/>
            <a:tailEnd len="sm" w="sm" type="none"/>
          </a:ln>
        </p:spPr>
        <p:txBody>
          <a:bodyPr anchorCtr="0" anchor="ctr" bIns="34275" lIns="68575" spcFirstLastPara="1" rIns="68575" wrap="square" tIns="34275">
            <a:noAutofit/>
          </a:bodyPr>
          <a:lstStyle>
            <a:lvl1pPr indent="-228600" lvl="0" marL="457200" marR="0" rtl="0" algn="l">
              <a:lnSpc>
                <a:spcPct val="90000"/>
              </a:lnSpc>
              <a:spcBef>
                <a:spcPts val="0"/>
              </a:spcBef>
              <a:spcAft>
                <a:spcPts val="0"/>
              </a:spcAft>
              <a:buClr>
                <a:schemeClr val="lt1"/>
              </a:buClr>
              <a:buSzPts val="2100"/>
              <a:buFont typeface="Arial"/>
              <a:buNone/>
              <a:defRPr b="1" i="0" sz="2100" u="none" cap="none" strike="noStrike">
                <a:solidFill>
                  <a:schemeClr val="lt1"/>
                </a:solidFill>
                <a:latin typeface="Avenir"/>
                <a:ea typeface="Avenir"/>
                <a:cs typeface="Avenir"/>
                <a:sym typeface="Avenir"/>
              </a:defRPr>
            </a:lvl1pPr>
            <a:lvl2pPr indent="-228600" lvl="1" marL="914400" marR="0" rtl="0" algn="l">
              <a:lnSpc>
                <a:spcPct val="90000"/>
              </a:lnSpc>
              <a:spcBef>
                <a:spcPts val="0"/>
              </a:spcBef>
              <a:spcAft>
                <a:spcPts val="0"/>
              </a:spcAft>
              <a:buClr>
                <a:schemeClr val="lt1"/>
              </a:buClr>
              <a:buSzPts val="1500"/>
              <a:buFont typeface="Arial"/>
              <a:buNone/>
              <a:defRPr b="0" i="0" sz="1500" u="none" cap="none" strike="noStrike">
                <a:solidFill>
                  <a:schemeClr val="lt1"/>
                </a:solidFill>
                <a:latin typeface="Avenir"/>
                <a:ea typeface="Avenir"/>
                <a:cs typeface="Avenir"/>
                <a:sym typeface="Avenir"/>
              </a:defRPr>
            </a:lvl2pPr>
            <a:lvl3pPr indent="-228600" lvl="2" marL="13716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3pPr>
            <a:lvl4pPr indent="-228600" lvl="3" marL="18288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4pPr>
            <a:lvl5pPr indent="-228600" lvl="4" marL="22860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62" name="Google Shape;62;p16"/>
          <p:cNvPicPr preferRelativeResize="0"/>
          <p:nvPr/>
        </p:nvPicPr>
        <p:blipFill rotWithShape="1">
          <a:blip r:embed="rId2">
            <a:alphaModFix/>
          </a:blip>
          <a:srcRect b="0" l="0" r="0" t="0"/>
          <a:stretch/>
        </p:blipFill>
        <p:spPr>
          <a:xfrm>
            <a:off x="117205" y="209550"/>
            <a:ext cx="3165662" cy="53816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3" name="Shape 63"/>
        <p:cNvGrpSpPr/>
        <p:nvPr/>
      </p:nvGrpSpPr>
      <p:grpSpPr>
        <a:xfrm>
          <a:off x="0" y="0"/>
          <a:ext cx="0" cy="0"/>
          <a:chOff x="0" y="0"/>
          <a:chExt cx="0" cy="0"/>
        </a:xfrm>
      </p:grpSpPr>
      <p:sp>
        <p:nvSpPr>
          <p:cNvPr id="64" name="Google Shape;64;p17"/>
          <p:cNvSpPr/>
          <p:nvPr>
            <p:ph idx="2" type="pic"/>
          </p:nvPr>
        </p:nvSpPr>
        <p:spPr>
          <a:xfrm>
            <a:off x="1550211" y="1398984"/>
            <a:ext cx="2433024" cy="2434389"/>
          </a:xfrm>
          <a:prstGeom prst="ellipse">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A5A5A5"/>
              </a:buClr>
              <a:buSzPts val="1100"/>
              <a:buFont typeface="Arial"/>
              <a:buNone/>
              <a:defRPr b="0" i="0" sz="1100" u="none" cap="none" strike="noStrike">
                <a:solidFill>
                  <a:srgbClr val="A5A5A5"/>
                </a:solidFill>
                <a:latin typeface="Avenir"/>
                <a:ea typeface="Avenir"/>
                <a:cs typeface="Avenir"/>
                <a:sym typeface="Avenir"/>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5" name="Google Shape;65;p17"/>
          <p:cNvSpPr txBox="1"/>
          <p:nvPr>
            <p:ph idx="1" type="body"/>
          </p:nvPr>
        </p:nvSpPr>
        <p:spPr>
          <a:xfrm>
            <a:off x="4256207" y="1398984"/>
            <a:ext cx="3388519" cy="2434389"/>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33333"/>
              </a:lnSpc>
              <a:spcBef>
                <a:spcPts val="0"/>
              </a:spcBef>
              <a:spcAft>
                <a:spcPts val="0"/>
              </a:spcAft>
              <a:buClr>
                <a:srgbClr val="595959"/>
              </a:buClr>
              <a:buSzPts val="2300"/>
              <a:buFont typeface="Arial"/>
              <a:buNone/>
              <a:defRPr b="1" i="0" sz="2300" u="none" cap="none" strike="noStrike">
                <a:solidFill>
                  <a:srgbClr val="595959"/>
                </a:solidFill>
                <a:latin typeface="Avenir"/>
                <a:ea typeface="Avenir"/>
                <a:cs typeface="Avenir"/>
                <a:sym typeface="Avenir"/>
              </a:defRPr>
            </a:lvl1pPr>
            <a:lvl2pPr indent="-228600" lvl="1" marL="914400" marR="0" rtl="0" algn="l">
              <a:lnSpc>
                <a:spcPct val="83333"/>
              </a:lnSpc>
              <a:spcBef>
                <a:spcPts val="300"/>
              </a:spcBef>
              <a:spcAft>
                <a:spcPts val="0"/>
              </a:spcAft>
              <a:buClr>
                <a:srgbClr val="595959"/>
              </a:buClr>
              <a:buSzPts val="1800"/>
              <a:buFont typeface="Arial"/>
              <a:buNone/>
              <a:defRPr b="1" i="1" sz="1800" u="none" cap="none" strike="noStrike">
                <a:solidFill>
                  <a:srgbClr val="595959"/>
                </a:solidFill>
                <a:latin typeface="Avenir"/>
                <a:ea typeface="Avenir"/>
                <a:cs typeface="Avenir"/>
                <a:sym typeface="Avenir"/>
              </a:defRPr>
            </a:lvl2pPr>
            <a:lvl3pPr indent="-228600" lvl="2" marL="1371600" marR="0" rtl="0" algn="l">
              <a:lnSpc>
                <a:spcPct val="90000"/>
              </a:lnSpc>
              <a:spcBef>
                <a:spcPts val="300"/>
              </a:spcBef>
              <a:spcAft>
                <a:spcPts val="0"/>
              </a:spcAft>
              <a:buClr>
                <a:srgbClr val="595959"/>
              </a:buClr>
              <a:buSzPts val="1600"/>
              <a:buFont typeface="Arial"/>
              <a:buNone/>
              <a:defRPr b="0" i="0" sz="1600" u="none" cap="none" strike="noStrike">
                <a:solidFill>
                  <a:srgbClr val="595959"/>
                </a:solidFill>
                <a:latin typeface="Avenir"/>
                <a:ea typeface="Avenir"/>
                <a:cs typeface="Avenir"/>
                <a:sym typeface="Avenir"/>
              </a:defRPr>
            </a:lvl3pPr>
            <a:lvl4pPr indent="-317500" lvl="3" marL="1828800" marR="0" rtl="0" algn="l">
              <a:lnSpc>
                <a:spcPct val="90000"/>
              </a:lnSpc>
              <a:spcBef>
                <a:spcPts val="400"/>
              </a:spcBef>
              <a:spcAft>
                <a:spcPts val="0"/>
              </a:spcAft>
              <a:buClr>
                <a:srgbClr val="15C6D9"/>
              </a:buClr>
              <a:buSzPts val="1400"/>
              <a:buFont typeface="Noto Sans Symbols"/>
              <a:buChar char="▪"/>
              <a:defRPr b="0" i="0" sz="1400" u="none" cap="none" strike="noStrike">
                <a:solidFill>
                  <a:srgbClr val="595959"/>
                </a:solidFill>
                <a:latin typeface="Avenir"/>
                <a:ea typeface="Avenir"/>
                <a:cs typeface="Avenir"/>
                <a:sym typeface="Avenir"/>
              </a:defRPr>
            </a:lvl4pPr>
            <a:lvl5pPr indent="-330200" lvl="4" marL="2286000" marR="0" rtl="0" algn="l">
              <a:lnSpc>
                <a:spcPct val="90000"/>
              </a:lnSpc>
              <a:spcBef>
                <a:spcPts val="400"/>
              </a:spcBef>
              <a:spcAft>
                <a:spcPts val="0"/>
              </a:spcAft>
              <a:buClr>
                <a:srgbClr val="15C6D9"/>
              </a:buClr>
              <a:buSzPts val="1600"/>
              <a:buFont typeface="Arimo"/>
              <a:buChar char="▸"/>
              <a:defRPr b="0" i="0" sz="1100" u="none" cap="none" strike="noStrike">
                <a:solidFill>
                  <a:srgbClr val="595959"/>
                </a:solidFill>
                <a:latin typeface="Avenir"/>
                <a:ea typeface="Avenir"/>
                <a:cs typeface="Avenir"/>
                <a:sym typeface="Avenir"/>
              </a:defRPr>
            </a:lvl5pPr>
            <a:lvl6pPr indent="-228600" lvl="5" marL="2743200" marR="0" rtl="0" algn="ctr">
              <a:lnSpc>
                <a:spcPct val="90000"/>
              </a:lnSpc>
              <a:spcBef>
                <a:spcPts val="400"/>
              </a:spcBef>
              <a:spcAft>
                <a:spcPts val="0"/>
              </a:spcAft>
              <a:buClr>
                <a:srgbClr val="15C6D9"/>
              </a:buClr>
              <a:buSzPts val="1700"/>
              <a:buFont typeface="Arial"/>
              <a:buNone/>
              <a:defRPr b="1" i="1" sz="1700" u="none" cap="none" strike="noStrike">
                <a:solidFill>
                  <a:srgbClr val="15C6D9"/>
                </a:solidFill>
                <a:latin typeface="Avenir"/>
                <a:ea typeface="Avenir"/>
                <a:cs typeface="Avenir"/>
                <a:sym typeface="Avenir"/>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6" name="Google Shape;66;p17"/>
          <p:cNvSpPr/>
          <p:nvPr/>
        </p:nvSpPr>
        <p:spPr>
          <a:xfrm>
            <a:off x="-15479" y="4223152"/>
            <a:ext cx="9159479" cy="92035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pic>
        <p:nvPicPr>
          <p:cNvPr id="67" name="Google Shape;67;p17"/>
          <p:cNvPicPr preferRelativeResize="0"/>
          <p:nvPr/>
        </p:nvPicPr>
        <p:blipFill rotWithShape="1">
          <a:blip r:embed="rId2">
            <a:alphaModFix/>
          </a:blip>
          <a:srcRect b="0" l="0" r="0" t="0"/>
          <a:stretch/>
        </p:blipFill>
        <p:spPr>
          <a:xfrm>
            <a:off x="7644726" y="4488909"/>
            <a:ext cx="1322784" cy="547191"/>
          </a:xfrm>
          <a:prstGeom prst="rect">
            <a:avLst/>
          </a:prstGeom>
          <a:noFill/>
          <a:ln>
            <a:noFill/>
          </a:ln>
        </p:spPr>
      </p:pic>
      <p:sp>
        <p:nvSpPr>
          <p:cNvPr id="68" name="Google Shape;68;p17"/>
          <p:cNvSpPr/>
          <p:nvPr/>
        </p:nvSpPr>
        <p:spPr>
          <a:xfrm>
            <a:off x="5442559" y="307372"/>
            <a:ext cx="3701441" cy="135891"/>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9" name="Shape 69"/>
        <p:cNvGrpSpPr/>
        <p:nvPr/>
      </p:nvGrpSpPr>
      <p:grpSpPr>
        <a:xfrm>
          <a:off x="0" y="0"/>
          <a:ext cx="0" cy="0"/>
          <a:chOff x="0" y="0"/>
          <a:chExt cx="0" cy="0"/>
        </a:xfrm>
      </p:grpSpPr>
      <p:sp>
        <p:nvSpPr>
          <p:cNvPr id="70" name="Google Shape;70;p18"/>
          <p:cNvSpPr/>
          <p:nvPr/>
        </p:nvSpPr>
        <p:spPr>
          <a:xfrm>
            <a:off x="-15479" y="4223152"/>
            <a:ext cx="9159479" cy="92035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71" name="Google Shape;71;p18"/>
          <p:cNvSpPr txBox="1"/>
          <p:nvPr>
            <p:ph idx="1" type="body"/>
          </p:nvPr>
        </p:nvSpPr>
        <p:spPr>
          <a:xfrm>
            <a:off x="1616783" y="1398984"/>
            <a:ext cx="6027943" cy="2434389"/>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33333"/>
              </a:lnSpc>
              <a:spcBef>
                <a:spcPts val="0"/>
              </a:spcBef>
              <a:spcAft>
                <a:spcPts val="0"/>
              </a:spcAft>
              <a:buClr>
                <a:srgbClr val="595959"/>
              </a:buClr>
              <a:buSzPts val="2300"/>
              <a:buFont typeface="Arial"/>
              <a:buNone/>
              <a:defRPr b="1" i="0" sz="2300" u="none" cap="none" strike="noStrike">
                <a:solidFill>
                  <a:srgbClr val="595959"/>
                </a:solidFill>
                <a:latin typeface="Avenir"/>
                <a:ea typeface="Avenir"/>
                <a:cs typeface="Avenir"/>
                <a:sym typeface="Avenir"/>
              </a:defRPr>
            </a:lvl1pPr>
            <a:lvl2pPr indent="-228600" lvl="1" marL="914400" marR="0" rtl="0" algn="l">
              <a:lnSpc>
                <a:spcPct val="83333"/>
              </a:lnSpc>
              <a:spcBef>
                <a:spcPts val="300"/>
              </a:spcBef>
              <a:spcAft>
                <a:spcPts val="0"/>
              </a:spcAft>
              <a:buClr>
                <a:srgbClr val="595959"/>
              </a:buClr>
              <a:buSzPts val="1800"/>
              <a:buFont typeface="Arial"/>
              <a:buNone/>
              <a:defRPr b="1" i="1" sz="1800" u="none" cap="none" strike="noStrike">
                <a:solidFill>
                  <a:srgbClr val="595959"/>
                </a:solidFill>
                <a:latin typeface="Avenir"/>
                <a:ea typeface="Avenir"/>
                <a:cs typeface="Avenir"/>
                <a:sym typeface="Avenir"/>
              </a:defRPr>
            </a:lvl2pPr>
            <a:lvl3pPr indent="-228600" lvl="2" marL="1371600" marR="0" rtl="0" algn="l">
              <a:lnSpc>
                <a:spcPct val="90000"/>
              </a:lnSpc>
              <a:spcBef>
                <a:spcPts val="300"/>
              </a:spcBef>
              <a:spcAft>
                <a:spcPts val="0"/>
              </a:spcAft>
              <a:buClr>
                <a:srgbClr val="595959"/>
              </a:buClr>
              <a:buSzPts val="1600"/>
              <a:buFont typeface="Arial"/>
              <a:buNone/>
              <a:defRPr b="0" i="0" sz="1600" u="none" cap="none" strike="noStrike">
                <a:solidFill>
                  <a:srgbClr val="595959"/>
                </a:solidFill>
                <a:latin typeface="Avenir"/>
                <a:ea typeface="Avenir"/>
                <a:cs typeface="Avenir"/>
                <a:sym typeface="Avenir"/>
              </a:defRPr>
            </a:lvl3pPr>
            <a:lvl4pPr indent="-317500" lvl="3" marL="1828800" marR="0" rtl="0" algn="l">
              <a:lnSpc>
                <a:spcPct val="90000"/>
              </a:lnSpc>
              <a:spcBef>
                <a:spcPts val="400"/>
              </a:spcBef>
              <a:spcAft>
                <a:spcPts val="0"/>
              </a:spcAft>
              <a:buClr>
                <a:srgbClr val="15C6D9"/>
              </a:buClr>
              <a:buSzPts val="1400"/>
              <a:buFont typeface="Noto Sans Symbols"/>
              <a:buChar char="▪"/>
              <a:defRPr b="0" i="0" sz="1400" u="none" cap="none" strike="noStrike">
                <a:solidFill>
                  <a:srgbClr val="595959"/>
                </a:solidFill>
                <a:latin typeface="Avenir"/>
                <a:ea typeface="Avenir"/>
                <a:cs typeface="Avenir"/>
                <a:sym typeface="Avenir"/>
              </a:defRPr>
            </a:lvl4pPr>
            <a:lvl5pPr indent="-330200" lvl="4" marL="2286000" marR="0" rtl="0" algn="l">
              <a:lnSpc>
                <a:spcPct val="90000"/>
              </a:lnSpc>
              <a:spcBef>
                <a:spcPts val="400"/>
              </a:spcBef>
              <a:spcAft>
                <a:spcPts val="0"/>
              </a:spcAft>
              <a:buClr>
                <a:srgbClr val="15C6D9"/>
              </a:buClr>
              <a:buSzPts val="1600"/>
              <a:buFont typeface="Arimo"/>
              <a:buChar char="▸"/>
              <a:defRPr b="0" i="0" sz="1100" u="none" cap="none" strike="noStrike">
                <a:solidFill>
                  <a:srgbClr val="595959"/>
                </a:solidFill>
                <a:latin typeface="Avenir"/>
                <a:ea typeface="Avenir"/>
                <a:cs typeface="Avenir"/>
                <a:sym typeface="Avenir"/>
              </a:defRPr>
            </a:lvl5pPr>
            <a:lvl6pPr indent="-228600" lvl="5" marL="2743200" marR="0" rtl="0" algn="ctr">
              <a:lnSpc>
                <a:spcPct val="90000"/>
              </a:lnSpc>
              <a:spcBef>
                <a:spcPts val="400"/>
              </a:spcBef>
              <a:spcAft>
                <a:spcPts val="0"/>
              </a:spcAft>
              <a:buClr>
                <a:srgbClr val="15C6D9"/>
              </a:buClr>
              <a:buSzPts val="1700"/>
              <a:buFont typeface="Arial"/>
              <a:buNone/>
              <a:defRPr b="1" i="1" sz="1700" u="none" cap="none" strike="noStrike">
                <a:solidFill>
                  <a:srgbClr val="15C6D9"/>
                </a:solidFill>
                <a:latin typeface="Avenir"/>
                <a:ea typeface="Avenir"/>
                <a:cs typeface="Avenir"/>
                <a:sym typeface="Avenir"/>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2" name="Google Shape;72;p18"/>
          <p:cNvSpPr/>
          <p:nvPr/>
        </p:nvSpPr>
        <p:spPr>
          <a:xfrm>
            <a:off x="5442559" y="307372"/>
            <a:ext cx="3701441" cy="135891"/>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73" name="Google Shape;73;p18"/>
          <p:cNvPicPr preferRelativeResize="0"/>
          <p:nvPr/>
        </p:nvPicPr>
        <p:blipFill rotWithShape="1">
          <a:blip r:embed="rId2">
            <a:alphaModFix/>
          </a:blip>
          <a:srcRect b="0" l="0" r="0" t="0"/>
          <a:stretch/>
        </p:blipFill>
        <p:spPr>
          <a:xfrm>
            <a:off x="7644726" y="4488909"/>
            <a:ext cx="1322784" cy="54719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4" name="Shape 74"/>
        <p:cNvGrpSpPr/>
        <p:nvPr/>
      </p:nvGrpSpPr>
      <p:grpSpPr>
        <a:xfrm>
          <a:off x="0" y="0"/>
          <a:ext cx="0" cy="0"/>
          <a:chOff x="0" y="0"/>
          <a:chExt cx="0" cy="0"/>
        </a:xfrm>
      </p:grpSpPr>
      <p:sp>
        <p:nvSpPr>
          <p:cNvPr id="75" name="Google Shape;75;p19"/>
          <p:cNvSpPr/>
          <p:nvPr/>
        </p:nvSpPr>
        <p:spPr>
          <a:xfrm>
            <a:off x="-15479" y="4223152"/>
            <a:ext cx="9159479" cy="92035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76" name="Google Shape;76;p19"/>
          <p:cNvSpPr/>
          <p:nvPr>
            <p:ph idx="2" type="pic"/>
          </p:nvPr>
        </p:nvSpPr>
        <p:spPr>
          <a:xfrm>
            <a:off x="1198594" y="1308668"/>
            <a:ext cx="2025000" cy="2026136"/>
          </a:xfrm>
          <a:prstGeom prst="ellipse">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Google Shape;77;p19"/>
          <p:cNvSpPr/>
          <p:nvPr>
            <p:ph idx="3" type="pic"/>
          </p:nvPr>
        </p:nvSpPr>
        <p:spPr>
          <a:xfrm>
            <a:off x="3409160" y="1308668"/>
            <a:ext cx="2025000" cy="2025000"/>
          </a:xfrm>
          <a:prstGeom prst="ellipse">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8" name="Google Shape;78;p19"/>
          <p:cNvSpPr/>
          <p:nvPr>
            <p:ph idx="4" type="pic"/>
          </p:nvPr>
        </p:nvSpPr>
        <p:spPr>
          <a:xfrm>
            <a:off x="5619726" y="1308668"/>
            <a:ext cx="2025000" cy="2025000"/>
          </a:xfrm>
          <a:prstGeom prst="ellipse">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9" name="Google Shape;79;p19"/>
          <p:cNvSpPr txBox="1"/>
          <p:nvPr>
            <p:ph idx="1" type="body"/>
          </p:nvPr>
        </p:nvSpPr>
        <p:spPr>
          <a:xfrm>
            <a:off x="1198594" y="3387775"/>
            <a:ext cx="2025000" cy="892516"/>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11111"/>
              </a:lnSpc>
              <a:spcBef>
                <a:spcPts val="0"/>
              </a:spcBef>
              <a:spcAft>
                <a:spcPts val="0"/>
              </a:spcAft>
              <a:buClr>
                <a:srgbClr val="7F7F7F"/>
              </a:buClr>
              <a:buSzPts val="1400"/>
              <a:buFont typeface="Arial"/>
              <a:buNone/>
              <a:defRPr b="1" i="0" sz="1400" u="none" cap="none" strike="noStrike">
                <a:solidFill>
                  <a:srgbClr val="7F7F7F"/>
                </a:solidFill>
                <a:latin typeface="Avenir"/>
                <a:ea typeface="Avenir"/>
                <a:cs typeface="Avenir"/>
                <a:sym typeface="Avenir"/>
              </a:defRPr>
            </a:lvl1pPr>
            <a:lvl2pPr indent="-228600" lvl="1" marL="914400" marR="0" rtl="0" algn="l">
              <a:lnSpc>
                <a:spcPct val="100000"/>
              </a:lnSpc>
              <a:spcBef>
                <a:spcPts val="0"/>
              </a:spcBef>
              <a:spcAft>
                <a:spcPts val="0"/>
              </a:spcAft>
              <a:buClr>
                <a:srgbClr val="7F7F7F"/>
              </a:buClr>
              <a:buSzPts val="1200"/>
              <a:buFont typeface="Arial"/>
              <a:buNone/>
              <a:defRPr b="0" i="0" sz="1200" u="none" cap="none" strike="noStrike">
                <a:solidFill>
                  <a:srgbClr val="7F7F7F"/>
                </a:solidFill>
                <a:latin typeface="Avenir"/>
                <a:ea typeface="Avenir"/>
                <a:cs typeface="Avenir"/>
                <a:sym typeface="Avenir"/>
              </a:defRPr>
            </a:lvl2pPr>
            <a:lvl3pPr indent="-228600" lvl="2" marL="13716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3pPr>
            <a:lvl4pPr indent="-228600" lvl="3" marL="18288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4pPr>
            <a:lvl5pPr indent="-292100" lvl="4" marL="2286000" marR="0" rtl="0" algn="l">
              <a:lnSpc>
                <a:spcPct val="133333"/>
              </a:lnSpc>
              <a:spcBef>
                <a:spcPts val="0"/>
              </a:spcBef>
              <a:spcAft>
                <a:spcPts val="0"/>
              </a:spcAft>
              <a:buClr>
                <a:srgbClr val="7F7F7F"/>
              </a:buClr>
              <a:buSzPts val="1000"/>
              <a:buFont typeface="Merriweather Sans"/>
              <a:buChar char="▸"/>
              <a:defRPr b="0" i="0" sz="900" u="none" cap="none" strike="noStrike">
                <a:solidFill>
                  <a:srgbClr val="7F7F7F"/>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0" name="Google Shape;80;p19"/>
          <p:cNvSpPr txBox="1"/>
          <p:nvPr>
            <p:ph idx="5" type="body"/>
          </p:nvPr>
        </p:nvSpPr>
        <p:spPr>
          <a:xfrm>
            <a:off x="3409160" y="3387775"/>
            <a:ext cx="2025000" cy="892516"/>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11111"/>
              </a:lnSpc>
              <a:spcBef>
                <a:spcPts val="0"/>
              </a:spcBef>
              <a:spcAft>
                <a:spcPts val="0"/>
              </a:spcAft>
              <a:buClr>
                <a:srgbClr val="7F7F7F"/>
              </a:buClr>
              <a:buSzPts val="1400"/>
              <a:buFont typeface="Arial"/>
              <a:buNone/>
              <a:defRPr b="1" i="0" sz="1400" u="none" cap="none" strike="noStrike">
                <a:solidFill>
                  <a:srgbClr val="7F7F7F"/>
                </a:solidFill>
                <a:latin typeface="Avenir"/>
                <a:ea typeface="Avenir"/>
                <a:cs typeface="Avenir"/>
                <a:sym typeface="Avenir"/>
              </a:defRPr>
            </a:lvl1pPr>
            <a:lvl2pPr indent="-228600" lvl="1" marL="914400" marR="0" rtl="0" algn="l">
              <a:lnSpc>
                <a:spcPct val="100000"/>
              </a:lnSpc>
              <a:spcBef>
                <a:spcPts val="0"/>
              </a:spcBef>
              <a:spcAft>
                <a:spcPts val="0"/>
              </a:spcAft>
              <a:buClr>
                <a:srgbClr val="7F7F7F"/>
              </a:buClr>
              <a:buSzPts val="1200"/>
              <a:buFont typeface="Arial"/>
              <a:buNone/>
              <a:defRPr b="0" i="0" sz="1200" u="none" cap="none" strike="noStrike">
                <a:solidFill>
                  <a:srgbClr val="7F7F7F"/>
                </a:solidFill>
                <a:latin typeface="Avenir"/>
                <a:ea typeface="Avenir"/>
                <a:cs typeface="Avenir"/>
                <a:sym typeface="Avenir"/>
              </a:defRPr>
            </a:lvl2pPr>
            <a:lvl3pPr indent="-228600" lvl="2" marL="13716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3pPr>
            <a:lvl4pPr indent="-228600" lvl="3" marL="18288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4pPr>
            <a:lvl5pPr indent="-292100" lvl="4" marL="2286000" marR="0" rtl="0" algn="l">
              <a:lnSpc>
                <a:spcPct val="133333"/>
              </a:lnSpc>
              <a:spcBef>
                <a:spcPts val="0"/>
              </a:spcBef>
              <a:spcAft>
                <a:spcPts val="0"/>
              </a:spcAft>
              <a:buClr>
                <a:srgbClr val="7F7F7F"/>
              </a:buClr>
              <a:buSzPts val="1000"/>
              <a:buFont typeface="Merriweather Sans"/>
              <a:buChar char="▸"/>
              <a:defRPr b="0" i="0" sz="900" u="none" cap="none" strike="noStrike">
                <a:solidFill>
                  <a:srgbClr val="7F7F7F"/>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1" name="Google Shape;81;p19"/>
          <p:cNvSpPr txBox="1"/>
          <p:nvPr>
            <p:ph idx="6" type="body"/>
          </p:nvPr>
        </p:nvSpPr>
        <p:spPr>
          <a:xfrm>
            <a:off x="5619726" y="3387775"/>
            <a:ext cx="2025000" cy="892516"/>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11111"/>
              </a:lnSpc>
              <a:spcBef>
                <a:spcPts val="0"/>
              </a:spcBef>
              <a:spcAft>
                <a:spcPts val="0"/>
              </a:spcAft>
              <a:buClr>
                <a:srgbClr val="7F7F7F"/>
              </a:buClr>
              <a:buSzPts val="1400"/>
              <a:buFont typeface="Arial"/>
              <a:buNone/>
              <a:defRPr b="1" i="0" sz="1400" u="none" cap="none" strike="noStrike">
                <a:solidFill>
                  <a:srgbClr val="7F7F7F"/>
                </a:solidFill>
                <a:latin typeface="Avenir"/>
                <a:ea typeface="Avenir"/>
                <a:cs typeface="Avenir"/>
                <a:sym typeface="Avenir"/>
              </a:defRPr>
            </a:lvl1pPr>
            <a:lvl2pPr indent="-228600" lvl="1" marL="914400" marR="0" rtl="0" algn="l">
              <a:lnSpc>
                <a:spcPct val="100000"/>
              </a:lnSpc>
              <a:spcBef>
                <a:spcPts val="0"/>
              </a:spcBef>
              <a:spcAft>
                <a:spcPts val="0"/>
              </a:spcAft>
              <a:buClr>
                <a:srgbClr val="7F7F7F"/>
              </a:buClr>
              <a:buSzPts val="1200"/>
              <a:buFont typeface="Arial"/>
              <a:buNone/>
              <a:defRPr b="0" i="0" sz="1200" u="none" cap="none" strike="noStrike">
                <a:solidFill>
                  <a:srgbClr val="7F7F7F"/>
                </a:solidFill>
                <a:latin typeface="Avenir"/>
                <a:ea typeface="Avenir"/>
                <a:cs typeface="Avenir"/>
                <a:sym typeface="Avenir"/>
              </a:defRPr>
            </a:lvl2pPr>
            <a:lvl3pPr indent="-228600" lvl="2" marL="13716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3pPr>
            <a:lvl4pPr indent="-228600" lvl="3" marL="18288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4pPr>
            <a:lvl5pPr indent="-292100" lvl="4" marL="2286000" marR="0" rtl="0" algn="l">
              <a:lnSpc>
                <a:spcPct val="133333"/>
              </a:lnSpc>
              <a:spcBef>
                <a:spcPts val="0"/>
              </a:spcBef>
              <a:spcAft>
                <a:spcPts val="0"/>
              </a:spcAft>
              <a:buClr>
                <a:srgbClr val="7F7F7F"/>
              </a:buClr>
              <a:buSzPts val="1000"/>
              <a:buFont typeface="Merriweather Sans"/>
              <a:buChar char="▸"/>
              <a:defRPr b="0" i="0" sz="900" u="none" cap="none" strike="noStrike">
                <a:solidFill>
                  <a:srgbClr val="7F7F7F"/>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2" name="Google Shape;82;p19"/>
          <p:cNvSpPr/>
          <p:nvPr/>
        </p:nvSpPr>
        <p:spPr>
          <a:xfrm>
            <a:off x="5442559" y="307372"/>
            <a:ext cx="3701441" cy="135891"/>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83" name="Google Shape;83;p19"/>
          <p:cNvPicPr preferRelativeResize="0"/>
          <p:nvPr/>
        </p:nvPicPr>
        <p:blipFill rotWithShape="1">
          <a:blip r:embed="rId2">
            <a:alphaModFix/>
          </a:blip>
          <a:srcRect b="0" l="0" r="0" t="0"/>
          <a:stretch/>
        </p:blipFill>
        <p:spPr>
          <a:xfrm>
            <a:off x="7644726" y="4488909"/>
            <a:ext cx="1322784" cy="54719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4" name="Shape 84"/>
        <p:cNvGrpSpPr/>
        <p:nvPr/>
      </p:nvGrpSpPr>
      <p:grpSpPr>
        <a:xfrm>
          <a:off x="0" y="0"/>
          <a:ext cx="0" cy="0"/>
          <a:chOff x="0" y="0"/>
          <a:chExt cx="0" cy="0"/>
        </a:xfrm>
      </p:grpSpPr>
      <p:sp>
        <p:nvSpPr>
          <p:cNvPr id="85" name="Google Shape;85;p20"/>
          <p:cNvSpPr/>
          <p:nvPr/>
        </p:nvSpPr>
        <p:spPr>
          <a:xfrm>
            <a:off x="-15479" y="4223152"/>
            <a:ext cx="9159479" cy="92035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86" name="Google Shape;86;p20"/>
          <p:cNvSpPr/>
          <p:nvPr/>
        </p:nvSpPr>
        <p:spPr>
          <a:xfrm>
            <a:off x="5442559" y="307372"/>
            <a:ext cx="3701441" cy="135891"/>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87" name="Google Shape;87;p20"/>
          <p:cNvSpPr/>
          <p:nvPr>
            <p:ph idx="2" type="tbl"/>
          </p:nvPr>
        </p:nvSpPr>
        <p:spPr>
          <a:xfrm>
            <a:off x="366022" y="1398984"/>
            <a:ext cx="2620818" cy="2434389"/>
          </a:xfrm>
          <a:prstGeom prst="rect">
            <a:avLst/>
          </a:prstGeom>
          <a:solidFill>
            <a:schemeClr val="lt1"/>
          </a:solidFill>
          <a:ln>
            <a:noFill/>
          </a:ln>
        </p:spPr>
        <p:txBody>
          <a:bodyPr anchorCtr="0" anchor="t" bIns="34275" lIns="68575" spcFirstLastPara="1" rIns="68575" wrap="square" tIns="34275">
            <a:noAutofit/>
          </a:bodyPr>
          <a:lstStyle>
            <a:lvl1pPr lvl="0" marR="0" rtl="0" algn="ctr">
              <a:spcBef>
                <a:spcPts val="0"/>
              </a:spcBef>
              <a:spcAft>
                <a:spcPts val="0"/>
              </a:spcAft>
              <a:buClr>
                <a:srgbClr val="7F7F7F"/>
              </a:buClr>
              <a:buSzPts val="1500"/>
              <a:buFont typeface="Avenir"/>
              <a:buNone/>
              <a:defRPr b="0" i="0" sz="1500" u="none" cap="none" strike="noStrike">
                <a:solidFill>
                  <a:srgbClr val="7F7F7F"/>
                </a:solidFill>
                <a:latin typeface="Avenir"/>
                <a:ea typeface="Avenir"/>
                <a:cs typeface="Avenir"/>
                <a:sym typeface="Avenir"/>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8" name="Google Shape;88;p20"/>
          <p:cNvSpPr txBox="1"/>
          <p:nvPr>
            <p:ph idx="1" type="body"/>
          </p:nvPr>
        </p:nvSpPr>
        <p:spPr>
          <a:xfrm>
            <a:off x="3072561" y="1398984"/>
            <a:ext cx="3388519" cy="2434389"/>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33333"/>
              </a:lnSpc>
              <a:spcBef>
                <a:spcPts val="0"/>
              </a:spcBef>
              <a:spcAft>
                <a:spcPts val="0"/>
              </a:spcAft>
              <a:buClr>
                <a:srgbClr val="595959"/>
              </a:buClr>
              <a:buSzPts val="2300"/>
              <a:buFont typeface="Arial"/>
              <a:buNone/>
              <a:defRPr b="1" i="0" sz="2300" u="none" cap="none" strike="noStrike">
                <a:solidFill>
                  <a:srgbClr val="595959"/>
                </a:solidFill>
                <a:latin typeface="Avenir"/>
                <a:ea typeface="Avenir"/>
                <a:cs typeface="Avenir"/>
                <a:sym typeface="Avenir"/>
              </a:defRPr>
            </a:lvl1pPr>
            <a:lvl2pPr indent="-228600" lvl="1" marL="914400" marR="0" rtl="0" algn="l">
              <a:lnSpc>
                <a:spcPct val="83333"/>
              </a:lnSpc>
              <a:spcBef>
                <a:spcPts val="300"/>
              </a:spcBef>
              <a:spcAft>
                <a:spcPts val="0"/>
              </a:spcAft>
              <a:buClr>
                <a:srgbClr val="595959"/>
              </a:buClr>
              <a:buSzPts val="1800"/>
              <a:buFont typeface="Arial"/>
              <a:buNone/>
              <a:defRPr b="1" i="1" sz="1800" u="none" cap="none" strike="noStrike">
                <a:solidFill>
                  <a:srgbClr val="595959"/>
                </a:solidFill>
                <a:latin typeface="Avenir"/>
                <a:ea typeface="Avenir"/>
                <a:cs typeface="Avenir"/>
                <a:sym typeface="Avenir"/>
              </a:defRPr>
            </a:lvl2pPr>
            <a:lvl3pPr indent="-228600" lvl="2" marL="1371600" marR="0" rtl="0" algn="l">
              <a:lnSpc>
                <a:spcPct val="90000"/>
              </a:lnSpc>
              <a:spcBef>
                <a:spcPts val="300"/>
              </a:spcBef>
              <a:spcAft>
                <a:spcPts val="0"/>
              </a:spcAft>
              <a:buClr>
                <a:srgbClr val="595959"/>
              </a:buClr>
              <a:buSzPts val="1600"/>
              <a:buFont typeface="Arial"/>
              <a:buNone/>
              <a:defRPr b="0" i="0" sz="1600" u="none" cap="none" strike="noStrike">
                <a:solidFill>
                  <a:srgbClr val="595959"/>
                </a:solidFill>
                <a:latin typeface="Avenir"/>
                <a:ea typeface="Avenir"/>
                <a:cs typeface="Avenir"/>
                <a:sym typeface="Avenir"/>
              </a:defRPr>
            </a:lvl3pPr>
            <a:lvl4pPr indent="-317500" lvl="3" marL="1828800" marR="0" rtl="0" algn="l">
              <a:lnSpc>
                <a:spcPct val="90000"/>
              </a:lnSpc>
              <a:spcBef>
                <a:spcPts val="400"/>
              </a:spcBef>
              <a:spcAft>
                <a:spcPts val="0"/>
              </a:spcAft>
              <a:buClr>
                <a:srgbClr val="15C6D9"/>
              </a:buClr>
              <a:buSzPts val="1400"/>
              <a:buFont typeface="Noto Sans Symbols"/>
              <a:buChar char="▪"/>
              <a:defRPr b="0" i="0" sz="1400" u="none" cap="none" strike="noStrike">
                <a:solidFill>
                  <a:srgbClr val="595959"/>
                </a:solidFill>
                <a:latin typeface="Avenir"/>
                <a:ea typeface="Avenir"/>
                <a:cs typeface="Avenir"/>
                <a:sym typeface="Avenir"/>
              </a:defRPr>
            </a:lvl4pPr>
            <a:lvl5pPr indent="-330200" lvl="4" marL="2286000" marR="0" rtl="0" algn="l">
              <a:lnSpc>
                <a:spcPct val="90000"/>
              </a:lnSpc>
              <a:spcBef>
                <a:spcPts val="400"/>
              </a:spcBef>
              <a:spcAft>
                <a:spcPts val="0"/>
              </a:spcAft>
              <a:buClr>
                <a:srgbClr val="15C6D9"/>
              </a:buClr>
              <a:buSzPts val="1600"/>
              <a:buFont typeface="Arimo"/>
              <a:buChar char="▸"/>
              <a:defRPr b="0" i="0" sz="1100" u="none" cap="none" strike="noStrike">
                <a:solidFill>
                  <a:srgbClr val="595959"/>
                </a:solidFill>
                <a:latin typeface="Avenir"/>
                <a:ea typeface="Avenir"/>
                <a:cs typeface="Avenir"/>
                <a:sym typeface="Avenir"/>
              </a:defRPr>
            </a:lvl5pPr>
            <a:lvl6pPr indent="-228600" lvl="5" marL="2743200" marR="0" rtl="0" algn="ctr">
              <a:lnSpc>
                <a:spcPct val="90000"/>
              </a:lnSpc>
              <a:spcBef>
                <a:spcPts val="400"/>
              </a:spcBef>
              <a:spcAft>
                <a:spcPts val="0"/>
              </a:spcAft>
              <a:buClr>
                <a:srgbClr val="15C6D9"/>
              </a:buClr>
              <a:buSzPts val="1700"/>
              <a:buFont typeface="Arial"/>
              <a:buNone/>
              <a:defRPr b="1" i="1" sz="1700" u="none" cap="none" strike="noStrike">
                <a:solidFill>
                  <a:srgbClr val="15C6D9"/>
                </a:solidFill>
                <a:latin typeface="Avenir"/>
                <a:ea typeface="Avenir"/>
                <a:cs typeface="Avenir"/>
                <a:sym typeface="Avenir"/>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89" name="Google Shape;89;p20"/>
          <p:cNvPicPr preferRelativeResize="0"/>
          <p:nvPr/>
        </p:nvPicPr>
        <p:blipFill rotWithShape="1">
          <a:blip r:embed="rId2">
            <a:alphaModFix/>
          </a:blip>
          <a:srcRect b="0" l="0" r="0" t="0"/>
          <a:stretch/>
        </p:blipFill>
        <p:spPr>
          <a:xfrm>
            <a:off x="7644726" y="4488909"/>
            <a:ext cx="1322784" cy="54719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0" name="Shape 90"/>
        <p:cNvGrpSpPr/>
        <p:nvPr/>
      </p:nvGrpSpPr>
      <p:grpSpPr>
        <a:xfrm>
          <a:off x="0" y="0"/>
          <a:ext cx="0" cy="0"/>
          <a:chOff x="0" y="0"/>
          <a:chExt cx="0" cy="0"/>
        </a:xfrm>
      </p:grpSpPr>
      <p:sp>
        <p:nvSpPr>
          <p:cNvPr id="91" name="Google Shape;91;p21"/>
          <p:cNvSpPr/>
          <p:nvPr/>
        </p:nvSpPr>
        <p:spPr>
          <a:xfrm>
            <a:off x="6786377" y="307370"/>
            <a:ext cx="2365598" cy="303259"/>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92" name="Google Shape;92;p21"/>
          <p:cNvPicPr preferRelativeResize="0"/>
          <p:nvPr/>
        </p:nvPicPr>
        <p:blipFill rotWithShape="1">
          <a:blip r:embed="rId2">
            <a:alphaModFix/>
          </a:blip>
          <a:srcRect b="0" l="0" r="0" t="0"/>
          <a:stretch/>
        </p:blipFill>
        <p:spPr>
          <a:xfrm>
            <a:off x="1304925" y="720328"/>
            <a:ext cx="5509022" cy="133350"/>
          </a:xfrm>
          <a:prstGeom prst="rect">
            <a:avLst/>
          </a:prstGeom>
          <a:noFill/>
          <a:ln>
            <a:noFill/>
          </a:ln>
        </p:spPr>
      </p:pic>
      <p:sp>
        <p:nvSpPr>
          <p:cNvPr id="93" name="Google Shape;93;p21"/>
          <p:cNvSpPr/>
          <p:nvPr>
            <p:ph idx="2" type="pic"/>
          </p:nvPr>
        </p:nvSpPr>
        <p:spPr>
          <a:xfrm>
            <a:off x="-18980" y="1121569"/>
            <a:ext cx="9165388" cy="3664211"/>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2100"/>
              <a:buFont typeface="Arial"/>
              <a:buNone/>
              <a:defRPr b="0" i="0" sz="21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4" name="Google Shape;94;p21"/>
          <p:cNvSpPr txBox="1"/>
          <p:nvPr>
            <p:ph idx="1" type="body"/>
          </p:nvPr>
        </p:nvSpPr>
        <p:spPr>
          <a:xfrm>
            <a:off x="-30975" y="1674000"/>
            <a:ext cx="9174976" cy="1109663"/>
          </a:xfrm>
          <a:prstGeom prst="rect">
            <a:avLst/>
          </a:prstGeom>
          <a:solidFill>
            <a:srgbClr val="7F7F7F"/>
          </a:solidFill>
          <a:ln cap="flat" cmpd="sng" w="9525">
            <a:solidFill>
              <a:srgbClr val="7F7F7F"/>
            </a:solidFill>
            <a:prstDash val="solid"/>
            <a:round/>
            <a:headEnd len="sm" w="sm" type="none"/>
            <a:tailEnd len="sm" w="sm" type="none"/>
          </a:ln>
        </p:spPr>
        <p:txBody>
          <a:bodyPr anchorCtr="1" anchor="ctr" bIns="34275" lIns="68575" spcFirstLastPara="1" rIns="68575" wrap="square" tIns="34275">
            <a:noAutofit/>
          </a:bodyPr>
          <a:lstStyle>
            <a:lvl1pPr indent="-228600" lvl="0" marL="4572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1pPr>
            <a:lvl2pPr indent="-228600" lvl="1" marL="9144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2pPr>
            <a:lvl3pPr indent="-228600" lvl="2" marL="13716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3pPr>
            <a:lvl4pPr indent="-228600" lvl="3" marL="18288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4pPr>
            <a:lvl5pPr indent="-228600" lvl="4" marL="22860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95" name="Google Shape;95;p21"/>
          <p:cNvPicPr preferRelativeResize="0"/>
          <p:nvPr/>
        </p:nvPicPr>
        <p:blipFill rotWithShape="1">
          <a:blip r:embed="rId3">
            <a:alphaModFix/>
          </a:blip>
          <a:srcRect b="0" l="0" r="0" t="0"/>
          <a:stretch/>
        </p:blipFill>
        <p:spPr>
          <a:xfrm>
            <a:off x="117205" y="209550"/>
            <a:ext cx="3165662" cy="5381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6" name="Shape 96"/>
        <p:cNvGrpSpPr/>
        <p:nvPr/>
      </p:nvGrpSpPr>
      <p:grpSpPr>
        <a:xfrm>
          <a:off x="0" y="0"/>
          <a:ext cx="0" cy="0"/>
          <a:chOff x="0" y="0"/>
          <a:chExt cx="0" cy="0"/>
        </a:xfrm>
      </p:grpSpPr>
      <p:sp>
        <p:nvSpPr>
          <p:cNvPr id="97" name="Google Shape;97;p22"/>
          <p:cNvSpPr/>
          <p:nvPr/>
        </p:nvSpPr>
        <p:spPr>
          <a:xfrm>
            <a:off x="6786377" y="307370"/>
            <a:ext cx="2365598" cy="303259"/>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98" name="Google Shape;98;p22"/>
          <p:cNvPicPr preferRelativeResize="0"/>
          <p:nvPr/>
        </p:nvPicPr>
        <p:blipFill rotWithShape="1">
          <a:blip r:embed="rId2">
            <a:alphaModFix/>
          </a:blip>
          <a:srcRect b="0" l="0" r="0" t="0"/>
          <a:stretch/>
        </p:blipFill>
        <p:spPr>
          <a:xfrm>
            <a:off x="117205" y="209550"/>
            <a:ext cx="3165662" cy="538163"/>
          </a:xfrm>
          <a:prstGeom prst="rect">
            <a:avLst/>
          </a:prstGeom>
          <a:noFill/>
          <a:ln>
            <a:noFill/>
          </a:ln>
        </p:spPr>
      </p:pic>
      <p:sp>
        <p:nvSpPr>
          <p:cNvPr id="99" name="Google Shape;99;p22"/>
          <p:cNvSpPr/>
          <p:nvPr>
            <p:ph idx="2" type="pic"/>
          </p:nvPr>
        </p:nvSpPr>
        <p:spPr>
          <a:xfrm>
            <a:off x="-18980" y="1121569"/>
            <a:ext cx="9165388" cy="3664211"/>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2100"/>
              <a:buFont typeface="Arial"/>
              <a:buNone/>
              <a:defRPr b="0" i="0" sz="21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0" name="Google Shape;100;p22"/>
          <p:cNvSpPr txBox="1"/>
          <p:nvPr>
            <p:ph idx="1" type="body"/>
          </p:nvPr>
        </p:nvSpPr>
        <p:spPr>
          <a:xfrm>
            <a:off x="-30975" y="1674000"/>
            <a:ext cx="9174976" cy="1109663"/>
          </a:xfrm>
          <a:prstGeom prst="rect">
            <a:avLst/>
          </a:prstGeom>
          <a:solidFill>
            <a:srgbClr val="7F7F7F"/>
          </a:solidFill>
          <a:ln cap="flat" cmpd="sng" w="9525">
            <a:solidFill>
              <a:srgbClr val="7F7F7F"/>
            </a:solidFill>
            <a:prstDash val="solid"/>
            <a:round/>
            <a:headEnd len="sm" w="sm" type="none"/>
            <a:tailEnd len="sm" w="sm" type="none"/>
          </a:ln>
        </p:spPr>
        <p:txBody>
          <a:bodyPr anchorCtr="1" anchor="ctr" bIns="34275" lIns="68575" spcFirstLastPara="1" rIns="68575" wrap="square" tIns="34275">
            <a:noAutofit/>
          </a:bodyPr>
          <a:lstStyle>
            <a:lvl1pPr indent="-228600" lvl="0" marL="4572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1pPr>
            <a:lvl2pPr indent="-228600" lvl="1" marL="9144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2pPr>
            <a:lvl3pPr indent="-228600" lvl="2" marL="13716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3pPr>
            <a:lvl4pPr indent="-228600" lvl="3" marL="18288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4pPr>
            <a:lvl5pPr indent="-228600" lvl="4" marL="22860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3.pn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rive.google.com/file/d/1HJw1BAlm1Cix0RNdA0asi4sA6agYutxq/view?usp=sharing"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3.pn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3"/>
          <p:cNvSpPr txBox="1"/>
          <p:nvPr/>
        </p:nvSpPr>
        <p:spPr>
          <a:xfrm>
            <a:off x="6602125" y="344675"/>
            <a:ext cx="2541600" cy="274500"/>
          </a:xfrm>
          <a:prstGeom prst="rect">
            <a:avLst/>
          </a:prstGeom>
          <a:noFill/>
          <a:ln>
            <a:noFill/>
          </a:ln>
        </p:spPr>
        <p:txBody>
          <a:bodyPr anchorCtr="0" anchor="t" bIns="68550" lIns="137150" spcFirstLastPara="1" rIns="137150" wrap="square" tIns="68550">
            <a:noAutofit/>
          </a:bodyPr>
          <a:lstStyle/>
          <a:p>
            <a:pPr indent="0" lvl="0" marL="0" marR="0" rtl="0" algn="r">
              <a:lnSpc>
                <a:spcPct val="114000"/>
              </a:lnSpc>
              <a:spcBef>
                <a:spcPts val="0"/>
              </a:spcBef>
              <a:spcAft>
                <a:spcPts val="0"/>
              </a:spcAft>
              <a:buNone/>
            </a:pPr>
            <a:r>
              <a:rPr b="1" lang="en" sz="600">
                <a:solidFill>
                  <a:srgbClr val="FFFFFF"/>
                </a:solidFill>
              </a:rPr>
              <a:t>Reunión</a:t>
            </a:r>
            <a:r>
              <a:rPr b="1" lang="en" sz="600">
                <a:solidFill>
                  <a:srgbClr val="FFFFFF"/>
                </a:solidFill>
              </a:rPr>
              <a:t> </a:t>
            </a:r>
            <a:r>
              <a:rPr b="1" lang="en" sz="600">
                <a:solidFill>
                  <a:srgbClr val="FFFFFF"/>
                </a:solidFill>
              </a:rPr>
              <a:t>Comité</a:t>
            </a:r>
            <a:r>
              <a:rPr b="1" lang="en" sz="600">
                <a:solidFill>
                  <a:srgbClr val="FFFFFF"/>
                </a:solidFill>
              </a:rPr>
              <a:t> Directivo Proyecto CLME+, Octubre 2020</a:t>
            </a:r>
            <a:endParaRPr i="0" sz="600" u="none" cap="none" strike="noStrike">
              <a:solidFill>
                <a:srgbClr val="000000"/>
              </a:solidFill>
            </a:endParaRPr>
          </a:p>
        </p:txBody>
      </p:sp>
      <p:pic>
        <p:nvPicPr>
          <p:cNvPr id="106" name="Google Shape;106;p23"/>
          <p:cNvPicPr preferRelativeResize="0"/>
          <p:nvPr>
            <p:ph idx="2" type="pic"/>
          </p:nvPr>
        </p:nvPicPr>
        <p:blipFill rotWithShape="1">
          <a:blip r:embed="rId3">
            <a:alphaModFix/>
          </a:blip>
          <a:srcRect b="20015" l="0" r="0" t="20015"/>
          <a:stretch/>
        </p:blipFill>
        <p:spPr>
          <a:xfrm>
            <a:off x="2125" y="1121575"/>
            <a:ext cx="9144000" cy="3664800"/>
          </a:xfrm>
          <a:prstGeom prst="rect">
            <a:avLst/>
          </a:prstGeom>
          <a:noFill/>
          <a:ln>
            <a:noFill/>
          </a:ln>
        </p:spPr>
      </p:pic>
      <p:sp>
        <p:nvSpPr>
          <p:cNvPr id="107" name="Google Shape;107;p23"/>
          <p:cNvSpPr txBox="1"/>
          <p:nvPr>
            <p:ph idx="1" type="body"/>
          </p:nvPr>
        </p:nvSpPr>
        <p:spPr>
          <a:xfrm>
            <a:off x="-125" y="1844275"/>
            <a:ext cx="9144000" cy="1109700"/>
          </a:xfrm>
          <a:prstGeom prst="rect">
            <a:avLst/>
          </a:prstGeom>
          <a:solidFill>
            <a:srgbClr val="7F7F7F"/>
          </a:solidFill>
          <a:ln cap="flat" cmpd="sng" w="9525">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469900" rtl="0" algn="ctr">
              <a:lnSpc>
                <a:spcPct val="90000"/>
              </a:lnSpc>
              <a:spcBef>
                <a:spcPts val="0"/>
              </a:spcBef>
              <a:spcAft>
                <a:spcPts val="0"/>
              </a:spcAft>
              <a:buClr>
                <a:schemeClr val="lt1"/>
              </a:buClr>
              <a:buSzPts val="1800"/>
              <a:buNone/>
            </a:pPr>
            <a:r>
              <a:rPr lang="en" sz="1800">
                <a:latin typeface="Arial"/>
                <a:ea typeface="Arial"/>
                <a:cs typeface="Arial"/>
                <a:sym typeface="Arial"/>
              </a:rPr>
              <a:t>Item de Agenda 8:</a:t>
            </a:r>
            <a:endParaRPr sz="1800">
              <a:latin typeface="Arial"/>
              <a:ea typeface="Arial"/>
              <a:cs typeface="Arial"/>
              <a:sym typeface="Arial"/>
            </a:endParaRPr>
          </a:p>
          <a:p>
            <a:pPr indent="0" lvl="0" marL="469900" rtl="0" algn="ctr">
              <a:lnSpc>
                <a:spcPct val="90000"/>
              </a:lnSpc>
              <a:spcBef>
                <a:spcPts val="0"/>
              </a:spcBef>
              <a:spcAft>
                <a:spcPts val="0"/>
              </a:spcAft>
              <a:buClr>
                <a:schemeClr val="lt1"/>
              </a:buClr>
              <a:buSzPts val="1800"/>
              <a:buNone/>
            </a:pPr>
            <a:r>
              <a:rPr lang="en" sz="1800">
                <a:latin typeface="Arial"/>
                <a:ea typeface="Arial"/>
                <a:cs typeface="Arial"/>
                <a:sym typeface="Arial"/>
              </a:rPr>
              <a:t> </a:t>
            </a:r>
            <a:r>
              <a:rPr lang="en" sz="1800">
                <a:latin typeface="Arial"/>
                <a:ea typeface="Arial"/>
                <a:cs typeface="Arial"/>
                <a:sym typeface="Arial"/>
              </a:rPr>
              <a:t>PLAN DE TRABAJO REVISADO DEL PROYECTO CLME+ (extensión) </a:t>
            </a:r>
            <a:endParaRPr sz="1800">
              <a:latin typeface="Arial"/>
              <a:ea typeface="Arial"/>
              <a:cs typeface="Arial"/>
              <a:sym typeface="Arial"/>
            </a:endParaRPr>
          </a:p>
        </p:txBody>
      </p:sp>
      <p:sp>
        <p:nvSpPr>
          <p:cNvPr id="108" name="Google Shape;108;p23"/>
          <p:cNvSpPr/>
          <p:nvPr/>
        </p:nvSpPr>
        <p:spPr>
          <a:xfrm>
            <a:off x="1208554" y="658703"/>
            <a:ext cx="5637679" cy="26596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pic>
        <p:nvPicPr>
          <p:cNvPr id="109" name="Google Shape;109;p23"/>
          <p:cNvPicPr preferRelativeResize="0"/>
          <p:nvPr/>
        </p:nvPicPr>
        <p:blipFill rotWithShape="1">
          <a:blip r:embed="rId4">
            <a:alphaModFix/>
          </a:blip>
          <a:srcRect b="0" l="0" r="0" t="0"/>
          <a:stretch/>
        </p:blipFill>
        <p:spPr>
          <a:xfrm>
            <a:off x="1356472" y="686022"/>
            <a:ext cx="7466479" cy="223994"/>
          </a:xfrm>
          <a:prstGeom prst="rect">
            <a:avLst/>
          </a:prstGeom>
          <a:noFill/>
          <a:ln>
            <a:noFill/>
          </a:ln>
        </p:spPr>
      </p:pic>
      <p:sp>
        <p:nvSpPr>
          <p:cNvPr id="110" name="Google Shape;110;p23"/>
          <p:cNvSpPr/>
          <p:nvPr/>
        </p:nvSpPr>
        <p:spPr>
          <a:xfrm>
            <a:off x="-10575" y="3916375"/>
            <a:ext cx="9165307" cy="122712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23"/>
          <p:cNvSpPr txBox="1"/>
          <p:nvPr/>
        </p:nvSpPr>
        <p:spPr>
          <a:xfrm>
            <a:off x="204175" y="4668700"/>
            <a:ext cx="3892200" cy="415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1" lang="en" sz="600">
                <a:solidFill>
                  <a:srgbClr val="7F7F7F"/>
                </a:solidFill>
                <a:latin typeface="Avenir"/>
                <a:ea typeface="Avenir"/>
                <a:cs typeface="Avenir"/>
                <a:sym typeface="Avenir"/>
              </a:rPr>
              <a:t>Catalizando la </a:t>
            </a:r>
            <a:r>
              <a:rPr b="1" i="1" lang="en" sz="600">
                <a:solidFill>
                  <a:srgbClr val="7F7F7F"/>
                </a:solidFill>
                <a:latin typeface="Avenir"/>
                <a:ea typeface="Avenir"/>
                <a:cs typeface="Avenir"/>
                <a:sym typeface="Avenir"/>
              </a:rPr>
              <a:t>implementación</a:t>
            </a:r>
            <a:r>
              <a:rPr b="1" i="1" lang="en" sz="600">
                <a:solidFill>
                  <a:srgbClr val="7F7F7F"/>
                </a:solidFill>
                <a:latin typeface="Avenir"/>
                <a:ea typeface="Avenir"/>
                <a:cs typeface="Avenir"/>
                <a:sym typeface="Avenir"/>
              </a:rPr>
              <a:t> del Programa de Acciones Estratégicas de los Grandes Ecosistemas Marinos </a:t>
            </a:r>
            <a:r>
              <a:rPr lang="en" sz="1300"/>
              <a:t> </a:t>
            </a:r>
            <a:r>
              <a:rPr b="1" i="1" lang="en" sz="600">
                <a:solidFill>
                  <a:srgbClr val="7F7F7F"/>
                </a:solidFill>
                <a:latin typeface="Avenir"/>
                <a:ea typeface="Avenir"/>
                <a:cs typeface="Avenir"/>
                <a:sym typeface="Avenir"/>
              </a:rPr>
              <a:t>del Caribe y de la Plataforma del Norte de Brasil</a:t>
            </a:r>
            <a:endParaRPr b="1" i="1" sz="600">
              <a:solidFill>
                <a:srgbClr val="7F7F7F"/>
              </a:solidFill>
              <a:latin typeface="Avenir"/>
              <a:ea typeface="Avenir"/>
              <a:cs typeface="Avenir"/>
              <a:sym typeface="Avenir"/>
            </a:endParaRPr>
          </a:p>
        </p:txBody>
      </p:sp>
      <p:pic>
        <p:nvPicPr>
          <p:cNvPr id="112" name="Google Shape;112;p23"/>
          <p:cNvPicPr preferRelativeResize="0"/>
          <p:nvPr/>
        </p:nvPicPr>
        <p:blipFill rotWithShape="1">
          <a:blip r:embed="rId5">
            <a:alphaModFix/>
          </a:blip>
          <a:srcRect b="0" l="0" r="0" t="0"/>
          <a:stretch/>
        </p:blipFill>
        <p:spPr>
          <a:xfrm>
            <a:off x="4251117" y="4737150"/>
            <a:ext cx="4783177" cy="347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nvSpPr>
        <p:spPr>
          <a:xfrm>
            <a:off x="194200" y="-93300"/>
            <a:ext cx="8839200" cy="110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u="sng"/>
              <a:t>Lecciones aprendidas</a:t>
            </a:r>
            <a:endParaRPr b="1" sz="2700" u="sng"/>
          </a:p>
          <a:p>
            <a:pPr indent="0" lvl="0" marL="0" rtl="0" algn="ctr">
              <a:spcBef>
                <a:spcPts val="0"/>
              </a:spcBef>
              <a:spcAft>
                <a:spcPts val="0"/>
              </a:spcAft>
              <a:buNone/>
            </a:pPr>
            <a:r>
              <a:rPr b="1" lang="en" sz="2700" u="sng"/>
              <a:t>de </a:t>
            </a:r>
            <a:r>
              <a:rPr b="1" lang="en" sz="2700" u="sng"/>
              <a:t>múltiples</a:t>
            </a:r>
            <a:r>
              <a:rPr b="1" lang="en" sz="2700" u="sng"/>
              <a:t> iniciativas GEM en todo el mundo</a:t>
            </a:r>
            <a:endParaRPr b="1" sz="2700" u="sng"/>
          </a:p>
          <a:p>
            <a:pPr indent="0" lvl="0" marL="0" rtl="0" algn="ctr">
              <a:spcBef>
                <a:spcPts val="0"/>
              </a:spcBef>
              <a:spcAft>
                <a:spcPts val="0"/>
              </a:spcAft>
              <a:buNone/>
            </a:pPr>
            <a:r>
              <a:t/>
            </a:r>
            <a:endParaRPr b="1" sz="2700" u="sng"/>
          </a:p>
          <a:p>
            <a:pPr indent="0" lvl="0" marL="0" rtl="0" algn="l">
              <a:spcBef>
                <a:spcPts val="0"/>
              </a:spcBef>
              <a:spcAft>
                <a:spcPts val="0"/>
              </a:spcAft>
              <a:buNone/>
            </a:pPr>
            <a:r>
              <a:rPr lang="en" sz="1700"/>
              <a:t>CLME  - CLME+ han sido únicos en su transición sin interrupciones del desarrollo PAE a la implementación del PAE.</a:t>
            </a:r>
            <a:endParaRPr sz="1700"/>
          </a:p>
          <a:p>
            <a:pPr indent="0" lvl="0" marL="0" rtl="0" algn="l">
              <a:spcBef>
                <a:spcPts val="0"/>
              </a:spcBef>
              <a:spcAft>
                <a:spcPts val="0"/>
              </a:spcAft>
              <a:buNone/>
            </a:pPr>
            <a:r>
              <a:t/>
            </a:r>
            <a:endParaRPr sz="1700"/>
          </a:p>
          <a:p>
            <a:pPr indent="0" lvl="0" marL="0" rtl="0" algn="ctr">
              <a:spcBef>
                <a:spcPts val="0"/>
              </a:spcBef>
              <a:spcAft>
                <a:spcPts val="0"/>
              </a:spcAft>
              <a:buNone/>
            </a:pPr>
            <a:r>
              <a:rPr lang="en" sz="1700"/>
              <a:t>Lo cual es una </a:t>
            </a:r>
            <a:r>
              <a:rPr lang="en" sz="1700"/>
              <a:t>situación</a:t>
            </a:r>
            <a:r>
              <a:rPr lang="en" sz="1700"/>
              <a:t> (muy) rara en el mundo GEM:</a:t>
            </a:r>
            <a:endParaRPr sz="1700"/>
          </a:p>
          <a:p>
            <a:pPr indent="0" lvl="0" marL="0" rtl="0" algn="ctr">
              <a:spcBef>
                <a:spcPts val="0"/>
              </a:spcBef>
              <a:spcAft>
                <a:spcPts val="0"/>
              </a:spcAft>
              <a:buNone/>
            </a:pPr>
            <a:r>
              <a:rPr lang="en" sz="1700"/>
              <a:t>DEMASIADOS ejemplos de brechas prolongadas (graves) entre una fase y la siguiente, lo que lleva a discontinuidad, pérdida de impulso/inversiones...</a:t>
            </a:r>
            <a:endParaRPr sz="1700"/>
          </a:p>
          <a:p>
            <a:pPr indent="0" lvl="0" marL="0" rtl="0" algn="ctr">
              <a:spcBef>
                <a:spcPts val="0"/>
              </a:spcBef>
              <a:spcAft>
                <a:spcPts val="0"/>
              </a:spcAft>
              <a:buNone/>
            </a:pPr>
            <a:r>
              <a:t/>
            </a:r>
            <a:endParaRPr sz="1200"/>
          </a:p>
          <a:p>
            <a:pPr indent="0" lvl="0" marL="0" rtl="0" algn="ctr">
              <a:spcBef>
                <a:spcPts val="0"/>
              </a:spcBef>
              <a:spcAft>
                <a:spcPts val="0"/>
              </a:spcAft>
              <a:buNone/>
            </a:pPr>
            <a:r>
              <a:rPr lang="en" sz="1700" u="sng">
                <a:solidFill>
                  <a:srgbClr val="0000FF"/>
                </a:solidFill>
              </a:rPr>
              <a:t>Propuesta PCU:</a:t>
            </a:r>
            <a:r>
              <a:rPr lang="en" sz="1700">
                <a:solidFill>
                  <a:srgbClr val="0000FF"/>
                </a:solidFill>
              </a:rPr>
              <a:t> planificar estratégicamente la transición, hacer lo que se pueda para minimizar los riesgos de discontinuidad</a:t>
            </a:r>
            <a:endParaRPr sz="1700">
              <a:solidFill>
                <a:srgbClr val="0000FF"/>
              </a:solidFill>
            </a:endParaRPr>
          </a:p>
          <a:p>
            <a:pPr indent="0" lvl="0" marL="0" rtl="0" algn="ctr">
              <a:spcBef>
                <a:spcPts val="0"/>
              </a:spcBef>
              <a:spcAft>
                <a:spcPts val="0"/>
              </a:spcAft>
              <a:buNone/>
            </a:pPr>
            <a:r>
              <a:t/>
            </a:r>
            <a:endParaRPr sz="1900"/>
          </a:p>
          <a:p>
            <a:pPr indent="0" lvl="0" marL="0" rtl="0" algn="ctr">
              <a:spcBef>
                <a:spcPts val="0"/>
              </a:spcBef>
              <a:spcAft>
                <a:spcPts val="0"/>
              </a:spcAft>
              <a:buNone/>
            </a:pPr>
            <a:r>
              <a:rPr lang="en" sz="2100">
                <a:solidFill>
                  <a:srgbClr val="38761D"/>
                </a:solidFill>
              </a:rPr>
              <a:t>3 meses adicionales puede parecer poco, pero podría generar un impacto desproporcionado</a:t>
            </a:r>
            <a:endParaRPr sz="2100">
              <a:solidFill>
                <a:srgbClr val="38761D"/>
              </a:solidFill>
            </a:endParaRPr>
          </a:p>
          <a:p>
            <a:pPr indent="0" lvl="0" marL="0" rtl="0" algn="ctr">
              <a:spcBef>
                <a:spcPts val="0"/>
              </a:spcBef>
              <a:spcAft>
                <a:spcPts val="0"/>
              </a:spcAft>
              <a:buNone/>
            </a:pPr>
            <a:r>
              <a:t/>
            </a:r>
            <a:endParaRPr b="1" sz="1300"/>
          </a:p>
          <a:p>
            <a:pPr indent="0" lvl="0" marL="0" rtl="0" algn="ctr">
              <a:lnSpc>
                <a:spcPct val="115000"/>
              </a:lnSpc>
              <a:spcBef>
                <a:spcPts val="600"/>
              </a:spcBef>
              <a:spcAft>
                <a:spcPts val="0"/>
              </a:spcAft>
              <a:buClr>
                <a:schemeClr val="dk1"/>
              </a:buClr>
              <a:buSzPts val="1100"/>
              <a:buFont typeface="Arial"/>
              <a:buNone/>
            </a:pPr>
            <a:r>
              <a:rPr b="1" lang="en" sz="1200">
                <a:solidFill>
                  <a:srgbClr val="980000"/>
                </a:solidFill>
                <a:highlight>
                  <a:srgbClr val="FFFFFF"/>
                </a:highlight>
                <a:latin typeface="Verdana"/>
                <a:ea typeface="Verdana"/>
                <a:cs typeface="Verdana"/>
                <a:sym typeface="Verdana"/>
              </a:rPr>
              <a:t>‘Éxito sin sucesor es fracaso’</a:t>
            </a:r>
            <a:endParaRPr b="1" sz="1200">
              <a:solidFill>
                <a:srgbClr val="980000"/>
              </a:solidFill>
              <a:highlight>
                <a:srgbClr val="FFFFFF"/>
              </a:highlight>
              <a:latin typeface="Verdana"/>
              <a:ea typeface="Verdana"/>
              <a:cs typeface="Verdana"/>
              <a:sym typeface="Verdana"/>
            </a:endParaRPr>
          </a:p>
          <a:p>
            <a:pPr indent="0" lvl="0" marL="0" rtl="0" algn="ctr">
              <a:spcBef>
                <a:spcPts val="3000"/>
              </a:spcBef>
              <a:spcAft>
                <a:spcPts val="0"/>
              </a:spcAft>
              <a:buNone/>
            </a:pPr>
            <a:r>
              <a:t/>
            </a:r>
            <a:endParaRPr b="1" sz="1500"/>
          </a:p>
          <a:p>
            <a:pPr indent="0" lvl="0" marL="0" rtl="0" algn="l">
              <a:spcBef>
                <a:spcPts val="0"/>
              </a:spcBef>
              <a:spcAft>
                <a:spcPts val="0"/>
              </a:spcAft>
              <a:buNone/>
            </a:pPr>
            <a:r>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3"/>
          <p:cNvPicPr preferRelativeResize="0"/>
          <p:nvPr/>
        </p:nvPicPr>
        <p:blipFill>
          <a:blip r:embed="rId3">
            <a:alphaModFix/>
          </a:blip>
          <a:stretch>
            <a:fillRect/>
          </a:stretch>
        </p:blipFill>
        <p:spPr>
          <a:xfrm>
            <a:off x="443025" y="115425"/>
            <a:ext cx="8361949" cy="3928125"/>
          </a:xfrm>
          <a:prstGeom prst="rect">
            <a:avLst/>
          </a:prstGeom>
          <a:noFill/>
          <a:ln>
            <a:noFill/>
          </a:ln>
        </p:spPr>
      </p:pic>
      <p:sp>
        <p:nvSpPr>
          <p:cNvPr id="207" name="Google Shape;207;p33"/>
          <p:cNvSpPr txBox="1"/>
          <p:nvPr/>
        </p:nvSpPr>
        <p:spPr>
          <a:xfrm>
            <a:off x="691000" y="4183575"/>
            <a:ext cx="7589100" cy="58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Reiteramos </a:t>
            </a:r>
            <a:r>
              <a:rPr b="1" lang="en"/>
              <a:t>la importancia crítica de la continuidad</a:t>
            </a:r>
            <a:r>
              <a:rPr lang="en"/>
              <a:t>/la próxima fase para continuar la implementación del PAE y para </a:t>
            </a:r>
            <a:r>
              <a:rPr b="1" lang="en">
                <a:solidFill>
                  <a:srgbClr val="0000FF"/>
                </a:solidFill>
              </a:rPr>
              <a:t>asegurar el valor para la región</a:t>
            </a:r>
            <a:r>
              <a:rPr lang="en"/>
              <a:t> de las </a:t>
            </a:r>
            <a:r>
              <a:rPr b="1" lang="en">
                <a:solidFill>
                  <a:srgbClr val="6AA84F"/>
                </a:solidFill>
              </a:rPr>
              <a:t>inversiones realizadas a través de los proyectos CLME y CLME+ financiados por el FMAM </a:t>
            </a:r>
            <a:endParaRPr b="1">
              <a:solidFill>
                <a:srgbClr val="6AA84F"/>
              </a:solidFill>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4"/>
          <p:cNvSpPr txBox="1"/>
          <p:nvPr>
            <p:ph idx="1" type="subTitle"/>
          </p:nvPr>
        </p:nvSpPr>
        <p:spPr>
          <a:xfrm>
            <a:off x="311700" y="-170875"/>
            <a:ext cx="8520600" cy="469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2000" u="sng"/>
          </a:p>
          <a:p>
            <a:pPr indent="0" lvl="0" marL="457200" rtl="0" algn="ctr">
              <a:spcBef>
                <a:spcPts val="0"/>
              </a:spcBef>
              <a:spcAft>
                <a:spcPts val="0"/>
              </a:spcAft>
              <a:buNone/>
            </a:pPr>
            <a:r>
              <a:rPr b="1" lang="en" sz="2000" u="sng"/>
              <a:t>¿CÓMO HACER QUE FUNCIONE?</a:t>
            </a:r>
            <a:endParaRPr b="1" sz="2000" u="sng"/>
          </a:p>
          <a:p>
            <a:pPr indent="0" lvl="0" marL="457200" rtl="0" algn="ctr">
              <a:spcBef>
                <a:spcPts val="0"/>
              </a:spcBef>
              <a:spcAft>
                <a:spcPts val="0"/>
              </a:spcAft>
              <a:buNone/>
            </a:pPr>
            <a:r>
              <a:t/>
            </a:r>
            <a:endParaRPr sz="1400"/>
          </a:p>
          <a:p>
            <a:pPr indent="0" lvl="0" marL="457200" rtl="0" algn="l">
              <a:spcBef>
                <a:spcPts val="0"/>
              </a:spcBef>
              <a:spcAft>
                <a:spcPts val="0"/>
              </a:spcAft>
              <a:buNone/>
            </a:pPr>
            <a:r>
              <a:rPr lang="en" sz="1400"/>
              <a:t>                  </a:t>
            </a:r>
            <a:r>
              <a:rPr lang="en" sz="1300"/>
              <a:t>DISPOSICIONES DINÁMICAS Y ESTRATÉGICAS PARA PERSONAL DE LA UCP</a:t>
            </a:r>
            <a:endParaRPr sz="1400"/>
          </a:p>
          <a:p>
            <a:pPr indent="0" lvl="0" marL="0" rtl="0" algn="ctr">
              <a:spcBef>
                <a:spcPts val="0"/>
              </a:spcBef>
              <a:spcAft>
                <a:spcPts val="0"/>
              </a:spcAft>
              <a:buNone/>
            </a:pPr>
            <a:r>
              <a:t/>
            </a:r>
            <a:endParaRPr sz="2000"/>
          </a:p>
        </p:txBody>
      </p:sp>
      <p:sp>
        <p:nvSpPr>
          <p:cNvPr id="213" name="Google Shape;213;p34"/>
          <p:cNvSpPr/>
          <p:nvPr/>
        </p:nvSpPr>
        <p:spPr>
          <a:xfrm>
            <a:off x="842125" y="1266400"/>
            <a:ext cx="2460300" cy="1494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4"/>
          <p:cNvSpPr/>
          <p:nvPr/>
        </p:nvSpPr>
        <p:spPr>
          <a:xfrm>
            <a:off x="3280525" y="1267082"/>
            <a:ext cx="1258500" cy="11640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4"/>
          <p:cNvSpPr/>
          <p:nvPr/>
        </p:nvSpPr>
        <p:spPr>
          <a:xfrm>
            <a:off x="4538925" y="1274119"/>
            <a:ext cx="1258500" cy="792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4"/>
          <p:cNvSpPr/>
          <p:nvPr/>
        </p:nvSpPr>
        <p:spPr>
          <a:xfrm>
            <a:off x="5797425" y="1284932"/>
            <a:ext cx="2070600" cy="5367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7" name="Google Shape;217;p34"/>
          <p:cNvCxnSpPr/>
          <p:nvPr/>
        </p:nvCxnSpPr>
        <p:spPr>
          <a:xfrm>
            <a:off x="3280650" y="2958900"/>
            <a:ext cx="17700" cy="1562700"/>
          </a:xfrm>
          <a:prstGeom prst="straightConnector1">
            <a:avLst/>
          </a:prstGeom>
          <a:noFill/>
          <a:ln cap="flat" cmpd="sng" w="38100">
            <a:solidFill>
              <a:schemeClr val="dk2"/>
            </a:solidFill>
            <a:prstDash val="solid"/>
            <a:round/>
            <a:headEnd len="med" w="med" type="none"/>
            <a:tailEnd len="med" w="med" type="none"/>
          </a:ln>
        </p:spPr>
      </p:cxnSp>
      <p:cxnSp>
        <p:nvCxnSpPr>
          <p:cNvPr id="218" name="Google Shape;218;p34"/>
          <p:cNvCxnSpPr/>
          <p:nvPr/>
        </p:nvCxnSpPr>
        <p:spPr>
          <a:xfrm>
            <a:off x="5795725" y="2179600"/>
            <a:ext cx="12300" cy="2342100"/>
          </a:xfrm>
          <a:prstGeom prst="straightConnector1">
            <a:avLst/>
          </a:prstGeom>
          <a:noFill/>
          <a:ln cap="flat" cmpd="sng" w="38100">
            <a:solidFill>
              <a:schemeClr val="dk2"/>
            </a:solidFill>
            <a:prstDash val="solid"/>
            <a:round/>
            <a:headEnd len="med" w="med" type="none"/>
            <a:tailEnd len="med" w="med" type="none"/>
          </a:ln>
        </p:spPr>
      </p:cxnSp>
      <p:cxnSp>
        <p:nvCxnSpPr>
          <p:cNvPr id="219" name="Google Shape;219;p34"/>
          <p:cNvCxnSpPr/>
          <p:nvPr/>
        </p:nvCxnSpPr>
        <p:spPr>
          <a:xfrm flipH="1">
            <a:off x="7865450" y="1956675"/>
            <a:ext cx="10800" cy="2554800"/>
          </a:xfrm>
          <a:prstGeom prst="straightConnector1">
            <a:avLst/>
          </a:prstGeom>
          <a:noFill/>
          <a:ln cap="flat" cmpd="sng" w="38100">
            <a:solidFill>
              <a:schemeClr val="dk2"/>
            </a:solidFill>
            <a:prstDash val="solid"/>
            <a:round/>
            <a:headEnd len="med" w="med" type="none"/>
            <a:tailEnd len="med" w="med" type="none"/>
          </a:ln>
        </p:spPr>
      </p:cxnSp>
      <p:sp>
        <p:nvSpPr>
          <p:cNvPr id="220" name="Google Shape;220;p34"/>
          <p:cNvSpPr txBox="1"/>
          <p:nvPr/>
        </p:nvSpPr>
        <p:spPr>
          <a:xfrm>
            <a:off x="7398825" y="4740175"/>
            <a:ext cx="933000" cy="2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Oct21</a:t>
            </a:r>
            <a:endParaRPr/>
          </a:p>
        </p:txBody>
      </p:sp>
      <p:sp>
        <p:nvSpPr>
          <p:cNvPr id="221" name="Google Shape;221;p34"/>
          <p:cNvSpPr txBox="1"/>
          <p:nvPr/>
        </p:nvSpPr>
        <p:spPr>
          <a:xfrm>
            <a:off x="5341425" y="4750200"/>
            <a:ext cx="933000" cy="2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Junio</a:t>
            </a:r>
            <a:r>
              <a:rPr lang="en"/>
              <a:t>21</a:t>
            </a:r>
            <a:endParaRPr/>
          </a:p>
        </p:txBody>
      </p:sp>
      <p:sp>
        <p:nvSpPr>
          <p:cNvPr id="222" name="Google Shape;222;p34"/>
          <p:cNvSpPr txBox="1"/>
          <p:nvPr/>
        </p:nvSpPr>
        <p:spPr>
          <a:xfrm>
            <a:off x="2831850" y="4750200"/>
            <a:ext cx="933000" cy="2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Mar</a:t>
            </a:r>
            <a:r>
              <a:rPr lang="en"/>
              <a:t>21</a:t>
            </a:r>
            <a:endParaRPr/>
          </a:p>
        </p:txBody>
      </p:sp>
      <p:sp>
        <p:nvSpPr>
          <p:cNvPr id="223" name="Google Shape;223;p34"/>
          <p:cNvSpPr txBox="1"/>
          <p:nvPr/>
        </p:nvSpPr>
        <p:spPr>
          <a:xfrm>
            <a:off x="311700" y="2874450"/>
            <a:ext cx="2851200" cy="2088600"/>
          </a:xfrm>
          <a:prstGeom prst="rect">
            <a:avLst/>
          </a:prstGeom>
          <a:noFill/>
          <a:ln>
            <a:noFill/>
          </a:ln>
        </p:spPr>
        <p:txBody>
          <a:bodyPr anchorCtr="0" anchor="t" bIns="91425" lIns="91425" spcFirstLastPara="1" rIns="91425" wrap="square" tIns="91425">
            <a:noAutofit/>
          </a:bodyPr>
          <a:lstStyle/>
          <a:p>
            <a:pPr indent="-317500" lvl="0" marL="457200" rtl="0" algn="r">
              <a:spcBef>
                <a:spcPts val="0"/>
              </a:spcBef>
              <a:spcAft>
                <a:spcPts val="0"/>
              </a:spcAft>
              <a:buSzPts val="1400"/>
              <a:buChar char="-"/>
            </a:pPr>
            <a:r>
              <a:rPr lang="en"/>
              <a:t>Entregar la mayoría de productos</a:t>
            </a:r>
            <a:endParaRPr/>
          </a:p>
          <a:p>
            <a:pPr indent="-317500" lvl="0" marL="457200" rtl="0" algn="r">
              <a:spcBef>
                <a:spcPts val="0"/>
              </a:spcBef>
              <a:spcAft>
                <a:spcPts val="0"/>
              </a:spcAft>
              <a:buSzPts val="1400"/>
              <a:buChar char="-"/>
            </a:pPr>
            <a:r>
              <a:rPr lang="en"/>
              <a:t>Reunión final del CDP </a:t>
            </a:r>
            <a:endParaRPr/>
          </a:p>
          <a:p>
            <a:pPr indent="0" lvl="0" marL="0" rtl="0" algn="r">
              <a:spcBef>
                <a:spcPts val="0"/>
              </a:spcBef>
              <a:spcAft>
                <a:spcPts val="0"/>
              </a:spcAft>
              <a:buNone/>
            </a:pPr>
            <a:r>
              <a:rPr lang="en"/>
              <a:t>-MdE técnicamente aprobado </a:t>
            </a:r>
            <a:r>
              <a:rPr lang="en">
                <a:solidFill>
                  <a:srgbClr val="980000"/>
                </a:solidFill>
              </a:rPr>
              <a:t>(legalmente aprobado si es posible)</a:t>
            </a:r>
            <a:endParaRPr>
              <a:solidFill>
                <a:srgbClr val="980000"/>
              </a:solidFill>
            </a:endParaRPr>
          </a:p>
          <a:p>
            <a:pPr indent="0" lvl="0" marL="0" rtl="0" algn="r">
              <a:spcBef>
                <a:spcPts val="0"/>
              </a:spcBef>
              <a:spcAft>
                <a:spcPts val="0"/>
              </a:spcAft>
              <a:buNone/>
            </a:pPr>
            <a:r>
              <a:rPr lang="en"/>
              <a:t>-ET</a:t>
            </a:r>
            <a:endParaRPr/>
          </a:p>
          <a:p>
            <a:pPr indent="0" lvl="0" marL="0" rtl="0" algn="r">
              <a:spcBef>
                <a:spcPts val="0"/>
              </a:spcBef>
              <a:spcAft>
                <a:spcPts val="0"/>
              </a:spcAft>
              <a:buNone/>
            </a:pPr>
            <a:r>
              <a:rPr lang="en"/>
              <a:t>- Presentación PIF </a:t>
            </a:r>
            <a:endParaRPr/>
          </a:p>
          <a:p>
            <a:pPr indent="0" lvl="0" marL="0" rtl="0" algn="ct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224" name="Google Shape;224;p34"/>
          <p:cNvSpPr txBox="1"/>
          <p:nvPr/>
        </p:nvSpPr>
        <p:spPr>
          <a:xfrm>
            <a:off x="3327250" y="2866200"/>
            <a:ext cx="2419200" cy="2001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 limitado de productos </a:t>
            </a:r>
            <a:endParaRPr/>
          </a:p>
          <a:p>
            <a:pPr indent="0" lvl="0" marL="0" rtl="0" algn="r">
              <a:spcBef>
                <a:spcPts val="0"/>
              </a:spcBef>
              <a:spcAft>
                <a:spcPts val="0"/>
              </a:spcAft>
              <a:buNone/>
            </a:pPr>
            <a:r>
              <a:rPr lang="en"/>
              <a:t>(ver Excel)</a:t>
            </a:r>
            <a:endParaRPr/>
          </a:p>
          <a:p>
            <a:pPr indent="-317500" lvl="0" marL="457200" rtl="0" algn="r">
              <a:spcBef>
                <a:spcPts val="0"/>
              </a:spcBef>
              <a:spcAft>
                <a:spcPts val="0"/>
              </a:spcAft>
              <a:buSzPts val="1400"/>
              <a:buChar char="-"/>
            </a:pPr>
            <a:r>
              <a:rPr lang="en"/>
              <a:t>Revisión legal MdE </a:t>
            </a:r>
            <a:endParaRPr/>
          </a:p>
          <a:p>
            <a:pPr indent="0" lvl="0" marL="0" rtl="0" algn="r">
              <a:spcBef>
                <a:spcPts val="0"/>
              </a:spcBef>
              <a:spcAft>
                <a:spcPts val="0"/>
              </a:spcAft>
              <a:buNone/>
            </a:pPr>
            <a:r>
              <a:rPr lang="en"/>
              <a:t>(“ad hoc RCDP), </a:t>
            </a:r>
            <a:endParaRPr/>
          </a:p>
          <a:p>
            <a:pPr indent="0" lvl="0" marL="0" rtl="0" algn="r">
              <a:spcBef>
                <a:spcPts val="0"/>
              </a:spcBef>
              <a:spcAft>
                <a:spcPts val="0"/>
              </a:spcAft>
              <a:buNone/>
            </a:pPr>
            <a:r>
              <a:rPr lang="en">
                <a:solidFill>
                  <a:srgbClr val="980000"/>
                </a:solidFill>
              </a:rPr>
              <a:t> o apoyo para firmar si ya está autorizado legalmente</a:t>
            </a:r>
            <a:r>
              <a:rPr lang="en"/>
              <a:t>*</a:t>
            </a:r>
            <a:endParaRPr/>
          </a:p>
          <a:p>
            <a:pPr indent="-317500" lvl="0" marL="457200" rtl="0" algn="r">
              <a:spcBef>
                <a:spcPts val="0"/>
              </a:spcBef>
              <a:spcAft>
                <a:spcPts val="0"/>
              </a:spcAft>
              <a:buSzPts val="1400"/>
              <a:buChar char="-"/>
            </a:pPr>
            <a:r>
              <a:rPr lang="en"/>
              <a:t>Apoyo al funcionamiento del MIC (P)</a:t>
            </a:r>
            <a:endParaRPr/>
          </a:p>
        </p:txBody>
      </p:sp>
      <p:sp>
        <p:nvSpPr>
          <p:cNvPr id="225" name="Google Shape;225;p34"/>
          <p:cNvSpPr txBox="1"/>
          <p:nvPr/>
        </p:nvSpPr>
        <p:spPr>
          <a:xfrm>
            <a:off x="5808025" y="1941525"/>
            <a:ext cx="1988400" cy="2554800"/>
          </a:xfrm>
          <a:prstGeom prst="rect">
            <a:avLst/>
          </a:prstGeom>
          <a:noFill/>
          <a:ln>
            <a:noFill/>
          </a:ln>
        </p:spPr>
        <p:txBody>
          <a:bodyPr anchorCtr="0" anchor="t" bIns="91425" lIns="91425" spcFirstLastPara="1" rIns="91425" wrap="square" tIns="91425">
            <a:noAutofit/>
          </a:bodyPr>
          <a:lstStyle/>
          <a:p>
            <a:pPr indent="0" lvl="0" marL="457200" rtl="0" algn="r">
              <a:spcBef>
                <a:spcPts val="0"/>
              </a:spcBef>
              <a:spcAft>
                <a:spcPts val="0"/>
              </a:spcAft>
              <a:buNone/>
            </a:pPr>
            <a:r>
              <a:rPr lang="en"/>
              <a:t>-cierre financiero,</a:t>
            </a:r>
            <a:r>
              <a:rPr lang="en"/>
              <a:t>admi.,  y logístico</a:t>
            </a:r>
            <a:endParaRPr/>
          </a:p>
          <a:p>
            <a:pPr indent="0" lvl="0" marL="0" rtl="0" algn="r">
              <a:spcBef>
                <a:spcPts val="0"/>
              </a:spcBef>
              <a:spcAft>
                <a:spcPts val="0"/>
              </a:spcAft>
              <a:buNone/>
            </a:pPr>
            <a:r>
              <a:rPr lang="en">
                <a:solidFill>
                  <a:schemeClr val="dk1"/>
                </a:solidFill>
              </a:rPr>
              <a:t>-apoyo para revisión legal o firma* del MdE, </a:t>
            </a:r>
            <a:endParaRPr/>
          </a:p>
          <a:p>
            <a:pPr indent="0" lvl="0" marL="0" rtl="0" algn="r">
              <a:spcBef>
                <a:spcPts val="0"/>
              </a:spcBef>
              <a:spcAft>
                <a:spcPts val="0"/>
              </a:spcAft>
              <a:buNone/>
            </a:pPr>
            <a:r>
              <a:rPr lang="en"/>
              <a:t>-(baja intensidad) </a:t>
            </a:r>
            <a:endParaRPr/>
          </a:p>
          <a:p>
            <a:pPr indent="0" lvl="0" marL="0" rtl="0" algn="r">
              <a:spcBef>
                <a:spcPts val="0"/>
              </a:spcBef>
              <a:spcAft>
                <a:spcPts val="0"/>
              </a:spcAft>
              <a:buNone/>
            </a:pPr>
            <a:r>
              <a:rPr lang="en"/>
              <a:t>apoyo para MIC (P)</a:t>
            </a:r>
            <a:endParaRPr/>
          </a:p>
          <a:p>
            <a:pPr indent="0" lvl="0" marL="0" rtl="0" algn="r">
              <a:spcBef>
                <a:spcPts val="0"/>
              </a:spcBef>
              <a:spcAft>
                <a:spcPts val="0"/>
              </a:spcAft>
              <a:buNone/>
            </a:pPr>
            <a:r>
              <a:rPr lang="en"/>
              <a:t>-preservación </a:t>
            </a:r>
            <a:endParaRPr/>
          </a:p>
          <a:p>
            <a:pPr indent="0" lvl="0" marL="0" rtl="0" algn="r">
              <a:spcBef>
                <a:spcPts val="0"/>
              </a:spcBef>
              <a:spcAft>
                <a:spcPts val="0"/>
              </a:spcAft>
              <a:buNone/>
            </a:pPr>
            <a:r>
              <a:rPr lang="en"/>
              <a:t>&amp; transferencia de memoria institucional</a:t>
            </a:r>
            <a:endParaRPr/>
          </a:p>
        </p:txBody>
      </p:sp>
      <p:sp>
        <p:nvSpPr>
          <p:cNvPr id="226" name="Google Shape;226;p34"/>
          <p:cNvSpPr/>
          <p:nvPr/>
        </p:nvSpPr>
        <p:spPr>
          <a:xfrm>
            <a:off x="247675" y="1256150"/>
            <a:ext cx="553200" cy="15261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4"/>
          <p:cNvSpPr txBox="1"/>
          <p:nvPr/>
        </p:nvSpPr>
        <p:spPr>
          <a:xfrm>
            <a:off x="41275" y="561425"/>
            <a:ext cx="13503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Personal a</a:t>
            </a:r>
            <a:r>
              <a:rPr lang="en" sz="800"/>
              <a:t>nticipado (persona-mensual/costo)</a:t>
            </a:r>
            <a:endParaRPr sz="800"/>
          </a:p>
        </p:txBody>
      </p:sp>
      <p:cxnSp>
        <p:nvCxnSpPr>
          <p:cNvPr id="228" name="Google Shape;228;p34"/>
          <p:cNvCxnSpPr/>
          <p:nvPr/>
        </p:nvCxnSpPr>
        <p:spPr>
          <a:xfrm flipH="1">
            <a:off x="6415675" y="1136650"/>
            <a:ext cx="8100" cy="561600"/>
          </a:xfrm>
          <a:prstGeom prst="straightConnector1">
            <a:avLst/>
          </a:prstGeom>
          <a:noFill/>
          <a:ln cap="flat" cmpd="sng" w="38100">
            <a:solidFill>
              <a:schemeClr val="dk2"/>
            </a:solidFill>
            <a:prstDash val="solid"/>
            <a:round/>
            <a:headEnd len="med" w="med" type="none"/>
            <a:tailEnd len="med" w="med" type="none"/>
          </a:ln>
        </p:spPr>
      </p:cxnSp>
      <p:sp>
        <p:nvSpPr>
          <p:cNvPr id="229" name="Google Shape;229;p34"/>
          <p:cNvSpPr txBox="1"/>
          <p:nvPr/>
        </p:nvSpPr>
        <p:spPr>
          <a:xfrm>
            <a:off x="6057100" y="942125"/>
            <a:ext cx="2972100" cy="2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Julio 21</a:t>
            </a:r>
            <a:r>
              <a:rPr lang="en"/>
              <a:t> </a:t>
            </a:r>
            <a:r>
              <a:rPr i="1" lang="en" sz="800">
                <a:solidFill>
                  <a:srgbClr val="980000"/>
                </a:solidFill>
              </a:rPr>
              <a:t>- Fecha actual de cierre aprobado</a:t>
            </a:r>
            <a:endParaRPr i="1" sz="800">
              <a:solidFill>
                <a:srgbClr val="98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nvSpPr>
        <p:spPr>
          <a:xfrm>
            <a:off x="396300" y="4475"/>
            <a:ext cx="8528400" cy="50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
                <a:solidFill>
                  <a:schemeClr val="dk1"/>
                </a:solidFill>
              </a:rPr>
              <a:t>CRONOGRAMA ORIGINAL VERSUS PROPUESTA REVISADA PARA LAS ACTIVIDADES Y PRODUCTOS CLAVE DEL PROYECTO CLME+ (PARA APROBACIÓN DEL CDP)</a:t>
            </a:r>
            <a:endParaRPr b="1">
              <a:solidFill>
                <a:schemeClr val="dk1"/>
              </a:solidFill>
            </a:endParaRPr>
          </a:p>
          <a:p>
            <a:pPr indent="0" lvl="0" marL="0" rtl="0" algn="ctr">
              <a:spcBef>
                <a:spcPts val="1200"/>
              </a:spcBef>
              <a:spcAft>
                <a:spcPts val="0"/>
              </a:spcAft>
              <a:buNone/>
            </a:pPr>
            <a:r>
              <a:rPr b="1" lang="en" sz="1100">
                <a:solidFill>
                  <a:schemeClr val="dk1"/>
                </a:solidFill>
              </a:rPr>
              <a:t>Nota: la imagen a continuación es una captura de pantalla con fines ilustrativos</a:t>
            </a:r>
            <a:r>
              <a:rPr b="1" lang="en" sz="1300">
                <a:solidFill>
                  <a:schemeClr val="dk1"/>
                </a:solidFill>
              </a:rPr>
              <a:t> </a:t>
            </a:r>
            <a:endParaRPr b="1" sz="1300">
              <a:solidFill>
                <a:schemeClr val="dk1"/>
              </a:solidFill>
            </a:endParaRPr>
          </a:p>
          <a:p>
            <a:pPr indent="0" lvl="0" marL="0" rtl="0" algn="ctr">
              <a:spcBef>
                <a:spcPts val="0"/>
              </a:spcBef>
              <a:spcAft>
                <a:spcPts val="0"/>
              </a:spcAft>
              <a:buNone/>
            </a:pPr>
            <a:r>
              <a:t/>
            </a:r>
            <a:endParaRPr b="1" sz="500">
              <a:solidFill>
                <a:schemeClr val="dk1"/>
              </a:solidFill>
            </a:endParaRPr>
          </a:p>
          <a:p>
            <a:pPr indent="0" lvl="0" marL="0" rtl="0" algn="ctr">
              <a:spcBef>
                <a:spcPts val="0"/>
              </a:spcBef>
              <a:spcAft>
                <a:spcPts val="0"/>
              </a:spcAft>
              <a:buNone/>
            </a:pPr>
            <a:r>
              <a:rPr b="1" lang="en">
                <a:solidFill>
                  <a:schemeClr val="dk1"/>
                </a:solidFill>
              </a:rPr>
              <a:t>Para analizar y aprobar (o comentar) la propuesta, por favor visite el documento original del "Diagrama de Gantt" haciendo </a:t>
            </a:r>
            <a:r>
              <a:rPr b="1" lang="en" u="sng">
                <a:solidFill>
                  <a:schemeClr val="hlink"/>
                </a:solidFill>
                <a:hlinkClick r:id="rId3"/>
              </a:rPr>
              <a:t>clic aquí</a:t>
            </a:r>
            <a:endParaRPr b="1">
              <a:solidFill>
                <a:schemeClr val="dk1"/>
              </a:solidFill>
            </a:endParaRPr>
          </a:p>
          <a:p>
            <a:pPr indent="0" lvl="0" marL="0" rtl="0" algn="ctr">
              <a:lnSpc>
                <a:spcPct val="115000"/>
              </a:lnSpc>
              <a:spcBef>
                <a:spcPts val="1200"/>
              </a:spcBef>
              <a:spcAft>
                <a:spcPts val="0"/>
              </a:spcAft>
              <a:buClr>
                <a:schemeClr val="dk1"/>
              </a:buClr>
              <a:buSzPts val="1100"/>
              <a:buFont typeface="Arial"/>
              <a:buNone/>
            </a:pPr>
            <a:r>
              <a:t/>
            </a:r>
            <a:endParaRPr b="1">
              <a:solidFill>
                <a:schemeClr val="dk1"/>
              </a:solidFill>
            </a:endParaRPr>
          </a:p>
          <a:p>
            <a:pPr indent="0" lvl="0" marL="0" rtl="0" algn="ctr">
              <a:spcBef>
                <a:spcPts val="1200"/>
              </a:spcBef>
              <a:spcAft>
                <a:spcPts val="0"/>
              </a:spcAft>
              <a:buNone/>
            </a:pPr>
            <a:r>
              <a:t/>
            </a:r>
            <a:endParaRPr b="1"/>
          </a:p>
        </p:txBody>
      </p:sp>
      <p:pic>
        <p:nvPicPr>
          <p:cNvPr id="235" name="Google Shape;235;p35"/>
          <p:cNvPicPr preferRelativeResize="0"/>
          <p:nvPr/>
        </p:nvPicPr>
        <p:blipFill>
          <a:blip r:embed="rId4">
            <a:alphaModFix/>
          </a:blip>
          <a:stretch>
            <a:fillRect/>
          </a:stretch>
        </p:blipFill>
        <p:spPr>
          <a:xfrm>
            <a:off x="1800225" y="1600250"/>
            <a:ext cx="5915025" cy="3486449"/>
          </a:xfrm>
          <a:prstGeom prst="rect">
            <a:avLst/>
          </a:prstGeom>
          <a:noFill/>
          <a:ln>
            <a:noFill/>
          </a:ln>
        </p:spPr>
      </p:pic>
      <p:sp>
        <p:nvSpPr>
          <p:cNvPr id="236" name="Google Shape;236;p35"/>
          <p:cNvSpPr/>
          <p:nvPr/>
        </p:nvSpPr>
        <p:spPr>
          <a:xfrm>
            <a:off x="4572000" y="1600250"/>
            <a:ext cx="921600" cy="3293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nvSpPr>
        <p:spPr>
          <a:xfrm>
            <a:off x="207150" y="0"/>
            <a:ext cx="87297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RESUMEN</a:t>
            </a:r>
            <a:r>
              <a:rPr b="1" lang="en" sz="2000"/>
              <a:t> - CAMINO A SEGUIR</a:t>
            </a:r>
            <a:endParaRPr b="1" sz="2000"/>
          </a:p>
          <a:p>
            <a:pPr indent="0" lvl="0" marL="0" rtl="0" algn="ctr">
              <a:spcBef>
                <a:spcPts val="0"/>
              </a:spcBef>
              <a:spcAft>
                <a:spcPts val="0"/>
              </a:spcAft>
              <a:buNone/>
            </a:pPr>
            <a:r>
              <a:rPr b="1" lang="en" sz="1500"/>
              <a:t>(recomendación de la UCP, </a:t>
            </a:r>
            <a:r>
              <a:rPr b="1" lang="en" sz="1500" u="sng">
                <a:solidFill>
                  <a:srgbClr val="0000FF"/>
                </a:solidFill>
                <a:highlight>
                  <a:srgbClr val="FFFF00"/>
                </a:highlight>
              </a:rPr>
              <a:t>para aprobación del CDP</a:t>
            </a:r>
            <a:r>
              <a:rPr b="1" lang="en" sz="1500"/>
              <a:t>)</a:t>
            </a:r>
            <a:endParaRPr b="1" sz="1500"/>
          </a:p>
          <a:p>
            <a:pPr indent="0" lvl="0" marL="0" rtl="0" algn="ctr">
              <a:spcBef>
                <a:spcPts val="0"/>
              </a:spcBef>
              <a:spcAft>
                <a:spcPts val="0"/>
              </a:spcAft>
              <a:buNone/>
            </a:pPr>
            <a:r>
              <a:t/>
            </a:r>
            <a:endParaRPr b="1" sz="1000"/>
          </a:p>
          <a:p>
            <a:pPr indent="-307975" lvl="0" marL="457200" rtl="0" algn="l">
              <a:spcBef>
                <a:spcPts val="0"/>
              </a:spcBef>
              <a:spcAft>
                <a:spcPts val="0"/>
              </a:spcAft>
              <a:buSzPts val="1250"/>
              <a:buChar char="●"/>
            </a:pPr>
            <a:r>
              <a:rPr b="1" lang="en" sz="1250">
                <a:solidFill>
                  <a:srgbClr val="0000FF"/>
                </a:solidFill>
              </a:rPr>
              <a:t>Para el final de Marzo 2021</a:t>
            </a:r>
            <a:r>
              <a:rPr lang="en" sz="1250"/>
              <a:t>: </a:t>
            </a:r>
            <a:endParaRPr sz="1250"/>
          </a:p>
          <a:p>
            <a:pPr indent="-307975" lvl="2" marL="1371600" rtl="0" algn="l">
              <a:spcBef>
                <a:spcPts val="0"/>
              </a:spcBef>
              <a:spcAft>
                <a:spcPts val="0"/>
              </a:spcAft>
              <a:buSzPts val="1250"/>
              <a:buChar char="■"/>
            </a:pPr>
            <a:r>
              <a:rPr lang="en" sz="1250"/>
              <a:t>La mayoría de los productos del Proyecto CLME+ entregados, en cumplimiento básico con el Marco de Resultados del Proyecto.</a:t>
            </a:r>
            <a:endParaRPr i="1" sz="1250"/>
          </a:p>
          <a:p>
            <a:pPr indent="-307975" lvl="2" marL="1371600" rtl="0" algn="l">
              <a:spcBef>
                <a:spcPts val="0"/>
              </a:spcBef>
              <a:spcAft>
                <a:spcPts val="0"/>
              </a:spcAft>
              <a:buSzPts val="1250"/>
              <a:buChar char="■"/>
            </a:pPr>
            <a:r>
              <a:rPr lang="en" sz="1250"/>
              <a:t>Reunión regular “final” del CDP. </a:t>
            </a:r>
            <a:endParaRPr sz="1250"/>
          </a:p>
          <a:p>
            <a:pPr indent="-307975" lvl="2" marL="1371600" rtl="0" algn="l">
              <a:spcBef>
                <a:spcPts val="0"/>
              </a:spcBef>
              <a:spcAft>
                <a:spcPts val="0"/>
              </a:spcAft>
              <a:buSzPts val="1250"/>
              <a:buChar char="■"/>
            </a:pPr>
            <a:r>
              <a:rPr lang="en" sz="1250"/>
              <a:t>Evaluación final (casi final o borrador final)</a:t>
            </a:r>
            <a:endParaRPr sz="1250"/>
          </a:p>
          <a:p>
            <a:pPr indent="-307975" lvl="2" marL="1371600" rtl="0" algn="l">
              <a:spcBef>
                <a:spcPts val="0"/>
              </a:spcBef>
              <a:spcAft>
                <a:spcPts val="0"/>
              </a:spcAft>
              <a:buSzPts val="1250"/>
              <a:buChar char="■"/>
            </a:pPr>
            <a:r>
              <a:rPr lang="en" sz="1250"/>
              <a:t>Cartas de Endoso al PIF de los </a:t>
            </a:r>
            <a:r>
              <a:rPr lang="en" sz="1250"/>
              <a:t>PFO-país del FMAM</a:t>
            </a:r>
            <a:r>
              <a:rPr lang="en" sz="1250"/>
              <a:t> (</a:t>
            </a:r>
            <a:r>
              <a:rPr lang="en" sz="1250">
                <a:solidFill>
                  <a:schemeClr val="dk1"/>
                </a:solidFill>
              </a:rPr>
              <a:t>→ PNUD</a:t>
            </a:r>
            <a:r>
              <a:rPr lang="en" sz="1250"/>
              <a:t> </a:t>
            </a:r>
            <a:r>
              <a:rPr lang="en" sz="1250"/>
              <a:t>presenta el PIF a la Secretaría del FMAM</a:t>
            </a:r>
            <a:r>
              <a:rPr lang="en" sz="1250"/>
              <a:t>)</a:t>
            </a:r>
            <a:endParaRPr sz="1250"/>
          </a:p>
          <a:p>
            <a:pPr indent="-307975" lvl="0" marL="457200" rtl="0" algn="l">
              <a:spcBef>
                <a:spcPts val="0"/>
              </a:spcBef>
              <a:spcAft>
                <a:spcPts val="0"/>
              </a:spcAft>
              <a:buSzPts val="1250"/>
              <a:buChar char="●"/>
            </a:pPr>
            <a:r>
              <a:rPr b="1" lang="en" sz="1250">
                <a:solidFill>
                  <a:srgbClr val="0000FF"/>
                </a:solidFill>
              </a:rPr>
              <a:t>Abril - Junio 2021</a:t>
            </a:r>
            <a:r>
              <a:rPr b="1" lang="en" sz="1250">
                <a:solidFill>
                  <a:srgbClr val="0000FF"/>
                </a:solidFill>
              </a:rPr>
              <a:t>:</a:t>
            </a:r>
            <a:r>
              <a:rPr lang="en" sz="1250">
                <a:solidFill>
                  <a:srgbClr val="000000"/>
                </a:solidFill>
              </a:rPr>
              <a:t> </a:t>
            </a:r>
            <a:endParaRPr sz="1250">
              <a:solidFill>
                <a:srgbClr val="000000"/>
              </a:solidFill>
            </a:endParaRPr>
          </a:p>
          <a:p>
            <a:pPr indent="-307975" lvl="2" marL="1371600" rtl="0" algn="l">
              <a:spcBef>
                <a:spcPts val="0"/>
              </a:spcBef>
              <a:spcAft>
                <a:spcPts val="0"/>
              </a:spcAft>
              <a:buClr>
                <a:srgbClr val="000000"/>
              </a:buClr>
              <a:buSzPts val="1250"/>
              <a:buChar char="■"/>
            </a:pPr>
            <a:r>
              <a:rPr lang="en" sz="1250"/>
              <a:t>Reducir los costos operacionales de la UCP en función de las necesidades y los recursos.</a:t>
            </a:r>
            <a:endParaRPr sz="1250">
              <a:solidFill>
                <a:srgbClr val="000000"/>
              </a:solidFill>
            </a:endParaRPr>
          </a:p>
          <a:p>
            <a:pPr indent="-307975" lvl="2" marL="1371600" rtl="0" algn="l">
              <a:spcBef>
                <a:spcPts val="0"/>
              </a:spcBef>
              <a:spcAft>
                <a:spcPts val="0"/>
              </a:spcAft>
              <a:buSzPts val="1250"/>
              <a:buChar char="■"/>
            </a:pPr>
            <a:r>
              <a:rPr lang="en" sz="1250"/>
              <a:t>Uso óptimo de los recursos restantes para abordar/incorporar la retroalimentación de los públicos de interés y "mejorar" los productos + completar pocos productos restantes; </a:t>
            </a:r>
            <a:r>
              <a:rPr b="1" i="1" lang="en" sz="1250"/>
              <a:t>contingencia de COVID-19 </a:t>
            </a:r>
            <a:endParaRPr b="1" i="1" sz="1250"/>
          </a:p>
          <a:p>
            <a:pPr indent="-307975" lvl="2" marL="1371600" rtl="0" algn="l">
              <a:spcBef>
                <a:spcPts val="0"/>
              </a:spcBef>
              <a:spcAft>
                <a:spcPts val="0"/>
              </a:spcAft>
              <a:buClr>
                <a:srgbClr val="000000"/>
              </a:buClr>
              <a:buSzPts val="1250"/>
              <a:buChar char="■"/>
            </a:pPr>
            <a:r>
              <a:rPr lang="en" sz="1250"/>
              <a:t>Continuar apoyando al MIC (P) + el progreso de la región hacia la creación del Mecanismo de Coordinación (posible reunión “ad hoc” adicional del CDP, si se requiere) </a:t>
            </a:r>
            <a:endParaRPr i="1" sz="1250"/>
          </a:p>
          <a:p>
            <a:pPr indent="-307975" lvl="2" marL="1371600" rtl="0" algn="l">
              <a:spcBef>
                <a:spcPts val="0"/>
              </a:spcBef>
              <a:spcAft>
                <a:spcPts val="0"/>
              </a:spcAft>
              <a:buClr>
                <a:srgbClr val="000000"/>
              </a:buClr>
              <a:buSzPts val="1250"/>
              <a:buChar char="■"/>
            </a:pPr>
            <a:r>
              <a:rPr lang="en" sz="1250"/>
              <a:t>Para finales de Abril (“antes de mediados de Mayo”): Evaluación final a la Secretaría del FMAM</a:t>
            </a:r>
            <a:endParaRPr sz="1250">
              <a:solidFill>
                <a:srgbClr val="000000"/>
              </a:solidFill>
            </a:endParaRPr>
          </a:p>
          <a:p>
            <a:pPr indent="-307975" lvl="0" marL="457200" rtl="0" algn="l">
              <a:spcBef>
                <a:spcPts val="0"/>
              </a:spcBef>
              <a:spcAft>
                <a:spcPts val="0"/>
              </a:spcAft>
              <a:buSzPts val="1250"/>
              <a:buChar char="●"/>
            </a:pPr>
            <a:r>
              <a:rPr b="1" lang="en" sz="1250">
                <a:solidFill>
                  <a:srgbClr val="0000FF"/>
                </a:solidFill>
              </a:rPr>
              <a:t>Julio - Octubre 2021</a:t>
            </a:r>
            <a:r>
              <a:rPr b="1" lang="en" sz="1250">
                <a:solidFill>
                  <a:srgbClr val="0000FF"/>
                </a:solidFill>
              </a:rPr>
              <a:t>:</a:t>
            </a:r>
            <a:r>
              <a:rPr lang="en" sz="1250"/>
              <a:t> </a:t>
            </a:r>
            <a:r>
              <a:rPr b="1" lang="en" sz="1250"/>
              <a:t>Periodo de Cierre Operacional</a:t>
            </a:r>
            <a:r>
              <a:rPr b="1" lang="en" sz="1250"/>
              <a:t> </a:t>
            </a:r>
            <a:r>
              <a:rPr lang="en" sz="1250"/>
              <a:t>(</a:t>
            </a:r>
            <a:r>
              <a:rPr lang="en" sz="1250"/>
              <a:t>reducir aún más los costos de la UCP</a:t>
            </a:r>
            <a:r>
              <a:rPr lang="en" sz="1250"/>
              <a:t>)</a:t>
            </a:r>
            <a:endParaRPr sz="1250"/>
          </a:p>
          <a:p>
            <a:pPr indent="-307975" lvl="4" marL="2286000" rtl="0" algn="l">
              <a:spcBef>
                <a:spcPts val="0"/>
              </a:spcBef>
              <a:spcAft>
                <a:spcPts val="0"/>
              </a:spcAft>
              <a:buSzPts val="1250"/>
              <a:buChar char="○"/>
            </a:pPr>
            <a:r>
              <a:rPr lang="en" sz="1250" u="sng"/>
              <a:t>Enfoque principal:</a:t>
            </a:r>
            <a:r>
              <a:rPr lang="en" sz="1250"/>
              <a:t> preparación para el cierre financiero, administrativo y logístico, informe final</a:t>
            </a:r>
            <a:endParaRPr sz="1250"/>
          </a:p>
          <a:p>
            <a:pPr indent="-307975" lvl="4" marL="2286000" rtl="0" algn="l">
              <a:spcBef>
                <a:spcPts val="0"/>
              </a:spcBef>
              <a:spcAft>
                <a:spcPts val="0"/>
              </a:spcAft>
              <a:buSzPts val="1250"/>
              <a:buChar char="○"/>
            </a:pPr>
            <a:r>
              <a:rPr lang="en" sz="1250" u="sng"/>
              <a:t>Enfoque secundario:</a:t>
            </a:r>
            <a:r>
              <a:rPr lang="en" sz="1250"/>
              <a:t> Función de apoyo de la UCP - Secretaría del MIC, nuevos avances hacia la creación de la CM, memoria institucional para PROCARIBE+</a:t>
            </a:r>
            <a:endParaRPr sz="1250"/>
          </a:p>
          <a:p>
            <a:pPr indent="-307975" lvl="0" marL="457200" rtl="0" algn="l">
              <a:spcBef>
                <a:spcPts val="0"/>
              </a:spcBef>
              <a:spcAft>
                <a:spcPts val="0"/>
              </a:spcAft>
              <a:buClr>
                <a:srgbClr val="980000"/>
              </a:buClr>
              <a:buSzPts val="1250"/>
              <a:buChar char="●"/>
            </a:pPr>
            <a:r>
              <a:rPr b="1" lang="en" sz="1250">
                <a:solidFill>
                  <a:srgbClr val="980000"/>
                </a:solidFill>
              </a:rPr>
              <a:t>Octubre 31 de 2021</a:t>
            </a:r>
            <a:r>
              <a:rPr b="1" lang="en" sz="1250">
                <a:solidFill>
                  <a:srgbClr val="980000"/>
                </a:solidFill>
              </a:rPr>
              <a:t>: </a:t>
            </a:r>
            <a:r>
              <a:rPr b="1" lang="en" sz="1250">
                <a:solidFill>
                  <a:srgbClr val="980000"/>
                </a:solidFill>
              </a:rPr>
              <a:t>Proyecto CLME+ cerrado operacionalmente:</a:t>
            </a:r>
            <a:endParaRPr b="1" sz="1250">
              <a:solidFill>
                <a:srgbClr val="980000"/>
              </a:solidFill>
            </a:endParaRPr>
          </a:p>
          <a:p>
            <a:pPr indent="0" lvl="0" marL="1371600" rtl="0" algn="l">
              <a:spcBef>
                <a:spcPts val="0"/>
              </a:spcBef>
              <a:spcAft>
                <a:spcPts val="0"/>
              </a:spcAft>
              <a:buNone/>
            </a:pPr>
            <a:r>
              <a:t/>
            </a:r>
            <a:endParaRPr b="1" sz="1200">
              <a:solidFill>
                <a:srgbClr val="980000"/>
              </a:solidFill>
            </a:endParaRPr>
          </a:p>
          <a:p>
            <a:pPr indent="0" lvl="0" marL="171450" rtl="0" algn="l">
              <a:spcBef>
                <a:spcPts val="0"/>
              </a:spcBef>
              <a:spcAft>
                <a:spcPts val="0"/>
              </a:spcAft>
              <a:buClr>
                <a:schemeClr val="dk1"/>
              </a:buClr>
              <a:buSzPts val="1100"/>
              <a:buFont typeface="Arial"/>
              <a:buNone/>
            </a:pPr>
            <a:r>
              <a:rPr b="1" lang="en" sz="1000">
                <a:solidFill>
                  <a:srgbClr val="980000"/>
                </a:solidFill>
              </a:rPr>
              <a:t>→ todas los productos ENTREGADOS, presupuesto UTILIZADO de forma óptima, total cumplimiento administrativo + SOSTENIBILIDAD Y CONTINUIDAD!</a:t>
            </a:r>
            <a:endParaRPr b="1" sz="1000">
              <a:solidFill>
                <a:srgbClr val="980000"/>
              </a:solidFill>
            </a:endParaRPr>
          </a:p>
          <a:p>
            <a:pPr indent="0" lvl="0" marL="457200" rtl="0" algn="l">
              <a:spcBef>
                <a:spcPts val="0"/>
              </a:spcBef>
              <a:spcAft>
                <a:spcPts val="0"/>
              </a:spcAft>
              <a:buClr>
                <a:schemeClr val="dk1"/>
              </a:buClr>
              <a:buSzPts val="1100"/>
              <a:buFont typeface="Arial"/>
              <a:buNone/>
            </a:pPr>
            <a:r>
              <a:t/>
            </a:r>
            <a:endParaRPr b="1" sz="1000">
              <a:solidFill>
                <a:srgbClr val="980000"/>
              </a:solidFill>
            </a:endParaRPr>
          </a:p>
          <a:p>
            <a:pPr indent="0" lvl="0" marL="457200" rtl="0" algn="l">
              <a:spcBef>
                <a:spcPts val="0"/>
              </a:spcBef>
              <a:spcAft>
                <a:spcPts val="0"/>
              </a:spcAft>
              <a:buNone/>
            </a:pPr>
            <a:r>
              <a:t/>
            </a:r>
            <a:endParaRPr b="1" sz="1000">
              <a:solidFill>
                <a:srgbClr val="98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txBox="1"/>
          <p:nvPr/>
        </p:nvSpPr>
        <p:spPr>
          <a:xfrm>
            <a:off x="0" y="0"/>
            <a:ext cx="7936800" cy="397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3C78D8"/>
                </a:solidFill>
                <a:latin typeface="Palatino Linotype"/>
                <a:ea typeface="Palatino Linotype"/>
                <a:cs typeface="Palatino Linotype"/>
                <a:sym typeface="Palatino Linotype"/>
              </a:rPr>
              <a:t>Implementación financiera del presupuesto </a:t>
            </a:r>
            <a:r>
              <a:rPr b="1" i="0" lang="en" sz="1500" u="none" cap="none" strike="noStrike">
                <a:solidFill>
                  <a:srgbClr val="3C78D8"/>
                </a:solidFill>
                <a:latin typeface="Palatino Linotype"/>
                <a:ea typeface="Palatino Linotype"/>
                <a:cs typeface="Palatino Linotype"/>
                <a:sym typeface="Palatino Linotype"/>
              </a:rPr>
              <a:t>total </a:t>
            </a:r>
            <a:r>
              <a:rPr b="1" lang="en" sz="1500">
                <a:solidFill>
                  <a:srgbClr val="3C78D8"/>
                </a:solidFill>
                <a:latin typeface="Palatino Linotype"/>
                <a:ea typeface="Palatino Linotype"/>
                <a:cs typeface="Palatino Linotype"/>
                <a:sym typeface="Palatino Linotype"/>
              </a:rPr>
              <a:t>FMAM </a:t>
            </a:r>
            <a:r>
              <a:rPr b="1" i="0" lang="en" sz="1500" u="none" cap="none" strike="noStrike">
                <a:solidFill>
                  <a:srgbClr val="3C78D8"/>
                </a:solidFill>
                <a:latin typeface="Palatino Linotype"/>
                <a:ea typeface="Palatino Linotype"/>
                <a:cs typeface="Palatino Linotype"/>
                <a:sym typeface="Palatino Linotype"/>
              </a:rPr>
              <a:t>del proyecto  CLME+ </a:t>
            </a:r>
            <a:br>
              <a:rPr b="1" i="0" lang="en" sz="1800" u="none" cap="none" strike="noStrike">
                <a:solidFill>
                  <a:srgbClr val="3C78D8"/>
                </a:solidFill>
                <a:latin typeface="Garamond"/>
                <a:ea typeface="Garamond"/>
                <a:cs typeface="Garamond"/>
                <a:sym typeface="Garamond"/>
              </a:rPr>
            </a:br>
            <a:br>
              <a:rPr b="1" i="0" lang="en" sz="1800" u="none" cap="none" strike="noStrike">
                <a:solidFill>
                  <a:srgbClr val="2E75B5"/>
                </a:solidFill>
                <a:latin typeface="Garamond"/>
                <a:ea typeface="Garamond"/>
                <a:cs typeface="Garamond"/>
                <a:sym typeface="Garamond"/>
              </a:rPr>
            </a:br>
            <a:endParaRPr b="1" i="0" sz="1800" u="none" cap="none" strike="noStrike">
              <a:solidFill>
                <a:srgbClr val="2E75B5"/>
              </a:solidFill>
              <a:latin typeface="Garamond"/>
              <a:ea typeface="Garamond"/>
              <a:cs typeface="Garamond"/>
              <a:sym typeface="Garamond"/>
            </a:endParaRPr>
          </a:p>
        </p:txBody>
      </p:sp>
      <p:sp>
        <p:nvSpPr>
          <p:cNvPr id="248" name="Google Shape;248;p37"/>
          <p:cNvSpPr txBox="1"/>
          <p:nvPr/>
        </p:nvSpPr>
        <p:spPr>
          <a:xfrm>
            <a:off x="0" y="322275"/>
            <a:ext cx="8754600" cy="537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A Setiembre de  2020, la UCP ha desembolsado 88% (US$ 11 MM) del fondo total FMAM para el proyecto CLME+ (US$ 12.5MM). Se ha logrado un progreso significativo desde la última Revisión de la Implementación del Presupuesto en abril de 2020. No obstante, el monto sustancial del presupuesto restante es indicativo de una cantidad importante de trabajo / tareas aún por ejecutar y finalizar para asegurar la finalización exitosa del proyecto.</a:t>
            </a:r>
            <a:endParaRPr b="1" sz="11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 sz="1100">
                <a:solidFill>
                  <a:schemeClr val="dk1"/>
                </a:solidFill>
                <a:latin typeface="Palatino Linotype"/>
                <a:ea typeface="Palatino Linotype"/>
                <a:cs typeface="Palatino Linotype"/>
                <a:sym typeface="Palatino Linotype"/>
              </a:rPr>
            </a:br>
            <a:br>
              <a:rPr b="1" lang="en" sz="1100">
                <a:solidFill>
                  <a:schemeClr val="dk1"/>
                </a:solidFill>
                <a:latin typeface="Palatino Linotype"/>
                <a:ea typeface="Palatino Linotype"/>
                <a:cs typeface="Palatino Linotype"/>
                <a:sym typeface="Palatino Linotype"/>
              </a:rPr>
            </a:br>
            <a:endParaRPr b="1" sz="1100">
              <a:solidFill>
                <a:schemeClr val="dk1"/>
              </a:solidFill>
              <a:latin typeface="Palatino Linotype"/>
              <a:ea typeface="Palatino Linotype"/>
              <a:cs typeface="Palatino Linotype"/>
              <a:sym typeface="Palatino Linotype"/>
            </a:endParaRPr>
          </a:p>
        </p:txBody>
      </p:sp>
      <p:sp>
        <p:nvSpPr>
          <p:cNvPr id="249" name="Google Shape;249;p37"/>
          <p:cNvSpPr/>
          <p:nvPr/>
        </p:nvSpPr>
        <p:spPr>
          <a:xfrm>
            <a:off x="3397988" y="2313275"/>
            <a:ext cx="706200" cy="2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1200" u="none" cap="none" strike="noStrike">
                <a:solidFill>
                  <a:schemeClr val="lt1"/>
                </a:solidFill>
                <a:latin typeface="Calibri"/>
                <a:ea typeface="Calibri"/>
                <a:cs typeface="Calibri"/>
                <a:sym typeface="Calibri"/>
              </a:rPr>
              <a:t>57%  </a:t>
            </a:r>
            <a:endParaRPr b="1" sz="1200">
              <a:solidFill>
                <a:schemeClr val="lt1"/>
              </a:solidFill>
              <a:latin typeface="Calibri"/>
              <a:ea typeface="Calibri"/>
              <a:cs typeface="Calibri"/>
              <a:sym typeface="Calibri"/>
            </a:endParaRPr>
          </a:p>
        </p:txBody>
      </p:sp>
      <p:sp>
        <p:nvSpPr>
          <p:cNvPr id="250" name="Google Shape;250;p37"/>
          <p:cNvSpPr/>
          <p:nvPr/>
        </p:nvSpPr>
        <p:spPr>
          <a:xfrm>
            <a:off x="4456098" y="1920065"/>
            <a:ext cx="706200" cy="2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lt1"/>
                </a:solidFill>
                <a:latin typeface="Calibri"/>
                <a:ea typeface="Calibri"/>
                <a:cs typeface="Calibri"/>
                <a:sym typeface="Calibri"/>
              </a:rPr>
              <a:t>71%  </a:t>
            </a:r>
            <a:endParaRPr b="1" sz="1200">
              <a:solidFill>
                <a:schemeClr val="lt1"/>
              </a:solidFill>
              <a:latin typeface="Calibri"/>
              <a:ea typeface="Calibri"/>
              <a:cs typeface="Calibri"/>
              <a:sym typeface="Calibri"/>
            </a:endParaRPr>
          </a:p>
        </p:txBody>
      </p:sp>
      <p:sp>
        <p:nvSpPr>
          <p:cNvPr id="251" name="Google Shape;251;p37"/>
          <p:cNvSpPr/>
          <p:nvPr/>
        </p:nvSpPr>
        <p:spPr>
          <a:xfrm>
            <a:off x="3482578" y="2129348"/>
            <a:ext cx="706200" cy="2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lt1"/>
                </a:solidFill>
                <a:latin typeface="Calibri"/>
                <a:ea typeface="Calibri"/>
                <a:cs typeface="Calibri"/>
                <a:sym typeface="Calibri"/>
              </a:rPr>
              <a:t>51%  </a:t>
            </a:r>
            <a:endParaRPr b="1" sz="1200">
              <a:solidFill>
                <a:schemeClr val="lt1"/>
              </a:solidFill>
              <a:latin typeface="Calibri"/>
              <a:ea typeface="Calibri"/>
              <a:cs typeface="Calibri"/>
              <a:sym typeface="Calibri"/>
            </a:endParaRPr>
          </a:p>
        </p:txBody>
      </p:sp>
      <p:cxnSp>
        <p:nvCxnSpPr>
          <p:cNvPr id="252" name="Google Shape;252;p37"/>
          <p:cNvCxnSpPr/>
          <p:nvPr/>
        </p:nvCxnSpPr>
        <p:spPr>
          <a:xfrm>
            <a:off x="6413258" y="3652859"/>
            <a:ext cx="0" cy="752100"/>
          </a:xfrm>
          <a:prstGeom prst="straightConnector1">
            <a:avLst/>
          </a:prstGeom>
          <a:noFill/>
          <a:ln cap="flat" cmpd="sng" w="28575">
            <a:solidFill>
              <a:srgbClr val="C4E0B2"/>
            </a:solidFill>
            <a:prstDash val="solid"/>
            <a:miter lim="800000"/>
            <a:headEnd len="sm" w="sm" type="none"/>
            <a:tailEnd len="sm" w="sm" type="none"/>
          </a:ln>
        </p:spPr>
      </p:cxnSp>
      <p:sp>
        <p:nvSpPr>
          <p:cNvPr id="253" name="Google Shape;253;p37"/>
          <p:cNvSpPr txBox="1"/>
          <p:nvPr/>
        </p:nvSpPr>
        <p:spPr>
          <a:xfrm>
            <a:off x="396882" y="4151426"/>
            <a:ext cx="3998700" cy="159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Periodo transcurrido del proyecto</a:t>
            </a:r>
            <a:br>
              <a:rPr b="1" lang="en" sz="1800" u="none">
                <a:solidFill>
                  <a:srgbClr val="2E75B5"/>
                </a:solidFill>
                <a:latin typeface="Garamond"/>
                <a:ea typeface="Garamond"/>
                <a:cs typeface="Garamond"/>
                <a:sym typeface="Garamond"/>
              </a:rPr>
            </a:br>
            <a:br>
              <a:rPr b="1" lang="en" sz="1800" u="none">
                <a:solidFill>
                  <a:srgbClr val="2E75B5"/>
                </a:solidFill>
                <a:latin typeface="Garamond"/>
                <a:ea typeface="Garamond"/>
                <a:cs typeface="Garamond"/>
                <a:sym typeface="Garamond"/>
              </a:rPr>
            </a:br>
            <a:endParaRPr b="1" sz="1800" u="none">
              <a:solidFill>
                <a:srgbClr val="2E75B5"/>
              </a:solidFill>
              <a:latin typeface="Garamond"/>
              <a:ea typeface="Garamond"/>
              <a:cs typeface="Garamond"/>
              <a:sym typeface="Garamond"/>
            </a:endParaRPr>
          </a:p>
        </p:txBody>
      </p:sp>
      <p:sp>
        <p:nvSpPr>
          <p:cNvPr id="254" name="Google Shape;254;p37"/>
          <p:cNvSpPr txBox="1"/>
          <p:nvPr/>
        </p:nvSpPr>
        <p:spPr>
          <a:xfrm>
            <a:off x="3273265" y="2521630"/>
            <a:ext cx="418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57</a:t>
            </a:r>
            <a:r>
              <a:rPr lang="en" sz="1400">
                <a:solidFill>
                  <a:schemeClr val="dk1"/>
                </a:solidFill>
                <a:latin typeface="Calibri"/>
                <a:ea typeface="Calibri"/>
                <a:cs typeface="Calibri"/>
                <a:sym typeface="Calibri"/>
              </a:rPr>
              <a:t>%</a:t>
            </a:r>
            <a:endParaRPr sz="1100"/>
          </a:p>
        </p:txBody>
      </p:sp>
      <p:sp>
        <p:nvSpPr>
          <p:cNvPr id="255" name="Google Shape;255;p37"/>
          <p:cNvSpPr txBox="1"/>
          <p:nvPr/>
        </p:nvSpPr>
        <p:spPr>
          <a:xfrm>
            <a:off x="4112125" y="2320775"/>
            <a:ext cx="418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72</a:t>
            </a:r>
            <a:r>
              <a:rPr lang="en" sz="1400">
                <a:solidFill>
                  <a:schemeClr val="dk1"/>
                </a:solidFill>
                <a:latin typeface="Calibri"/>
                <a:ea typeface="Calibri"/>
                <a:cs typeface="Calibri"/>
                <a:sym typeface="Calibri"/>
              </a:rPr>
              <a:t>%</a:t>
            </a:r>
            <a:endParaRPr sz="1100"/>
          </a:p>
        </p:txBody>
      </p:sp>
      <p:sp>
        <p:nvSpPr>
          <p:cNvPr id="256" name="Google Shape;256;p37"/>
          <p:cNvSpPr txBox="1"/>
          <p:nvPr/>
        </p:nvSpPr>
        <p:spPr>
          <a:xfrm>
            <a:off x="5020933" y="2104266"/>
            <a:ext cx="418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81</a:t>
            </a:r>
            <a:r>
              <a:rPr lang="en" sz="1400">
                <a:solidFill>
                  <a:schemeClr val="dk1"/>
                </a:solidFill>
                <a:latin typeface="Calibri"/>
                <a:ea typeface="Calibri"/>
                <a:cs typeface="Calibri"/>
                <a:sym typeface="Calibri"/>
              </a:rPr>
              <a:t>%</a:t>
            </a:r>
            <a:endParaRPr sz="1100"/>
          </a:p>
        </p:txBody>
      </p:sp>
      <p:sp>
        <p:nvSpPr>
          <p:cNvPr id="257" name="Google Shape;257;p37"/>
          <p:cNvSpPr txBox="1"/>
          <p:nvPr/>
        </p:nvSpPr>
        <p:spPr>
          <a:xfrm>
            <a:off x="5795079" y="1827267"/>
            <a:ext cx="418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88</a:t>
            </a:r>
            <a:r>
              <a:rPr lang="en" sz="1400">
                <a:solidFill>
                  <a:schemeClr val="dk1"/>
                </a:solidFill>
                <a:latin typeface="Calibri"/>
                <a:ea typeface="Calibri"/>
                <a:cs typeface="Calibri"/>
                <a:sym typeface="Calibri"/>
              </a:rPr>
              <a:t>%</a:t>
            </a:r>
            <a:endParaRPr sz="1100"/>
          </a:p>
        </p:txBody>
      </p:sp>
      <p:pic>
        <p:nvPicPr>
          <p:cNvPr id="258" name="Google Shape;258;p37"/>
          <p:cNvPicPr preferRelativeResize="0"/>
          <p:nvPr/>
        </p:nvPicPr>
        <p:blipFill rotWithShape="1">
          <a:blip r:embed="rId3">
            <a:alphaModFix/>
          </a:blip>
          <a:srcRect b="0" l="0" r="0" t="0"/>
          <a:stretch/>
        </p:blipFill>
        <p:spPr>
          <a:xfrm>
            <a:off x="2526158" y="1128728"/>
            <a:ext cx="4442700" cy="2057400"/>
          </a:xfrm>
          <a:prstGeom prst="rect">
            <a:avLst/>
          </a:prstGeom>
          <a:noFill/>
          <a:ln>
            <a:noFill/>
          </a:ln>
        </p:spPr>
      </p:pic>
      <p:pic>
        <p:nvPicPr>
          <p:cNvPr id="259" name="Google Shape;259;p37"/>
          <p:cNvPicPr preferRelativeResize="0"/>
          <p:nvPr/>
        </p:nvPicPr>
        <p:blipFill rotWithShape="1">
          <a:blip r:embed="rId4">
            <a:alphaModFix/>
          </a:blip>
          <a:srcRect b="0" l="0" r="0" t="0"/>
          <a:stretch/>
        </p:blipFill>
        <p:spPr>
          <a:xfrm>
            <a:off x="2903893" y="3652859"/>
            <a:ext cx="4178100" cy="1230900"/>
          </a:xfrm>
          <a:prstGeom prst="rect">
            <a:avLst/>
          </a:prstGeom>
          <a:noFill/>
          <a:ln>
            <a:noFill/>
          </a:ln>
        </p:spPr>
      </p:pic>
      <p:sp>
        <p:nvSpPr>
          <p:cNvPr id="260" name="Google Shape;260;p37"/>
          <p:cNvSpPr txBox="1"/>
          <p:nvPr/>
        </p:nvSpPr>
        <p:spPr>
          <a:xfrm>
            <a:off x="284606" y="2696475"/>
            <a:ext cx="1883400" cy="159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u="none">
                <a:solidFill>
                  <a:schemeClr val="dk1"/>
                </a:solidFill>
                <a:latin typeface="Palatino Linotype"/>
                <a:ea typeface="Palatino Linotype"/>
                <a:cs typeface="Palatino Linotype"/>
                <a:sym typeface="Palatino Linotype"/>
              </a:rPr>
              <a:t>Evolución del gasto</a:t>
            </a:r>
            <a:r>
              <a:rPr b="1" lang="en" sz="1100" u="none">
                <a:solidFill>
                  <a:srgbClr val="980000"/>
                </a:solidFill>
                <a:latin typeface="Palatino Linotype"/>
                <a:ea typeface="Palatino Linotype"/>
                <a:cs typeface="Palatino Linotype"/>
                <a:sym typeface="Palatino Linotype"/>
              </a:rPr>
              <a:t>*</a:t>
            </a:r>
            <a:r>
              <a:rPr b="1" lang="en" sz="1100">
                <a:solidFill>
                  <a:schemeClr val="dk1"/>
                </a:solidFill>
                <a:latin typeface="Palatino Linotype"/>
                <a:ea typeface="Palatino Linotype"/>
                <a:cs typeface="Palatino Linotype"/>
                <a:sym typeface="Palatino Linotype"/>
              </a:rPr>
              <a:t> </a:t>
            </a:r>
            <a:r>
              <a:rPr b="1" lang="en" sz="1100" u="none">
                <a:solidFill>
                  <a:schemeClr val="dk1"/>
                </a:solidFill>
                <a:latin typeface="Palatino Linotype"/>
                <a:ea typeface="Palatino Linotype"/>
                <a:cs typeface="Palatino Linotype"/>
                <a:sym typeface="Palatino Linotype"/>
              </a:rPr>
              <a:t> </a:t>
            </a:r>
            <a:r>
              <a:rPr b="1" lang="en" sz="1100">
                <a:solidFill>
                  <a:schemeClr val="dk1"/>
                </a:solidFill>
                <a:latin typeface="Palatino Linotype"/>
                <a:ea typeface="Palatino Linotype"/>
                <a:cs typeface="Palatino Linotype"/>
                <a:sym typeface="Palatino Linotype"/>
              </a:rPr>
              <a:t>sobre el presupuesto total</a:t>
            </a:r>
            <a:endParaRPr b="1" sz="1100" u="none">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t/>
            </a:r>
            <a:endParaRPr b="1" sz="11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rPr b="1" lang="en" sz="800">
                <a:solidFill>
                  <a:srgbClr val="980000"/>
                </a:solidFill>
                <a:latin typeface="Palatino Linotype"/>
                <a:ea typeface="Palatino Linotype"/>
                <a:cs typeface="Palatino Linotype"/>
                <a:sym typeface="Palatino Linotype"/>
              </a:rPr>
              <a:t>(*gastos UCP + desembolsos socios Co-Ejecutores)</a:t>
            </a:r>
            <a:endParaRPr b="1" sz="800">
              <a:solidFill>
                <a:srgbClr val="980000"/>
              </a:solidFill>
              <a:latin typeface="Palatino Linotype"/>
              <a:ea typeface="Palatino Linotype"/>
              <a:cs typeface="Palatino Linotype"/>
              <a:sym typeface="Palatino Linotype"/>
            </a:endParaRPr>
          </a:p>
          <a:p>
            <a:pPr indent="0" lvl="0" marL="0" marR="0" rtl="0" algn="l">
              <a:spcBef>
                <a:spcPts val="0"/>
              </a:spcBef>
              <a:spcAft>
                <a:spcPts val="0"/>
              </a:spcAft>
              <a:buNone/>
            </a:pPr>
            <a:r>
              <a:t/>
            </a:r>
            <a:endParaRPr b="1" sz="1800" u="none">
              <a:solidFill>
                <a:srgbClr val="2E75B5"/>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8"/>
          <p:cNvSpPr txBox="1"/>
          <p:nvPr/>
        </p:nvSpPr>
        <p:spPr>
          <a:xfrm>
            <a:off x="0" y="0"/>
            <a:ext cx="5048100" cy="397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3C78D8"/>
                </a:solidFill>
                <a:latin typeface="Palatino Linotype"/>
                <a:ea typeface="Palatino Linotype"/>
                <a:cs typeface="Palatino Linotype"/>
                <a:sym typeface="Palatino Linotype"/>
              </a:rPr>
              <a:t>Progreso de la implementación financiera por socio</a:t>
            </a: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sp>
        <p:nvSpPr>
          <p:cNvPr id="267" name="Google Shape;267;p38"/>
          <p:cNvSpPr txBox="1"/>
          <p:nvPr/>
        </p:nvSpPr>
        <p:spPr>
          <a:xfrm>
            <a:off x="396882" y="3383000"/>
            <a:ext cx="3998700" cy="159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dk1"/>
                </a:solidFill>
                <a:latin typeface="Palatino Linotype"/>
                <a:ea typeface="Palatino Linotype"/>
                <a:cs typeface="Palatino Linotype"/>
                <a:sym typeface="Palatino Linotype"/>
              </a:rPr>
              <a:t>% del gasto acumulativo</a:t>
            </a:r>
            <a:endParaRPr b="1" sz="12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rPr b="1" lang="en" sz="1200">
                <a:solidFill>
                  <a:schemeClr val="dk1"/>
                </a:solidFill>
                <a:latin typeface="Palatino Linotype"/>
                <a:ea typeface="Palatino Linotype"/>
                <a:cs typeface="Palatino Linotype"/>
                <a:sym typeface="Palatino Linotype"/>
              </a:rPr>
              <a:t>sobre presupuesto total</a:t>
            </a:r>
            <a:endParaRPr b="1" sz="12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 sz="1800">
                <a:solidFill>
                  <a:schemeClr val="dk1"/>
                </a:solidFill>
                <a:latin typeface="Garamond"/>
                <a:ea typeface="Garamond"/>
                <a:cs typeface="Garamond"/>
                <a:sym typeface="Garamond"/>
              </a:rPr>
            </a:br>
            <a:br>
              <a:rPr b="1" lang="en" sz="1800">
                <a:solidFill>
                  <a:schemeClr val="dk1"/>
                </a:solidFill>
                <a:latin typeface="Garamond"/>
                <a:ea typeface="Garamond"/>
                <a:cs typeface="Garamond"/>
                <a:sym typeface="Garamond"/>
              </a:rPr>
            </a:br>
            <a:endParaRPr b="1" sz="1800">
              <a:solidFill>
                <a:schemeClr val="dk1"/>
              </a:solidFill>
              <a:latin typeface="Garamond"/>
              <a:ea typeface="Garamond"/>
              <a:cs typeface="Garamond"/>
              <a:sym typeface="Garamond"/>
            </a:endParaRPr>
          </a:p>
        </p:txBody>
      </p:sp>
      <p:sp>
        <p:nvSpPr>
          <p:cNvPr id="268" name="Google Shape;268;p38"/>
          <p:cNvSpPr txBox="1"/>
          <p:nvPr/>
        </p:nvSpPr>
        <p:spPr>
          <a:xfrm>
            <a:off x="0" y="78713"/>
            <a:ext cx="8760900" cy="31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800"/>
              <a:buFont typeface="Arial"/>
              <a:buNone/>
            </a:pPr>
            <a:r>
              <a:t/>
            </a:r>
            <a:endParaRPr b="1" sz="1500">
              <a:solidFill>
                <a:srgbClr val="3C78D8"/>
              </a:solidFill>
              <a:latin typeface="Palatino Linotype"/>
              <a:ea typeface="Palatino Linotype"/>
              <a:cs typeface="Palatino Linotype"/>
              <a:sym typeface="Palatino Linotype"/>
            </a:endParaRPr>
          </a:p>
          <a:p>
            <a:pPr indent="0" lvl="0" marL="0" marR="0" rtl="0" algn="l">
              <a:spcBef>
                <a:spcPts val="0"/>
              </a:spcBef>
              <a:spcAft>
                <a:spcPts val="0"/>
              </a:spcAft>
              <a:buClr>
                <a:schemeClr val="dk1"/>
              </a:buClr>
              <a:buSzPts val="800"/>
              <a:buFont typeface="Arial"/>
              <a:buNone/>
            </a:pPr>
            <a:r>
              <a:rPr b="1" lang="en" sz="1100">
                <a:solidFill>
                  <a:schemeClr val="dk1"/>
                </a:solidFill>
                <a:latin typeface="Palatino Linotype"/>
                <a:ea typeface="Palatino Linotype"/>
                <a:cs typeface="Palatino Linotype"/>
                <a:sym typeface="Palatino Linotype"/>
              </a:rPr>
              <a:t>Hasta agosto de 2020, los socios coejecutores y la UCP muestran una recuperación en el ritmo de gasto de sus respectivos presupuestos</a:t>
            </a:r>
            <a:endParaRPr b="1" sz="11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 sz="1100">
                <a:solidFill>
                  <a:schemeClr val="dk1"/>
                </a:solidFill>
                <a:latin typeface="Palatino Linotype"/>
                <a:ea typeface="Palatino Linotype"/>
                <a:cs typeface="Palatino Linotype"/>
                <a:sym typeface="Palatino Linotype"/>
              </a:rPr>
            </a:br>
            <a:br>
              <a:rPr b="1" lang="en" sz="1500">
                <a:solidFill>
                  <a:schemeClr val="dk1"/>
                </a:solidFill>
                <a:latin typeface="Palatino Linotype"/>
                <a:ea typeface="Palatino Linotype"/>
                <a:cs typeface="Palatino Linotype"/>
                <a:sym typeface="Palatino Linotype"/>
              </a:rPr>
            </a:br>
            <a:endParaRPr b="1" sz="1500">
              <a:solidFill>
                <a:schemeClr val="dk1"/>
              </a:solidFill>
              <a:latin typeface="Palatino Linotype"/>
              <a:ea typeface="Palatino Linotype"/>
              <a:cs typeface="Palatino Linotype"/>
              <a:sym typeface="Palatino Linotype"/>
            </a:endParaRPr>
          </a:p>
        </p:txBody>
      </p:sp>
      <p:pic>
        <p:nvPicPr>
          <p:cNvPr id="269" name="Google Shape;269;p38"/>
          <p:cNvPicPr preferRelativeResize="0"/>
          <p:nvPr/>
        </p:nvPicPr>
        <p:blipFill>
          <a:blip r:embed="rId3">
            <a:alphaModFix/>
          </a:blip>
          <a:stretch>
            <a:fillRect/>
          </a:stretch>
        </p:blipFill>
        <p:spPr>
          <a:xfrm>
            <a:off x="707794" y="640913"/>
            <a:ext cx="8173452" cy="1744856"/>
          </a:xfrm>
          <a:prstGeom prst="rect">
            <a:avLst/>
          </a:prstGeom>
          <a:noFill/>
          <a:ln>
            <a:noFill/>
          </a:ln>
        </p:spPr>
      </p:pic>
      <p:pic>
        <p:nvPicPr>
          <p:cNvPr id="270" name="Google Shape;270;p38"/>
          <p:cNvPicPr preferRelativeResize="0"/>
          <p:nvPr/>
        </p:nvPicPr>
        <p:blipFill>
          <a:blip r:embed="rId4">
            <a:alphaModFix/>
          </a:blip>
          <a:stretch>
            <a:fillRect/>
          </a:stretch>
        </p:blipFill>
        <p:spPr>
          <a:xfrm>
            <a:off x="2268862" y="2629369"/>
            <a:ext cx="5744531" cy="2359706"/>
          </a:xfrm>
          <a:prstGeom prst="rect">
            <a:avLst/>
          </a:prstGeom>
          <a:noFill/>
          <a:ln>
            <a:noFill/>
          </a:ln>
        </p:spPr>
      </p:pic>
      <p:cxnSp>
        <p:nvCxnSpPr>
          <p:cNvPr id="271" name="Google Shape;271;p38"/>
          <p:cNvCxnSpPr/>
          <p:nvPr/>
        </p:nvCxnSpPr>
        <p:spPr>
          <a:xfrm flipH="1" rot="10800000">
            <a:off x="7341075" y="2743969"/>
            <a:ext cx="237600" cy="178200"/>
          </a:xfrm>
          <a:prstGeom prst="straightConnector1">
            <a:avLst/>
          </a:prstGeom>
          <a:noFill/>
          <a:ln cap="flat" cmpd="sng" w="28575">
            <a:solidFill>
              <a:schemeClr val="dk2"/>
            </a:solidFill>
            <a:prstDash val="dash"/>
            <a:round/>
            <a:headEnd len="med" w="med" type="none"/>
            <a:tailEnd len="med" w="med" type="none"/>
          </a:ln>
        </p:spPr>
      </p:cxnSp>
      <p:cxnSp>
        <p:nvCxnSpPr>
          <p:cNvPr id="272" name="Google Shape;272;p38"/>
          <p:cNvCxnSpPr/>
          <p:nvPr/>
        </p:nvCxnSpPr>
        <p:spPr>
          <a:xfrm flipH="1" rot="10800000">
            <a:off x="7291875" y="2779369"/>
            <a:ext cx="548100" cy="321000"/>
          </a:xfrm>
          <a:prstGeom prst="straightConnector1">
            <a:avLst/>
          </a:prstGeom>
          <a:noFill/>
          <a:ln cap="flat" cmpd="sng" w="28575">
            <a:solidFill>
              <a:schemeClr val="dk2"/>
            </a:solidFill>
            <a:prstDash val="dash"/>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9"/>
          <p:cNvSpPr txBox="1"/>
          <p:nvPr/>
        </p:nvSpPr>
        <p:spPr>
          <a:xfrm>
            <a:off x="0" y="0"/>
            <a:ext cx="5048100" cy="397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3C78D8"/>
                </a:solidFill>
                <a:latin typeface="Palatino Linotype"/>
                <a:ea typeface="Palatino Linotype"/>
                <a:cs typeface="Palatino Linotype"/>
                <a:sym typeface="Palatino Linotype"/>
              </a:rPr>
              <a:t>Implementación detallada del presupuesto por socio</a:t>
            </a: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sp>
        <p:nvSpPr>
          <p:cNvPr id="279" name="Google Shape;279;p39"/>
          <p:cNvSpPr txBox="1"/>
          <p:nvPr/>
        </p:nvSpPr>
        <p:spPr>
          <a:xfrm>
            <a:off x="124198" y="1006622"/>
            <a:ext cx="4261200" cy="186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Estado del presupuesto de los acuerdos de coejecución hasta Agosto 2020</a:t>
            </a:r>
            <a:endParaRPr sz="1100"/>
          </a:p>
          <a:p>
            <a:pPr indent="0" lvl="0" marL="0" marR="0" rtl="0" algn="l">
              <a:spcBef>
                <a:spcPts val="0"/>
              </a:spcBef>
              <a:spcAft>
                <a:spcPts val="0"/>
              </a:spcAft>
              <a:buNone/>
            </a:pPr>
            <a:br>
              <a:rPr b="1" lang="en" sz="1800">
                <a:solidFill>
                  <a:schemeClr val="dk1"/>
                </a:solidFill>
                <a:latin typeface="Garamond"/>
                <a:ea typeface="Garamond"/>
                <a:cs typeface="Garamond"/>
                <a:sym typeface="Garamond"/>
              </a:rPr>
            </a:br>
            <a:br>
              <a:rPr b="1" lang="en" sz="1800">
                <a:solidFill>
                  <a:schemeClr val="dk1"/>
                </a:solidFill>
                <a:latin typeface="Garamond"/>
                <a:ea typeface="Garamond"/>
                <a:cs typeface="Garamond"/>
                <a:sym typeface="Garamond"/>
              </a:rPr>
            </a:br>
            <a:endParaRPr b="1" sz="1800">
              <a:solidFill>
                <a:schemeClr val="dk1"/>
              </a:solidFill>
              <a:latin typeface="Garamond"/>
              <a:ea typeface="Garamond"/>
              <a:cs typeface="Garamond"/>
              <a:sym typeface="Garamond"/>
            </a:endParaRPr>
          </a:p>
        </p:txBody>
      </p:sp>
      <p:sp>
        <p:nvSpPr>
          <p:cNvPr id="280" name="Google Shape;280;p39"/>
          <p:cNvSpPr txBox="1"/>
          <p:nvPr/>
        </p:nvSpPr>
        <p:spPr>
          <a:xfrm>
            <a:off x="5803607" y="1006654"/>
            <a:ext cx="5880900" cy="186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Estado del presupuesto de la Unidad de Coordinación </a:t>
            </a:r>
            <a:endParaRPr b="1" sz="11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del Proyecto hasta Agosto de 2020 (USD) </a:t>
            </a:r>
            <a:endParaRPr sz="1100"/>
          </a:p>
          <a:p>
            <a:pPr indent="0" lvl="0" marL="0" marR="0" rtl="0" algn="l">
              <a:spcBef>
                <a:spcPts val="0"/>
              </a:spcBef>
              <a:spcAft>
                <a:spcPts val="0"/>
              </a:spcAft>
              <a:buNone/>
            </a:pPr>
            <a:br>
              <a:rPr b="1" lang="en" sz="1800">
                <a:solidFill>
                  <a:schemeClr val="dk1"/>
                </a:solidFill>
                <a:latin typeface="Garamond"/>
                <a:ea typeface="Garamond"/>
                <a:cs typeface="Garamond"/>
                <a:sym typeface="Garamond"/>
              </a:rPr>
            </a:br>
            <a:br>
              <a:rPr b="1" lang="en" sz="1800">
                <a:solidFill>
                  <a:schemeClr val="dk1"/>
                </a:solidFill>
                <a:latin typeface="Garamond"/>
                <a:ea typeface="Garamond"/>
                <a:cs typeface="Garamond"/>
                <a:sym typeface="Garamond"/>
              </a:rPr>
            </a:br>
            <a:endParaRPr b="1" sz="1800">
              <a:solidFill>
                <a:schemeClr val="dk1"/>
              </a:solidFill>
              <a:latin typeface="Garamond"/>
              <a:ea typeface="Garamond"/>
              <a:cs typeface="Garamond"/>
              <a:sym typeface="Garamond"/>
            </a:endParaRPr>
          </a:p>
        </p:txBody>
      </p:sp>
      <p:sp>
        <p:nvSpPr>
          <p:cNvPr id="281" name="Google Shape;281;p39"/>
          <p:cNvSpPr txBox="1"/>
          <p:nvPr/>
        </p:nvSpPr>
        <p:spPr>
          <a:xfrm>
            <a:off x="0" y="322268"/>
            <a:ext cx="7818900" cy="31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sp>
        <p:nvSpPr>
          <p:cNvPr id="282" name="Google Shape;282;p39"/>
          <p:cNvSpPr txBox="1"/>
          <p:nvPr/>
        </p:nvSpPr>
        <p:spPr>
          <a:xfrm>
            <a:off x="38" y="380890"/>
            <a:ext cx="7818900" cy="31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Se ha gastado el 92% del monto transferido a los socios, lo que representa el 89% del presupuesto total de los acuerdos de co-ejecución. En paralelo, la UCP ha gastado el 79% del presupuesto bajo su responsabilidad.</a:t>
            </a:r>
            <a:endParaRPr sz="1100"/>
          </a:p>
          <a:p>
            <a:pPr indent="0" lvl="0" marL="0" marR="0" rtl="0" algn="l">
              <a:spcBef>
                <a:spcPts val="0"/>
              </a:spcBef>
              <a:spcAft>
                <a:spcPts val="0"/>
              </a:spcAft>
              <a:buNone/>
            </a:pP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a:p>
            <a:pPr indent="0" lvl="0" marL="0" marR="0" rtl="0" algn="l">
              <a:spcBef>
                <a:spcPts val="0"/>
              </a:spcBef>
              <a:spcAft>
                <a:spcPts val="0"/>
              </a:spcAft>
              <a:buNone/>
            </a:pPr>
            <a:r>
              <a:t/>
            </a:r>
            <a:endParaRPr b="1" sz="1800">
              <a:solidFill>
                <a:srgbClr val="2E75B5"/>
              </a:solidFill>
              <a:latin typeface="Garamond"/>
              <a:ea typeface="Garamond"/>
              <a:cs typeface="Garamond"/>
              <a:sym typeface="Garamond"/>
            </a:endParaRPr>
          </a:p>
          <a:p>
            <a:pPr indent="0" lvl="0" marL="0" marR="0" rtl="0" algn="l">
              <a:spcBef>
                <a:spcPts val="0"/>
              </a:spcBef>
              <a:spcAft>
                <a:spcPts val="0"/>
              </a:spcAft>
              <a:buNone/>
            </a:pPr>
            <a:r>
              <a:t/>
            </a:r>
            <a:endParaRPr b="1" sz="1800">
              <a:solidFill>
                <a:srgbClr val="2E75B5"/>
              </a:solidFill>
              <a:latin typeface="Garamond"/>
              <a:ea typeface="Garamond"/>
              <a:cs typeface="Garamond"/>
              <a:sym typeface="Garamond"/>
            </a:endParaRPr>
          </a:p>
        </p:txBody>
      </p:sp>
      <p:pic>
        <p:nvPicPr>
          <p:cNvPr id="283" name="Google Shape;283;p39"/>
          <p:cNvPicPr preferRelativeResize="0"/>
          <p:nvPr/>
        </p:nvPicPr>
        <p:blipFill rotWithShape="1">
          <a:blip r:embed="rId3">
            <a:alphaModFix/>
          </a:blip>
          <a:srcRect b="0" l="0" r="0" t="0"/>
          <a:stretch/>
        </p:blipFill>
        <p:spPr>
          <a:xfrm>
            <a:off x="5760750" y="1461431"/>
            <a:ext cx="3234561" cy="2526563"/>
          </a:xfrm>
          <a:prstGeom prst="rect">
            <a:avLst/>
          </a:prstGeom>
          <a:noFill/>
          <a:ln>
            <a:noFill/>
          </a:ln>
        </p:spPr>
      </p:pic>
      <p:sp>
        <p:nvSpPr>
          <p:cNvPr id="284" name="Google Shape;284;p39"/>
          <p:cNvSpPr txBox="1"/>
          <p:nvPr/>
        </p:nvSpPr>
        <p:spPr>
          <a:xfrm>
            <a:off x="6004181" y="4256250"/>
            <a:ext cx="2747700" cy="318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100">
                <a:latin typeface="Calibri"/>
                <a:ea typeface="Calibri"/>
                <a:cs typeface="Calibri"/>
                <a:sym typeface="Calibri"/>
              </a:rPr>
              <a:t>*nota: la segunda columna de esta tabla muestra cómo se asignaron originalmente los presupuestos en el documento del proyecto CLME +, antes del inicio del proyecto </a:t>
            </a:r>
            <a:endParaRPr sz="1100">
              <a:latin typeface="Calibri"/>
              <a:ea typeface="Calibri"/>
              <a:cs typeface="Calibri"/>
              <a:sym typeface="Calibri"/>
            </a:endParaRPr>
          </a:p>
        </p:txBody>
      </p:sp>
      <p:pic>
        <p:nvPicPr>
          <p:cNvPr id="285" name="Google Shape;285;p39"/>
          <p:cNvPicPr preferRelativeResize="0"/>
          <p:nvPr/>
        </p:nvPicPr>
        <p:blipFill>
          <a:blip r:embed="rId4">
            <a:alphaModFix/>
          </a:blip>
          <a:stretch>
            <a:fillRect/>
          </a:stretch>
        </p:blipFill>
        <p:spPr>
          <a:xfrm>
            <a:off x="124200" y="1500331"/>
            <a:ext cx="5286540" cy="31984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0"/>
          <p:cNvSpPr txBox="1"/>
          <p:nvPr/>
        </p:nvSpPr>
        <p:spPr>
          <a:xfrm>
            <a:off x="0" y="0"/>
            <a:ext cx="5048100" cy="397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rgbClr val="3C78D8"/>
                </a:solidFill>
                <a:latin typeface="Garamond"/>
                <a:ea typeface="Garamond"/>
                <a:cs typeface="Garamond"/>
                <a:sym typeface="Garamond"/>
              </a:rPr>
              <a:t>Conclusiones del estado de ejecución financiera</a:t>
            </a:r>
            <a:br>
              <a:rPr b="1" lang="en" sz="1800">
                <a:solidFill>
                  <a:srgbClr val="3C78D8"/>
                </a:solidFill>
                <a:latin typeface="Garamond"/>
                <a:ea typeface="Garamond"/>
                <a:cs typeface="Garamond"/>
                <a:sym typeface="Garamond"/>
              </a:rPr>
            </a:br>
            <a:endParaRPr b="1" sz="1800">
              <a:solidFill>
                <a:srgbClr val="3C78D8"/>
              </a:solidFill>
              <a:latin typeface="Garamond"/>
              <a:ea typeface="Garamond"/>
              <a:cs typeface="Garamond"/>
              <a:sym typeface="Garamond"/>
            </a:endParaRPr>
          </a:p>
        </p:txBody>
      </p:sp>
      <p:sp>
        <p:nvSpPr>
          <p:cNvPr id="292" name="Google Shape;292;p40"/>
          <p:cNvSpPr txBox="1"/>
          <p:nvPr/>
        </p:nvSpPr>
        <p:spPr>
          <a:xfrm>
            <a:off x="0" y="252000"/>
            <a:ext cx="9017400" cy="318600"/>
          </a:xfrm>
          <a:prstGeom prst="rect">
            <a:avLst/>
          </a:prstGeom>
          <a:noFill/>
          <a:ln>
            <a:noFill/>
          </a:ln>
        </p:spPr>
        <p:txBody>
          <a:bodyPr anchorCtr="0" anchor="t" bIns="34275" lIns="68575" spcFirstLastPara="1" rIns="68575" wrap="square" tIns="34275">
            <a:noAutofit/>
          </a:bodyPr>
          <a:lstStyle/>
          <a:p>
            <a:pPr indent="-209550" lvl="0" marL="215900" marR="0" rtl="0" algn="just">
              <a:spcBef>
                <a:spcPts val="0"/>
              </a:spcBef>
              <a:spcAft>
                <a:spcPts val="0"/>
              </a:spcAft>
              <a:buSzPts val="1100"/>
              <a:buChar char="•"/>
            </a:pPr>
            <a:r>
              <a:rPr lang="en" sz="1100">
                <a:latin typeface="Palatino Linotype"/>
                <a:ea typeface="Palatino Linotype"/>
                <a:cs typeface="Palatino Linotype"/>
                <a:sym typeface="Palatino Linotype"/>
              </a:rPr>
              <a:t>A pesar de varios </a:t>
            </a:r>
            <a:r>
              <a:rPr b="1" lang="en" sz="1100">
                <a:latin typeface="Palatino Linotype"/>
                <a:ea typeface="Palatino Linotype"/>
                <a:cs typeface="Palatino Linotype"/>
                <a:sym typeface="Palatino Linotype"/>
              </a:rPr>
              <a:t>desafíos y retrasos</a:t>
            </a:r>
            <a:r>
              <a:rPr lang="en" sz="1100">
                <a:latin typeface="Palatino Linotype"/>
                <a:ea typeface="Palatino Linotype"/>
                <a:cs typeface="Palatino Linotype"/>
                <a:sym typeface="Palatino Linotype"/>
              </a:rPr>
              <a:t> en la implementación, incluidos los causados ​​o acentuados por </a:t>
            </a:r>
            <a:r>
              <a:rPr b="1" lang="en" sz="1100">
                <a:latin typeface="Palatino Linotype"/>
                <a:ea typeface="Palatino Linotype"/>
                <a:cs typeface="Palatino Linotype"/>
                <a:sym typeface="Palatino Linotype"/>
              </a:rPr>
              <a:t>COVID19</a:t>
            </a:r>
            <a:r>
              <a:rPr lang="en" sz="1100">
                <a:latin typeface="Palatino Linotype"/>
                <a:ea typeface="Palatino Linotype"/>
                <a:cs typeface="Palatino Linotype"/>
                <a:sym typeface="Palatino Linotype"/>
              </a:rPr>
              <a:t>, se ha obtenido un progreso significativo con la implementación del proyecto y de los recursos financieros disponibles que respaldan estas actividades del proyecto (presupuesto). En </a:t>
            </a:r>
            <a:r>
              <a:rPr b="1" lang="en" sz="1100">
                <a:latin typeface="Palatino Linotype"/>
                <a:ea typeface="Palatino Linotype"/>
                <a:cs typeface="Palatino Linotype"/>
                <a:sym typeface="Palatino Linotype"/>
              </a:rPr>
              <a:t>4 meses</a:t>
            </a:r>
            <a:r>
              <a:rPr lang="en" sz="1100">
                <a:latin typeface="Palatino Linotype"/>
                <a:ea typeface="Palatino Linotype"/>
                <a:cs typeface="Palatino Linotype"/>
                <a:sym typeface="Palatino Linotype"/>
              </a:rPr>
              <a:t> ha sido posible implementar las actividades del proyecto y avanzar en los productos del proyecto, lo que llevó a un desembolso de </a:t>
            </a:r>
            <a:r>
              <a:rPr b="1" lang="en" sz="1100">
                <a:latin typeface="Palatino Linotype"/>
                <a:ea typeface="Palatino Linotype"/>
                <a:cs typeface="Palatino Linotype"/>
                <a:sym typeface="Palatino Linotype"/>
              </a:rPr>
              <a:t>US $ 949 K (7% del presupuesto)</a:t>
            </a:r>
            <a:r>
              <a:rPr lang="en" sz="1100">
                <a:latin typeface="Palatino Linotype"/>
                <a:ea typeface="Palatino Linotype"/>
                <a:cs typeface="Palatino Linotype"/>
                <a:sym typeface="Palatino Linotype"/>
              </a:rPr>
              <a:t>, para alcanzar una cifra de desembolso total de </a:t>
            </a:r>
            <a:r>
              <a:rPr b="1" lang="en" sz="1100">
                <a:latin typeface="Palatino Linotype"/>
                <a:ea typeface="Palatino Linotype"/>
                <a:cs typeface="Palatino Linotype"/>
                <a:sym typeface="Palatino Linotype"/>
              </a:rPr>
              <a:t>US $ 11 MM (87% del presupuesto total del proyecto)</a:t>
            </a:r>
            <a:endParaRPr b="1" sz="1100"/>
          </a:p>
          <a:p>
            <a:pPr indent="0" lvl="0" marL="0" marR="0" rtl="0" algn="just">
              <a:spcBef>
                <a:spcPts val="0"/>
              </a:spcBef>
              <a:spcAft>
                <a:spcPts val="0"/>
              </a:spcAft>
              <a:buNone/>
            </a:pPr>
            <a:r>
              <a:t/>
            </a:r>
            <a:endParaRPr sz="1100">
              <a:latin typeface="Palatino Linotype"/>
              <a:ea typeface="Palatino Linotype"/>
              <a:cs typeface="Palatino Linotype"/>
              <a:sym typeface="Palatino Linotype"/>
            </a:endParaRPr>
          </a:p>
          <a:p>
            <a:pPr indent="-209550" lvl="0" marL="215900" marR="0" rtl="0" algn="just">
              <a:spcBef>
                <a:spcPts val="0"/>
              </a:spcBef>
              <a:spcAft>
                <a:spcPts val="0"/>
              </a:spcAft>
              <a:buSzPts val="1100"/>
              <a:buChar char="•"/>
            </a:pPr>
            <a:r>
              <a:rPr lang="en" sz="1100">
                <a:latin typeface="Palatino Linotype"/>
                <a:ea typeface="Palatino Linotype"/>
                <a:cs typeface="Palatino Linotype"/>
                <a:sym typeface="Palatino Linotype"/>
              </a:rPr>
              <a:t>Se ha avanzado en la ejecución financiera tanto a nivel de la UCP como con los socios co-ejecutores. Sin embargo, para el resto del proyecto, ahora será especialmente la </a:t>
            </a:r>
            <a:r>
              <a:rPr b="1" lang="en" sz="1100">
                <a:latin typeface="Palatino Linotype"/>
                <a:ea typeface="Palatino Linotype"/>
                <a:cs typeface="Palatino Linotype"/>
                <a:sym typeface="Palatino Linotype"/>
              </a:rPr>
              <a:t>UCP quien enfrentará la mayor responsabilidad y desafíos</a:t>
            </a:r>
            <a:r>
              <a:rPr lang="en" sz="1100">
                <a:latin typeface="Palatino Linotype"/>
                <a:ea typeface="Palatino Linotype"/>
                <a:cs typeface="Palatino Linotype"/>
                <a:sym typeface="Palatino Linotype"/>
              </a:rPr>
              <a:t> en términos de implementación de las actividades y el presupuesto del proyecto. Además, especialmente el </a:t>
            </a:r>
            <a:r>
              <a:rPr b="1" lang="en" sz="1100">
                <a:latin typeface="Palatino Linotype"/>
                <a:ea typeface="Palatino Linotype"/>
                <a:cs typeface="Palatino Linotype"/>
                <a:sym typeface="Palatino Linotype"/>
              </a:rPr>
              <a:t>subproyecto de la FAO </a:t>
            </a:r>
            <a:r>
              <a:rPr lang="en" sz="1100">
                <a:latin typeface="Palatino Linotype"/>
                <a:ea typeface="Palatino Linotype"/>
                <a:cs typeface="Palatino Linotype"/>
                <a:sym typeface="Palatino Linotype"/>
              </a:rPr>
              <a:t>también ha experimentado desafíos de implementación (</a:t>
            </a:r>
            <a:r>
              <a:rPr b="1" lang="en" sz="1100">
                <a:latin typeface="Palatino Linotype"/>
                <a:ea typeface="Palatino Linotype"/>
                <a:cs typeface="Palatino Linotype"/>
                <a:sym typeface="Palatino Linotype"/>
              </a:rPr>
              <a:t>relacionados con COVID</a:t>
            </a:r>
            <a:r>
              <a:rPr lang="en" sz="1100">
                <a:latin typeface="Palatino Linotype"/>
                <a:ea typeface="Palatino Linotype"/>
                <a:cs typeface="Palatino Linotype"/>
                <a:sym typeface="Palatino Linotype"/>
              </a:rPr>
              <a:t>) durante el último semestre, lo que indica que algunos productos, con presupuestos asociados de aproximadamente </a:t>
            </a:r>
            <a:r>
              <a:rPr b="1" lang="en" sz="1100">
                <a:latin typeface="Palatino Linotype"/>
                <a:ea typeface="Palatino Linotype"/>
                <a:cs typeface="Palatino Linotype"/>
                <a:sym typeface="Palatino Linotype"/>
              </a:rPr>
              <a:t>USD 140K</a:t>
            </a:r>
            <a:r>
              <a:rPr lang="en" sz="1100">
                <a:latin typeface="Palatino Linotype"/>
                <a:ea typeface="Palatino Linotype"/>
                <a:cs typeface="Palatino Linotype"/>
                <a:sym typeface="Palatino Linotype"/>
              </a:rPr>
              <a:t>, no se pueden cumplir para la fecha de finalización actual del subproyecto (i.e. Dec 2020). El monitoreo regular del progreso de la implementación (incluidos los procesos administrativos) versus la capacidad de la UCP ha señalado riesgos de implementación para un monto presupuestario equivalente de </a:t>
            </a:r>
            <a:r>
              <a:rPr b="1" lang="en" sz="1100">
                <a:latin typeface="Palatino Linotype"/>
                <a:ea typeface="Palatino Linotype"/>
                <a:cs typeface="Palatino Linotype"/>
                <a:sym typeface="Palatino Linotype"/>
              </a:rPr>
              <a:t>aprox. US $ 300K </a:t>
            </a:r>
            <a:r>
              <a:rPr lang="en" sz="1100">
                <a:latin typeface="Palatino Linotype"/>
                <a:ea typeface="Palatino Linotype"/>
                <a:cs typeface="Palatino Linotype"/>
                <a:sym typeface="Palatino Linotype"/>
              </a:rPr>
              <a:t>si se mantiene la </a:t>
            </a:r>
            <a:r>
              <a:rPr b="1" lang="en" sz="1100">
                <a:latin typeface="Palatino Linotype"/>
                <a:ea typeface="Palatino Linotype"/>
                <a:cs typeface="Palatino Linotype"/>
                <a:sym typeface="Palatino Linotype"/>
              </a:rPr>
              <a:t>fecha final “dura”</a:t>
            </a:r>
            <a:r>
              <a:rPr lang="en" sz="1100">
                <a:latin typeface="Palatino Linotype"/>
                <a:ea typeface="Palatino Linotype"/>
                <a:cs typeface="Palatino Linotype"/>
                <a:sym typeface="Palatino Linotype"/>
              </a:rPr>
              <a:t> actual para la implementación técnica (</a:t>
            </a:r>
            <a:r>
              <a:rPr b="1" lang="en" sz="1100">
                <a:latin typeface="Palatino Linotype"/>
                <a:ea typeface="Palatino Linotype"/>
                <a:cs typeface="Palatino Linotype"/>
                <a:sym typeface="Palatino Linotype"/>
              </a:rPr>
              <a:t>Marzo de 2021</a:t>
            </a:r>
            <a:r>
              <a:rPr lang="en" sz="1100">
                <a:latin typeface="Palatino Linotype"/>
                <a:ea typeface="Palatino Linotype"/>
                <a:cs typeface="Palatino Linotype"/>
                <a:sym typeface="Palatino Linotype"/>
              </a:rPr>
              <a:t>).</a:t>
            </a:r>
            <a:endParaRPr sz="1100">
              <a:latin typeface="Palatino Linotype"/>
              <a:ea typeface="Palatino Linotype"/>
              <a:cs typeface="Palatino Linotype"/>
              <a:sym typeface="Palatino Linotype"/>
            </a:endParaRPr>
          </a:p>
          <a:p>
            <a:pPr indent="0" lvl="0" marL="0" marR="0" rtl="0" algn="just">
              <a:spcBef>
                <a:spcPts val="0"/>
              </a:spcBef>
              <a:spcAft>
                <a:spcPts val="0"/>
              </a:spcAft>
              <a:buNone/>
            </a:pPr>
            <a:r>
              <a:t/>
            </a:r>
            <a:endParaRPr sz="1100">
              <a:latin typeface="Palatino Linotype"/>
              <a:ea typeface="Palatino Linotype"/>
              <a:cs typeface="Palatino Linotype"/>
              <a:sym typeface="Palatino Linotype"/>
            </a:endParaRPr>
          </a:p>
          <a:p>
            <a:pPr indent="-209550" lvl="0" marL="215900" marR="0" rtl="0" algn="just">
              <a:spcBef>
                <a:spcPts val="0"/>
              </a:spcBef>
              <a:spcAft>
                <a:spcPts val="0"/>
              </a:spcAft>
              <a:buSzPts val="1100"/>
              <a:buChar char="•"/>
            </a:pPr>
            <a:r>
              <a:rPr lang="en" sz="1100">
                <a:latin typeface="Palatino Linotype"/>
                <a:ea typeface="Palatino Linotype"/>
                <a:cs typeface="Palatino Linotype"/>
                <a:sym typeface="Palatino Linotype"/>
              </a:rPr>
              <a:t>A la luz de esto, aún se requerirán más esfuerzos de la FAO y especialmente de la UCP, en términos de ejecución de las actividades del proyecto y entrega de varios de los productos emblemáticos del proyecto (Subproyecto de la FAO, Mecanismo de coordinación, CLME + SOMEE, CLME + Hub, SAP M&amp;E, ...). Esto deberá ocurrir en un contexto de </a:t>
            </a:r>
            <a:r>
              <a:rPr b="1" lang="en" sz="1100">
                <a:latin typeface="Palatino Linotype"/>
                <a:ea typeface="Palatino Linotype"/>
                <a:cs typeface="Palatino Linotype"/>
                <a:sym typeface="Palatino Linotype"/>
              </a:rPr>
              <a:t>mayores riesgos técnicos / operativos / de RR.HH. </a:t>
            </a:r>
            <a:r>
              <a:rPr lang="en" sz="1100">
                <a:latin typeface="Palatino Linotype"/>
                <a:ea typeface="Palatino Linotype"/>
                <a:cs typeface="Palatino Linotype"/>
                <a:sym typeface="Palatino Linotype"/>
              </a:rPr>
              <a:t>(por ejemplo, impactos de COVID, incluidos RR.HH., PCU y capacidad y prioridades de clientes / partes interesadas, y riesgo de rotación del personal)</a:t>
            </a:r>
            <a:endParaRPr sz="1100"/>
          </a:p>
          <a:p>
            <a:pPr indent="-139700" lvl="0" marL="215900" marR="0" rtl="0" algn="just">
              <a:spcBef>
                <a:spcPts val="0"/>
              </a:spcBef>
              <a:spcAft>
                <a:spcPts val="0"/>
              </a:spcAft>
              <a:buClr>
                <a:schemeClr val="dk1"/>
              </a:buClr>
              <a:buSzPts val="1200"/>
              <a:buFont typeface="Arial"/>
              <a:buNone/>
            </a:pPr>
            <a:r>
              <a:t/>
            </a:r>
            <a:endParaRPr sz="1100">
              <a:latin typeface="Palatino Linotype"/>
              <a:ea typeface="Palatino Linotype"/>
              <a:cs typeface="Palatino Linotype"/>
              <a:sym typeface="Palatino Linotype"/>
            </a:endParaRPr>
          </a:p>
          <a:p>
            <a:pPr indent="-209550" lvl="0" marL="215900" marR="0" rtl="0" algn="just">
              <a:spcBef>
                <a:spcPts val="0"/>
              </a:spcBef>
              <a:spcAft>
                <a:spcPts val="0"/>
              </a:spcAft>
              <a:buSzPts val="1100"/>
              <a:buChar char="•"/>
            </a:pPr>
            <a:r>
              <a:rPr lang="en" sz="1100">
                <a:latin typeface="Palatino Linotype"/>
                <a:ea typeface="Palatino Linotype"/>
                <a:cs typeface="Palatino Linotype"/>
                <a:sym typeface="Palatino Linotype"/>
              </a:rPr>
              <a:t>Debe continuar la planificación de contingencia y el monitoreo estricto de la implementación (UCP y socios co-ejecutivos FAO, PNUMA, CRFM).</a:t>
            </a:r>
            <a:endParaRPr sz="1100"/>
          </a:p>
          <a:p>
            <a:pPr indent="-139700" lvl="0" marL="215900" marR="0" rtl="0" algn="just">
              <a:spcBef>
                <a:spcPts val="0"/>
              </a:spcBef>
              <a:spcAft>
                <a:spcPts val="0"/>
              </a:spcAft>
              <a:buClr>
                <a:schemeClr val="dk1"/>
              </a:buClr>
              <a:buSzPts val="1200"/>
              <a:buFont typeface="Arial"/>
              <a:buNone/>
            </a:pPr>
            <a:r>
              <a:t/>
            </a:r>
            <a:endParaRPr sz="1100">
              <a:latin typeface="Palatino Linotype"/>
              <a:ea typeface="Palatino Linotype"/>
              <a:cs typeface="Palatino Linotype"/>
              <a:sym typeface="Palatino Linotype"/>
            </a:endParaRPr>
          </a:p>
          <a:p>
            <a:pPr indent="-209550" lvl="0" marL="215900" marR="0" rtl="0" algn="just">
              <a:spcBef>
                <a:spcPts val="0"/>
              </a:spcBef>
              <a:spcAft>
                <a:spcPts val="0"/>
              </a:spcAft>
              <a:buSzPts val="1100"/>
              <a:buChar char="•"/>
            </a:pPr>
            <a:r>
              <a:rPr lang="en" sz="1100">
                <a:latin typeface="Palatino Linotype"/>
                <a:ea typeface="Palatino Linotype"/>
                <a:cs typeface="Palatino Linotype"/>
                <a:sym typeface="Palatino Linotype"/>
              </a:rPr>
              <a:t>Teniendo en cuenta que al fin del Proyecto aún se debe implementar 2 MM del presupuesto (incluidos 500K que gastarán los socios co-ejecutores), se propone una extensión modesta del proyecto para asegurar su finalización exitosa, incluida la implementación técnica y financiera completa (incl. apoyo continuo para procesos clave de gobernanza oceánica de CLME +), mejor gestión y mitigación de riesgos, y cumplimiento total de los procesos y requisitos administrativos, financieros y logísticos de cierre de proyectos.</a:t>
            </a:r>
            <a:endParaRPr b="1" sz="1200">
              <a:solidFill>
                <a:schemeClr val="dk1"/>
              </a:solidFill>
              <a:latin typeface="Palatino Linotype"/>
              <a:ea typeface="Palatino Linotype"/>
              <a:cs typeface="Palatino Linotype"/>
              <a:sym typeface="Palatino Linotype"/>
            </a:endParaRPr>
          </a:p>
          <a:p>
            <a:pPr indent="-139700" lvl="0" marL="215900" marR="0" rtl="0" algn="just">
              <a:spcBef>
                <a:spcPts val="0"/>
              </a:spcBef>
              <a:spcAft>
                <a:spcPts val="0"/>
              </a:spcAft>
              <a:buClr>
                <a:schemeClr val="dk1"/>
              </a:buClr>
              <a:buSzPts val="1200"/>
              <a:buFont typeface="Arial"/>
              <a:buNone/>
            </a:pPr>
            <a:r>
              <a:t/>
            </a:r>
            <a:endParaRPr b="1" sz="12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200">
              <a:solidFill>
                <a:schemeClr val="dk1"/>
              </a:solidFill>
              <a:latin typeface="Palatino Linotype"/>
              <a:ea typeface="Palatino Linotype"/>
              <a:cs typeface="Palatino Linotype"/>
              <a:sym typeface="Palatino Linotype"/>
            </a:endParaRPr>
          </a:p>
          <a:p>
            <a:pPr indent="-139700" lvl="0" marL="215900" marR="0" rtl="0" algn="just">
              <a:spcBef>
                <a:spcPts val="0"/>
              </a:spcBef>
              <a:spcAft>
                <a:spcPts val="0"/>
              </a:spcAft>
              <a:buClr>
                <a:schemeClr val="dk1"/>
              </a:buClr>
              <a:buSzPts val="1200"/>
              <a:buFont typeface="Arial"/>
              <a:buNone/>
            </a:pPr>
            <a:r>
              <a:t/>
            </a:r>
            <a:endParaRPr b="1" sz="12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t/>
            </a:r>
            <a:endParaRPr b="1" sz="1100">
              <a:solidFill>
                <a:srgbClr val="2E75B5"/>
              </a:solidFill>
              <a:latin typeface="Palatino Linotype"/>
              <a:ea typeface="Palatino Linotype"/>
              <a:cs typeface="Palatino Linotype"/>
              <a:sym typeface="Palatino Linotype"/>
            </a:endParaRPr>
          </a:p>
          <a:p>
            <a:pPr indent="-152400" lvl="0" marL="215900" marR="0" rtl="0" algn="l">
              <a:spcBef>
                <a:spcPts val="0"/>
              </a:spcBef>
              <a:spcAft>
                <a:spcPts val="0"/>
              </a:spcAft>
              <a:buClr>
                <a:schemeClr val="dk1"/>
              </a:buClr>
              <a:buSzPts val="1100"/>
              <a:buFont typeface="Arial"/>
              <a:buNone/>
            </a:pPr>
            <a:r>
              <a:t/>
            </a:r>
            <a:endParaRPr b="1" sz="1100">
              <a:solidFill>
                <a:srgbClr val="2E75B5"/>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1"/>
          <p:cNvSpPr txBox="1"/>
          <p:nvPr/>
        </p:nvSpPr>
        <p:spPr>
          <a:xfrm>
            <a:off x="-57150" y="0"/>
            <a:ext cx="8043300" cy="22500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sz="1100"/>
          </a:p>
          <a:p>
            <a:pPr indent="0" lvl="0" marL="0" rtl="0" algn="l">
              <a:spcBef>
                <a:spcPts val="0"/>
              </a:spcBef>
              <a:spcAft>
                <a:spcPts val="0"/>
              </a:spcAft>
              <a:buNone/>
            </a:pPr>
            <a:r>
              <a:rPr b="1" lang="en" sz="1500">
                <a:solidFill>
                  <a:srgbClr val="0070C0"/>
                </a:solidFill>
                <a:latin typeface="Palatino Linotype"/>
                <a:ea typeface="Palatino Linotype"/>
                <a:cs typeface="Palatino Linotype"/>
                <a:sym typeface="Palatino Linotype"/>
              </a:rPr>
              <a:t>Ritmo de implementación de los gastos considerando la extensión propuesta del proyecto</a:t>
            </a:r>
            <a:endParaRPr sz="1600">
              <a:solidFill>
                <a:srgbClr val="222222"/>
              </a:solidFill>
              <a:highlight>
                <a:srgbClr val="F8F9FA"/>
              </a:highlight>
            </a:endParaRPr>
          </a:p>
        </p:txBody>
      </p:sp>
      <p:pic>
        <p:nvPicPr>
          <p:cNvPr id="299" name="Google Shape;299;p41"/>
          <p:cNvPicPr preferRelativeResize="0"/>
          <p:nvPr/>
        </p:nvPicPr>
        <p:blipFill>
          <a:blip r:embed="rId3">
            <a:alphaModFix/>
          </a:blip>
          <a:stretch>
            <a:fillRect/>
          </a:stretch>
        </p:blipFill>
        <p:spPr>
          <a:xfrm>
            <a:off x="212138" y="813750"/>
            <a:ext cx="8519869" cy="3932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nvSpPr>
        <p:spPr>
          <a:xfrm>
            <a:off x="447500" y="24475"/>
            <a:ext cx="82905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t>PROYECTO CLME+ : El Camino a seguir</a:t>
            </a:r>
            <a:endParaRPr b="1" sz="2400"/>
          </a:p>
          <a:p>
            <a:pPr indent="0" lvl="0" marL="0" rtl="0" algn="l">
              <a:spcBef>
                <a:spcPts val="0"/>
              </a:spcBef>
              <a:spcAft>
                <a:spcPts val="0"/>
              </a:spcAft>
              <a:buNone/>
            </a:pPr>
            <a:r>
              <a:t/>
            </a:r>
            <a:endParaRPr b="1" sz="1700"/>
          </a:p>
          <a:p>
            <a:pPr indent="-323850" lvl="0" marL="457200" rtl="0" algn="l">
              <a:spcBef>
                <a:spcPts val="0"/>
              </a:spcBef>
              <a:spcAft>
                <a:spcPts val="0"/>
              </a:spcAft>
              <a:buSzPts val="1500"/>
              <a:buChar char="●"/>
            </a:pPr>
            <a:r>
              <a:rPr lang="en" sz="1500"/>
              <a:t>Extensión de 3 meses del Proyecto </a:t>
            </a:r>
            <a:r>
              <a:rPr lang="en" sz="1500"/>
              <a:t>(pre-)</a:t>
            </a:r>
            <a:r>
              <a:rPr b="1" lang="en" sz="1500"/>
              <a:t>aprobada </a:t>
            </a:r>
            <a:r>
              <a:rPr lang="en" sz="1500"/>
              <a:t>en</a:t>
            </a:r>
            <a:r>
              <a:rPr lang="en" sz="1500"/>
              <a:t> reuni</a:t>
            </a:r>
            <a:r>
              <a:rPr lang="en" sz="1500">
                <a:solidFill>
                  <a:schemeClr val="dk1"/>
                </a:solidFill>
              </a:rPr>
              <a:t>ón </a:t>
            </a:r>
            <a:r>
              <a:rPr lang="en" sz="1500"/>
              <a:t>de j</a:t>
            </a:r>
            <a:r>
              <a:rPr lang="en" sz="1500"/>
              <a:t>unio CDP</a:t>
            </a:r>
            <a:endParaRPr sz="1500"/>
          </a:p>
          <a:p>
            <a:pPr indent="0" lvl="0" marL="457200" rtl="0" algn="l">
              <a:spcBef>
                <a:spcPts val="0"/>
              </a:spcBef>
              <a:spcAft>
                <a:spcPts val="0"/>
              </a:spcAft>
              <a:buNone/>
            </a:pPr>
            <a:r>
              <a:t/>
            </a:r>
            <a:endParaRPr sz="800"/>
          </a:p>
          <a:p>
            <a:pPr indent="-323850" lvl="0" marL="457200" rtl="0" algn="l">
              <a:spcBef>
                <a:spcPts val="0"/>
              </a:spcBef>
              <a:spcAft>
                <a:spcPts val="0"/>
              </a:spcAft>
              <a:buSzPts val="1500"/>
              <a:buChar char="●"/>
            </a:pPr>
            <a:r>
              <a:rPr lang="en" sz="1500" u="sng"/>
              <a:t>El procesamiento formal de la solicitud de extensión se “mantuvo en espera”, con la siguiente </a:t>
            </a:r>
            <a:r>
              <a:rPr b="1" lang="en" sz="1500" u="sng"/>
              <a:t>justificación</a:t>
            </a:r>
            <a:r>
              <a:rPr lang="en" sz="1500" u="sng"/>
              <a:t>:</a:t>
            </a:r>
            <a:endParaRPr sz="1500" u="sng"/>
          </a:p>
          <a:p>
            <a:pPr indent="-323850" lvl="2" marL="1371600" rtl="0" algn="l">
              <a:spcBef>
                <a:spcPts val="0"/>
              </a:spcBef>
              <a:spcAft>
                <a:spcPts val="0"/>
              </a:spcAft>
              <a:buSzPts val="1500"/>
              <a:buChar char="■"/>
            </a:pPr>
            <a:r>
              <a:rPr lang="en" sz="1500"/>
              <a:t>Incertidumbre / riesgos/ desafíos adicionales para la ejecución del proyecto debido a la COVID19</a:t>
            </a:r>
            <a:endParaRPr sz="1500"/>
          </a:p>
          <a:p>
            <a:pPr indent="-323850" lvl="2" marL="1371600" rtl="0" algn="l">
              <a:spcBef>
                <a:spcPts val="0"/>
              </a:spcBef>
              <a:spcAft>
                <a:spcPts val="0"/>
              </a:spcAft>
              <a:buSzPts val="1500"/>
              <a:buChar char="■"/>
            </a:pPr>
            <a:r>
              <a:rPr lang="en" sz="1500"/>
              <a:t>Novedad de la COVID: a mayo / junio, aún no hay políticas / instrucciones consolidadas con respecto a las extensiones del proyecto (comentarios iniciales: "máximo 3 meses")</a:t>
            </a:r>
            <a:endParaRPr sz="1500">
              <a:solidFill>
                <a:srgbClr val="0000FF"/>
              </a:solidFill>
            </a:endParaRPr>
          </a:p>
          <a:p>
            <a:pPr indent="-323850" lvl="2" marL="1371600" rtl="0" algn="l">
              <a:spcBef>
                <a:spcPts val="0"/>
              </a:spcBef>
              <a:spcAft>
                <a:spcPts val="0"/>
              </a:spcAft>
              <a:buClr>
                <a:srgbClr val="0000FF"/>
              </a:buClr>
              <a:buSzPts val="1500"/>
              <a:buChar char="■"/>
            </a:pPr>
            <a:r>
              <a:rPr lang="en" sz="1500">
                <a:solidFill>
                  <a:srgbClr val="0000FF"/>
                </a:solidFill>
              </a:rPr>
              <a:t>Tiempo restante para la decisión final: la solicitud de extensión se procesará formalmente a fines de Octubre de 2020 </a:t>
            </a:r>
            <a:endParaRPr sz="1500">
              <a:solidFill>
                <a:srgbClr val="0000FF"/>
              </a:solidFill>
            </a:endParaRPr>
          </a:p>
          <a:p>
            <a:pPr indent="0" lvl="0" marL="1371600" rtl="0" algn="l">
              <a:spcBef>
                <a:spcPts val="0"/>
              </a:spcBef>
              <a:spcAft>
                <a:spcPts val="0"/>
              </a:spcAft>
              <a:buNone/>
            </a:pPr>
            <a:r>
              <a:t/>
            </a:r>
            <a:endParaRPr sz="1500">
              <a:solidFill>
                <a:srgbClr val="0000FF"/>
              </a:solidFill>
            </a:endParaRPr>
          </a:p>
          <a:p>
            <a:pPr indent="-323850" lvl="0" marL="457200" rtl="0" algn="l">
              <a:spcBef>
                <a:spcPts val="0"/>
              </a:spcBef>
              <a:spcAft>
                <a:spcPts val="0"/>
              </a:spcAft>
              <a:buClr>
                <a:srgbClr val="980000"/>
              </a:buClr>
              <a:buSzPts val="1500"/>
              <a:buChar char="●"/>
            </a:pPr>
            <a:r>
              <a:rPr b="1" lang="en" sz="1500" u="sng">
                <a:solidFill>
                  <a:srgbClr val="980000"/>
                </a:solidFill>
              </a:rPr>
              <a:t>Estrategia</a:t>
            </a:r>
            <a:r>
              <a:rPr lang="en" sz="1500" u="sng">
                <a:solidFill>
                  <a:srgbClr val="980000"/>
                </a:solidFill>
              </a:rPr>
              <a:t> CLME+ PCU</a:t>
            </a:r>
            <a:r>
              <a:rPr b="1" lang="en" sz="1500" u="sng">
                <a:solidFill>
                  <a:srgbClr val="980000"/>
                </a:solidFill>
              </a:rPr>
              <a:t>:</a:t>
            </a:r>
            <a:endParaRPr b="1" sz="1500" u="sng">
              <a:solidFill>
                <a:srgbClr val="980000"/>
              </a:solidFill>
            </a:endParaRPr>
          </a:p>
          <a:p>
            <a:pPr indent="-323850" lvl="2" marL="1371600" rtl="0" algn="l">
              <a:spcBef>
                <a:spcPts val="0"/>
              </a:spcBef>
              <a:spcAft>
                <a:spcPts val="0"/>
              </a:spcAft>
              <a:buClr>
                <a:srgbClr val="980000"/>
              </a:buClr>
              <a:buSzPts val="1500"/>
              <a:buChar char="■"/>
            </a:pPr>
            <a:r>
              <a:rPr lang="en" sz="1500">
                <a:solidFill>
                  <a:srgbClr val="980000"/>
                </a:solidFill>
              </a:rPr>
              <a:t>En Sept/Oct 20: e</a:t>
            </a:r>
            <a:r>
              <a:rPr lang="en" sz="1500">
                <a:solidFill>
                  <a:srgbClr val="980000"/>
                </a:solidFill>
              </a:rPr>
              <a:t>valuar el avance con respecto al Plan de Trabajo/Marco de Resultados aprobados en la </a:t>
            </a:r>
            <a:r>
              <a:rPr lang="en" sz="1500">
                <a:solidFill>
                  <a:srgbClr val="980000"/>
                </a:solidFill>
              </a:rPr>
              <a:t>reunión</a:t>
            </a:r>
            <a:r>
              <a:rPr lang="en" sz="1500">
                <a:solidFill>
                  <a:srgbClr val="980000"/>
                </a:solidFill>
              </a:rPr>
              <a:t> CDP en Junio 20, evaluar los riesgos (incluyendo la sostenibilidad, continuidad) </a:t>
            </a:r>
            <a:endParaRPr sz="1500">
              <a:solidFill>
                <a:srgbClr val="980000"/>
              </a:solidFill>
            </a:endParaRPr>
          </a:p>
          <a:p>
            <a:pPr indent="-323850" lvl="2" marL="1371600" rtl="0" algn="l">
              <a:spcBef>
                <a:spcPts val="0"/>
              </a:spcBef>
              <a:spcAft>
                <a:spcPts val="0"/>
              </a:spcAft>
              <a:buClr>
                <a:srgbClr val="980000"/>
              </a:buClr>
              <a:buSzPts val="1500"/>
              <a:buChar char="■"/>
            </a:pPr>
            <a:r>
              <a:rPr lang="en" sz="1500">
                <a:solidFill>
                  <a:srgbClr val="980000"/>
                </a:solidFill>
              </a:rPr>
              <a:t>Basado en</a:t>
            </a:r>
            <a:r>
              <a:rPr lang="en" sz="1500">
                <a:solidFill>
                  <a:srgbClr val="980000"/>
                </a:solidFill>
              </a:rPr>
              <a:t> hallazgos: confirmar la extensión de 3M</a:t>
            </a:r>
            <a:r>
              <a:rPr lang="en" sz="1500">
                <a:solidFill>
                  <a:srgbClr val="980000"/>
                </a:solidFill>
              </a:rPr>
              <a:t>, o </a:t>
            </a:r>
            <a:r>
              <a:rPr b="1" lang="en" sz="1500" u="sng">
                <a:solidFill>
                  <a:srgbClr val="980000"/>
                </a:solidFill>
              </a:rPr>
              <a:t>actualizar la solicitud de extensión para aprobación del CDP en reunión de octubre y su posterior procesamiento por PNUD.</a:t>
            </a:r>
            <a:endParaRPr b="1" sz="1500" u="sng">
              <a:solidFill>
                <a:srgbClr val="98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2"/>
          <p:cNvSpPr txBox="1"/>
          <p:nvPr/>
        </p:nvSpPr>
        <p:spPr>
          <a:xfrm>
            <a:off x="0" y="0"/>
            <a:ext cx="9113400" cy="397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500">
                <a:solidFill>
                  <a:srgbClr val="3C78D8"/>
                </a:solidFill>
                <a:latin typeface="Palatino Linotype"/>
                <a:ea typeface="Palatino Linotype"/>
                <a:cs typeface="Palatino Linotype"/>
                <a:sym typeface="Palatino Linotype"/>
              </a:rPr>
              <a:t>“Ganar-Ganar”</a:t>
            </a:r>
            <a:endParaRPr b="1" sz="1800">
              <a:solidFill>
                <a:srgbClr val="3C78D8"/>
              </a:solidFill>
              <a:latin typeface="Garamond"/>
              <a:ea typeface="Garamond"/>
              <a:cs typeface="Garamond"/>
              <a:sym typeface="Garamond"/>
            </a:endParaRPr>
          </a:p>
        </p:txBody>
      </p:sp>
      <p:sp>
        <p:nvSpPr>
          <p:cNvPr id="306" name="Google Shape;306;p42"/>
          <p:cNvSpPr txBox="1"/>
          <p:nvPr/>
        </p:nvSpPr>
        <p:spPr>
          <a:xfrm>
            <a:off x="402469" y="256313"/>
            <a:ext cx="8457600" cy="3093000"/>
          </a:xfrm>
          <a:prstGeom prst="rect">
            <a:avLst/>
          </a:prstGeom>
          <a:noFill/>
          <a:ln>
            <a:noFill/>
          </a:ln>
        </p:spPr>
        <p:txBody>
          <a:bodyPr anchorCtr="0" anchor="t" bIns="68575" lIns="68575" spcFirstLastPara="1" rIns="68575" wrap="square" tIns="68575">
            <a:noAutofit/>
          </a:bodyPr>
          <a:lstStyle/>
          <a:p>
            <a:pPr indent="-260350" lvl="0" marL="342900" rtl="0" algn="l">
              <a:spcBef>
                <a:spcPts val="0"/>
              </a:spcBef>
              <a:spcAft>
                <a:spcPts val="0"/>
              </a:spcAft>
              <a:buSzPts val="1500"/>
              <a:buFont typeface="Calibri"/>
              <a:buChar char="●"/>
            </a:pPr>
            <a:r>
              <a:rPr lang="en" sz="1500">
                <a:latin typeface="Calibri"/>
                <a:ea typeface="Calibri"/>
                <a:cs typeface="Calibri"/>
                <a:sym typeface="Calibri"/>
              </a:rPr>
              <a:t>Al otorgar al subproyecto de la FAO una modesta extensión adicional y al administrar estratégicamente la capacidad y composición de recursos humanos de la UCP a lo largo del tiempo, la extensión adicional del proyecto se puede realizar dentro del presupuesto disponible.</a:t>
            </a:r>
            <a:endParaRPr sz="1500">
              <a:latin typeface="Calibri"/>
              <a:ea typeface="Calibri"/>
              <a:cs typeface="Calibri"/>
              <a:sym typeface="Calibri"/>
            </a:endParaRPr>
          </a:p>
          <a:p>
            <a:pPr indent="0" lvl="0" marL="342900" rtl="0" algn="l">
              <a:spcBef>
                <a:spcPts val="0"/>
              </a:spcBef>
              <a:spcAft>
                <a:spcPts val="0"/>
              </a:spcAft>
              <a:buNone/>
            </a:pPr>
            <a:r>
              <a:t/>
            </a:r>
            <a:endParaRPr sz="1500">
              <a:latin typeface="Calibri"/>
              <a:ea typeface="Calibri"/>
              <a:cs typeface="Calibri"/>
              <a:sym typeface="Calibri"/>
            </a:endParaRPr>
          </a:p>
          <a:p>
            <a:pPr indent="-260350" lvl="0" marL="342900" rtl="0" algn="l">
              <a:spcBef>
                <a:spcPts val="0"/>
              </a:spcBef>
              <a:spcAft>
                <a:spcPts val="0"/>
              </a:spcAft>
              <a:buSzPts val="1500"/>
              <a:buFont typeface="Calibri"/>
              <a:buChar char="●"/>
            </a:pPr>
            <a:r>
              <a:rPr lang="en" sz="1500">
                <a:latin typeface="Calibri"/>
                <a:ea typeface="Calibri"/>
                <a:cs typeface="Calibri"/>
                <a:sym typeface="Calibri"/>
              </a:rPr>
              <a:t>El tiempo adicional ayudará a garantizar que las actividades que conducen a todos los productos técnicos se puedan ejecutar debidamente y los productos se logren en la mayor medida posible, aprovechando al máximo los presupuestos disponibles y,  al mismo tiempo, adaptándose a los excepcionales niveles de contingencia actuales.</a:t>
            </a:r>
            <a:endParaRPr sz="1500">
              <a:latin typeface="Calibri"/>
              <a:ea typeface="Calibri"/>
              <a:cs typeface="Calibri"/>
              <a:sym typeface="Calibri"/>
            </a:endParaRPr>
          </a:p>
          <a:p>
            <a:pPr indent="0" lvl="0" marL="342900" rtl="0" algn="l">
              <a:spcBef>
                <a:spcPts val="0"/>
              </a:spcBef>
              <a:spcAft>
                <a:spcPts val="0"/>
              </a:spcAft>
              <a:buNone/>
            </a:pPr>
            <a:r>
              <a:t/>
            </a:r>
            <a:endParaRPr sz="1500">
              <a:latin typeface="Calibri"/>
              <a:ea typeface="Calibri"/>
              <a:cs typeface="Calibri"/>
              <a:sym typeface="Calibri"/>
            </a:endParaRPr>
          </a:p>
          <a:p>
            <a:pPr indent="-260350" lvl="0" marL="342900" rtl="0" algn="l">
              <a:spcBef>
                <a:spcPts val="0"/>
              </a:spcBef>
              <a:spcAft>
                <a:spcPts val="0"/>
              </a:spcAft>
              <a:buSzPts val="1500"/>
              <a:buFont typeface="Calibri"/>
              <a:buChar char="●"/>
            </a:pPr>
            <a:r>
              <a:rPr lang="en" sz="1500">
                <a:latin typeface="Calibri"/>
                <a:ea typeface="Calibri"/>
                <a:cs typeface="Calibri"/>
                <a:sym typeface="Calibri"/>
              </a:rPr>
              <a:t>Con solo costos de gestión “extra *” marginales que surgen de la extensión del proyecto, la extensión permite que una UCP (progresivamente reducida)</a:t>
            </a:r>
            <a:r>
              <a:rPr lang="en" sz="1500">
                <a:latin typeface="Calibri"/>
                <a:ea typeface="Calibri"/>
                <a:cs typeface="Calibri"/>
                <a:sym typeface="Calibri"/>
              </a:rPr>
              <a:t> permanezca disponible para los países y las OIG y respalde aún más los procesos críticos, tales como: tiempo adicional para la revisión y retroalimentación de productos claves del Proyecto por parte de los países y OIGs, para apoyar los esfuerzos hacia la creación del Mecanismo de Coordinación (en particular la construcción de consenso sobre el Memorando de Entendimiento), para apoyar el trabajo de los Mecanismos de Coordinación Provisionales, proporcionar memoria institucional en el contexto de los preparativos para la próxima fase, etc.</a:t>
            </a:r>
            <a:endParaRPr sz="1500">
              <a:latin typeface="Calibri"/>
              <a:ea typeface="Calibri"/>
              <a:cs typeface="Calibri"/>
              <a:sym typeface="Calibri"/>
            </a:endParaRPr>
          </a:p>
          <a:p>
            <a:pPr indent="0" lvl="0" marL="0" rtl="0" algn="l">
              <a:spcBef>
                <a:spcPts val="0"/>
              </a:spcBef>
              <a:spcAft>
                <a:spcPts val="0"/>
              </a:spcAft>
              <a:buNone/>
            </a:pPr>
            <a:r>
              <a:t/>
            </a:r>
            <a:endParaRPr sz="1400">
              <a:latin typeface="Calibri"/>
              <a:ea typeface="Calibri"/>
              <a:cs typeface="Calibri"/>
              <a:sym typeface="Calibri"/>
            </a:endParaRPr>
          </a:p>
          <a:p>
            <a:pPr indent="0" lvl="0" marL="0" rtl="0" algn="l">
              <a:spcBef>
                <a:spcPts val="0"/>
              </a:spcBef>
              <a:spcAft>
                <a:spcPts val="0"/>
              </a:spcAft>
              <a:buNone/>
            </a:pPr>
            <a:r>
              <a:t/>
            </a:r>
            <a:endParaRPr sz="14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
        <p:nvSpPr>
          <p:cNvPr id="307" name="Google Shape;307;p42"/>
          <p:cNvSpPr txBox="1"/>
          <p:nvPr/>
        </p:nvSpPr>
        <p:spPr>
          <a:xfrm>
            <a:off x="152006" y="4003800"/>
            <a:ext cx="4390800" cy="600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800"/>
              <a:buFont typeface="Arial"/>
              <a:buNone/>
            </a:pPr>
            <a:r>
              <a:t/>
            </a:r>
            <a:endParaRPr sz="1100">
              <a:latin typeface="Calibri"/>
              <a:ea typeface="Calibri"/>
              <a:cs typeface="Calibri"/>
              <a:sym typeface="Calibri"/>
            </a:endParaRPr>
          </a:p>
        </p:txBody>
      </p:sp>
      <p:sp>
        <p:nvSpPr>
          <p:cNvPr id="308" name="Google Shape;308;p42"/>
          <p:cNvSpPr txBox="1"/>
          <p:nvPr/>
        </p:nvSpPr>
        <p:spPr>
          <a:xfrm>
            <a:off x="32575" y="4342500"/>
            <a:ext cx="58545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sz="13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 sz="1000">
                <a:solidFill>
                  <a:srgbClr val="000000"/>
                </a:solidFill>
                <a:latin typeface="Calibri"/>
                <a:ea typeface="Calibri"/>
                <a:cs typeface="Calibri"/>
                <a:sym typeface="Calibri"/>
              </a:rPr>
              <a:t>*</a:t>
            </a:r>
            <a:r>
              <a:rPr i="1" lang="en" sz="1000">
                <a:solidFill>
                  <a:srgbClr val="000000"/>
                </a:solidFill>
                <a:latin typeface="Calibri"/>
                <a:ea typeface="Calibri"/>
                <a:cs typeface="Calibri"/>
                <a:sym typeface="Calibri"/>
              </a:rPr>
              <a:t>i.e. un aumento modesto de USD 7K en los costos de gestión de proyecto de UNOPS, en comparación con el monto aprobado por el CDP  el 20 de junio, y manteniendo los costos totales de gestión durante toda la vida útil del proyecto dentro del presupuesto previsto para este fin en el documento de proyecto CLME +</a:t>
            </a:r>
            <a:endParaRPr sz="9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43"/>
          <p:cNvPicPr preferRelativeResize="0"/>
          <p:nvPr/>
        </p:nvPicPr>
        <p:blipFill rotWithShape="1">
          <a:blip r:embed="rId3">
            <a:alphaModFix/>
          </a:blip>
          <a:srcRect b="0" l="0" r="0" t="0"/>
          <a:stretch/>
        </p:blipFill>
        <p:spPr>
          <a:xfrm>
            <a:off x="282872" y="983448"/>
            <a:ext cx="8578254" cy="4077700"/>
          </a:xfrm>
          <a:prstGeom prst="rect">
            <a:avLst/>
          </a:prstGeom>
          <a:noFill/>
          <a:ln>
            <a:noFill/>
          </a:ln>
        </p:spPr>
      </p:pic>
      <p:sp>
        <p:nvSpPr>
          <p:cNvPr id="315" name="Google Shape;315;p43"/>
          <p:cNvSpPr txBox="1"/>
          <p:nvPr/>
        </p:nvSpPr>
        <p:spPr>
          <a:xfrm>
            <a:off x="206607" y="397313"/>
            <a:ext cx="8699700" cy="2715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en" sz="1200">
                <a:solidFill>
                  <a:schemeClr val="dk1"/>
                </a:solidFill>
                <a:latin typeface="Palatino Linotype"/>
                <a:ea typeface="Palatino Linotype"/>
                <a:cs typeface="Palatino Linotype"/>
                <a:sym typeface="Palatino Linotype"/>
              </a:rPr>
              <a:t>Teniendo en cuenta la justificación del análisis técnico, se puede lograr una extensión de 3 meses más allá de la fecha de cierre pre-aprobada en julio, hasta Octubre del 2021 con las reasignaciones que se explican a continuación para perseguir los objetivos del proyecto.</a:t>
            </a:r>
            <a:endParaRPr sz="1100"/>
          </a:p>
          <a:p>
            <a:pPr indent="0" lvl="0" marL="0" marR="0" rtl="0" algn="just">
              <a:spcBef>
                <a:spcPts val="0"/>
              </a:spcBef>
              <a:spcAft>
                <a:spcPts val="0"/>
              </a:spcAft>
              <a:buNone/>
            </a:pPr>
            <a:r>
              <a:t/>
            </a:r>
            <a:endParaRPr b="1" sz="12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200">
              <a:solidFill>
                <a:schemeClr val="dk1"/>
              </a:solidFill>
              <a:latin typeface="Palatino Linotype"/>
              <a:ea typeface="Palatino Linotype"/>
              <a:cs typeface="Palatino Linotype"/>
              <a:sym typeface="Palatino Linotype"/>
            </a:endParaRPr>
          </a:p>
          <a:p>
            <a:pPr indent="-152400" lvl="0" marL="215900" marR="0" rtl="0" algn="l">
              <a:spcBef>
                <a:spcPts val="0"/>
              </a:spcBef>
              <a:spcAft>
                <a:spcPts val="0"/>
              </a:spcAft>
              <a:buClr>
                <a:schemeClr val="dk1"/>
              </a:buClr>
              <a:buSzPts val="1100"/>
              <a:buFont typeface="Arial"/>
              <a:buNone/>
            </a:pPr>
            <a:r>
              <a:t/>
            </a:r>
            <a:endParaRPr b="1" sz="1100">
              <a:solidFill>
                <a:srgbClr val="2E75B5"/>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sp>
        <p:nvSpPr>
          <p:cNvPr id="316" name="Google Shape;316;p43"/>
          <p:cNvSpPr/>
          <p:nvPr/>
        </p:nvSpPr>
        <p:spPr>
          <a:xfrm>
            <a:off x="3582913" y="1516256"/>
            <a:ext cx="348900" cy="342900"/>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1</a:t>
            </a:r>
            <a:endParaRPr sz="1100"/>
          </a:p>
        </p:txBody>
      </p:sp>
      <p:sp>
        <p:nvSpPr>
          <p:cNvPr id="317" name="Google Shape;317;p43"/>
          <p:cNvSpPr/>
          <p:nvPr/>
        </p:nvSpPr>
        <p:spPr>
          <a:xfrm>
            <a:off x="6081016" y="1516256"/>
            <a:ext cx="3489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4</a:t>
            </a:r>
            <a:endParaRPr sz="1100"/>
          </a:p>
        </p:txBody>
      </p:sp>
      <p:sp>
        <p:nvSpPr>
          <p:cNvPr id="318" name="Google Shape;318;p43"/>
          <p:cNvSpPr/>
          <p:nvPr/>
        </p:nvSpPr>
        <p:spPr>
          <a:xfrm>
            <a:off x="3582919" y="1874438"/>
            <a:ext cx="348900" cy="342900"/>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2</a:t>
            </a:r>
            <a:endParaRPr sz="1100"/>
          </a:p>
        </p:txBody>
      </p:sp>
      <p:sp>
        <p:nvSpPr>
          <p:cNvPr id="319" name="Google Shape;319;p43"/>
          <p:cNvSpPr/>
          <p:nvPr/>
        </p:nvSpPr>
        <p:spPr>
          <a:xfrm>
            <a:off x="3582913" y="2232600"/>
            <a:ext cx="348900" cy="342900"/>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3</a:t>
            </a:r>
            <a:endParaRPr sz="1100"/>
          </a:p>
        </p:txBody>
      </p:sp>
      <p:sp>
        <p:nvSpPr>
          <p:cNvPr id="320" name="Google Shape;320;p43"/>
          <p:cNvSpPr/>
          <p:nvPr/>
        </p:nvSpPr>
        <p:spPr>
          <a:xfrm>
            <a:off x="6081017" y="1883194"/>
            <a:ext cx="3489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5</a:t>
            </a:r>
            <a:endParaRPr sz="1100"/>
          </a:p>
        </p:txBody>
      </p:sp>
      <p:sp>
        <p:nvSpPr>
          <p:cNvPr id="321" name="Google Shape;321;p43"/>
          <p:cNvSpPr/>
          <p:nvPr/>
        </p:nvSpPr>
        <p:spPr>
          <a:xfrm>
            <a:off x="6081016" y="2284594"/>
            <a:ext cx="3489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6</a:t>
            </a:r>
            <a:endParaRPr sz="1100"/>
          </a:p>
        </p:txBody>
      </p:sp>
      <p:sp>
        <p:nvSpPr>
          <p:cNvPr id="322" name="Google Shape;322;p43"/>
          <p:cNvSpPr/>
          <p:nvPr/>
        </p:nvSpPr>
        <p:spPr>
          <a:xfrm>
            <a:off x="6081016" y="3243600"/>
            <a:ext cx="4047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7</a:t>
            </a:r>
            <a:endParaRPr sz="1100"/>
          </a:p>
        </p:txBody>
      </p:sp>
      <p:sp>
        <p:nvSpPr>
          <p:cNvPr id="323" name="Google Shape;323;p43"/>
          <p:cNvSpPr/>
          <p:nvPr/>
        </p:nvSpPr>
        <p:spPr>
          <a:xfrm>
            <a:off x="6081015" y="4424213"/>
            <a:ext cx="4047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9</a:t>
            </a:r>
            <a:endParaRPr sz="1100"/>
          </a:p>
        </p:txBody>
      </p:sp>
      <p:sp>
        <p:nvSpPr>
          <p:cNvPr id="324" name="Google Shape;324;p43"/>
          <p:cNvSpPr/>
          <p:nvPr/>
        </p:nvSpPr>
        <p:spPr>
          <a:xfrm>
            <a:off x="6081016" y="3817144"/>
            <a:ext cx="4047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8</a:t>
            </a:r>
            <a:endParaRPr sz="1100"/>
          </a:p>
        </p:txBody>
      </p:sp>
      <p:sp>
        <p:nvSpPr>
          <p:cNvPr id="325" name="Google Shape;325;p43"/>
          <p:cNvSpPr/>
          <p:nvPr/>
        </p:nvSpPr>
        <p:spPr>
          <a:xfrm>
            <a:off x="8653491" y="1378402"/>
            <a:ext cx="567900" cy="480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10</a:t>
            </a:r>
            <a:endParaRPr sz="1100"/>
          </a:p>
        </p:txBody>
      </p:sp>
      <p:sp>
        <p:nvSpPr>
          <p:cNvPr id="326" name="Google Shape;326;p43"/>
          <p:cNvSpPr/>
          <p:nvPr/>
        </p:nvSpPr>
        <p:spPr>
          <a:xfrm>
            <a:off x="8646548" y="1975275"/>
            <a:ext cx="656700" cy="342900"/>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11</a:t>
            </a:r>
            <a:endParaRPr sz="1100"/>
          </a:p>
        </p:txBody>
      </p:sp>
      <p:sp>
        <p:nvSpPr>
          <p:cNvPr id="327" name="Google Shape;327;p43"/>
          <p:cNvSpPr txBox="1"/>
          <p:nvPr/>
        </p:nvSpPr>
        <p:spPr>
          <a:xfrm>
            <a:off x="109613" y="52931"/>
            <a:ext cx="8843400" cy="397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500">
                <a:solidFill>
                  <a:srgbClr val="0070C0"/>
                </a:solidFill>
                <a:latin typeface="Palatino Linotype"/>
                <a:ea typeface="Palatino Linotype"/>
                <a:cs typeface="Palatino Linotype"/>
                <a:sym typeface="Palatino Linotype"/>
              </a:rPr>
              <a:t>Re-asignación de fondos en el escenario de extensión de 3+3meses (Cierre:  Octubre 2021)</a:t>
            </a:r>
            <a:endParaRPr b="1" sz="1800">
              <a:solidFill>
                <a:srgbClr val="0070C0"/>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4"/>
          <p:cNvSpPr txBox="1"/>
          <p:nvPr/>
        </p:nvSpPr>
        <p:spPr>
          <a:xfrm>
            <a:off x="-515761" y="-5"/>
            <a:ext cx="5048100" cy="397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500">
                <a:solidFill>
                  <a:srgbClr val="0070C0"/>
                </a:solidFill>
                <a:latin typeface="Palatino Linotype"/>
                <a:ea typeface="Palatino Linotype"/>
                <a:cs typeface="Palatino Linotype"/>
                <a:sym typeface="Palatino Linotype"/>
              </a:rPr>
              <a:t>Propuesta de presupuesto 2020-2021</a:t>
            </a: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pic>
        <p:nvPicPr>
          <p:cNvPr id="334" name="Google Shape;334;p44"/>
          <p:cNvPicPr preferRelativeResize="0"/>
          <p:nvPr/>
        </p:nvPicPr>
        <p:blipFill rotWithShape="1">
          <a:blip r:embed="rId3">
            <a:alphaModFix/>
          </a:blip>
          <a:srcRect b="0" l="0" r="0" t="0"/>
          <a:stretch/>
        </p:blipFill>
        <p:spPr>
          <a:xfrm>
            <a:off x="703518" y="1625837"/>
            <a:ext cx="5819077" cy="2872709"/>
          </a:xfrm>
          <a:prstGeom prst="rect">
            <a:avLst/>
          </a:prstGeom>
          <a:noFill/>
          <a:ln>
            <a:noFill/>
          </a:ln>
        </p:spPr>
      </p:pic>
      <p:sp>
        <p:nvSpPr>
          <p:cNvPr id="335" name="Google Shape;335;p44"/>
          <p:cNvSpPr txBox="1"/>
          <p:nvPr/>
        </p:nvSpPr>
        <p:spPr>
          <a:xfrm>
            <a:off x="206602" y="397321"/>
            <a:ext cx="8203200" cy="2715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en" sz="1200">
                <a:solidFill>
                  <a:schemeClr val="dk1"/>
                </a:solidFill>
                <a:latin typeface="Palatino Linotype"/>
                <a:ea typeface="Palatino Linotype"/>
                <a:cs typeface="Palatino Linotype"/>
                <a:sym typeface="Palatino Linotype"/>
              </a:rPr>
              <a:t>La UCP está </a:t>
            </a:r>
            <a:r>
              <a:rPr b="1" lang="en" sz="1200">
                <a:solidFill>
                  <a:srgbClr val="0000FF"/>
                </a:solidFill>
                <a:latin typeface="Palatino Linotype"/>
                <a:ea typeface="Palatino Linotype"/>
                <a:cs typeface="Palatino Linotype"/>
                <a:sym typeface="Palatino Linotype"/>
              </a:rPr>
              <a:t>proponiendo el presente Plan Financiero (1000s of USD) para el periodo 2020-2021 </a:t>
            </a:r>
            <a:r>
              <a:rPr b="1" lang="en" sz="1200">
                <a:solidFill>
                  <a:schemeClr val="dk1"/>
                </a:solidFill>
                <a:latin typeface="Palatino Linotype"/>
                <a:ea typeface="Palatino Linotype"/>
                <a:cs typeface="Palatino Linotype"/>
                <a:sym typeface="Palatino Linotype"/>
              </a:rPr>
              <a:t>para aprobación del CDP (ligera revisión del plan aprobado en la Reunión del CDP de Junio de 2020)</a:t>
            </a:r>
            <a:endParaRPr b="1" sz="12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2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rPr b="1" lang="en" sz="1200">
                <a:solidFill>
                  <a:schemeClr val="dk1"/>
                </a:solidFill>
                <a:latin typeface="Palatino Linotype"/>
                <a:ea typeface="Palatino Linotype"/>
                <a:cs typeface="Palatino Linotype"/>
                <a:sym typeface="Palatino Linotype"/>
              </a:rPr>
              <a:t>Esta versión revisada se adapta a las demoras en la implementación y los 3 meses adicionales, lo que coloca el cierre operativo del proyecto el 31 de octubre de 2021 </a:t>
            </a:r>
            <a:r>
              <a:rPr b="1" i="1" lang="en" sz="1200">
                <a:solidFill>
                  <a:schemeClr val="dk1"/>
                </a:solidFill>
                <a:latin typeface="Palatino Linotype"/>
                <a:ea typeface="Palatino Linotype"/>
                <a:cs typeface="Palatino Linotype"/>
                <a:sym typeface="Palatino Linotype"/>
              </a:rPr>
              <a:t>(la mayoría de las actividades técnicas se finalizarán en Junio, y el enfoque principal para el período julio-octubre será el cierre del proyecto administrativo )</a:t>
            </a:r>
            <a:endParaRPr b="1" i="1" sz="12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2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2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45"/>
          <p:cNvPicPr preferRelativeResize="0"/>
          <p:nvPr>
            <p:ph idx="2" type="pic"/>
          </p:nvPr>
        </p:nvPicPr>
        <p:blipFill rotWithShape="1">
          <a:blip r:embed="rId3">
            <a:alphaModFix/>
          </a:blip>
          <a:srcRect b="20012" l="0" r="0" t="20011"/>
          <a:stretch/>
        </p:blipFill>
        <p:spPr>
          <a:xfrm>
            <a:off x="-18980" y="1121569"/>
            <a:ext cx="9165388" cy="3664211"/>
          </a:xfrm>
          <a:prstGeom prst="rect">
            <a:avLst/>
          </a:prstGeom>
          <a:noFill/>
          <a:ln>
            <a:noFill/>
          </a:ln>
        </p:spPr>
      </p:pic>
      <p:sp>
        <p:nvSpPr>
          <p:cNvPr id="341" name="Google Shape;341;p45"/>
          <p:cNvSpPr txBox="1"/>
          <p:nvPr>
            <p:ph idx="1" type="body"/>
          </p:nvPr>
        </p:nvSpPr>
        <p:spPr>
          <a:xfrm>
            <a:off x="-30975" y="1674000"/>
            <a:ext cx="9174976" cy="1109663"/>
          </a:xfrm>
          <a:prstGeom prst="rect">
            <a:avLst/>
          </a:prstGeom>
          <a:solidFill>
            <a:srgbClr val="7F7F7F"/>
          </a:solidFill>
          <a:ln cap="flat" cmpd="sng" w="9525">
            <a:solidFill>
              <a:srgbClr val="7F7F7F"/>
            </a:solidFill>
            <a:prstDash val="solid"/>
            <a:round/>
            <a:headEnd len="sm" w="sm" type="none"/>
            <a:tailEnd len="sm" w="sm" type="none"/>
          </a:ln>
        </p:spPr>
        <p:txBody>
          <a:bodyPr anchorCtr="1"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3000"/>
              <a:buFont typeface="Arial"/>
              <a:buNone/>
            </a:pPr>
            <a:r>
              <a:rPr b="1" lang="en" sz="3000">
                <a:latin typeface="Arial"/>
                <a:ea typeface="Arial"/>
                <a:cs typeface="Arial"/>
                <a:sym typeface="Arial"/>
              </a:rPr>
              <a:t>GRACIAS</a:t>
            </a:r>
            <a:endParaRPr b="1" sz="1100">
              <a:latin typeface="Arial"/>
              <a:ea typeface="Arial"/>
              <a:cs typeface="Arial"/>
              <a:sym typeface="Arial"/>
            </a:endParaRPr>
          </a:p>
        </p:txBody>
      </p:sp>
      <p:sp>
        <p:nvSpPr>
          <p:cNvPr id="342" name="Google Shape;342;p45"/>
          <p:cNvSpPr/>
          <p:nvPr/>
        </p:nvSpPr>
        <p:spPr>
          <a:xfrm>
            <a:off x="1208554" y="658703"/>
            <a:ext cx="5637679" cy="26596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pic>
        <p:nvPicPr>
          <p:cNvPr id="343" name="Google Shape;343;p45"/>
          <p:cNvPicPr preferRelativeResize="0"/>
          <p:nvPr/>
        </p:nvPicPr>
        <p:blipFill rotWithShape="1">
          <a:blip r:embed="rId4">
            <a:alphaModFix/>
          </a:blip>
          <a:srcRect b="0" l="0" r="0" t="0"/>
          <a:stretch/>
        </p:blipFill>
        <p:spPr>
          <a:xfrm>
            <a:off x="1356472" y="686022"/>
            <a:ext cx="7466479" cy="223994"/>
          </a:xfrm>
          <a:prstGeom prst="rect">
            <a:avLst/>
          </a:prstGeom>
          <a:noFill/>
          <a:ln>
            <a:noFill/>
          </a:ln>
        </p:spPr>
      </p:pic>
      <p:sp>
        <p:nvSpPr>
          <p:cNvPr id="344" name="Google Shape;344;p45"/>
          <p:cNvSpPr/>
          <p:nvPr/>
        </p:nvSpPr>
        <p:spPr>
          <a:xfrm>
            <a:off x="-18950" y="3916375"/>
            <a:ext cx="9165307" cy="122712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45"/>
          <p:cNvSpPr txBox="1"/>
          <p:nvPr/>
        </p:nvSpPr>
        <p:spPr>
          <a:xfrm>
            <a:off x="204175" y="4668700"/>
            <a:ext cx="38922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 sz="600">
                <a:solidFill>
                  <a:srgbClr val="7F7F7F"/>
                </a:solidFill>
                <a:latin typeface="Avenir"/>
                <a:ea typeface="Avenir"/>
                <a:cs typeface="Avenir"/>
                <a:sym typeface="Avenir"/>
              </a:rPr>
              <a:t>Catalizando la implementación del Programa de Acciones Estratégicas de los Grandes Ecosistemas Marinos </a:t>
            </a:r>
            <a:r>
              <a:rPr lang="en" sz="1300"/>
              <a:t> </a:t>
            </a:r>
            <a:r>
              <a:rPr b="1" i="1" lang="en" sz="600">
                <a:solidFill>
                  <a:srgbClr val="7F7F7F"/>
                </a:solidFill>
                <a:latin typeface="Avenir"/>
                <a:ea typeface="Avenir"/>
                <a:cs typeface="Avenir"/>
                <a:sym typeface="Avenir"/>
              </a:rPr>
              <a:t>del Caribe y de la Plataforma del Norte de Brasil</a:t>
            </a:r>
            <a:endParaRPr b="1" i="1" sz="600">
              <a:solidFill>
                <a:srgbClr val="7F7F7F"/>
              </a:solidFill>
              <a:latin typeface="Avenir"/>
              <a:ea typeface="Avenir"/>
              <a:cs typeface="Avenir"/>
              <a:sym typeface="Avenir"/>
            </a:endParaRPr>
          </a:p>
        </p:txBody>
      </p:sp>
      <p:pic>
        <p:nvPicPr>
          <p:cNvPr id="346" name="Google Shape;346;p45"/>
          <p:cNvPicPr preferRelativeResize="0"/>
          <p:nvPr/>
        </p:nvPicPr>
        <p:blipFill rotWithShape="1">
          <a:blip r:embed="rId5">
            <a:alphaModFix/>
          </a:blip>
          <a:srcRect b="0" l="0" r="0" t="0"/>
          <a:stretch/>
        </p:blipFill>
        <p:spPr>
          <a:xfrm>
            <a:off x="4251117" y="4737150"/>
            <a:ext cx="4783177" cy="347050"/>
          </a:xfrm>
          <a:prstGeom prst="rect">
            <a:avLst/>
          </a:prstGeom>
          <a:noFill/>
          <a:ln>
            <a:noFill/>
          </a:ln>
        </p:spPr>
      </p:pic>
      <p:sp>
        <p:nvSpPr>
          <p:cNvPr id="347" name="Google Shape;347;p45"/>
          <p:cNvSpPr txBox="1"/>
          <p:nvPr/>
        </p:nvSpPr>
        <p:spPr>
          <a:xfrm>
            <a:off x="6846236" y="344674"/>
            <a:ext cx="2158200" cy="274500"/>
          </a:xfrm>
          <a:prstGeom prst="rect">
            <a:avLst/>
          </a:prstGeom>
          <a:noFill/>
          <a:ln>
            <a:noFill/>
          </a:ln>
        </p:spPr>
        <p:txBody>
          <a:bodyPr anchorCtr="0" anchor="t" bIns="68550" lIns="137150" spcFirstLastPara="1" rIns="137150" wrap="square" tIns="68550">
            <a:noAutofit/>
          </a:bodyPr>
          <a:lstStyle/>
          <a:p>
            <a:pPr indent="0" lvl="0" marL="0" marR="0" rtl="0" algn="r">
              <a:lnSpc>
                <a:spcPct val="114000"/>
              </a:lnSpc>
              <a:spcBef>
                <a:spcPts val="0"/>
              </a:spcBef>
              <a:spcAft>
                <a:spcPts val="0"/>
              </a:spcAft>
              <a:buNone/>
            </a:pPr>
            <a:r>
              <a:rPr b="1" i="0" lang="en" sz="600" u="none" cap="none" strike="noStrike">
                <a:solidFill>
                  <a:srgbClr val="FFFFFF"/>
                </a:solidFill>
              </a:rPr>
              <a:t>Project Steering Committee Meeting Oct 2020</a:t>
            </a:r>
            <a:endParaRPr i="0" sz="600" u="none" cap="none" strike="noStrike">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nvSpPr>
        <p:spPr>
          <a:xfrm>
            <a:off x="132100" y="24475"/>
            <a:ext cx="8605800" cy="4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t>ANÁLISIS DE LA SITUACIÓN</a:t>
            </a:r>
            <a:endParaRPr b="1" sz="11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 sz="1500"/>
              <a:t>Limitados, pero con algunos retrasos adicionales respecto a las </a:t>
            </a:r>
            <a:r>
              <a:rPr lang="en" sz="1500" u="sng"/>
              <a:t>metas establecidas</a:t>
            </a:r>
            <a:r>
              <a:rPr lang="en" sz="1500"/>
              <a:t> en el Marco de Resultados aprobado en junio, </a:t>
            </a:r>
            <a:r>
              <a:rPr i="1" lang="en" sz="1500">
                <a:solidFill>
                  <a:srgbClr val="980000"/>
                </a:solidFill>
              </a:rPr>
              <a:t>acentuados o causados por la COVID</a:t>
            </a:r>
            <a:endParaRPr i="1" sz="1500">
              <a:solidFill>
                <a:srgbClr val="980000"/>
              </a:solidFill>
            </a:endParaRPr>
          </a:p>
          <a:p>
            <a:pPr indent="-323850" lvl="3" marL="1828800" rtl="0" algn="l">
              <a:spcBef>
                <a:spcPts val="0"/>
              </a:spcBef>
              <a:spcAft>
                <a:spcPts val="0"/>
              </a:spcAft>
              <a:buSzPts val="1500"/>
              <a:buChar char="●"/>
            </a:pPr>
            <a:r>
              <a:rPr i="1" lang="en" sz="1500"/>
              <a:t>Algunos se pueden recuperar, p.ej. Sub-Proyecto UNEP </a:t>
            </a:r>
            <a:endParaRPr i="1" sz="1500"/>
          </a:p>
          <a:p>
            <a:pPr indent="-323850" lvl="3" marL="1828800" rtl="0" algn="l">
              <a:spcBef>
                <a:spcPts val="0"/>
              </a:spcBef>
              <a:spcAft>
                <a:spcPts val="0"/>
              </a:spcAft>
              <a:buSzPts val="1500"/>
              <a:buChar char="●"/>
            </a:pPr>
            <a:r>
              <a:rPr i="1" lang="en" sz="1500"/>
              <a:t>Algunos requieren tiempo adicional para utilizar el presupuesto y finalizar los productos, p. Ej. Subproyecto de FAO y algunos productos de la UCP (por ejemplo, SOMEE, ...)</a:t>
            </a:r>
            <a:endParaRPr i="1" sz="1500"/>
          </a:p>
          <a:p>
            <a:pPr indent="0" lvl="0" marL="1828800" rtl="0" algn="l">
              <a:spcBef>
                <a:spcPts val="0"/>
              </a:spcBef>
              <a:spcAft>
                <a:spcPts val="0"/>
              </a:spcAft>
              <a:buNone/>
            </a:pPr>
            <a:r>
              <a:t/>
            </a:r>
            <a:endParaRPr i="1" sz="1500"/>
          </a:p>
          <a:p>
            <a:pPr indent="-266700" lvl="3" marL="400050" rtl="0" algn="l">
              <a:spcBef>
                <a:spcPts val="0"/>
              </a:spcBef>
              <a:spcAft>
                <a:spcPts val="0"/>
              </a:spcAft>
              <a:buSzPts val="1500"/>
              <a:buChar char="●"/>
            </a:pPr>
            <a:r>
              <a:rPr lang="en" sz="1500"/>
              <a:t>Muchas metas, a ser entregadas</a:t>
            </a:r>
            <a:r>
              <a:rPr b="1" lang="en" sz="1500"/>
              <a:t> “al Final del Proyecto”</a:t>
            </a:r>
            <a:r>
              <a:rPr lang="en" sz="1500">
                <a:solidFill>
                  <a:srgbClr val="980000"/>
                </a:solidFill>
              </a:rPr>
              <a:t>: desafiante, en un contexto de incertidumbre sostenida (COVID, capacidad de HR de la UCP, procesos de adquisiciones, procesos de revisión requeridos (inputs de países / OIGs ...)!</a:t>
            </a:r>
            <a:endParaRPr sz="1500">
              <a:solidFill>
                <a:srgbClr val="980000"/>
              </a:solidFill>
            </a:endParaRPr>
          </a:p>
          <a:p>
            <a:pPr indent="0" lvl="0" marL="1828800" rtl="0" algn="l">
              <a:spcBef>
                <a:spcPts val="0"/>
              </a:spcBef>
              <a:spcAft>
                <a:spcPts val="0"/>
              </a:spcAft>
              <a:buNone/>
            </a:pPr>
            <a:r>
              <a:t/>
            </a:r>
            <a:endParaRPr sz="1500">
              <a:solidFill>
                <a:srgbClr val="980000"/>
              </a:solidFill>
            </a:endParaRPr>
          </a:p>
          <a:p>
            <a:pPr indent="-323850" lvl="0" marL="457200" rtl="0" algn="l">
              <a:spcBef>
                <a:spcPts val="0"/>
              </a:spcBef>
              <a:spcAft>
                <a:spcPts val="0"/>
              </a:spcAft>
              <a:buSzPts val="1500"/>
              <a:buChar char="●"/>
            </a:pPr>
            <a:r>
              <a:rPr b="1" lang="en" sz="1500"/>
              <a:t>En este contexto: CRÍTICO/CENTRAL al Proyecto CLME+: el </a:t>
            </a:r>
            <a:r>
              <a:rPr b="1" lang="en" sz="1500">
                <a:solidFill>
                  <a:srgbClr val="0000FF"/>
                </a:solidFill>
              </a:rPr>
              <a:t>Mecanismo de Coordinaciòn</a:t>
            </a:r>
            <a:endParaRPr b="1" sz="1500"/>
          </a:p>
          <a:p>
            <a:pPr indent="-323850" lvl="0" marL="1828800" rtl="0" algn="l">
              <a:spcBef>
                <a:spcPts val="0"/>
              </a:spcBef>
              <a:spcAft>
                <a:spcPts val="0"/>
              </a:spcAft>
              <a:buSzPts val="1500"/>
              <a:buChar char="●"/>
            </a:pPr>
            <a:r>
              <a:rPr b="1" lang="en" sz="1500"/>
              <a:t>El logro esperado más importante </a:t>
            </a:r>
            <a:r>
              <a:rPr lang="en" sz="1500"/>
              <a:t>y potencialmente </a:t>
            </a:r>
            <a:r>
              <a:rPr b="1" lang="en" sz="1500"/>
              <a:t>de mayor alcance del </a:t>
            </a:r>
            <a:r>
              <a:rPr lang="en" sz="1500"/>
              <a:t>Proyecto CLME + </a:t>
            </a:r>
            <a:r>
              <a:rPr b="1" lang="en" sz="1500"/>
              <a:t>/ contribución a la implementación del PAE CLME + </a:t>
            </a:r>
            <a:endParaRPr b="1" sz="1500"/>
          </a:p>
          <a:p>
            <a:pPr indent="-323850" lvl="0" marL="1828800" rtl="0" algn="l">
              <a:spcBef>
                <a:spcPts val="0"/>
              </a:spcBef>
              <a:spcAft>
                <a:spcPts val="0"/>
              </a:spcAft>
              <a:buClr>
                <a:srgbClr val="38761D"/>
              </a:buClr>
              <a:buSzPts val="1500"/>
              <a:buChar char="●"/>
            </a:pPr>
            <a:r>
              <a:rPr b="1" lang="en" sz="1500">
                <a:solidFill>
                  <a:srgbClr val="38761D"/>
                </a:solidFill>
              </a:rPr>
              <a:t>Muy buen impulso logrado: la decisión de la reunión CDP de junio + trabajo de agosto-septiembre del Grupo de Redacción del MdE</a:t>
            </a:r>
            <a:endParaRPr b="1" sz="1500">
              <a:solidFill>
                <a:srgbClr val="38761D"/>
              </a:solidFill>
            </a:endParaRPr>
          </a:p>
          <a:p>
            <a:pPr indent="-323850" lvl="0" marL="1828800" rtl="0" algn="l">
              <a:spcBef>
                <a:spcPts val="0"/>
              </a:spcBef>
              <a:spcAft>
                <a:spcPts val="0"/>
              </a:spcAft>
              <a:buClr>
                <a:srgbClr val="980000"/>
              </a:buClr>
              <a:buSzPts val="1500"/>
              <a:buChar char="●"/>
            </a:pPr>
            <a:r>
              <a:rPr b="1" lang="en" sz="1500">
                <a:solidFill>
                  <a:srgbClr val="980000"/>
                </a:solidFill>
              </a:rPr>
              <a:t>PERO: ¿cuál es el mínimo a lograr al Final del Proyecto (conservador)? y a qué debemos aspirar (ambicioso)?</a:t>
            </a:r>
            <a:r>
              <a:rPr lang="en" sz="1500">
                <a:solidFill>
                  <a:srgbClr val="980000"/>
                </a:solidFill>
              </a:rPr>
              <a:t> </a:t>
            </a:r>
            <a:endParaRPr sz="1500">
              <a:solidFill>
                <a:srgbClr val="980000"/>
              </a:solidFill>
            </a:endParaRPr>
          </a:p>
          <a:p>
            <a:pPr indent="0" lvl="0" marL="0" rtl="0" algn="l">
              <a:spcBef>
                <a:spcPts val="0"/>
              </a:spcBef>
              <a:spcAft>
                <a:spcPts val="0"/>
              </a:spcAft>
              <a:buNone/>
            </a:pPr>
            <a:r>
              <a:t/>
            </a:r>
            <a:endParaRPr b="1"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p:nvPr/>
        </p:nvSpPr>
        <p:spPr>
          <a:xfrm>
            <a:off x="78325" y="1211875"/>
            <a:ext cx="3682800" cy="3115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6"/>
          <p:cNvSpPr/>
          <p:nvPr/>
        </p:nvSpPr>
        <p:spPr>
          <a:xfrm rot="-1400371">
            <a:off x="3872019" y="1545854"/>
            <a:ext cx="848859" cy="515208"/>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6"/>
          <p:cNvSpPr txBox="1"/>
          <p:nvPr/>
        </p:nvSpPr>
        <p:spPr>
          <a:xfrm>
            <a:off x="144325" y="1318700"/>
            <a:ext cx="3550800" cy="2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0000FF"/>
                </a:solidFill>
              </a:rPr>
              <a:t>O1.1 PI6 - Mecanismo de Coordinaciòn:</a:t>
            </a:r>
            <a:endParaRPr b="1" u="sng">
              <a:solidFill>
                <a:srgbClr val="0000FF"/>
              </a:solidFill>
            </a:endParaRPr>
          </a:p>
          <a:p>
            <a:pPr indent="0" lvl="0" marL="0" rtl="0" algn="ctr">
              <a:spcBef>
                <a:spcPts val="0"/>
              </a:spcBef>
              <a:spcAft>
                <a:spcPts val="0"/>
              </a:spcAft>
              <a:buNone/>
            </a:pPr>
            <a:r>
              <a:t/>
            </a:r>
            <a:endParaRPr b="1" sz="1200" u="sng">
              <a:solidFill>
                <a:srgbClr val="0000FF"/>
              </a:solidFill>
            </a:endParaRPr>
          </a:p>
          <a:p>
            <a:pPr indent="0" lvl="0" marL="0" rtl="0" algn="ctr">
              <a:spcBef>
                <a:spcPts val="0"/>
              </a:spcBef>
              <a:spcAft>
                <a:spcPts val="0"/>
              </a:spcAft>
              <a:buNone/>
            </a:pPr>
            <a:r>
              <a:rPr lang="en" sz="1100">
                <a:solidFill>
                  <a:srgbClr val="0000FF"/>
                </a:solidFill>
              </a:rPr>
              <a:t>Metas incorporadas en el Marco de Resultados (MR) </a:t>
            </a:r>
            <a:r>
              <a:rPr lang="en" sz="1100">
                <a:solidFill>
                  <a:srgbClr val="0000FF"/>
                </a:solidFill>
              </a:rPr>
              <a:t>(aprobado en la reunión CDP junio)</a:t>
            </a:r>
            <a:endParaRPr sz="1100">
              <a:solidFill>
                <a:srgbClr val="0000FF"/>
              </a:solidFill>
            </a:endParaRPr>
          </a:p>
        </p:txBody>
      </p:sp>
      <p:sp>
        <p:nvSpPr>
          <p:cNvPr id="130" name="Google Shape;130;p26"/>
          <p:cNvSpPr/>
          <p:nvPr/>
        </p:nvSpPr>
        <p:spPr>
          <a:xfrm rot="1899076">
            <a:off x="3871990" y="2733892"/>
            <a:ext cx="848979" cy="51520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 name="Google Shape;131;p26"/>
          <p:cNvCxnSpPr/>
          <p:nvPr/>
        </p:nvCxnSpPr>
        <p:spPr>
          <a:xfrm flipH="1" rot="10800000">
            <a:off x="5195725" y="2567400"/>
            <a:ext cx="3429000" cy="8700"/>
          </a:xfrm>
          <a:prstGeom prst="straightConnector1">
            <a:avLst/>
          </a:prstGeom>
          <a:noFill/>
          <a:ln cap="flat" cmpd="sng" w="28575">
            <a:solidFill>
              <a:schemeClr val="dk2"/>
            </a:solidFill>
            <a:prstDash val="solid"/>
            <a:round/>
            <a:headEnd len="med" w="med" type="none"/>
            <a:tailEnd len="med" w="med" type="none"/>
          </a:ln>
        </p:spPr>
      </p:cxnSp>
      <p:sp>
        <p:nvSpPr>
          <p:cNvPr id="132" name="Google Shape;132;p26"/>
          <p:cNvSpPr txBox="1"/>
          <p:nvPr/>
        </p:nvSpPr>
        <p:spPr>
          <a:xfrm>
            <a:off x="118500" y="53300"/>
            <a:ext cx="89070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0000FF"/>
                </a:solidFill>
              </a:rPr>
              <a:t>nuestras ASPIRACIONES como región/proyecto,</a:t>
            </a:r>
            <a:r>
              <a:rPr b="1" lang="en" sz="1900">
                <a:solidFill>
                  <a:srgbClr val="0000FF"/>
                </a:solidFill>
              </a:rPr>
              <a:t> </a:t>
            </a:r>
            <a:endParaRPr b="1" sz="1900">
              <a:solidFill>
                <a:srgbClr val="0000FF"/>
              </a:solidFill>
            </a:endParaRPr>
          </a:p>
          <a:p>
            <a:pPr indent="0" lvl="0" marL="0" rtl="0" algn="ctr">
              <a:spcBef>
                <a:spcPts val="0"/>
              </a:spcBef>
              <a:spcAft>
                <a:spcPts val="0"/>
              </a:spcAft>
              <a:buNone/>
            </a:pPr>
            <a:r>
              <a:rPr b="1" lang="en" sz="1900">
                <a:solidFill>
                  <a:srgbClr val="0000FF"/>
                </a:solidFill>
              </a:rPr>
              <a:t>Expresadas en 2 ~ plausibles </a:t>
            </a:r>
            <a:r>
              <a:rPr b="1" lang="en" sz="1900">
                <a:solidFill>
                  <a:srgbClr val="0000FF"/>
                </a:solidFill>
              </a:rPr>
              <a:t>interpretaciones </a:t>
            </a:r>
            <a:r>
              <a:rPr b="1" lang="en" sz="1900">
                <a:solidFill>
                  <a:srgbClr val="0000FF"/>
                </a:solidFill>
              </a:rPr>
              <a:t>de las metas</a:t>
            </a:r>
            <a:endParaRPr b="1" sz="1900">
              <a:solidFill>
                <a:srgbClr val="0000FF"/>
              </a:solidFill>
            </a:endParaRPr>
          </a:p>
        </p:txBody>
      </p:sp>
      <p:sp>
        <p:nvSpPr>
          <p:cNvPr id="133" name="Google Shape;133;p26"/>
          <p:cNvSpPr txBox="1"/>
          <p:nvPr/>
        </p:nvSpPr>
        <p:spPr>
          <a:xfrm>
            <a:off x="5139325" y="952450"/>
            <a:ext cx="3837900" cy="17019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sz="1300"/>
              <a:t>acuerdo (en principio) sobre los </a:t>
            </a:r>
            <a:r>
              <a:rPr b="1" lang="en" sz="1300"/>
              <a:t>aspectos fundamentales</a:t>
            </a:r>
            <a:r>
              <a:rPr lang="en" sz="1300"/>
              <a:t> del MC </a:t>
            </a:r>
            <a:r>
              <a:rPr lang="en" sz="1300">
                <a:solidFill>
                  <a:srgbClr val="00FF00"/>
                </a:solidFill>
              </a:rPr>
              <a:t>✔</a:t>
            </a:r>
            <a:endParaRPr sz="1300">
              <a:solidFill>
                <a:srgbClr val="00FF00"/>
              </a:solidFill>
            </a:endParaRPr>
          </a:p>
          <a:p>
            <a:pPr indent="-311150" lvl="0" marL="457200" rtl="0" algn="l">
              <a:spcBef>
                <a:spcPts val="0"/>
              </a:spcBef>
              <a:spcAft>
                <a:spcPts val="0"/>
              </a:spcAft>
              <a:buSzPts val="1300"/>
              <a:buAutoNum type="arabicPeriod"/>
            </a:pPr>
            <a:r>
              <a:rPr b="1" lang="en" sz="1300"/>
              <a:t>consenso</a:t>
            </a:r>
            <a:r>
              <a:rPr lang="en" sz="1300"/>
              <a:t> de todo el </a:t>
            </a:r>
            <a:r>
              <a:rPr b="1" lang="en" sz="1300"/>
              <a:t>MdE</a:t>
            </a:r>
            <a:r>
              <a:rPr lang="en" sz="1300"/>
              <a:t> del MC, </a:t>
            </a:r>
            <a:r>
              <a:rPr b="1" lang="en" sz="1300"/>
              <a:t>luego </a:t>
            </a:r>
            <a:r>
              <a:rPr lang="en" sz="1300"/>
              <a:t>de su </a:t>
            </a:r>
            <a:r>
              <a:rPr b="1" lang="en" sz="1300"/>
              <a:t>revisión</a:t>
            </a:r>
            <a:r>
              <a:rPr b="1" lang="en" sz="1300"/>
              <a:t> legal </a:t>
            </a:r>
            <a:endParaRPr sz="1300"/>
          </a:p>
          <a:p>
            <a:pPr indent="-311150" lvl="0" marL="457200" rtl="0" algn="l">
              <a:lnSpc>
                <a:spcPct val="115000"/>
              </a:lnSpc>
              <a:spcBef>
                <a:spcPts val="0"/>
              </a:spcBef>
              <a:spcAft>
                <a:spcPts val="0"/>
              </a:spcAft>
              <a:buSzPts val="1300"/>
              <a:buAutoNum type="arabicPeriod"/>
            </a:pPr>
            <a:r>
              <a:rPr b="1" lang="en" sz="1300">
                <a:solidFill>
                  <a:srgbClr val="0000FF"/>
                </a:solidFill>
                <a:highlight>
                  <a:schemeClr val="lt1"/>
                </a:highlight>
              </a:rPr>
              <a:t>circulación </a:t>
            </a:r>
            <a:r>
              <a:rPr lang="en" sz="1300">
                <a:solidFill>
                  <a:srgbClr val="0000FF"/>
                </a:solidFill>
                <a:highlight>
                  <a:schemeClr val="lt1"/>
                </a:highlight>
              </a:rPr>
              <a:t>de todo el MdE aprobado para </a:t>
            </a:r>
            <a:r>
              <a:rPr b="1" lang="en" sz="1300">
                <a:solidFill>
                  <a:srgbClr val="0000FF"/>
                </a:solidFill>
                <a:highlight>
                  <a:schemeClr val="lt1"/>
                </a:highlight>
              </a:rPr>
              <a:t>su firma </a:t>
            </a:r>
            <a:r>
              <a:rPr lang="en" sz="1300">
                <a:solidFill>
                  <a:srgbClr val="0000FF"/>
                </a:solidFill>
                <a:highlight>
                  <a:schemeClr val="lt1"/>
                </a:highlight>
              </a:rPr>
              <a:t>(interpretación de la meta B)</a:t>
            </a:r>
            <a:endParaRPr sz="1300"/>
          </a:p>
        </p:txBody>
      </p:sp>
      <p:sp>
        <p:nvSpPr>
          <p:cNvPr id="134" name="Google Shape;134;p26"/>
          <p:cNvSpPr txBox="1"/>
          <p:nvPr/>
        </p:nvSpPr>
        <p:spPr>
          <a:xfrm rot="-5400000">
            <a:off x="4422050" y="1383525"/>
            <a:ext cx="11154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FFFF00"/>
                </a:highlight>
              </a:rPr>
              <a:t>OPCIÒN  1</a:t>
            </a:r>
            <a:endParaRPr b="1">
              <a:highlight>
                <a:srgbClr val="FFFF00"/>
              </a:highlight>
            </a:endParaRPr>
          </a:p>
          <a:p>
            <a:pPr indent="0" lvl="0" marL="0" rtl="0" algn="l">
              <a:spcBef>
                <a:spcPts val="0"/>
              </a:spcBef>
              <a:spcAft>
                <a:spcPts val="0"/>
              </a:spcAft>
              <a:buNone/>
            </a:pPr>
            <a:r>
              <a:t/>
            </a:r>
            <a:endParaRPr/>
          </a:p>
        </p:txBody>
      </p:sp>
      <p:sp>
        <p:nvSpPr>
          <p:cNvPr id="135" name="Google Shape;135;p26"/>
          <p:cNvSpPr txBox="1"/>
          <p:nvPr/>
        </p:nvSpPr>
        <p:spPr>
          <a:xfrm>
            <a:off x="5161700" y="2676063"/>
            <a:ext cx="3837900" cy="17019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sz="1300">
                <a:solidFill>
                  <a:schemeClr val="dk1"/>
                </a:solidFill>
              </a:rPr>
              <a:t>acuerdo (en principio) sobre los </a:t>
            </a:r>
            <a:r>
              <a:rPr b="1" lang="en" sz="1300">
                <a:solidFill>
                  <a:schemeClr val="dk1"/>
                </a:solidFill>
              </a:rPr>
              <a:t>aspectos fundamentales</a:t>
            </a:r>
            <a:r>
              <a:rPr lang="en" sz="1300">
                <a:solidFill>
                  <a:schemeClr val="dk1"/>
                </a:solidFill>
              </a:rPr>
              <a:t> del MC  </a:t>
            </a:r>
            <a:r>
              <a:rPr lang="en" sz="1300">
                <a:solidFill>
                  <a:srgbClr val="00FF00"/>
                </a:solidFill>
              </a:rPr>
              <a:t>✔</a:t>
            </a:r>
            <a:endParaRPr sz="1300"/>
          </a:p>
          <a:p>
            <a:pPr indent="-311150" lvl="0" marL="457200" rtl="0" algn="l">
              <a:spcBef>
                <a:spcPts val="0"/>
              </a:spcBef>
              <a:spcAft>
                <a:spcPts val="0"/>
              </a:spcAft>
              <a:buSzPts val="1300"/>
              <a:buAutoNum type="arabicPeriod"/>
            </a:pPr>
            <a:r>
              <a:rPr lang="en" sz="1300"/>
              <a:t>Hay un MdE completamente desarrollado</a:t>
            </a:r>
            <a:r>
              <a:rPr b="1" lang="en" sz="1300"/>
              <a:t>, pre-aprobado por el CDP </a:t>
            </a:r>
            <a:r>
              <a:rPr lang="en" sz="1300"/>
              <a:t>a </a:t>
            </a:r>
            <a:r>
              <a:rPr b="1" lang="en" sz="1300"/>
              <a:t>nivel técnico</a:t>
            </a:r>
            <a:r>
              <a:rPr lang="en" sz="1300"/>
              <a:t> y listo para evaluaciones posteriores de los departamentos legales de los potenciales signatarios </a:t>
            </a:r>
            <a:r>
              <a:rPr lang="en" sz="1300">
                <a:solidFill>
                  <a:srgbClr val="0000FF"/>
                </a:solidFill>
                <a:highlight>
                  <a:schemeClr val="lt1"/>
                </a:highlight>
              </a:rPr>
              <a:t>(interpretación alterna de la meta B) </a:t>
            </a:r>
            <a:endParaRPr sz="1300"/>
          </a:p>
        </p:txBody>
      </p:sp>
      <p:sp>
        <p:nvSpPr>
          <p:cNvPr id="136" name="Google Shape;136;p26"/>
          <p:cNvSpPr txBox="1"/>
          <p:nvPr/>
        </p:nvSpPr>
        <p:spPr>
          <a:xfrm rot="-5400000">
            <a:off x="4387075" y="3305950"/>
            <a:ext cx="12534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FFFF00"/>
                </a:highlight>
              </a:rPr>
              <a:t>OPCIÒN  2</a:t>
            </a:r>
            <a:endParaRPr b="1">
              <a:highlight>
                <a:srgbClr val="FFFF00"/>
              </a:highlight>
            </a:endParaRPr>
          </a:p>
          <a:p>
            <a:pPr indent="0" lvl="0" marL="0" rtl="0" algn="l">
              <a:spcBef>
                <a:spcPts val="0"/>
              </a:spcBef>
              <a:spcAft>
                <a:spcPts val="0"/>
              </a:spcAft>
              <a:buNone/>
            </a:pPr>
            <a:r>
              <a:t/>
            </a:r>
            <a:endParaRPr/>
          </a:p>
        </p:txBody>
      </p:sp>
      <p:sp>
        <p:nvSpPr>
          <p:cNvPr id="137" name="Google Shape;137;p26"/>
          <p:cNvSpPr txBox="1"/>
          <p:nvPr/>
        </p:nvSpPr>
        <p:spPr>
          <a:xfrm>
            <a:off x="228550" y="4399700"/>
            <a:ext cx="8391000" cy="88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38761D"/>
                </a:solidFill>
              </a:rPr>
              <a:t>AMBAS OPCIONES PUEDEN SER VISTAS COMO </a:t>
            </a:r>
            <a:r>
              <a:rPr b="1" lang="en">
                <a:solidFill>
                  <a:srgbClr val="38761D"/>
                </a:solidFill>
              </a:rPr>
              <a:t>“CUMPLIENDO LAS METAS DEL MARCO DE RESULTADOS” - pero con diferentes niveles de ambición</a:t>
            </a:r>
            <a:endParaRPr b="1">
              <a:solidFill>
                <a:srgbClr val="38761D"/>
              </a:solidFill>
            </a:endParaRPr>
          </a:p>
        </p:txBody>
      </p:sp>
      <p:pic>
        <p:nvPicPr>
          <p:cNvPr id="138" name="Google Shape;138;p26"/>
          <p:cNvPicPr preferRelativeResize="0"/>
          <p:nvPr/>
        </p:nvPicPr>
        <p:blipFill>
          <a:blip r:embed="rId3">
            <a:alphaModFix/>
          </a:blip>
          <a:stretch>
            <a:fillRect/>
          </a:stretch>
        </p:blipFill>
        <p:spPr>
          <a:xfrm>
            <a:off x="550612" y="2309925"/>
            <a:ext cx="2623631" cy="188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idx="1" type="subTitle"/>
          </p:nvPr>
        </p:nvSpPr>
        <p:spPr>
          <a:xfrm>
            <a:off x="311700" y="-24050"/>
            <a:ext cx="8520600" cy="46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Decisiones de la Reunión CDP de Junio relativas al Mecanismo de Coordinación</a:t>
            </a:r>
            <a:endParaRPr sz="2000"/>
          </a:p>
          <a:p>
            <a:pPr indent="0" lvl="0" marL="0" rtl="0" algn="ctr">
              <a:spcBef>
                <a:spcPts val="0"/>
              </a:spcBef>
              <a:spcAft>
                <a:spcPts val="0"/>
              </a:spcAft>
              <a:buNone/>
            </a:pPr>
            <a:r>
              <a:rPr lang="en" sz="1400"/>
              <a:t>(La UCP expresó cierta preocupación en ese momento…)</a:t>
            </a:r>
            <a:endParaRPr sz="1400"/>
          </a:p>
        </p:txBody>
      </p:sp>
      <p:cxnSp>
        <p:nvCxnSpPr>
          <p:cNvPr id="144" name="Google Shape;144;p27"/>
          <p:cNvCxnSpPr/>
          <p:nvPr/>
        </p:nvCxnSpPr>
        <p:spPr>
          <a:xfrm flipH="1">
            <a:off x="4701950" y="2786475"/>
            <a:ext cx="101100" cy="466500"/>
          </a:xfrm>
          <a:prstGeom prst="straightConnector1">
            <a:avLst/>
          </a:prstGeom>
          <a:noFill/>
          <a:ln cap="flat" cmpd="sng" w="9525">
            <a:solidFill>
              <a:schemeClr val="dk2"/>
            </a:solidFill>
            <a:prstDash val="solid"/>
            <a:round/>
            <a:headEnd len="med" w="med" type="none"/>
            <a:tailEnd len="med" w="med" type="triangle"/>
          </a:ln>
        </p:spPr>
      </p:cxnSp>
      <p:sp>
        <p:nvSpPr>
          <p:cNvPr id="145" name="Google Shape;145;p27"/>
          <p:cNvSpPr txBox="1"/>
          <p:nvPr/>
        </p:nvSpPr>
        <p:spPr>
          <a:xfrm>
            <a:off x="3038400" y="3252975"/>
            <a:ext cx="5793900" cy="4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8761D"/>
                </a:solidFill>
              </a:rPr>
              <a:t>significado de “finalizado”</a:t>
            </a:r>
            <a:r>
              <a:rPr lang="en">
                <a:solidFill>
                  <a:srgbClr val="38761D"/>
                </a:solidFill>
              </a:rPr>
              <a:t>: ¿un memorando de entendimiento que está técnicamente Y legalmente aprobado? </a:t>
            </a:r>
            <a:endParaRPr>
              <a:solidFill>
                <a:srgbClr val="38761D"/>
              </a:solidFill>
            </a:endParaRPr>
          </a:p>
        </p:txBody>
      </p:sp>
      <p:sp>
        <p:nvSpPr>
          <p:cNvPr id="146" name="Google Shape;146;p27"/>
          <p:cNvSpPr txBox="1"/>
          <p:nvPr/>
        </p:nvSpPr>
        <p:spPr>
          <a:xfrm>
            <a:off x="780475" y="1495100"/>
            <a:ext cx="3545100" cy="5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AGENDA ITEM 8 - PASOS A SEGUIR</a:t>
            </a:r>
            <a:endParaRPr b="1"/>
          </a:p>
        </p:txBody>
      </p:sp>
      <p:sp>
        <p:nvSpPr>
          <p:cNvPr id="147" name="Google Shape;147;p27"/>
          <p:cNvSpPr txBox="1"/>
          <p:nvPr/>
        </p:nvSpPr>
        <p:spPr>
          <a:xfrm>
            <a:off x="628025" y="2041388"/>
            <a:ext cx="7683300" cy="2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6. Solicitar a la UCP organizar una reunión virtual de CDP para fines de Septiembre 2020 para hacer balance del progreso del borrador del MdE y organizar las reuniones de Comité Directivo de Proyecto adicionales según sea necesario para finalizar el MdE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idx="1" type="subTitle"/>
          </p:nvPr>
        </p:nvSpPr>
        <p:spPr>
          <a:xfrm>
            <a:off x="163750" y="-512525"/>
            <a:ext cx="8520600" cy="46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l">
              <a:lnSpc>
                <a:spcPct val="115000"/>
              </a:lnSpc>
              <a:spcBef>
                <a:spcPts val="0"/>
              </a:spcBef>
              <a:spcAft>
                <a:spcPts val="0"/>
              </a:spcAft>
              <a:buNone/>
            </a:pPr>
            <a:r>
              <a:t/>
            </a:r>
            <a:endParaRPr sz="1200">
              <a:solidFill>
                <a:srgbClr val="980000"/>
              </a:solidFill>
              <a:highlight>
                <a:srgbClr val="FFFFFF"/>
              </a:highlight>
            </a:endParaRPr>
          </a:p>
          <a:p>
            <a:pPr indent="0" lvl="0" marL="0" rtl="0" algn="l">
              <a:lnSpc>
                <a:spcPct val="115000"/>
              </a:lnSpc>
              <a:spcBef>
                <a:spcPts val="0"/>
              </a:spcBef>
              <a:spcAft>
                <a:spcPts val="0"/>
              </a:spcAft>
              <a:buNone/>
            </a:pPr>
            <a:r>
              <a:t/>
            </a:r>
            <a:endParaRPr b="1" i="1" sz="1200">
              <a:solidFill>
                <a:srgbClr val="980000"/>
              </a:solidFill>
              <a:highlight>
                <a:srgbClr val="FFFFFF"/>
              </a:highlight>
            </a:endParaRPr>
          </a:p>
          <a:p>
            <a:pPr indent="0" lvl="0" marL="0" rtl="0" algn="ctr">
              <a:spcBef>
                <a:spcPts val="0"/>
              </a:spcBef>
              <a:spcAft>
                <a:spcPts val="0"/>
              </a:spcAft>
              <a:buNone/>
            </a:pPr>
            <a:r>
              <a:t/>
            </a:r>
            <a:endParaRPr/>
          </a:p>
        </p:txBody>
      </p:sp>
      <p:sp>
        <p:nvSpPr>
          <p:cNvPr id="153" name="Google Shape;153;p28"/>
          <p:cNvSpPr txBox="1"/>
          <p:nvPr/>
        </p:nvSpPr>
        <p:spPr>
          <a:xfrm>
            <a:off x="2121900" y="493725"/>
            <a:ext cx="4900200" cy="5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u="sng">
                <a:solidFill>
                  <a:srgbClr val="980000"/>
                </a:solidFill>
              </a:rPr>
              <a:t>RIESGO de la OPCIÓN 2</a:t>
            </a:r>
            <a:endParaRPr b="1" sz="1900" u="sng">
              <a:solidFill>
                <a:srgbClr val="980000"/>
              </a:solidFill>
            </a:endParaRPr>
          </a:p>
          <a:p>
            <a:pPr indent="0" lvl="0" marL="0" rtl="0" algn="ctr">
              <a:spcBef>
                <a:spcPts val="0"/>
              </a:spcBef>
              <a:spcAft>
                <a:spcPts val="0"/>
              </a:spcAft>
              <a:buNone/>
            </a:pPr>
            <a:r>
              <a:t/>
            </a:r>
            <a:endParaRPr b="1" sz="1200" u="sng">
              <a:solidFill>
                <a:srgbClr val="980000"/>
              </a:solidFill>
            </a:endParaRPr>
          </a:p>
          <a:p>
            <a:pPr indent="0" lvl="0" marL="0" rtl="0" algn="ctr">
              <a:spcBef>
                <a:spcPts val="0"/>
              </a:spcBef>
              <a:spcAft>
                <a:spcPts val="0"/>
              </a:spcAft>
              <a:buNone/>
            </a:pPr>
            <a:r>
              <a:t/>
            </a:r>
            <a:endParaRPr b="1" sz="1200" u="sng">
              <a:solidFill>
                <a:srgbClr val="980000"/>
              </a:solidFill>
            </a:endParaRPr>
          </a:p>
          <a:p>
            <a:pPr indent="0" lvl="0" marL="0" rtl="0" algn="l">
              <a:spcBef>
                <a:spcPts val="0"/>
              </a:spcBef>
              <a:spcAft>
                <a:spcPts val="0"/>
              </a:spcAft>
              <a:buNone/>
            </a:pPr>
            <a:r>
              <a:t/>
            </a:r>
            <a:endParaRPr b="1" sz="500" u="sng"/>
          </a:p>
          <a:p>
            <a:pPr indent="0" lvl="0" marL="0" rtl="0" algn="l">
              <a:spcBef>
                <a:spcPts val="0"/>
              </a:spcBef>
              <a:spcAft>
                <a:spcPts val="0"/>
              </a:spcAft>
              <a:buNone/>
            </a:pPr>
            <a:r>
              <a:rPr b="1" lang="en"/>
              <a:t>→</a:t>
            </a:r>
            <a:r>
              <a:rPr lang="en"/>
              <a:t> </a:t>
            </a:r>
            <a:r>
              <a:rPr lang="en"/>
              <a:t>Si la </a:t>
            </a:r>
            <a:r>
              <a:rPr b="1" lang="en"/>
              <a:t>aprobación legal</a:t>
            </a:r>
            <a:r>
              <a:rPr lang="en"/>
              <a:t> del MdE final </a:t>
            </a:r>
            <a:r>
              <a:rPr b="1" lang="en"/>
              <a:t>no es (en gran medida) alcanzada</a:t>
            </a:r>
            <a:r>
              <a:rPr lang="en"/>
              <a:t> para el Final del Proyecto CLME+ ya no habrá una UPC/proyecto para apoyar el trabajo adicional en el MdE y hacia la creación del Mecanismo de Coordinación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rgbClr val="980000"/>
              </a:solidFill>
            </a:endParaRPr>
          </a:p>
          <a:p>
            <a:pPr indent="0" lvl="0" marL="0" rtl="0" algn="l">
              <a:spcBef>
                <a:spcPts val="0"/>
              </a:spcBef>
              <a:spcAft>
                <a:spcPts val="0"/>
              </a:spcAft>
              <a:buNone/>
            </a:pPr>
            <a:r>
              <a:t/>
            </a:r>
            <a:endParaRPr b="1" sz="800">
              <a:solidFill>
                <a:srgbClr val="980000"/>
              </a:solidFill>
            </a:endParaRPr>
          </a:p>
          <a:p>
            <a:pPr indent="0" lvl="0" marL="0" rtl="0" algn="l">
              <a:spcBef>
                <a:spcPts val="0"/>
              </a:spcBef>
              <a:spcAft>
                <a:spcPts val="0"/>
              </a:spcAft>
              <a:buClr>
                <a:schemeClr val="dk1"/>
              </a:buClr>
              <a:buSzPts val="1100"/>
              <a:buFont typeface="Arial"/>
              <a:buNone/>
            </a:pPr>
            <a:r>
              <a:rPr lang="en">
                <a:solidFill>
                  <a:schemeClr val="dk1"/>
                </a:solidFill>
              </a:rPr>
              <a:t>→ Posible </a:t>
            </a:r>
            <a:r>
              <a:rPr lang="en">
                <a:solidFill>
                  <a:schemeClr val="dk1"/>
                </a:solidFill>
              </a:rPr>
              <a:t>fecha de inicio aproximada y anticipada de la próxima fase proyecto (PROCARIBE+): finales de 2022 (fase de inicio), segundo trimestre de 2023, implementación completa del proyecto...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sz="800">
              <a:solidFill>
                <a:srgbClr val="980000"/>
              </a:solidFill>
            </a:endParaRPr>
          </a:p>
          <a:p>
            <a:pPr indent="0" lvl="0" marL="0" rtl="0" algn="l">
              <a:spcBef>
                <a:spcPts val="0"/>
              </a:spcBef>
              <a:spcAft>
                <a:spcPts val="0"/>
              </a:spcAft>
              <a:buNone/>
            </a:pPr>
            <a:r>
              <a:t/>
            </a:r>
            <a:endParaRPr b="1" sz="800">
              <a:solidFill>
                <a:srgbClr val="98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nvSpPr>
        <p:spPr>
          <a:xfrm>
            <a:off x="104875" y="66050"/>
            <a:ext cx="8910000" cy="531900"/>
          </a:xfrm>
          <a:prstGeom prst="rect">
            <a:avLst/>
          </a:prstGeom>
          <a:solidFill>
            <a:srgbClr val="FFE5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CLME+ PRODUCTO 1.1 - EL MECANISMO DE COORDINACIÓN</a:t>
            </a:r>
            <a:endParaRPr b="1"/>
          </a:p>
          <a:p>
            <a:pPr indent="0" lvl="0" marL="0" rtl="0" algn="ctr">
              <a:spcBef>
                <a:spcPts val="0"/>
              </a:spcBef>
              <a:spcAft>
                <a:spcPts val="0"/>
              </a:spcAft>
              <a:buNone/>
            </a:pPr>
            <a:r>
              <a:rPr b="1" lang="en" sz="1300"/>
              <a:t>UCP PROPUESTA ESTRATÉGICA, </a:t>
            </a:r>
            <a:r>
              <a:rPr b="1" lang="en" sz="1300"/>
              <a:t>con miras a aprovechar al máximo las oportunidades que ofrece el Proyecto</a:t>
            </a:r>
            <a:endParaRPr b="1" sz="1300"/>
          </a:p>
        </p:txBody>
      </p:sp>
      <p:sp>
        <p:nvSpPr>
          <p:cNvPr id="159" name="Google Shape;159;p29"/>
          <p:cNvSpPr/>
          <p:nvPr/>
        </p:nvSpPr>
        <p:spPr>
          <a:xfrm>
            <a:off x="2507600" y="1550650"/>
            <a:ext cx="4461000" cy="297300"/>
          </a:xfrm>
          <a:prstGeom prst="lef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9"/>
          <p:cNvSpPr txBox="1"/>
          <p:nvPr/>
        </p:nvSpPr>
        <p:spPr>
          <a:xfrm>
            <a:off x="145675" y="976450"/>
            <a:ext cx="2401200" cy="5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FF"/>
                </a:solidFill>
              </a:rPr>
              <a:t>Nota sobre el rol del proyecto</a:t>
            </a:r>
            <a:r>
              <a:rPr b="1" lang="en">
                <a:solidFill>
                  <a:srgbClr val="0000FF"/>
                </a:solidFill>
              </a:rPr>
              <a:t>: </a:t>
            </a:r>
            <a:endParaRPr b="1">
              <a:solidFill>
                <a:srgbClr val="0000FF"/>
              </a:solidFill>
            </a:endParaRPr>
          </a:p>
          <a:p>
            <a:pPr indent="0" lvl="0" marL="0" rtl="0" algn="l">
              <a:spcBef>
                <a:spcPts val="0"/>
              </a:spcBef>
              <a:spcAft>
                <a:spcPts val="0"/>
              </a:spcAft>
              <a:buNone/>
            </a:pPr>
            <a:r>
              <a:rPr b="1" lang="en">
                <a:solidFill>
                  <a:srgbClr val="0000FF"/>
                </a:solidFill>
              </a:rPr>
              <a:t>El proyecto puede apoyar durante de su duración, pero no puede garantizar el logro del </a:t>
            </a:r>
            <a:r>
              <a:rPr b="1" lang="en">
                <a:solidFill>
                  <a:srgbClr val="0000FF"/>
                </a:solidFill>
              </a:rPr>
              <a:t>consenso</a:t>
            </a:r>
            <a:r>
              <a:rPr b="1" lang="en">
                <a:solidFill>
                  <a:srgbClr val="0000FF"/>
                </a:solidFill>
              </a:rPr>
              <a:t> entre los </a:t>
            </a:r>
            <a:r>
              <a:rPr b="1" lang="en">
                <a:solidFill>
                  <a:srgbClr val="0000FF"/>
                </a:solidFill>
              </a:rPr>
              <a:t>países</a:t>
            </a:r>
            <a:r>
              <a:rPr b="1" lang="en">
                <a:solidFill>
                  <a:srgbClr val="0000FF"/>
                </a:solidFill>
              </a:rPr>
              <a:t>/OIGs/Miembros del CDP. </a:t>
            </a:r>
            <a:endParaRPr b="1">
              <a:solidFill>
                <a:srgbClr val="0000FF"/>
              </a:solidFill>
            </a:endParaRPr>
          </a:p>
        </p:txBody>
      </p:sp>
      <p:sp>
        <p:nvSpPr>
          <p:cNvPr id="161" name="Google Shape;161;p29"/>
          <p:cNvSpPr txBox="1"/>
          <p:nvPr/>
        </p:nvSpPr>
        <p:spPr>
          <a:xfrm>
            <a:off x="7132400" y="1095950"/>
            <a:ext cx="18231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u="sng">
                <a:solidFill>
                  <a:srgbClr val="38761D"/>
                </a:solidFill>
              </a:rPr>
              <a:t>Diferentes posibles interpretaciones</a:t>
            </a:r>
            <a:r>
              <a:rPr b="1" lang="en">
                <a:solidFill>
                  <a:srgbClr val="38761D"/>
                </a:solidFill>
              </a:rPr>
              <a:t> de lo que se debería lograr al final del proyecto. </a:t>
            </a:r>
            <a:endParaRPr b="1">
              <a:solidFill>
                <a:srgbClr val="38761D"/>
              </a:solidFill>
            </a:endParaRPr>
          </a:p>
        </p:txBody>
      </p:sp>
      <p:sp>
        <p:nvSpPr>
          <p:cNvPr id="162" name="Google Shape;162;p29"/>
          <p:cNvSpPr txBox="1"/>
          <p:nvPr/>
        </p:nvSpPr>
        <p:spPr>
          <a:xfrm>
            <a:off x="2283400" y="2954900"/>
            <a:ext cx="5026800" cy="29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highlight>
                  <a:srgbClr val="FFFF00"/>
                </a:highlight>
              </a:rPr>
              <a:t>PROPUESTA DE LA UCP SOBRE EL CAMINO A SEGUIR: </a:t>
            </a:r>
            <a:endParaRPr b="1" u="sng">
              <a:highlight>
                <a:srgbClr val="FFFF00"/>
              </a:highlight>
            </a:endParaRPr>
          </a:p>
        </p:txBody>
      </p:sp>
      <p:sp>
        <p:nvSpPr>
          <p:cNvPr id="163" name="Google Shape;163;p29"/>
          <p:cNvSpPr txBox="1"/>
          <p:nvPr/>
        </p:nvSpPr>
        <p:spPr>
          <a:xfrm>
            <a:off x="104875" y="3506475"/>
            <a:ext cx="1633500" cy="8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8761D"/>
                </a:solidFill>
              </a:rPr>
              <a:t>1. a</a:t>
            </a:r>
            <a:r>
              <a:rPr lang="en" sz="1200">
                <a:solidFill>
                  <a:srgbClr val="38761D"/>
                </a:solidFill>
              </a:rPr>
              <a:t>segurar que se cumplan los requisitos mínimos del Marco de Resultados:</a:t>
            </a:r>
            <a:endParaRPr sz="1200">
              <a:solidFill>
                <a:srgbClr val="38761D"/>
              </a:solidFill>
            </a:endParaRPr>
          </a:p>
        </p:txBody>
      </p:sp>
      <p:sp>
        <p:nvSpPr>
          <p:cNvPr id="164" name="Google Shape;164;p29"/>
          <p:cNvSpPr txBox="1"/>
          <p:nvPr/>
        </p:nvSpPr>
        <p:spPr>
          <a:xfrm>
            <a:off x="1222225" y="3375450"/>
            <a:ext cx="2286000" cy="828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200"/>
              <a:t>Interpretación conservadora de la Meta B, se logrará en marzo de 2021: </a:t>
            </a:r>
            <a:r>
              <a:rPr b="1" lang="en" sz="1200"/>
              <a:t>como mínimo, MOU técnicamente aprobado</a:t>
            </a:r>
            <a:endParaRPr b="1" sz="1200"/>
          </a:p>
        </p:txBody>
      </p:sp>
      <p:sp>
        <p:nvSpPr>
          <p:cNvPr id="165" name="Google Shape;165;p29"/>
          <p:cNvSpPr txBox="1"/>
          <p:nvPr/>
        </p:nvSpPr>
        <p:spPr>
          <a:xfrm>
            <a:off x="3703338" y="3454475"/>
            <a:ext cx="1852200" cy="8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8761D"/>
                </a:solidFill>
              </a:rPr>
              <a:t>2. </a:t>
            </a:r>
            <a:r>
              <a:rPr lang="en" sz="1200">
                <a:solidFill>
                  <a:srgbClr val="980000"/>
                </a:solidFill>
              </a:rPr>
              <a:t>Mitigar el riesgo de un estancamiento (o disminución sustancial del ritmo) del proceso hacia la creación del MC, una vez que se alcance la fecha de finalización del proyecto.</a:t>
            </a:r>
            <a:endParaRPr sz="1200">
              <a:solidFill>
                <a:srgbClr val="980000"/>
              </a:solidFill>
            </a:endParaRPr>
          </a:p>
        </p:txBody>
      </p:sp>
      <p:sp>
        <p:nvSpPr>
          <p:cNvPr id="166" name="Google Shape;166;p29"/>
          <p:cNvSpPr txBox="1"/>
          <p:nvPr/>
        </p:nvSpPr>
        <p:spPr>
          <a:xfrm>
            <a:off x="5811650" y="3375450"/>
            <a:ext cx="3305700" cy="8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La UCP CLME+ sigue apoyando las aspiraciones de tener un MdE técnicamente y legalmente autorizado que pueda ser circulado para su firma, ANTES o PARA el final del proyecto.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i="1" lang="en" sz="1100"/>
              <a:t>Escenario más positivo: seguir apoyando el proceso de firma si lo anterior se logra antes de la fecha de finalización del proyecto.</a:t>
            </a:r>
            <a:endParaRPr i="1" sz="1100"/>
          </a:p>
        </p:txBody>
      </p:sp>
      <p:sp>
        <p:nvSpPr>
          <p:cNvPr id="167" name="Google Shape;167;p29"/>
          <p:cNvSpPr/>
          <p:nvPr/>
        </p:nvSpPr>
        <p:spPr>
          <a:xfrm>
            <a:off x="3395500" y="3780700"/>
            <a:ext cx="219900" cy="224700"/>
          </a:xfrm>
          <a:prstGeom prs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9"/>
          <p:cNvSpPr/>
          <p:nvPr/>
        </p:nvSpPr>
        <p:spPr>
          <a:xfrm>
            <a:off x="5623450" y="3780700"/>
            <a:ext cx="219900" cy="224700"/>
          </a:xfrm>
          <a:prstGeom prs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9" name="Google Shape;169;p29"/>
          <p:cNvPicPr preferRelativeResize="0"/>
          <p:nvPr/>
        </p:nvPicPr>
        <p:blipFill rotWithShape="1">
          <a:blip r:embed="rId3">
            <a:alphaModFix/>
          </a:blip>
          <a:srcRect b="702" l="1754" r="1841" t="8023"/>
          <a:stretch/>
        </p:blipFill>
        <p:spPr>
          <a:xfrm>
            <a:off x="3273125" y="940200"/>
            <a:ext cx="2937275" cy="17202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nvSpPr>
        <p:spPr>
          <a:xfrm>
            <a:off x="-602825" y="0"/>
            <a:ext cx="8839200" cy="32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u="sng"/>
              <a:t>LÍNEA DE TIEMPO</a:t>
            </a:r>
            <a:r>
              <a:rPr b="1" lang="en" sz="2200" u="sng"/>
              <a:t> - </a:t>
            </a:r>
            <a:r>
              <a:rPr b="1" i="1" lang="en" sz="2200" u="sng">
                <a:solidFill>
                  <a:srgbClr val="980000"/>
                </a:solidFill>
              </a:rPr>
              <a:t>“cuidado con la brecha!”</a:t>
            </a:r>
            <a:endParaRPr b="1" i="1" sz="2200" u="sng">
              <a:solidFill>
                <a:srgbClr val="980000"/>
              </a:solidFill>
            </a:endParaRPr>
          </a:p>
          <a:p>
            <a:pPr indent="0" lvl="0" marL="0" rtl="0" algn="ctr">
              <a:spcBef>
                <a:spcPts val="0"/>
              </a:spcBef>
              <a:spcAft>
                <a:spcPts val="0"/>
              </a:spcAft>
              <a:buNone/>
            </a:pPr>
            <a:r>
              <a:t/>
            </a:r>
            <a:endParaRPr b="1" sz="1000"/>
          </a:p>
          <a:p>
            <a:pPr indent="0" lvl="0" marL="0" rtl="0" algn="l">
              <a:spcBef>
                <a:spcPts val="0"/>
              </a:spcBef>
              <a:spcAft>
                <a:spcPts val="0"/>
              </a:spcAft>
              <a:buNone/>
            </a:pPr>
            <a:r>
              <a:t/>
            </a:r>
            <a:endParaRPr sz="700"/>
          </a:p>
        </p:txBody>
      </p:sp>
      <p:pic>
        <p:nvPicPr>
          <p:cNvPr id="175" name="Google Shape;175;p30"/>
          <p:cNvPicPr preferRelativeResize="0"/>
          <p:nvPr/>
        </p:nvPicPr>
        <p:blipFill>
          <a:blip r:embed="rId3">
            <a:alphaModFix/>
          </a:blip>
          <a:stretch>
            <a:fillRect/>
          </a:stretch>
        </p:blipFill>
        <p:spPr>
          <a:xfrm>
            <a:off x="120500" y="540925"/>
            <a:ext cx="7029034" cy="4450200"/>
          </a:xfrm>
          <a:prstGeom prst="rect">
            <a:avLst/>
          </a:prstGeom>
          <a:noFill/>
          <a:ln>
            <a:noFill/>
          </a:ln>
        </p:spPr>
      </p:pic>
      <p:sp>
        <p:nvSpPr>
          <p:cNvPr id="176" name="Google Shape;176;p30"/>
          <p:cNvSpPr txBox="1"/>
          <p:nvPr/>
        </p:nvSpPr>
        <p:spPr>
          <a:xfrm>
            <a:off x="7115350" y="2745950"/>
            <a:ext cx="2212200" cy="32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300"/>
          </a:p>
          <a:p>
            <a:pPr indent="0" lvl="0" marL="457200" rtl="0" algn="l">
              <a:spcBef>
                <a:spcPts val="0"/>
              </a:spcBef>
              <a:spcAft>
                <a:spcPts val="0"/>
              </a:spcAft>
              <a:buNone/>
            </a:pPr>
            <a:r>
              <a:rPr b="1" lang="en" sz="1000" u="sng"/>
              <a:t>LÍNEA DE TIEMPO MUESTRA:</a:t>
            </a:r>
            <a:endParaRPr i="1" sz="1000"/>
          </a:p>
          <a:p>
            <a:pPr indent="-292100" lvl="0" marL="457200" rtl="0" algn="l">
              <a:spcBef>
                <a:spcPts val="0"/>
              </a:spcBef>
              <a:spcAft>
                <a:spcPts val="0"/>
              </a:spcAft>
              <a:buSzPts val="1000"/>
              <a:buAutoNum type="arabicPeriod"/>
            </a:pPr>
            <a:r>
              <a:rPr i="1" lang="en" sz="1000"/>
              <a:t>Desde Proyecto</a:t>
            </a:r>
            <a:r>
              <a:rPr i="1" lang="en" sz="1000"/>
              <a:t> </a:t>
            </a:r>
            <a:r>
              <a:rPr b="1" i="1" lang="en" sz="1000"/>
              <a:t>CLME+ </a:t>
            </a:r>
            <a:r>
              <a:rPr i="1" lang="en" sz="1000"/>
              <a:t>(2015-2021) hasta </a:t>
            </a:r>
            <a:r>
              <a:rPr b="1" i="1" lang="en" sz="1000"/>
              <a:t>PROCARIBE+ Project</a:t>
            </a:r>
            <a:r>
              <a:rPr i="1" lang="en" sz="1000"/>
              <a:t> (2022/23-...)</a:t>
            </a:r>
            <a:endParaRPr i="1" sz="1000"/>
          </a:p>
          <a:p>
            <a:pPr indent="-292100" lvl="0" marL="457200" rtl="0" algn="l">
              <a:spcBef>
                <a:spcPts val="0"/>
              </a:spcBef>
              <a:spcAft>
                <a:spcPts val="0"/>
              </a:spcAft>
              <a:buSzPts val="1000"/>
              <a:buAutoNum type="arabicPeriod"/>
            </a:pPr>
            <a:r>
              <a:rPr i="1" lang="en" sz="1000"/>
              <a:t>Desde </a:t>
            </a:r>
            <a:r>
              <a:rPr b="1" i="1" lang="en" sz="1000"/>
              <a:t>MIC</a:t>
            </a:r>
            <a:r>
              <a:rPr b="1" i="1" lang="en" sz="1000"/>
              <a:t> </a:t>
            </a:r>
            <a:r>
              <a:rPr i="1" lang="en" sz="1000"/>
              <a:t>hasta</a:t>
            </a:r>
            <a:r>
              <a:rPr i="1" lang="en" sz="1000"/>
              <a:t> </a:t>
            </a:r>
            <a:r>
              <a:rPr b="1" i="1" lang="en" sz="1000"/>
              <a:t>PROCARIBE</a:t>
            </a:r>
            <a:endParaRPr i="1" sz="1000"/>
          </a:p>
          <a:p>
            <a:pPr indent="-292100" lvl="0" marL="457200" rtl="0" algn="l">
              <a:spcBef>
                <a:spcPts val="0"/>
              </a:spcBef>
              <a:spcAft>
                <a:spcPts val="0"/>
              </a:spcAft>
              <a:buSzPts val="1000"/>
              <a:buAutoNum type="arabicPeriod"/>
            </a:pPr>
            <a:r>
              <a:rPr i="1" lang="en" sz="1000"/>
              <a:t>Desde </a:t>
            </a:r>
            <a:r>
              <a:rPr b="1" i="1" lang="en" sz="1000"/>
              <a:t>CLME+ PAE </a:t>
            </a:r>
            <a:r>
              <a:rPr i="1" lang="en" sz="1000"/>
              <a:t>(2015-2024) hacia </a:t>
            </a:r>
            <a:r>
              <a:rPr b="1" i="1" lang="en" sz="1000"/>
              <a:t>PROCARIBE PAE </a:t>
            </a:r>
            <a:r>
              <a:rPr i="1" lang="en" sz="1000"/>
              <a:t>(2025-2035)</a:t>
            </a:r>
            <a:endParaRPr i="1" sz="1000"/>
          </a:p>
        </p:txBody>
      </p:sp>
      <p:cxnSp>
        <p:nvCxnSpPr>
          <p:cNvPr id="177" name="Google Shape;177;p30"/>
          <p:cNvCxnSpPr/>
          <p:nvPr/>
        </p:nvCxnSpPr>
        <p:spPr>
          <a:xfrm>
            <a:off x="3090225" y="945650"/>
            <a:ext cx="0" cy="3216900"/>
          </a:xfrm>
          <a:prstGeom prst="straightConnector1">
            <a:avLst/>
          </a:prstGeom>
          <a:noFill/>
          <a:ln cap="flat" cmpd="sng" w="38100">
            <a:solidFill>
              <a:srgbClr val="FF0000"/>
            </a:solidFill>
            <a:prstDash val="solid"/>
            <a:round/>
            <a:headEnd len="med" w="med" type="none"/>
            <a:tailEnd len="med" w="med" type="none"/>
          </a:ln>
        </p:spPr>
      </p:cxnSp>
      <p:cxnSp>
        <p:nvCxnSpPr>
          <p:cNvPr id="178" name="Google Shape;178;p30"/>
          <p:cNvCxnSpPr/>
          <p:nvPr/>
        </p:nvCxnSpPr>
        <p:spPr>
          <a:xfrm>
            <a:off x="4004625" y="945650"/>
            <a:ext cx="0" cy="3216900"/>
          </a:xfrm>
          <a:prstGeom prst="straightConnector1">
            <a:avLst/>
          </a:prstGeom>
          <a:noFill/>
          <a:ln cap="flat" cmpd="sng" w="38100">
            <a:solidFill>
              <a:srgbClr val="FF0000"/>
            </a:solidFill>
            <a:prstDash val="solid"/>
            <a:round/>
            <a:headEnd len="med" w="med" type="none"/>
            <a:tailEnd len="med" w="med" type="none"/>
          </a:ln>
        </p:spPr>
      </p:cxnSp>
      <p:cxnSp>
        <p:nvCxnSpPr>
          <p:cNvPr id="179" name="Google Shape;179;p30"/>
          <p:cNvCxnSpPr/>
          <p:nvPr/>
        </p:nvCxnSpPr>
        <p:spPr>
          <a:xfrm>
            <a:off x="4309425" y="945650"/>
            <a:ext cx="0" cy="3216900"/>
          </a:xfrm>
          <a:prstGeom prst="straightConnector1">
            <a:avLst/>
          </a:prstGeom>
          <a:noFill/>
          <a:ln cap="flat" cmpd="sng" w="38100">
            <a:solidFill>
              <a:srgbClr val="FF0000"/>
            </a:solidFill>
            <a:prstDash val="dash"/>
            <a:round/>
            <a:headEnd len="med" w="med" type="none"/>
            <a:tailEnd len="med" w="med" type="none"/>
          </a:ln>
        </p:spPr>
      </p:cxnSp>
      <p:sp>
        <p:nvSpPr>
          <p:cNvPr id="180" name="Google Shape;180;p30"/>
          <p:cNvSpPr/>
          <p:nvPr/>
        </p:nvSpPr>
        <p:spPr>
          <a:xfrm>
            <a:off x="3132425" y="1426900"/>
            <a:ext cx="1128900" cy="228000"/>
          </a:xfrm>
          <a:prstGeom prst="leftRightArrow">
            <a:avLst>
              <a:gd fmla="val 50000" name="adj1"/>
              <a:gd fmla="val 50000" name="adj2"/>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1" name="Google Shape;181;p30"/>
          <p:cNvCxnSpPr>
            <a:endCxn id="182" idx="1"/>
          </p:cNvCxnSpPr>
          <p:nvPr/>
        </p:nvCxnSpPr>
        <p:spPr>
          <a:xfrm flipH="1" rot="10800000">
            <a:off x="3754025" y="684425"/>
            <a:ext cx="3791100" cy="544500"/>
          </a:xfrm>
          <a:prstGeom prst="straightConnector1">
            <a:avLst/>
          </a:prstGeom>
          <a:noFill/>
          <a:ln cap="flat" cmpd="sng" w="9525">
            <a:solidFill>
              <a:schemeClr val="dk2"/>
            </a:solidFill>
            <a:prstDash val="solid"/>
            <a:round/>
            <a:headEnd len="med" w="med" type="none"/>
            <a:tailEnd len="med" w="med" type="triangle"/>
          </a:ln>
        </p:spPr>
      </p:cxnSp>
      <p:sp>
        <p:nvSpPr>
          <p:cNvPr id="183" name="Google Shape;183;p30"/>
          <p:cNvSpPr txBox="1"/>
          <p:nvPr/>
        </p:nvSpPr>
        <p:spPr>
          <a:xfrm>
            <a:off x="3284325" y="724625"/>
            <a:ext cx="2489700" cy="1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t>si el final del proyecto se mantiene en julio</a:t>
            </a:r>
            <a:endParaRPr sz="900"/>
          </a:p>
          <a:p>
            <a:pPr indent="0" lvl="0" marL="0" rtl="0" algn="l">
              <a:spcBef>
                <a:spcPts val="0"/>
              </a:spcBef>
              <a:spcAft>
                <a:spcPts val="0"/>
              </a:spcAft>
              <a:buClr>
                <a:schemeClr val="dk1"/>
              </a:buClr>
              <a:buSzPts val="1100"/>
              <a:buFont typeface="Arial"/>
              <a:buNone/>
            </a:pPr>
            <a:r>
              <a:t/>
            </a:r>
            <a:endParaRPr sz="900"/>
          </a:p>
          <a:p>
            <a:pPr indent="0" lvl="0" marL="0" rtl="0" algn="l">
              <a:spcBef>
                <a:spcPts val="0"/>
              </a:spcBef>
              <a:spcAft>
                <a:spcPts val="0"/>
              </a:spcAft>
              <a:buNone/>
            </a:pPr>
            <a:r>
              <a:t/>
            </a:r>
            <a:endParaRPr sz="900"/>
          </a:p>
        </p:txBody>
      </p:sp>
      <p:sp>
        <p:nvSpPr>
          <p:cNvPr id="182" name="Google Shape;182;p30"/>
          <p:cNvSpPr txBox="1"/>
          <p:nvPr/>
        </p:nvSpPr>
        <p:spPr>
          <a:xfrm>
            <a:off x="7545125" y="27275"/>
            <a:ext cx="1502700" cy="13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980000"/>
                </a:solidFill>
              </a:rPr>
              <a:t>Periodo p</a:t>
            </a:r>
            <a:r>
              <a:rPr b="1" lang="en" sz="1200">
                <a:solidFill>
                  <a:srgbClr val="980000"/>
                </a:solidFill>
              </a:rPr>
              <a:t>otencialmente "muerto" sin avance en el MdE si no se finaliza al final del proyecto </a:t>
            </a:r>
            <a:endParaRPr b="1" sz="1200">
              <a:solidFill>
                <a:srgbClr val="980000"/>
              </a:solidFill>
            </a:endParaRPr>
          </a:p>
        </p:txBody>
      </p:sp>
      <p:cxnSp>
        <p:nvCxnSpPr>
          <p:cNvPr id="184" name="Google Shape;184;p30"/>
          <p:cNvCxnSpPr/>
          <p:nvPr/>
        </p:nvCxnSpPr>
        <p:spPr>
          <a:xfrm flipH="1">
            <a:off x="3104275" y="932925"/>
            <a:ext cx="206400" cy="24900"/>
          </a:xfrm>
          <a:prstGeom prst="straightConnector1">
            <a:avLst/>
          </a:prstGeom>
          <a:noFill/>
          <a:ln cap="flat" cmpd="sng" w="9525">
            <a:solidFill>
              <a:schemeClr val="dk2"/>
            </a:solidFill>
            <a:prstDash val="solid"/>
            <a:round/>
            <a:headEnd len="med" w="med" type="none"/>
            <a:tailEnd len="med" w="med" type="triangle"/>
          </a:ln>
        </p:spPr>
      </p:cxnSp>
      <p:sp>
        <p:nvSpPr>
          <p:cNvPr id="185" name="Google Shape;185;p30"/>
          <p:cNvSpPr/>
          <p:nvPr/>
        </p:nvSpPr>
        <p:spPr>
          <a:xfrm>
            <a:off x="4785200" y="4634025"/>
            <a:ext cx="1585200" cy="144900"/>
          </a:xfrm>
          <a:prstGeom prst="leftRightArrow">
            <a:avLst>
              <a:gd fmla="val 50000" name="adj1"/>
              <a:gd fmla="val 50000" name="adj2"/>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0"/>
          <p:cNvSpPr txBox="1"/>
          <p:nvPr/>
        </p:nvSpPr>
        <p:spPr>
          <a:xfrm>
            <a:off x="4719200" y="4778925"/>
            <a:ext cx="30288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rgbClr val="980000"/>
                </a:solidFill>
              </a:rPr>
              <a:t>Desarrollo &amp; respaldo del nuevo PAE </a:t>
            </a:r>
            <a:endParaRPr b="1" sz="700">
              <a:solidFill>
                <a:srgbClr val="980000"/>
              </a:solidFill>
            </a:endParaRPr>
          </a:p>
          <a:p>
            <a:pPr indent="0" lvl="0" marL="0" rtl="0" algn="l">
              <a:spcBef>
                <a:spcPts val="0"/>
              </a:spcBef>
              <a:spcAft>
                <a:spcPts val="0"/>
              </a:spcAft>
              <a:buNone/>
            </a:pPr>
            <a:r>
              <a:rPr b="1" lang="en" sz="700">
                <a:solidFill>
                  <a:srgbClr val="980000"/>
                </a:solidFill>
              </a:rPr>
              <a:t>- </a:t>
            </a:r>
            <a:r>
              <a:rPr b="1" lang="en" sz="700">
                <a:solidFill>
                  <a:srgbClr val="980000"/>
                </a:solidFill>
              </a:rPr>
              <a:t>¡El mecanismo de coordinación debe estar en funcionamiento!</a:t>
            </a:r>
            <a:endParaRPr b="1" sz="700">
              <a:solidFill>
                <a:srgbClr val="980000"/>
              </a:solidFill>
            </a:endParaRPr>
          </a:p>
        </p:txBody>
      </p:sp>
      <p:sp>
        <p:nvSpPr>
          <p:cNvPr id="187" name="Google Shape;187;p30"/>
          <p:cNvSpPr/>
          <p:nvPr/>
        </p:nvSpPr>
        <p:spPr>
          <a:xfrm>
            <a:off x="8143000" y="1405525"/>
            <a:ext cx="156900" cy="2643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8" name="Google Shape;188;p30"/>
          <p:cNvCxnSpPr/>
          <p:nvPr/>
        </p:nvCxnSpPr>
        <p:spPr>
          <a:xfrm>
            <a:off x="7470100" y="2988500"/>
            <a:ext cx="1502700" cy="0"/>
          </a:xfrm>
          <a:prstGeom prst="straightConnector1">
            <a:avLst/>
          </a:prstGeom>
          <a:noFill/>
          <a:ln cap="flat" cmpd="sng" w="9525">
            <a:solidFill>
              <a:schemeClr val="dk2"/>
            </a:solidFill>
            <a:prstDash val="solid"/>
            <a:round/>
            <a:headEnd len="med" w="med" type="none"/>
            <a:tailEnd len="med" w="med" type="none"/>
          </a:ln>
        </p:spPr>
      </p:cxnSp>
      <p:sp>
        <p:nvSpPr>
          <p:cNvPr id="189" name="Google Shape;189;p30"/>
          <p:cNvSpPr txBox="1"/>
          <p:nvPr/>
        </p:nvSpPr>
        <p:spPr>
          <a:xfrm>
            <a:off x="7587275" y="1578875"/>
            <a:ext cx="14184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00FF"/>
                </a:solidFill>
              </a:rPr>
              <a:t>Meta</a:t>
            </a:r>
            <a:r>
              <a:rPr b="1" lang="en" sz="1100">
                <a:solidFill>
                  <a:srgbClr val="0000FF"/>
                </a:solidFill>
              </a:rPr>
              <a:t>: lograr la creación del MC a más tardar para el final del periodo de Incepción del PROCARIBE+ </a:t>
            </a:r>
            <a:r>
              <a:rPr b="1" lang="en" sz="900">
                <a:solidFill>
                  <a:srgbClr val="0000FF"/>
                </a:solidFill>
              </a:rPr>
              <a:t>(eso son 2 años a partir de ahora!</a:t>
            </a:r>
            <a:endParaRPr b="1" sz="90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idx="1" type="subTitle"/>
          </p:nvPr>
        </p:nvSpPr>
        <p:spPr>
          <a:xfrm>
            <a:off x="311700" y="-9075"/>
            <a:ext cx="8520600" cy="49431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 sz="2000" u="sng"/>
              <a:t>ÉXITO DEL PROYECTO:</a:t>
            </a:r>
            <a:r>
              <a:rPr lang="en" sz="2000"/>
              <a:t> </a:t>
            </a:r>
            <a:endParaRPr sz="1600"/>
          </a:p>
          <a:p>
            <a:pPr indent="0" lvl="0" marL="457200" rtl="0" algn="ctr">
              <a:spcBef>
                <a:spcPts val="0"/>
              </a:spcBef>
              <a:spcAft>
                <a:spcPts val="0"/>
              </a:spcAft>
              <a:buNone/>
            </a:pPr>
            <a:r>
              <a:rPr lang="en" sz="1600"/>
              <a:t>ENTREGA TÉCNICA, EJECUCIÓN FINANCIERA, CONTINUIDAD, OBSERVANCIA ADMINISTRATIVA / SOSTENIBILIDAD DE PRODUCTOS Y RESULTADOS</a:t>
            </a:r>
            <a:endParaRPr sz="1600"/>
          </a:p>
          <a:p>
            <a:pPr indent="0" lvl="0" marL="457200" rtl="0" algn="ctr">
              <a:spcBef>
                <a:spcPts val="0"/>
              </a:spcBef>
              <a:spcAft>
                <a:spcPts val="0"/>
              </a:spcAft>
              <a:buNone/>
            </a:pPr>
            <a:r>
              <a:rPr lang="en" sz="1600"/>
              <a:t>(GESTIÓN DE RIESGOS)</a:t>
            </a:r>
            <a:endParaRPr sz="1000"/>
          </a:p>
          <a:p>
            <a:pPr indent="0" lvl="0" marL="457200" rtl="0" algn="ctr">
              <a:spcBef>
                <a:spcPts val="0"/>
              </a:spcBef>
              <a:spcAft>
                <a:spcPts val="0"/>
              </a:spcAft>
              <a:buNone/>
            </a:pPr>
            <a:r>
              <a:t/>
            </a:r>
            <a:endParaRPr sz="1700"/>
          </a:p>
          <a:p>
            <a:pPr indent="0" lvl="0" marL="457200" rtl="0" algn="ctr">
              <a:spcBef>
                <a:spcPts val="0"/>
              </a:spcBef>
              <a:spcAft>
                <a:spcPts val="0"/>
              </a:spcAft>
              <a:buNone/>
            </a:pPr>
            <a:r>
              <a:rPr b="1" lang="en" sz="2000" u="sng"/>
              <a:t>CONTEXTO ACTUAL</a:t>
            </a:r>
            <a:r>
              <a:rPr b="1" lang="en" sz="2000" u="sng"/>
              <a:t>:</a:t>
            </a:r>
            <a:endParaRPr sz="1500"/>
          </a:p>
          <a:p>
            <a:pPr indent="-323850" lvl="0" marL="457200" rtl="0" algn="ctr">
              <a:spcBef>
                <a:spcPts val="0"/>
              </a:spcBef>
              <a:spcAft>
                <a:spcPts val="0"/>
              </a:spcAft>
              <a:buSzPts val="1500"/>
              <a:buChar char="●"/>
            </a:pPr>
            <a:r>
              <a:rPr lang="en" sz="1500"/>
              <a:t>Tener en cuenta los retrasos, las prioridades en conflicto ... por parte de la UCP y los socios co-ejecutores, contingencia del COVID </a:t>
            </a:r>
            <a:endParaRPr sz="1500"/>
          </a:p>
          <a:p>
            <a:pPr indent="-323850" lvl="0" marL="457200" rtl="0" algn="ctr">
              <a:spcBef>
                <a:spcPts val="0"/>
              </a:spcBef>
              <a:spcAft>
                <a:spcPts val="0"/>
              </a:spcAft>
              <a:buSzPts val="1500"/>
              <a:buChar char="●"/>
            </a:pPr>
            <a:r>
              <a:rPr lang="en" sz="1500"/>
              <a:t>Tener en cuenta la necesidad de revisión / aportes / retroalimentación por parte de los países de los productos del proyecto (incluido el MdE de MC), frente al COVID como una prioridad de país a corto plazo </a:t>
            </a:r>
            <a:endParaRPr b="1" sz="1500" u="sng"/>
          </a:p>
          <a:p>
            <a:pPr indent="0" lvl="0" marL="0" rtl="0" algn="l">
              <a:spcBef>
                <a:spcPts val="0"/>
              </a:spcBef>
              <a:spcAft>
                <a:spcPts val="0"/>
              </a:spcAft>
              <a:buNone/>
            </a:pPr>
            <a:r>
              <a:t/>
            </a:r>
            <a:endParaRPr b="1" sz="2000" u="sng"/>
          </a:p>
          <a:p>
            <a:pPr indent="0" lvl="0" marL="0" rtl="0" algn="ctr">
              <a:spcBef>
                <a:spcPts val="0"/>
              </a:spcBef>
              <a:spcAft>
                <a:spcPts val="0"/>
              </a:spcAft>
              <a:buNone/>
            </a:pPr>
            <a:r>
              <a:rPr b="1" lang="en" sz="2000" u="sng"/>
              <a:t>UCP CLME+-ESTRATEGIA PROPUESTA: </a:t>
            </a:r>
            <a:endParaRPr b="1" sz="1100" u="sng"/>
          </a:p>
          <a:p>
            <a:pPr indent="0" lvl="0" marL="0" rtl="0" algn="ctr">
              <a:spcBef>
                <a:spcPts val="0"/>
              </a:spcBef>
              <a:spcAft>
                <a:spcPts val="0"/>
              </a:spcAft>
              <a:buNone/>
            </a:pPr>
            <a:r>
              <a:rPr b="1" lang="en" sz="2000"/>
              <a:t>3 meses adicionales </a:t>
            </a:r>
            <a:r>
              <a:rPr lang="en" sz="2000"/>
              <a:t>para </a:t>
            </a:r>
            <a:r>
              <a:rPr lang="en" sz="2000">
                <a:solidFill>
                  <a:srgbClr val="0000FF"/>
                </a:solidFill>
              </a:rPr>
              <a:t>concluir todos los productos </a:t>
            </a:r>
            <a:r>
              <a:rPr lang="en" sz="2000"/>
              <a:t>y </a:t>
            </a:r>
            <a:r>
              <a:rPr lang="en" sz="2000">
                <a:solidFill>
                  <a:srgbClr val="0000FF"/>
                </a:solidFill>
              </a:rPr>
              <a:t>tomar el proceso, tanto como sea posible, hacia la creación del Mecanismo de Coordinación </a:t>
            </a:r>
            <a:r>
              <a:rPr lang="en" sz="2000"/>
              <a:t>(</a:t>
            </a:r>
            <a:r>
              <a:rPr lang="en" sz="2000">
                <a:solidFill>
                  <a:srgbClr val="0000FF"/>
                </a:solidFill>
              </a:rPr>
              <a:t>asegurando la continuidad</a:t>
            </a:r>
            <a:r>
              <a:rPr lang="en" sz="2000"/>
              <a:t> de la iniciativa</a:t>
            </a:r>
            <a:r>
              <a:rPr lang="en" sz="2000">
                <a:solidFill>
                  <a:srgbClr val="0000FF"/>
                </a:solidFill>
              </a:rPr>
              <a:t> </a:t>
            </a:r>
            <a:r>
              <a:rPr lang="en" sz="2000"/>
              <a:t>CLME+), </a:t>
            </a:r>
            <a:endParaRPr sz="2000"/>
          </a:p>
          <a:p>
            <a:pPr indent="0" lvl="0" marL="0" rtl="0" algn="ctr">
              <a:spcBef>
                <a:spcPts val="0"/>
              </a:spcBef>
              <a:spcAft>
                <a:spcPts val="0"/>
              </a:spcAft>
              <a:buNone/>
            </a:pPr>
            <a:r>
              <a:rPr lang="en" sz="1600">
                <a:solidFill>
                  <a:srgbClr val="0000FF"/>
                </a:solidFill>
              </a:rPr>
              <a:t>Dentro del presupuesto existente del proyecto y costos de gestión del proyecto</a:t>
            </a:r>
            <a:r>
              <a:rPr lang="en" sz="1600"/>
              <a:t> aprobados por el </a:t>
            </a:r>
            <a:r>
              <a:rPr lang="en" sz="1600"/>
              <a:t>PRoDoc/CDP</a:t>
            </a:r>
            <a:endParaRPr sz="2000"/>
          </a:p>
        </p:txBody>
      </p:sp>
      <p:sp>
        <p:nvSpPr>
          <p:cNvPr id="195" name="Google Shape;195;p31"/>
          <p:cNvSpPr/>
          <p:nvPr/>
        </p:nvSpPr>
        <p:spPr>
          <a:xfrm>
            <a:off x="4538925" y="1095975"/>
            <a:ext cx="264300" cy="288900"/>
          </a:xfrm>
          <a:prstGeom prst="upDownArrow">
            <a:avLst>
              <a:gd fmla="val 50000" name="adj1"/>
              <a:gd fmla="val 50000" name="adj2"/>
            </a:avLst>
          </a:prstGeom>
          <a:solidFill>
            <a:schemeClr val="lt2"/>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1"/>
          <p:cNvSpPr/>
          <p:nvPr/>
        </p:nvSpPr>
        <p:spPr>
          <a:xfrm>
            <a:off x="4538925" y="2866400"/>
            <a:ext cx="264300" cy="288900"/>
          </a:xfrm>
          <a:prstGeom prst="upDownArrow">
            <a:avLst>
              <a:gd fmla="val 50000" name="adj1"/>
              <a:gd fmla="val 50000" name="adj2"/>
            </a:avLst>
          </a:prstGeom>
          <a:solidFill>
            <a:schemeClr val="lt2"/>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