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6" r:id="rId6"/>
    <p:sldId id="261" r:id="rId7"/>
    <p:sldId id="283" r:id="rId8"/>
    <p:sldId id="260" r:id="rId9"/>
    <p:sldId id="284" r:id="rId10"/>
    <p:sldId id="285" r:id="rId11"/>
    <p:sldId id="268" r:id="rId12"/>
    <p:sldId id="286" r:id="rId13"/>
    <p:sldId id="28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US" noProof="0" smtClean="0"/>
              <a:t>10/20/2020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US" noProof="0" smtClean="0"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‹Nr.›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tx1"/>
                </a:solidFill>
              </a:rPr>
              <a:pPr/>
              <a:t>‹Nr.›</a:t>
            </a:fld>
            <a:endParaRPr lang="en-US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‹Nr.›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‹Nr.›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‹Nr.›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0"/>
            <a:endParaRPr lang="en-US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‹Nr.›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‹Nr.›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Section Header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‹Nr.›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‹Nr.›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‹Nr.›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‹Nr.›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Coral reef underwater">
            <a:extLst>
              <a:ext uri="{FF2B5EF4-FFF2-40B4-BE49-F238E27FC236}">
                <a16:creationId xmlns:a16="http://schemas.microsoft.com/office/drawing/2014/main" id="{1BF8833C-D907-D24E-949C-65190DF629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2538" b="22538"/>
          <a:stretch/>
        </p:blipFill>
        <p:spPr>
          <a:xfrm>
            <a:off x="123992" y="124953"/>
            <a:ext cx="11944014" cy="4372387"/>
          </a:xfrm>
        </p:spPr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725312"/>
            <a:ext cx="10607040" cy="1089529"/>
          </a:xfrm>
        </p:spPr>
        <p:txBody>
          <a:bodyPr/>
          <a:lstStyle/>
          <a:p>
            <a:r>
              <a:rPr lang="en-US" sz="3600" dirty="0"/>
              <a:t>Overview of Major Changes Recommended for Draft MoU and Main Sections for Discussion</a:t>
            </a: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71" y="5941841"/>
            <a:ext cx="9144000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Dr David S </a:t>
            </a:r>
            <a:r>
              <a:rPr lang="en-US" sz="2000"/>
              <a:t>Berry (CAD Consultant)</a:t>
            </a:r>
            <a:endParaRPr lang="en-US" sz="2000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B09AD2E7-7D9F-4E94-93EC-89A41A630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055" y="6042813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03CD8D2-1377-4F42-9F29-77F588B83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43" y="3430540"/>
            <a:ext cx="1092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dirty="0"/>
              <a:t>Areas for Discussion (cont.)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kind of Consultation (formerly Settlement of Disputes) might be needed under the MoU to resolve differences – Sections 54-56; and </a:t>
            </a:r>
          </a:p>
          <a:p>
            <a:r>
              <a:rPr lang="en-US" sz="2400" dirty="0"/>
              <a:t>The level of signatures required for the MoU to Commence – Section 58.</a:t>
            </a:r>
          </a:p>
          <a:p>
            <a:r>
              <a:rPr lang="en-US" sz="2400" dirty="0"/>
              <a:t>I propose to look at these topics in order of the section numbering, as well as deal with any additional comments posed by members of the Steering Committee.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E6514F8-310F-4F22-8EF7-AEB269E25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238" y="6111875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87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Tropical sea and rocks">
            <a:extLst>
              <a:ext uri="{FF2B5EF4-FFF2-40B4-BE49-F238E27FC236}">
                <a16:creationId xmlns:a16="http://schemas.microsoft.com/office/drawing/2014/main" id="{C7A54B61-8541-AB40-BD1C-F80E8A4240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79" b="979"/>
          <a:stretch/>
        </p:blipFill>
        <p:spPr>
          <a:xfrm>
            <a:off x="0" y="0"/>
            <a:ext cx="12192000" cy="6858000"/>
          </a:xfrm>
        </p:spPr>
      </p:pic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8DBDD9F7-3B84-F743-95F4-C9FA74DA597F}"/>
              </a:ext>
            </a:extLst>
          </p:cNvPr>
          <p:cNvSpPr txBox="1">
            <a:spLocks/>
          </p:cNvSpPr>
          <p:nvPr/>
        </p:nvSpPr>
        <p:spPr>
          <a:xfrm flipH="1">
            <a:off x="0" y="3895249"/>
            <a:ext cx="12192000" cy="296275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Insert Image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F67FDF-D697-3249-AD21-75F6353FF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912" y="4690872"/>
            <a:ext cx="73152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D747AE3E-8FF7-4593-95A7-A573296F9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688" y="5879592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4C95C25-5D55-48DD-A07A-9B7AB3C72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30" y="191572"/>
            <a:ext cx="1092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47" y="1831509"/>
            <a:ext cx="5170715" cy="1089529"/>
          </a:xfrm>
        </p:spPr>
        <p:txBody>
          <a:bodyPr/>
          <a:lstStyle/>
          <a:p>
            <a:r>
              <a:rPr lang="en-US" dirty="0"/>
              <a:t>Minor Changes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E397FF-5106-4C31-8E91-796AEA202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2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9E1DBF14-5499-489E-B1EA-8E20154B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6" y="5995987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09B90C08-1350-4590-99A9-859B178F1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56" y="115888"/>
            <a:ext cx="1092200" cy="1066800"/>
          </a:xfrm>
          <a:prstGeom prst="rect">
            <a:avLst/>
          </a:prstGeom>
        </p:spPr>
      </p:pic>
      <p:pic>
        <p:nvPicPr>
          <p:cNvPr id="5" name="Bildplatzhalter 4" descr="Ein Bild, das Riff, Tisch, Kuchen, sitzend enthält.&#10;&#10;Automatisch generierte Beschreibung">
            <a:extLst>
              <a:ext uri="{FF2B5EF4-FFF2-40B4-BE49-F238E27FC236}">
                <a16:creationId xmlns:a16="http://schemas.microsoft.com/office/drawing/2014/main" id="{41FE5B9B-E55F-4E6A-B0B2-266EA69DCB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6358" b="63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781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Minor Changes to MoU Text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1) Revision of text to clarify meaning,</a:t>
            </a:r>
          </a:p>
          <a:p>
            <a:pPr marL="0" indent="0">
              <a:buNone/>
            </a:pPr>
            <a:r>
              <a:rPr lang="en-US" sz="2400" dirty="0"/>
              <a:t>2) Correction of grammar and punctuation, </a:t>
            </a:r>
          </a:p>
          <a:p>
            <a:pPr marL="0" indent="0">
              <a:buNone/>
            </a:pPr>
            <a:r>
              <a:rPr lang="en-US" sz="2400" dirty="0"/>
              <a:t>3) Removal of unnecessary spacing (generated by Google Docs),</a:t>
            </a:r>
          </a:p>
          <a:p>
            <a:pPr marL="0" indent="0">
              <a:buNone/>
            </a:pPr>
            <a:r>
              <a:rPr lang="en-US" sz="2400" dirty="0"/>
              <a:t>4) Retention of blank numbered lines,</a:t>
            </a:r>
          </a:p>
          <a:p>
            <a:pPr marL="0" indent="0">
              <a:buNone/>
            </a:pPr>
            <a:r>
              <a:rPr lang="en-US" sz="2400" dirty="0"/>
              <a:t>5) Improvement of the Spanish translation, </a:t>
            </a:r>
          </a:p>
          <a:p>
            <a:pPr marL="0" indent="0">
              <a:buNone/>
            </a:pPr>
            <a:r>
              <a:rPr lang="en-US" sz="2400" dirty="0"/>
              <a:t>6) Removal of ‘mandatory’ or legally binding terms from the MoU – e.g., “shall”, “required”, “will”, “undertake”, etc.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E7EE6F5-935D-49CD-9A68-357A32CAA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413" y="5984722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79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Minor Changes to MoU Text (cont.)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7) Re-phrasing and softening of the language throughout the MoU in line with its non-binding, consensual nature.  E.g., the final words of the preamble have been changed from “Have agreed as follows” to “Intend the following” </a:t>
            </a:r>
          </a:p>
          <a:p>
            <a:pPr marL="0" indent="0">
              <a:buNone/>
            </a:pPr>
            <a:r>
              <a:rPr lang="en-US" sz="2400" dirty="0"/>
              <a:t>8) Re-wording of the section titles with softer, non-legalistic terminology – e.g., “modification” replaces “amendment”; “consultation” replaces “settlement of disputes”</a:t>
            </a:r>
          </a:p>
          <a:p>
            <a:pPr marL="0" indent="0">
              <a:buNone/>
            </a:pPr>
            <a:r>
              <a:rPr lang="en-US" sz="2400" dirty="0"/>
              <a:t>9) Allowing virtual meetings for organs, in addition to face-to-face meetings. 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ADC6FBBF-107E-4596-B855-5BFE0F06F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5984722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9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Large full slide image">
            <a:extLst>
              <a:ext uri="{FF2B5EF4-FFF2-40B4-BE49-F238E27FC236}">
                <a16:creationId xmlns:a16="http://schemas.microsoft.com/office/drawing/2014/main" id="{04651C38-FC54-400F-A9F3-B49EC4829A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7956" y="0"/>
            <a:ext cx="9044044" cy="5055895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C2B5667-FA20-49C2-A3CD-B275BB41F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F153D4-F9C1-4295-8CB0-BFC0E94D4C64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5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00D04A9-46EE-47A4-A7CA-71AFAC9E2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30" y="191572"/>
            <a:ext cx="1092200" cy="106680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3FB8148D-0D4A-439F-998B-03B3BC856F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206" y="6111875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03" y="4823791"/>
            <a:ext cx="10064079" cy="962268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More Substantial Changes</a:t>
            </a:r>
          </a:p>
        </p:txBody>
      </p:sp>
    </p:spTree>
    <p:extLst>
      <p:ext uri="{BB962C8B-B14F-4D97-AF65-F5344CB8AC3E}">
        <p14:creationId xmlns:p14="http://schemas.microsoft.com/office/powerpoint/2010/main" val="219061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dirty="0"/>
              <a:t>More Significant Changes Proposed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1) Replacing the term “Wider Caribbean” with the geographic/scientific descriptors “Caribbean and North Brazil Shelf Large Marine Ecosystems”.  The MoU also uses the shorthand term “MoU Area”</a:t>
            </a:r>
          </a:p>
          <a:p>
            <a:pPr marL="0" indent="0">
              <a:buNone/>
            </a:pPr>
            <a:r>
              <a:rPr lang="en-US" sz="2400" dirty="0"/>
              <a:t>2) Simplifying the text in many places by removing unnecessary terms or references in order to:</a:t>
            </a:r>
          </a:p>
          <a:p>
            <a:pPr marL="457200" lvl="1" indent="0">
              <a:buNone/>
            </a:pPr>
            <a:r>
              <a:rPr lang="en-US" sz="2200" dirty="0"/>
              <a:t>a. To make the text more succinct and precise</a:t>
            </a:r>
          </a:p>
          <a:p>
            <a:pPr marL="457200" lvl="1" indent="0">
              <a:buNone/>
            </a:pPr>
            <a:r>
              <a:rPr lang="en-US" sz="2200" dirty="0"/>
              <a:t>b. To recommend a choice in favour of one of multiple bracketed text options</a:t>
            </a:r>
          </a:p>
          <a:p>
            <a:pPr marL="457200" lvl="1" indent="0">
              <a:buNone/>
            </a:pPr>
            <a:r>
              <a:rPr lang="en-US" sz="2200" dirty="0"/>
              <a:t>c. To remove unnecessary examples or references.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BC1415D3-6875-4820-8A85-853435355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138" y="6111875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19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dirty="0"/>
              <a:t>More Significant Changes Proposed (cont.)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3) Reorganising the provisions dealing with the two main organs</a:t>
            </a:r>
          </a:p>
          <a:p>
            <a:pPr marL="0" indent="0">
              <a:buNone/>
            </a:pPr>
            <a:r>
              <a:rPr lang="en-US" sz="2400" dirty="0"/>
              <a:t>4) Removing the provisions regarding appointment of the Director of the Secretariat, approval of staff rules or regulations (e.g., Sections 21.6, 21.14, 30.8, 30.13, 39).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71C6BA2A-4E4A-4089-901F-3E5654321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713" y="6111875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45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Red and green zoanthids on a coral reef">
            <a:extLst>
              <a:ext uri="{FF2B5EF4-FFF2-40B4-BE49-F238E27FC236}">
                <a16:creationId xmlns:a16="http://schemas.microsoft.com/office/drawing/2014/main" id="{786A19C6-E002-4933-863A-594D051F378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b="10379"/>
          <a:stretch/>
        </p:blipFill>
        <p:spPr>
          <a:xfrm>
            <a:off x="3597441" y="0"/>
            <a:ext cx="8594559" cy="5133759"/>
          </a:xfr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4BE0E0A-A560-4455-A59B-C7C5347712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2512" y="4523699"/>
            <a:ext cx="10033000" cy="1107996"/>
          </a:xfrm>
        </p:spPr>
        <p:txBody>
          <a:bodyPr/>
          <a:lstStyle/>
          <a:p>
            <a:r>
              <a:rPr lang="en-US" sz="3600" b="1" dirty="0"/>
              <a:t>Main Sections for Discussion</a:t>
            </a:r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0FA90190-EBCB-443F-BFD6-79BA1A83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 and Image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2D947A-5BA8-423D-A1CE-1ABB26F59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7EED59-10A2-45B8-ACF5-4D37A39076F2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8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Grafik 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6AE8A4C-1C88-4CA8-A6D6-17242495A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30" y="191572"/>
            <a:ext cx="109220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89098-A07D-4523-A76F-19C3248B1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29631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75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dirty="0"/>
              <a:t>Areas for Discussion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precise nature of the MoU’s non-binding commitment – Section 3; </a:t>
            </a:r>
          </a:p>
          <a:p>
            <a:r>
              <a:rPr lang="en-US" sz="2400" dirty="0"/>
              <a:t>Whether additional checks are needed on the decision-making powers of the Executive Group by the Steering Group – Sections 19.6 and 28.6;</a:t>
            </a:r>
          </a:p>
          <a:p>
            <a:r>
              <a:rPr lang="en-US" sz="2400" dirty="0"/>
              <a:t>Whether the Chair of the Steering Group should participate in the meetings of the Executive Group – Section 27.2;</a:t>
            </a:r>
          </a:p>
          <a:p>
            <a:r>
              <a:rPr lang="en-US" sz="2400" dirty="0"/>
              <a:t>Whether the MoU should specify Legal Personality for the Coordination Mechanism, and if so, what form – Sections 43-46;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C73FC185-07FD-433A-AF28-EE21837EA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3" y="6129631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230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715846_Ocean presentation_RVA_v4.potx" id="{354FE8D4-E883-4E79-A422-6A1915D44872}" vid="{AAC9F203-D7BC-4B95-936D-67F55828A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3D7A05-DE9A-4773-A113-AAE964924F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9B7651-08C1-49A1-AFE9-4E4CD342176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8E2C315-492F-482C-BE04-955377E16A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presentation</Template>
  <TotalTime>0</TotalTime>
  <Words>527</Words>
  <Application>Microsoft Office PowerPoint</Application>
  <PresentationFormat>Breitbild</PresentationFormat>
  <Paragraphs>40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Office Theme</vt:lpstr>
      <vt:lpstr>Overview of Major Changes Recommended for Draft MoU and Main Sections for Discussion</vt:lpstr>
      <vt:lpstr>Minor Changes  </vt:lpstr>
      <vt:lpstr>Proposed Minor Changes to MoU Text</vt:lpstr>
      <vt:lpstr>Proposed Minor Changes to MoU Text (cont.)</vt:lpstr>
      <vt:lpstr>More Substantial Changes</vt:lpstr>
      <vt:lpstr>More Significant Changes Proposed</vt:lpstr>
      <vt:lpstr>More Significant Changes Proposed (cont.)</vt:lpstr>
      <vt:lpstr>Quote and Image Slide</vt:lpstr>
      <vt:lpstr>Areas for Discussion</vt:lpstr>
      <vt:lpstr>Areas for Discussion (cont.)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Major Changes Recommended for Draft MoU and Main Sections for Discussion</dc:title>
  <dc:creator>BERRY, David S</dc:creator>
  <cp:lastModifiedBy>Johanna Klein</cp:lastModifiedBy>
  <cp:revision>12</cp:revision>
  <dcterms:created xsi:type="dcterms:W3CDTF">2020-10-20T01:42:16Z</dcterms:created>
  <dcterms:modified xsi:type="dcterms:W3CDTF">2020-10-20T12:08:33Z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