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d0a3947fb_1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9d0a3947fb_13_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4472b6b5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4472b6b5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d0a3947fb_13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9d0a3947fb_13_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cfc973bd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cfc973bd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bd3ced30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bd3ced30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bd3ced30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bd3ced30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cfc973bd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cfc973bd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bd3ced307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bd3ced307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bd3ced30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bd3ced30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4472b6b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4472b6b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4472b6b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4472b6b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>
            <p:ph idx="2" type="pic"/>
          </p:nvPr>
        </p:nvSpPr>
        <p:spPr>
          <a:xfrm>
            <a:off x="-18980" y="1121569"/>
            <a:ext cx="9162981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5"/>
          <p:cNvSpPr/>
          <p:nvPr/>
        </p:nvSpPr>
        <p:spPr>
          <a:xfrm>
            <a:off x="6786377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4925" y="720328"/>
            <a:ext cx="5509022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>
            <p:ph idx="2" type="pic"/>
          </p:nvPr>
        </p:nvSpPr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6"/>
          <p:cNvSpPr/>
          <p:nvPr/>
        </p:nvSpPr>
        <p:spPr>
          <a:xfrm>
            <a:off x="6778402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>
            <p:ph idx="2" type="pic"/>
          </p:nvPr>
        </p:nvSpPr>
        <p:spPr>
          <a:xfrm>
            <a:off x="1550211" y="1398984"/>
            <a:ext cx="2433024" cy="2434389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4256207" y="1398984"/>
            <a:ext cx="3388519" cy="24343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600"/>
              <a:buFont typeface="Arimo"/>
              <a:buChar char="▸"/>
              <a:defRPr b="0" i="0" sz="11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700"/>
              <a:buFont typeface="Arial"/>
              <a:buNone/>
              <a:defRPr b="1" i="1" sz="170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7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1616783" y="1398984"/>
            <a:ext cx="6027943" cy="24343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600"/>
              <a:buFont typeface="Arimo"/>
              <a:buChar char="▸"/>
              <a:defRPr b="0" i="0" sz="11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700"/>
              <a:buFont typeface="Arial"/>
              <a:buNone/>
              <a:defRPr b="1" i="1" sz="170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8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9"/>
          <p:cNvSpPr/>
          <p:nvPr>
            <p:ph idx="2" type="pic"/>
          </p:nvPr>
        </p:nvSpPr>
        <p:spPr>
          <a:xfrm>
            <a:off x="1198594" y="1308668"/>
            <a:ext cx="2025000" cy="2026136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9"/>
          <p:cNvSpPr/>
          <p:nvPr>
            <p:ph idx="3" type="pic"/>
          </p:nvPr>
        </p:nvSpPr>
        <p:spPr>
          <a:xfrm>
            <a:off x="3409160" y="1308668"/>
            <a:ext cx="2025000" cy="2025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4" type="pic"/>
          </p:nvPr>
        </p:nvSpPr>
        <p:spPr>
          <a:xfrm>
            <a:off x="5619726" y="1308668"/>
            <a:ext cx="2025000" cy="2025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1198594" y="3387775"/>
            <a:ext cx="2025000" cy="8925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erriweather Sans"/>
              <a:buChar char="▸"/>
              <a:defRPr b="0" i="0" sz="9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9"/>
          <p:cNvSpPr txBox="1"/>
          <p:nvPr>
            <p:ph idx="5" type="body"/>
          </p:nvPr>
        </p:nvSpPr>
        <p:spPr>
          <a:xfrm>
            <a:off x="3409160" y="3387775"/>
            <a:ext cx="2025000" cy="8925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erriweather Sans"/>
              <a:buChar char="▸"/>
              <a:defRPr b="0" i="0" sz="9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6" type="body"/>
          </p:nvPr>
        </p:nvSpPr>
        <p:spPr>
          <a:xfrm>
            <a:off x="5619726" y="3387775"/>
            <a:ext cx="2025000" cy="8925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erriweather Sans"/>
              <a:buChar char="▸"/>
              <a:defRPr b="0" i="0" sz="9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9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/>
          <p:nvPr>
            <p:ph idx="2" type="tbl"/>
          </p:nvPr>
        </p:nvSpPr>
        <p:spPr>
          <a:xfrm>
            <a:off x="366022" y="1398984"/>
            <a:ext cx="2620818" cy="2434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venir"/>
              <a:buNone/>
              <a:defRPr b="0" i="0" sz="15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3072561" y="1398984"/>
            <a:ext cx="3388519" cy="24343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600"/>
              <a:buFont typeface="Arimo"/>
              <a:buChar char="▸"/>
              <a:defRPr b="0" i="0" sz="11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700"/>
              <a:buFont typeface="Arial"/>
              <a:buNone/>
              <a:defRPr b="1" i="1" sz="170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6786377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4925" y="720328"/>
            <a:ext cx="5509022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/>
          <p:nvPr>
            <p:ph idx="2" type="pic"/>
          </p:nvPr>
        </p:nvSpPr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>
            <a:off x="6786377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/>
          <p:nvPr>
            <p:ph idx="2" type="pic"/>
          </p:nvPr>
        </p:nvSpPr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/>
        </p:nvSpPr>
        <p:spPr>
          <a:xfrm>
            <a:off x="6776575" y="352350"/>
            <a:ext cx="22809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 Steering Committee Meeting Oct 2020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015" l="0" r="0" t="20015"/>
          <a:stretch/>
        </p:blipFill>
        <p:spPr>
          <a:xfrm>
            <a:off x="2300" y="1121575"/>
            <a:ext cx="9144000" cy="36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0" y="1844275"/>
            <a:ext cx="9144000" cy="11097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469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9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Agenda Item 7: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9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Timeline towards the creation of the Coordination Mechanism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69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08" name="Google Shape;108;p23"/>
          <p:cNvSpPr/>
          <p:nvPr/>
        </p:nvSpPr>
        <p:spPr>
          <a:xfrm>
            <a:off x="1208554" y="658703"/>
            <a:ext cx="5637679" cy="2659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472" y="686022"/>
            <a:ext cx="7466479" cy="22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/>
          <p:nvPr/>
        </p:nvSpPr>
        <p:spPr>
          <a:xfrm>
            <a:off x="-10662" y="3873575"/>
            <a:ext cx="9165307" cy="122712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1117" y="4737150"/>
            <a:ext cx="4783177" cy="3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/>
          <p:nvPr/>
        </p:nvSpPr>
        <p:spPr>
          <a:xfrm>
            <a:off x="138300" y="4786375"/>
            <a:ext cx="408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Catalyzing implementation of the Strategic Action Programme for the Caribbean and North Brazil Shelf LME’s</a:t>
            </a:r>
            <a:endParaRPr i="1" sz="6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What happens after CLME+ Project End?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8" name="Google Shape;208;p32"/>
          <p:cNvSpPr txBox="1"/>
          <p:nvPr/>
        </p:nvSpPr>
        <p:spPr>
          <a:xfrm>
            <a:off x="442750" y="532550"/>
            <a:ext cx="834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09" name="Google Shape;209;p32"/>
          <p:cNvSpPr txBox="1"/>
          <p:nvPr/>
        </p:nvSpPr>
        <p:spPr>
          <a:xfrm>
            <a:off x="442750" y="949650"/>
            <a:ext cx="80382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Further mitigation measures: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Advance as much as possible towards CM creation during CLME+ Project </a:t>
            </a:r>
            <a:r>
              <a:rPr i="1" lang="en">
                <a:solidFill>
                  <a:srgbClr val="85200C"/>
                </a:solidFill>
              </a:rPr>
              <a:t>(without jeopardizing timely delivery of other Project Outputs!)</a:t>
            </a:r>
            <a:endParaRPr i="1">
              <a:solidFill>
                <a:srgbClr val="85200C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ICM after-project-life plan by end of 2020 (?)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Optimize ProDoc development </a:t>
            </a:r>
            <a:r>
              <a:rPr i="1" lang="en"/>
              <a:t>(institutional memory!)</a:t>
            </a:r>
            <a:r>
              <a:rPr lang="en"/>
              <a:t> and Grant Operationalization and Project Inception phases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PROCARIBE+ Project Preparation Phase: </a:t>
            </a:r>
            <a:r>
              <a:rPr lang="en">
                <a:solidFill>
                  <a:srgbClr val="0000FF"/>
                </a:solidFill>
              </a:rPr>
              <a:t>tie ProDoc development to (I)CM Processes!</a:t>
            </a:r>
            <a:endParaRPr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●"/>
            </a:pPr>
            <a:r>
              <a:rPr lang="en">
                <a:solidFill>
                  <a:srgbClr val="434343"/>
                </a:solidFill>
              </a:rPr>
              <a:t>GAP: Keep “mini-PCU/Secretariat”/support staff?</a:t>
            </a:r>
            <a:r>
              <a:rPr i="1" lang="en">
                <a:solidFill>
                  <a:srgbClr val="980000"/>
                </a:solidFill>
              </a:rPr>
              <a:t> </a:t>
            </a:r>
            <a:endParaRPr i="1">
              <a:solidFill>
                <a:srgbClr val="98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○"/>
            </a:pPr>
            <a:r>
              <a:rPr i="1" lang="en">
                <a:solidFill>
                  <a:srgbClr val="980000"/>
                </a:solidFill>
              </a:rPr>
              <a:t>Ask GEF for exception to cap on PPG size?</a:t>
            </a:r>
            <a:r>
              <a:rPr b="1" lang="en">
                <a:solidFill>
                  <a:srgbClr val="274E13"/>
                </a:solidFill>
              </a:rPr>
              <a:t> </a:t>
            </a:r>
            <a:endParaRPr b="1">
              <a:solidFill>
                <a:srgbClr val="274E1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○"/>
            </a:pPr>
            <a:r>
              <a:rPr b="1" lang="en">
                <a:solidFill>
                  <a:srgbClr val="274E13"/>
                </a:solidFill>
              </a:rPr>
              <a:t>Leverage funds to bridge the gap?!!!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5755775" y="3678875"/>
            <a:ext cx="31098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See (I)CM mandate &amp; functions</a:t>
            </a:r>
            <a:endParaRPr sz="1300"/>
          </a:p>
        </p:txBody>
      </p:sp>
      <p:cxnSp>
        <p:nvCxnSpPr>
          <p:cNvPr id="211" name="Google Shape;211;p32"/>
          <p:cNvCxnSpPr>
            <a:endCxn id="210" idx="0"/>
          </p:cNvCxnSpPr>
          <p:nvPr/>
        </p:nvCxnSpPr>
        <p:spPr>
          <a:xfrm>
            <a:off x="7300475" y="3394175"/>
            <a:ext cx="10200" cy="28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012" l="0" r="0" t="20011"/>
          <a:stretch/>
        </p:blipFill>
        <p:spPr>
          <a:xfrm>
            <a:off x="2400" y="1121575"/>
            <a:ext cx="9144000" cy="366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2400" y="1674000"/>
            <a:ext cx="9141600" cy="11097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THANK YOU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1208554" y="658703"/>
            <a:ext cx="5637679" cy="2659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472" y="686022"/>
            <a:ext cx="7466479" cy="22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-10662" y="3916375"/>
            <a:ext cx="9165307" cy="122712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1117" y="4737150"/>
            <a:ext cx="4783177" cy="3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138300" y="4786375"/>
            <a:ext cx="408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Catalyzing implementation of the Strategic Action Programme for the Caribbean and North Brazil Shelf LME’s</a:t>
            </a:r>
            <a:endParaRPr i="1" sz="6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6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6852775" y="352350"/>
            <a:ext cx="22809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 Steering Committee Meeting Oct 2020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25" y="115425"/>
            <a:ext cx="8361949" cy="39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78325" y="915450"/>
            <a:ext cx="3682800" cy="311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163750" y="-512525"/>
            <a:ext cx="8520600" cy="4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50" y="2061053"/>
            <a:ext cx="3550800" cy="16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/>
          <p:nvPr/>
        </p:nvSpPr>
        <p:spPr>
          <a:xfrm rot="-1400371">
            <a:off x="3872019" y="1545854"/>
            <a:ext cx="848859" cy="51520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 txBox="1"/>
          <p:nvPr/>
        </p:nvSpPr>
        <p:spPr>
          <a:xfrm>
            <a:off x="154525" y="1013775"/>
            <a:ext cx="35508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O1.1 PI6 - Coordination Mechanism:</a:t>
            </a:r>
            <a:endParaRPr b="1" u="sng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Targets as incorporated in the </a:t>
            </a:r>
            <a:endParaRPr sz="12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</a:rPr>
              <a:t>(June PSCM approved) Results Framework (RF)</a:t>
            </a:r>
            <a:endParaRPr sz="1200">
              <a:solidFill>
                <a:srgbClr val="0000FF"/>
              </a:solidFill>
            </a:endParaRPr>
          </a:p>
        </p:txBody>
      </p:sp>
      <p:sp>
        <p:nvSpPr>
          <p:cNvPr id="127" name="Google Shape;127;p25"/>
          <p:cNvSpPr/>
          <p:nvPr/>
        </p:nvSpPr>
        <p:spPr>
          <a:xfrm rot="1899076">
            <a:off x="3871990" y="2931292"/>
            <a:ext cx="848979" cy="5152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" name="Google Shape;128;p25"/>
          <p:cNvCxnSpPr/>
          <p:nvPr/>
        </p:nvCxnSpPr>
        <p:spPr>
          <a:xfrm flipH="1" rot="10800000">
            <a:off x="5195725" y="2567400"/>
            <a:ext cx="3429000" cy="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5"/>
          <p:cNvSpPr txBox="1"/>
          <p:nvPr/>
        </p:nvSpPr>
        <p:spPr>
          <a:xfrm>
            <a:off x="493625" y="4250"/>
            <a:ext cx="85578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our ASPIRATIONS as a region/project, 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 Expressed in 2 </a:t>
            </a:r>
            <a:r>
              <a:rPr i="1" lang="en" sz="1600">
                <a:solidFill>
                  <a:srgbClr val="0000FF"/>
                </a:solidFill>
              </a:rPr>
              <a:t>~</a:t>
            </a:r>
            <a:r>
              <a:rPr b="1" lang="en" sz="1900">
                <a:solidFill>
                  <a:srgbClr val="0000FF"/>
                </a:solidFill>
              </a:rPr>
              <a:t>plausible interpretations of the targets </a:t>
            </a:r>
            <a:endParaRPr i="1" sz="1600">
              <a:solidFill>
                <a:srgbClr val="0000FF"/>
              </a:solidFill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5139325" y="952450"/>
            <a:ext cx="38379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agreement (in principle) on the </a:t>
            </a:r>
            <a:r>
              <a:rPr b="1" lang="en" sz="1300"/>
              <a:t>core aspects </a:t>
            </a:r>
            <a:r>
              <a:rPr lang="en" sz="1300"/>
              <a:t>of the CM </a:t>
            </a:r>
            <a:r>
              <a:rPr lang="en" sz="1300">
                <a:solidFill>
                  <a:srgbClr val="00FF00"/>
                </a:solidFill>
              </a:rPr>
              <a:t>✔</a:t>
            </a:r>
            <a:endParaRPr sz="1300">
              <a:solidFill>
                <a:srgbClr val="00FF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/>
              <a:t>consensus</a:t>
            </a:r>
            <a:r>
              <a:rPr lang="en" sz="1300"/>
              <a:t> on the full CM </a:t>
            </a:r>
            <a:r>
              <a:rPr b="1" lang="en" sz="1300"/>
              <a:t>MoU</a:t>
            </a:r>
            <a:r>
              <a:rPr lang="en" sz="1300"/>
              <a:t>, </a:t>
            </a:r>
            <a:r>
              <a:rPr b="1" lang="en" sz="1300"/>
              <a:t>after legal </a:t>
            </a:r>
            <a:r>
              <a:rPr lang="en" sz="1300"/>
              <a:t>review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>
                <a:solidFill>
                  <a:srgbClr val="0000FF"/>
                </a:solidFill>
                <a:highlight>
                  <a:schemeClr val="lt1"/>
                </a:highlight>
              </a:rPr>
              <a:t>circulation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of the fully cleared MoU </a:t>
            </a:r>
            <a:r>
              <a:rPr b="1" lang="en" sz="1300">
                <a:solidFill>
                  <a:srgbClr val="0000FF"/>
                </a:solidFill>
                <a:highlight>
                  <a:schemeClr val="lt1"/>
                </a:highlight>
              </a:rPr>
              <a:t>for signature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(interpretation of Target B)</a:t>
            </a:r>
            <a:endParaRPr sz="1300"/>
          </a:p>
        </p:txBody>
      </p:sp>
      <p:sp>
        <p:nvSpPr>
          <p:cNvPr id="131" name="Google Shape;131;p25"/>
          <p:cNvSpPr txBox="1"/>
          <p:nvPr/>
        </p:nvSpPr>
        <p:spPr>
          <a:xfrm rot="-5400000">
            <a:off x="4422050" y="1383525"/>
            <a:ext cx="1115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OPTION  1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5134825" y="2711400"/>
            <a:ext cx="38379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agreement (in principle) on the </a:t>
            </a:r>
            <a:r>
              <a:rPr b="1" lang="en" sz="1300">
                <a:solidFill>
                  <a:schemeClr val="dk1"/>
                </a:solidFill>
              </a:rPr>
              <a:t>core aspects </a:t>
            </a:r>
            <a:r>
              <a:rPr lang="en" sz="1300">
                <a:solidFill>
                  <a:schemeClr val="dk1"/>
                </a:solidFill>
              </a:rPr>
              <a:t>of the CM </a:t>
            </a:r>
            <a:r>
              <a:rPr lang="en" sz="1300">
                <a:solidFill>
                  <a:srgbClr val="00FF00"/>
                </a:solidFill>
              </a:rPr>
              <a:t>✔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there is a fully developed </a:t>
            </a:r>
            <a:r>
              <a:rPr b="1" lang="en" sz="1300"/>
              <a:t>MOU, pre-cleared by the PSC </a:t>
            </a:r>
            <a:r>
              <a:rPr lang="en" sz="1300"/>
              <a:t>at the </a:t>
            </a:r>
            <a:r>
              <a:rPr b="1" lang="en" sz="1300"/>
              <a:t>technical level</a:t>
            </a:r>
            <a:r>
              <a:rPr lang="en" sz="1300"/>
              <a:t> and ready to be used for further screening by legal departments of prospective Signatories"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(alternative interpretation of Target B)</a:t>
            </a:r>
            <a:endParaRPr sz="1300"/>
          </a:p>
        </p:txBody>
      </p:sp>
      <p:sp>
        <p:nvSpPr>
          <p:cNvPr id="133" name="Google Shape;133;p25"/>
          <p:cNvSpPr txBox="1"/>
          <p:nvPr/>
        </p:nvSpPr>
        <p:spPr>
          <a:xfrm rot="-5400000">
            <a:off x="4387075" y="3305950"/>
            <a:ext cx="1253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OPTION  2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/>
        </p:nvSpPr>
        <p:spPr>
          <a:xfrm>
            <a:off x="213950" y="4620475"/>
            <a:ext cx="85917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</a:rPr>
              <a:t>BOTH OPTIONS CAN BE SEEN AS “MEETING THE RF TARGETS” - but with different levels of ambition</a:t>
            </a:r>
            <a:endParaRPr b="1" sz="13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1" type="subTitle"/>
          </p:nvPr>
        </p:nvSpPr>
        <p:spPr>
          <a:xfrm>
            <a:off x="311700" y="-9075"/>
            <a:ext cx="8520600" cy="4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June PSCM decisions relative to the Coordination Mechanism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(some concern was expressed by PCU at the time…)</a:t>
            </a:r>
            <a:endParaRPr sz="1400"/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38" y="2093950"/>
            <a:ext cx="7683325" cy="6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513" y="1432038"/>
            <a:ext cx="3705225" cy="60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6"/>
          <p:cNvCxnSpPr/>
          <p:nvPr/>
        </p:nvCxnSpPr>
        <p:spPr>
          <a:xfrm flipH="1">
            <a:off x="7306600" y="2604900"/>
            <a:ext cx="101100" cy="4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3" name="Google Shape;143;p26"/>
          <p:cNvSpPr txBox="1"/>
          <p:nvPr/>
        </p:nvSpPr>
        <p:spPr>
          <a:xfrm>
            <a:off x="3038225" y="3177750"/>
            <a:ext cx="57939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meaning of “finalized”</a:t>
            </a:r>
            <a:r>
              <a:rPr lang="en">
                <a:solidFill>
                  <a:srgbClr val="38761D"/>
                </a:solidFill>
              </a:rPr>
              <a:t>: an MOU that is technically AND legally cleared?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163750" y="-512525"/>
            <a:ext cx="8520600" cy="4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2121900" y="493725"/>
            <a:ext cx="4900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980000"/>
                </a:solidFill>
              </a:rPr>
              <a:t>RISK of OPTION 2</a:t>
            </a:r>
            <a:endParaRPr b="1" sz="19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→</a:t>
            </a:r>
            <a:r>
              <a:rPr lang="en"/>
              <a:t> if </a:t>
            </a:r>
            <a:r>
              <a:rPr b="1" lang="en"/>
              <a:t>legal clearance </a:t>
            </a:r>
            <a:r>
              <a:rPr lang="en"/>
              <a:t>of final MOU is </a:t>
            </a:r>
            <a:r>
              <a:rPr b="1" lang="en"/>
              <a:t>NOT (largely) achieved </a:t>
            </a:r>
            <a:r>
              <a:rPr lang="en"/>
              <a:t>by CLME+ Project End, there will no longer be a Project/PCU to support further work on MOU and towards the creation of the Coordination Mechanism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→ anticipated possible approx start date of next phase (PROCARIBE+) project: end of 2022 (inception phase), Q2 of 2023, full project implementation...</a:t>
            </a:r>
            <a:endParaRPr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/>
          <p:nvPr/>
        </p:nvSpPr>
        <p:spPr>
          <a:xfrm>
            <a:off x="2507600" y="1550650"/>
            <a:ext cx="4461000" cy="297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600" y="1106350"/>
            <a:ext cx="3465000" cy="1427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6" name="Google Shape;156;p28"/>
          <p:cNvSpPr txBox="1"/>
          <p:nvPr/>
        </p:nvSpPr>
        <p:spPr>
          <a:xfrm>
            <a:off x="145675" y="976450"/>
            <a:ext cx="27723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Note on Project Role</a:t>
            </a:r>
            <a:r>
              <a:rPr b="1" lang="en">
                <a:solidFill>
                  <a:srgbClr val="0000FF"/>
                </a:solidFill>
              </a:rPr>
              <a:t>: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project can support throughout its lifespan,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but not guarantee achievement of consensus among countries/IGO’s/PSC members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104875" y="66050"/>
            <a:ext cx="8910000" cy="531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CLME+ OUTPUT 1.1 - THE COORDINATION MECHANISM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PCU STRATEGIC PROPOSAL, with a view of taking full advantage of opportunity offered by the Project</a:t>
            </a:r>
            <a:endParaRPr b="1"/>
          </a:p>
        </p:txBody>
      </p:sp>
      <p:sp>
        <p:nvSpPr>
          <p:cNvPr id="158" name="Google Shape;158;p28"/>
          <p:cNvSpPr txBox="1"/>
          <p:nvPr/>
        </p:nvSpPr>
        <p:spPr>
          <a:xfrm>
            <a:off x="1222225" y="3375450"/>
            <a:ext cx="22860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Conservative interpretation of Target B, to be achieved by March 2021: </a:t>
            </a:r>
            <a:r>
              <a:rPr b="1" lang="en" sz="1200"/>
              <a:t>as a minimum, </a:t>
            </a:r>
            <a:r>
              <a:rPr b="1" lang="en" sz="1200"/>
              <a:t>technically</a:t>
            </a:r>
            <a:r>
              <a:rPr b="1" lang="en" sz="1200"/>
              <a:t> cleared MOU</a:t>
            </a:r>
            <a:endParaRPr b="1" sz="1200"/>
          </a:p>
        </p:txBody>
      </p:sp>
      <p:sp>
        <p:nvSpPr>
          <p:cNvPr id="159" name="Google Shape;159;p28"/>
          <p:cNvSpPr txBox="1"/>
          <p:nvPr/>
        </p:nvSpPr>
        <p:spPr>
          <a:xfrm>
            <a:off x="6777675" y="1050200"/>
            <a:ext cx="21789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38761D"/>
                </a:solidFill>
              </a:rPr>
              <a:t>different possible interpretations</a:t>
            </a:r>
            <a:r>
              <a:rPr b="1" lang="en">
                <a:solidFill>
                  <a:srgbClr val="38761D"/>
                </a:solidFill>
              </a:rPr>
              <a:t> </a:t>
            </a:r>
            <a:endParaRPr b="1">
              <a:solidFill>
                <a:srgbClr val="38761D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of what should be achieved by Project End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2546850" y="2908788"/>
            <a:ext cx="43266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highlight>
                  <a:srgbClr val="FFFF00"/>
                </a:highlight>
              </a:rPr>
              <a:t>PCU’S </a:t>
            </a:r>
            <a:r>
              <a:rPr b="1" lang="en" sz="1700" u="sng">
                <a:highlight>
                  <a:srgbClr val="FFFF00"/>
                </a:highlight>
              </a:rPr>
              <a:t>PROPOSED WAY FORWARD:</a:t>
            </a:r>
            <a:endParaRPr b="1" sz="1700" u="sng">
              <a:highlight>
                <a:srgbClr val="FFFF00"/>
              </a:highlight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5811650" y="3441225"/>
            <a:ext cx="33057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CLME+ PCU keeps supporting the aspirations of having a technically AND legally cleared MOU that can be circulated for signature, BY or BEFORE Project End.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Most positive scenario: further support signing process if the above is achieved before Project End Date.</a:t>
            </a:r>
            <a:endParaRPr i="1" sz="1200"/>
          </a:p>
        </p:txBody>
      </p:sp>
      <p:sp>
        <p:nvSpPr>
          <p:cNvPr id="162" name="Google Shape;162;p28"/>
          <p:cNvSpPr/>
          <p:nvPr/>
        </p:nvSpPr>
        <p:spPr>
          <a:xfrm>
            <a:off x="3395500" y="3780700"/>
            <a:ext cx="2199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104875" y="3506475"/>
            <a:ext cx="16335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1. </a:t>
            </a:r>
            <a:r>
              <a:rPr lang="en" sz="1200">
                <a:solidFill>
                  <a:srgbClr val="38761D"/>
                </a:solidFill>
              </a:rPr>
              <a:t>secure that the minimum requirements under the Results Framework are met: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5623450" y="3780700"/>
            <a:ext cx="2199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/>
        </p:nvSpPr>
        <p:spPr>
          <a:xfrm>
            <a:off x="3703338" y="3454475"/>
            <a:ext cx="18522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2. </a:t>
            </a:r>
            <a:r>
              <a:rPr lang="en" sz="1200">
                <a:solidFill>
                  <a:srgbClr val="980000"/>
                </a:solidFill>
              </a:rPr>
              <a:t>mitigate the risk of a stall (or substantial slow-down) of the process towards CM creation, once the Project End Date is reached</a:t>
            </a:r>
            <a:endParaRPr sz="1200">
              <a:solidFill>
                <a:srgbClr val="980000"/>
              </a:solidFill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435300" y="4756125"/>
            <a:ext cx="52920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highlight>
                  <a:srgbClr val="FFFF00"/>
                </a:highlight>
              </a:rPr>
              <a:t>Q: WHEN DO WE START LEGAL CLEARANCE?</a:t>
            </a:r>
            <a:endParaRPr b="1" sz="1700" u="sng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TIMELINE - </a:t>
            </a:r>
            <a:r>
              <a:rPr b="1" i="1" lang="en" sz="2700" u="sng">
                <a:solidFill>
                  <a:srgbClr val="980000"/>
                </a:solidFill>
              </a:rPr>
              <a:t>“beware of the Gap!”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00" y="540925"/>
            <a:ext cx="7029034" cy="44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7115350" y="2745950"/>
            <a:ext cx="2212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/>
              <a:t>TIMELINE SHOWS:</a:t>
            </a:r>
            <a:endParaRPr b="1" sz="1000" u="sng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from </a:t>
            </a:r>
            <a:r>
              <a:rPr b="1" i="1" lang="en" sz="1000"/>
              <a:t>CLME+ Project </a:t>
            </a:r>
            <a:r>
              <a:rPr i="1" lang="en" sz="1000"/>
              <a:t>(2015-2021) to </a:t>
            </a:r>
            <a:r>
              <a:rPr b="1" i="1" lang="en" sz="1000"/>
              <a:t>PROCARIBE+ Project</a:t>
            </a:r>
            <a:r>
              <a:rPr i="1" lang="en" sz="1000"/>
              <a:t> (2022/23-...)</a:t>
            </a:r>
            <a:endParaRPr i="1" sz="1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from </a:t>
            </a:r>
            <a:r>
              <a:rPr b="1" i="1" lang="en" sz="1000"/>
              <a:t>ICM </a:t>
            </a:r>
            <a:r>
              <a:rPr i="1" lang="en" sz="1000"/>
              <a:t>to </a:t>
            </a:r>
            <a:r>
              <a:rPr b="1" i="1" lang="en" sz="1000"/>
              <a:t>PROCARIBE</a:t>
            </a:r>
            <a:endParaRPr b="1" i="1" sz="10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from </a:t>
            </a:r>
            <a:r>
              <a:rPr b="1" i="1" lang="en" sz="1000"/>
              <a:t>CLME+ SAP </a:t>
            </a:r>
            <a:r>
              <a:rPr i="1" lang="en" sz="1000"/>
              <a:t>(2015-2024) to </a:t>
            </a:r>
            <a:r>
              <a:rPr b="1" i="1" lang="en" sz="1000"/>
              <a:t>PROCARIBE SAP </a:t>
            </a:r>
            <a:r>
              <a:rPr i="1" lang="en" sz="1000"/>
              <a:t>(2025-2035)</a:t>
            </a:r>
            <a:endParaRPr i="1" sz="1000"/>
          </a:p>
        </p:txBody>
      </p:sp>
      <p:cxnSp>
        <p:nvCxnSpPr>
          <p:cNvPr id="174" name="Google Shape;174;p29"/>
          <p:cNvCxnSpPr/>
          <p:nvPr/>
        </p:nvCxnSpPr>
        <p:spPr>
          <a:xfrm>
            <a:off x="3090225" y="945650"/>
            <a:ext cx="0" cy="321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9"/>
          <p:cNvCxnSpPr/>
          <p:nvPr/>
        </p:nvCxnSpPr>
        <p:spPr>
          <a:xfrm>
            <a:off x="4004625" y="945650"/>
            <a:ext cx="0" cy="321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9"/>
          <p:cNvCxnSpPr/>
          <p:nvPr/>
        </p:nvCxnSpPr>
        <p:spPr>
          <a:xfrm>
            <a:off x="4309425" y="945650"/>
            <a:ext cx="0" cy="321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7" name="Google Shape;177;p29"/>
          <p:cNvSpPr/>
          <p:nvPr/>
        </p:nvSpPr>
        <p:spPr>
          <a:xfrm>
            <a:off x="3132425" y="1426900"/>
            <a:ext cx="1128900" cy="2280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8" name="Google Shape;178;p29"/>
          <p:cNvCxnSpPr>
            <a:endCxn id="179" idx="1"/>
          </p:cNvCxnSpPr>
          <p:nvPr/>
        </p:nvCxnSpPr>
        <p:spPr>
          <a:xfrm flipH="1" rot="10800000">
            <a:off x="3748700" y="764175"/>
            <a:ext cx="3791100" cy="5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29"/>
          <p:cNvSpPr txBox="1"/>
          <p:nvPr/>
        </p:nvSpPr>
        <p:spPr>
          <a:xfrm>
            <a:off x="3213475" y="724625"/>
            <a:ext cx="15852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if p</a:t>
            </a:r>
            <a:r>
              <a:rPr lang="en" sz="900"/>
              <a:t>roject end kept in July</a:t>
            </a:r>
            <a:endParaRPr sz="900"/>
          </a:p>
        </p:txBody>
      </p:sp>
      <p:sp>
        <p:nvSpPr>
          <p:cNvPr id="179" name="Google Shape;179;p29"/>
          <p:cNvSpPr txBox="1"/>
          <p:nvPr/>
        </p:nvSpPr>
        <p:spPr>
          <a:xfrm>
            <a:off x="7539800" y="101325"/>
            <a:ext cx="1418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80000"/>
                </a:solidFill>
              </a:rPr>
              <a:t>Potentially “dead” period with no progress on MOU if MOU not finalized by Project End</a:t>
            </a:r>
            <a:endParaRPr b="1" sz="1200">
              <a:solidFill>
                <a:srgbClr val="980000"/>
              </a:solidFill>
            </a:endParaRPr>
          </a:p>
        </p:txBody>
      </p:sp>
      <p:cxnSp>
        <p:nvCxnSpPr>
          <p:cNvPr id="181" name="Google Shape;181;p29"/>
          <p:cNvCxnSpPr/>
          <p:nvPr/>
        </p:nvCxnSpPr>
        <p:spPr>
          <a:xfrm flipH="1">
            <a:off x="3104275" y="932925"/>
            <a:ext cx="206400" cy="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29"/>
          <p:cNvSpPr/>
          <p:nvPr/>
        </p:nvSpPr>
        <p:spPr>
          <a:xfrm>
            <a:off x="4785200" y="4634025"/>
            <a:ext cx="1585200" cy="1449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4719200" y="4753575"/>
            <a:ext cx="23283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80000"/>
                </a:solidFill>
              </a:rPr>
              <a:t>Development &amp; endorsement of new SAP </a:t>
            </a:r>
            <a:endParaRPr b="1" sz="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80000"/>
                </a:solidFill>
              </a:rPr>
              <a:t>- Coordination Mechanism must be up &amp; running!</a:t>
            </a:r>
            <a:endParaRPr b="1" sz="700">
              <a:solidFill>
                <a:srgbClr val="980000"/>
              </a:solidFill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8170550" y="1308675"/>
            <a:ext cx="156900" cy="2643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" name="Google Shape;185;p29"/>
          <p:cNvCxnSpPr/>
          <p:nvPr/>
        </p:nvCxnSpPr>
        <p:spPr>
          <a:xfrm>
            <a:off x="7496475" y="2932100"/>
            <a:ext cx="150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6" name="Google Shape;186;p29"/>
          <p:cNvSpPr txBox="1"/>
          <p:nvPr/>
        </p:nvSpPr>
        <p:spPr>
          <a:xfrm>
            <a:off x="7587275" y="1507050"/>
            <a:ext cx="1418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Target: have CM created by LATEST end of PROCARIBE+ Inception Phase </a:t>
            </a:r>
            <a:r>
              <a:rPr b="1" lang="en" sz="900">
                <a:solidFill>
                  <a:srgbClr val="0000FF"/>
                </a:solidFill>
              </a:rPr>
              <a:t>(that’s 2+ years from now!)</a:t>
            </a:r>
            <a:endParaRPr b="1" sz="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What happens after CLME+ Project End?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2" name="Google Shape;192;p30"/>
          <p:cNvSpPr txBox="1"/>
          <p:nvPr/>
        </p:nvSpPr>
        <p:spPr>
          <a:xfrm>
            <a:off x="308450" y="595825"/>
            <a:ext cx="5731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FROM THE ICM MOU: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IV. Core Functions of the ICM</a:t>
            </a:r>
            <a:endParaRPr b="1"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ICM will coordinate, cooperate and (....) to (....) implement the CLME+ SAP (...)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XIV. Entry into Effect and Duration</a:t>
            </a:r>
            <a:endParaRPr b="1"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MOU will enter into effect and the ICM will thereby become formally established upon the signature of this MoU by a minimum of five (5) of the Parties. </a:t>
            </a:r>
            <a:r>
              <a:rPr lang="en" sz="1000">
                <a:solidFill>
                  <a:srgbClr val="0000FF"/>
                </a:solidFill>
              </a:rPr>
              <a:t>It will remain in force until the termination of the UNDP/GEF CLME+ Project or as otherwise decided up by the Parties</a:t>
            </a:r>
            <a:endParaRPr sz="1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FROM THE ICM RULES &amp; REGULATIONS </a:t>
            </a:r>
            <a:r>
              <a:rPr i="1" lang="en" sz="1000">
                <a:solidFill>
                  <a:srgbClr val="980000"/>
                </a:solidFill>
              </a:rPr>
              <a:t>(a revision is being proposed)</a:t>
            </a:r>
            <a:r>
              <a:rPr b="1" lang="en"/>
              <a:t>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11. Appointment of the Secretariat</a:t>
            </a:r>
            <a:endParaRPr b="1"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</a:t>
            </a:r>
            <a:r>
              <a:rPr lang="en" sz="1000">
                <a:solidFill>
                  <a:srgbClr val="0000FF"/>
                </a:solidFill>
              </a:rPr>
              <a:t>CLME+ PCU</a:t>
            </a:r>
            <a:r>
              <a:rPr lang="en" sz="1000"/>
              <a:t> shall act as the CLME+ SAP ICM Secretariat </a:t>
            </a:r>
            <a:r>
              <a:rPr lang="en" sz="1000">
                <a:solidFill>
                  <a:srgbClr val="0000FF"/>
                </a:solidFill>
              </a:rPr>
              <a:t>throughout the lifespan of either the CLME+ Project</a:t>
            </a:r>
            <a:r>
              <a:rPr lang="en" sz="1000"/>
              <a:t> or the CLME+ SAP ICM, whichever ends first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If the CLME+ PCU is no longer able to perform the role of the Secretariat, the CLME+ SAP ICM will, through consensus, </a:t>
            </a:r>
            <a:r>
              <a:rPr lang="en" sz="1000">
                <a:solidFill>
                  <a:srgbClr val="0000FF"/>
                </a:solidFill>
              </a:rPr>
              <a:t>assign</a:t>
            </a:r>
            <a:r>
              <a:rPr lang="en" sz="1000">
                <a:solidFill>
                  <a:srgbClr val="0000FF"/>
                </a:solidFill>
              </a:rPr>
              <a:t> the role of the Secretariat to one of its members (...)</a:t>
            </a:r>
            <a:endParaRPr sz="1000">
              <a:solidFill>
                <a:srgbClr val="0000FF"/>
              </a:solidFill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072575" y="595825"/>
            <a:ext cx="3091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FROM THE CLME+ PROJECT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RESULTS FRAMEWORK: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OUTPUT 1.1. Decisions on coordination &amp; cooperation arrangements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(Target)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arrangement(s) and operational mechanism to coordinate integrated ocean governance (incl. continued SAP implementation) efforts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beyond project life span, consolidated </a:t>
            </a: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before  end of 2020 </a:t>
            </a:r>
            <a:endParaRPr sz="1600">
              <a:solidFill>
                <a:srgbClr val="0000FF"/>
              </a:solidFill>
            </a:endParaRPr>
          </a:p>
        </p:txBody>
      </p:sp>
      <p:cxnSp>
        <p:nvCxnSpPr>
          <p:cNvPr id="194" name="Google Shape;194;p30"/>
          <p:cNvCxnSpPr/>
          <p:nvPr/>
        </p:nvCxnSpPr>
        <p:spPr>
          <a:xfrm>
            <a:off x="5919075" y="506725"/>
            <a:ext cx="27900" cy="42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What happens after CLME+ Project End?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0" name="Google Shape;200;p31"/>
          <p:cNvSpPr txBox="1"/>
          <p:nvPr/>
        </p:nvSpPr>
        <p:spPr>
          <a:xfrm>
            <a:off x="442750" y="837350"/>
            <a:ext cx="834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12 months: </a:t>
            </a:r>
            <a:r>
              <a:rPr lang="en"/>
              <a:t>PIF in GEF WP on </a:t>
            </a:r>
            <a:r>
              <a:rPr lang="en">
                <a:solidFill>
                  <a:srgbClr val="0000FF"/>
                </a:solidFill>
              </a:rPr>
              <a:t>15 June 2021</a:t>
            </a:r>
            <a:r>
              <a:rPr lang="en"/>
              <a:t>,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PPG released → ProDoc to be delivered by </a:t>
            </a:r>
            <a:r>
              <a:rPr lang="en">
                <a:solidFill>
                  <a:srgbClr val="0000FF"/>
                </a:solidFill>
              </a:rPr>
              <a:t>15 June 2022</a:t>
            </a:r>
            <a:endParaRPr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4 months:</a:t>
            </a:r>
            <a:r>
              <a:rPr lang="en"/>
              <a:t> to PROCARIBE+ Project Start (operationalize GEF Grant): </a:t>
            </a:r>
            <a:r>
              <a:rPr lang="en">
                <a:solidFill>
                  <a:srgbClr val="0000FF"/>
                </a:solidFill>
              </a:rPr>
              <a:t>October 2022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6 months:</a:t>
            </a:r>
            <a:r>
              <a:rPr lang="en"/>
              <a:t> duration of PROCARIBE+ Project Inception Phase: </a:t>
            </a:r>
            <a:r>
              <a:rPr lang="en">
                <a:solidFill>
                  <a:srgbClr val="0000FF"/>
                </a:solidFill>
              </a:rPr>
              <a:t>April 2023</a:t>
            </a:r>
            <a:endParaRPr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highlight>
                  <a:srgbClr val="FFFF00"/>
                </a:highlight>
              </a:rPr>
              <a:t>“GAP”</a:t>
            </a:r>
            <a:r>
              <a:rPr lang="en">
                <a:highlight>
                  <a:srgbClr val="FFFF00"/>
                </a:highlight>
              </a:rPr>
              <a:t> to </a:t>
            </a:r>
            <a:r>
              <a:rPr b="1" lang="en">
                <a:highlight>
                  <a:srgbClr val="FFFF00"/>
                </a:highlight>
              </a:rPr>
              <a:t>“full”</a:t>
            </a:r>
            <a:r>
              <a:rPr lang="en">
                <a:highlight>
                  <a:srgbClr val="FFFF00"/>
                </a:highlight>
              </a:rPr>
              <a:t> implementation start date of PROCARIBE+:</a:t>
            </a:r>
            <a:endParaRPr>
              <a:highlight>
                <a:srgbClr val="FFFF00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CLME+ Project End in July 20: </a:t>
            </a:r>
            <a:r>
              <a:rPr b="1" lang="en">
                <a:solidFill>
                  <a:srgbClr val="980000"/>
                </a:solidFill>
              </a:rPr>
              <a:t>20 months</a:t>
            </a:r>
            <a:r>
              <a:rPr lang="en"/>
              <a:t>	If CLME+ Project End in October 20: </a:t>
            </a:r>
            <a:r>
              <a:rPr b="1" lang="en">
                <a:solidFill>
                  <a:srgbClr val="980000"/>
                </a:solidFill>
              </a:rPr>
              <a:t>15.5 months</a:t>
            </a:r>
            <a:endParaRPr b="1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817225" y="423425"/>
            <a:ext cx="29709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80000"/>
                </a:solidFill>
              </a:rPr>
              <a:t>(tentative/”aspirational” timeline)</a:t>
            </a:r>
            <a:endParaRPr i="1">
              <a:solidFill>
                <a:srgbClr val="980000"/>
              </a:solidFill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582575" y="3456775"/>
            <a:ext cx="83421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80000"/>
                </a:solidFill>
              </a:rPr>
              <a:t>15.5 months</a:t>
            </a:r>
            <a:r>
              <a:rPr b="1" lang="en" u="sng"/>
              <a:t> “bridge period”: 	</a:t>
            </a:r>
            <a:r>
              <a:rPr i="1" lang="en">
                <a:solidFill>
                  <a:srgbClr val="434343"/>
                </a:solidFill>
              </a:rPr>
              <a:t>Keep “mini-PCU/Secretariat”/minimal support staff?</a:t>
            </a:r>
            <a:endParaRPr b="1" i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7.5M with GEF PPG grant funds  ↔  (I)CM activities </a:t>
            </a:r>
            <a:r>
              <a:rPr lang="en" sz="1300" u="sng"/>
              <a:t>to the extent they contribute to ProDoc development</a:t>
            </a:r>
            <a:endParaRPr sz="1300" u="sng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Char char="●"/>
            </a:pPr>
            <a:r>
              <a:rPr lang="en" sz="1300">
                <a:solidFill>
                  <a:srgbClr val="980000"/>
                </a:solidFill>
              </a:rPr>
              <a:t>4M no GEF funds </a:t>
            </a:r>
            <a:r>
              <a:rPr i="1" lang="en" sz="1300">
                <a:solidFill>
                  <a:srgbClr val="980000"/>
                </a:solidFill>
              </a:rPr>
              <a:t>(other projects?)</a:t>
            </a:r>
            <a:endParaRPr i="1" sz="1300">
              <a:solidFill>
                <a:srgbClr val="98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6M with GEF PROCARIBE+ funds </a:t>
            </a:r>
            <a:r>
              <a:rPr lang="en" sz="1300">
                <a:solidFill>
                  <a:schemeClr val="dk1"/>
                </a:solidFill>
              </a:rPr>
              <a:t>↔  (I)CM activities </a:t>
            </a:r>
            <a:r>
              <a:rPr lang="en" sz="1300" u="sng">
                <a:solidFill>
                  <a:schemeClr val="dk1"/>
                </a:solidFill>
              </a:rPr>
              <a:t>to the extent they contribute to and do not</a:t>
            </a:r>
            <a:endParaRPr sz="1300" u="sng">
              <a:solidFill>
                <a:schemeClr val="dk1"/>
              </a:solidFill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1"/>
                </a:solidFill>
              </a:rPr>
              <a:t> jeopardize inception phase core activities</a:t>
            </a:r>
            <a:endParaRPr sz="13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