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c38d335c4_14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9c38d335c4_14_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44cf0f4bc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44cf0f4bc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44cf0f4b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a44cf0f4b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c38d335c4_14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9c38d335c4_14_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3c6e29516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3c6e29516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bd3ced30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bd3ced30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9bd3ced30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9bd3ced30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3c6e29516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3c6e2951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3c6e2951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3c6e2951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bd3ced30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bd3ced30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44cf0f4b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a44cf0f4b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44cf0f4b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a44cf0f4b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6786377" y="307370"/>
            <a:ext cx="2365500" cy="3033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4925" y="720328"/>
            <a:ext cx="5509023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/>
          <p:nvPr>
            <p:ph idx="2" type="pic"/>
          </p:nvPr>
        </p:nvSpPr>
        <p:spPr>
          <a:xfrm>
            <a:off x="-18980" y="1121569"/>
            <a:ext cx="9165300" cy="3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-30975" y="1674000"/>
            <a:ext cx="9174900" cy="11097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05" y="209550"/>
            <a:ext cx="3165660" cy="538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/>
          <p:nvPr>
            <p:ph idx="2" type="pic"/>
          </p:nvPr>
        </p:nvSpPr>
        <p:spPr>
          <a:xfrm>
            <a:off x="-18980" y="1121569"/>
            <a:ext cx="9162981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6"/>
          <p:cNvSpPr/>
          <p:nvPr/>
        </p:nvSpPr>
        <p:spPr>
          <a:xfrm>
            <a:off x="6786377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4925" y="720328"/>
            <a:ext cx="5509022" cy="13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>
            <p:ph idx="2" type="pic"/>
          </p:nvPr>
        </p:nvSpPr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7"/>
          <p:cNvSpPr/>
          <p:nvPr/>
        </p:nvSpPr>
        <p:spPr>
          <a:xfrm>
            <a:off x="6778402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8" name="Google Shape;6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>
            <p:ph idx="2" type="pic"/>
          </p:nvPr>
        </p:nvSpPr>
        <p:spPr>
          <a:xfrm>
            <a:off x="1550211" y="1398984"/>
            <a:ext cx="2433024" cy="2434389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A5A5A5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256207" y="1398984"/>
            <a:ext cx="3388519" cy="24343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600"/>
              <a:buFont typeface="Arimo"/>
              <a:buChar char="▸"/>
              <a:defRPr b="0" i="0" sz="11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700"/>
              <a:buFont typeface="Arial"/>
              <a:buNone/>
              <a:defRPr b="1" i="1" sz="170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8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8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1616783" y="1398984"/>
            <a:ext cx="6027943" cy="24343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600"/>
              <a:buFont typeface="Arimo"/>
              <a:buChar char="▸"/>
              <a:defRPr b="0" i="0" sz="11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700"/>
              <a:buFont typeface="Arial"/>
              <a:buNone/>
              <a:defRPr b="1" i="1" sz="170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9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0"/>
          <p:cNvSpPr/>
          <p:nvPr>
            <p:ph idx="2" type="pic"/>
          </p:nvPr>
        </p:nvSpPr>
        <p:spPr>
          <a:xfrm>
            <a:off x="1198594" y="1308668"/>
            <a:ext cx="2025000" cy="2026136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0"/>
          <p:cNvSpPr/>
          <p:nvPr>
            <p:ph idx="3" type="pic"/>
          </p:nvPr>
        </p:nvSpPr>
        <p:spPr>
          <a:xfrm>
            <a:off x="3409160" y="1308668"/>
            <a:ext cx="2025000" cy="2025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0"/>
          <p:cNvSpPr/>
          <p:nvPr>
            <p:ph idx="4" type="pic"/>
          </p:nvPr>
        </p:nvSpPr>
        <p:spPr>
          <a:xfrm>
            <a:off x="5619726" y="1308668"/>
            <a:ext cx="2025000" cy="2025000"/>
          </a:xfrm>
          <a:prstGeom prst="ellipse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>
            <a:off x="1198594" y="3387775"/>
            <a:ext cx="2025000" cy="8925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erriweather Sans"/>
              <a:buChar char="▸"/>
              <a:defRPr b="0" i="0" sz="9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20"/>
          <p:cNvSpPr txBox="1"/>
          <p:nvPr>
            <p:ph idx="5" type="body"/>
          </p:nvPr>
        </p:nvSpPr>
        <p:spPr>
          <a:xfrm>
            <a:off x="3409160" y="3387775"/>
            <a:ext cx="2025000" cy="8925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erriweather Sans"/>
              <a:buChar char="▸"/>
              <a:defRPr b="0" i="0" sz="9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20"/>
          <p:cNvSpPr txBox="1"/>
          <p:nvPr>
            <p:ph idx="6" type="body"/>
          </p:nvPr>
        </p:nvSpPr>
        <p:spPr>
          <a:xfrm>
            <a:off x="5619726" y="3387775"/>
            <a:ext cx="2025000" cy="89251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1" i="0" sz="14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92100" lvl="4" marL="22860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Merriweather Sans"/>
              <a:buChar char="▸"/>
              <a:defRPr b="0" i="0" sz="9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20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-15479" y="4223152"/>
            <a:ext cx="9159479" cy="92035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1"/>
          <p:cNvSpPr/>
          <p:nvPr/>
        </p:nvSpPr>
        <p:spPr>
          <a:xfrm>
            <a:off x="5442559" y="307372"/>
            <a:ext cx="3701441" cy="13589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1"/>
          <p:cNvSpPr/>
          <p:nvPr>
            <p:ph idx="2" type="tbl"/>
          </p:nvPr>
        </p:nvSpPr>
        <p:spPr>
          <a:xfrm>
            <a:off x="366022" y="1398984"/>
            <a:ext cx="2620818" cy="24343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venir"/>
              <a:buNone/>
              <a:defRPr b="0" i="0" sz="1500" u="none" cap="none" strike="noStrike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body"/>
          </p:nvPr>
        </p:nvSpPr>
        <p:spPr>
          <a:xfrm>
            <a:off x="3072561" y="1398984"/>
            <a:ext cx="3388519" cy="243438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83333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1" i="1" sz="18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600"/>
              <a:buFont typeface="Arimo"/>
              <a:buChar char="▸"/>
              <a:defRPr b="0" i="0" sz="1100" u="none" cap="none" strike="noStrike">
                <a:solidFill>
                  <a:srgbClr val="595959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228600" lvl="5" marL="27432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5C6D9"/>
              </a:buClr>
              <a:buSzPts val="1700"/>
              <a:buFont typeface="Arial"/>
              <a:buNone/>
              <a:defRPr b="1" i="1" sz="1700" u="none" cap="none" strike="noStrike">
                <a:solidFill>
                  <a:srgbClr val="15C6D9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" name="Google Shape;9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44726" y="4488909"/>
            <a:ext cx="1322784" cy="54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/>
          <p:nvPr/>
        </p:nvSpPr>
        <p:spPr>
          <a:xfrm>
            <a:off x="6786377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4925" y="720328"/>
            <a:ext cx="5509022" cy="133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/>
          <p:nvPr>
            <p:ph idx="2" type="pic"/>
          </p:nvPr>
        </p:nvSpPr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" name="Google Shape;10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/>
          <p:nvPr/>
        </p:nvSpPr>
        <p:spPr>
          <a:xfrm>
            <a:off x="6786377" y="307370"/>
            <a:ext cx="2365598" cy="30325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05" y="209550"/>
            <a:ext cx="3165662" cy="53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3"/>
          <p:cNvSpPr/>
          <p:nvPr>
            <p:ph idx="2" type="pic"/>
          </p:nvPr>
        </p:nvSpPr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/>
        </p:nvSpPr>
        <p:spPr>
          <a:xfrm>
            <a:off x="6602125" y="344675"/>
            <a:ext cx="25416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</a:rPr>
              <a:t>Reunión</a:t>
            </a:r>
            <a:r>
              <a:rPr b="1" lang="en" sz="600">
                <a:solidFill>
                  <a:srgbClr val="FFFFFF"/>
                </a:solidFill>
              </a:rPr>
              <a:t> </a:t>
            </a:r>
            <a:r>
              <a:rPr b="1" lang="en" sz="600">
                <a:solidFill>
                  <a:srgbClr val="FFFFFF"/>
                </a:solidFill>
              </a:rPr>
              <a:t>Comité</a:t>
            </a:r>
            <a:r>
              <a:rPr b="1" lang="en" sz="600">
                <a:solidFill>
                  <a:srgbClr val="FFFFFF"/>
                </a:solidFill>
              </a:rPr>
              <a:t> Directivo Proyecto CLME+, Octubre 2020</a:t>
            </a:r>
            <a:endParaRPr i="0" sz="600" u="none" cap="none" strike="noStrike">
              <a:solidFill>
                <a:srgbClr val="000000"/>
              </a:solidFill>
            </a:endParaRPr>
          </a:p>
        </p:txBody>
      </p:sp>
      <p:pic>
        <p:nvPicPr>
          <p:cNvPr id="112" name="Google Shape;112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015" l="0" r="0" t="20015"/>
          <a:stretch/>
        </p:blipFill>
        <p:spPr>
          <a:xfrm>
            <a:off x="2125" y="1121575"/>
            <a:ext cx="9144000" cy="36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4"/>
          <p:cNvSpPr txBox="1"/>
          <p:nvPr>
            <p:ph idx="1" type="body"/>
          </p:nvPr>
        </p:nvSpPr>
        <p:spPr>
          <a:xfrm>
            <a:off x="-125" y="1844275"/>
            <a:ext cx="9144000" cy="1109700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469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7. Linea de tiempo hacia la creación del Mecanismo de Coordinación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4"/>
          <p:cNvSpPr/>
          <p:nvPr/>
        </p:nvSpPr>
        <p:spPr>
          <a:xfrm>
            <a:off x="1208554" y="658703"/>
            <a:ext cx="5637679" cy="2659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472" y="686022"/>
            <a:ext cx="7466479" cy="22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/>
          <p:nvPr/>
        </p:nvSpPr>
        <p:spPr>
          <a:xfrm>
            <a:off x="-10575" y="3916375"/>
            <a:ext cx="9165307" cy="122712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4"/>
          <p:cNvSpPr txBox="1"/>
          <p:nvPr/>
        </p:nvSpPr>
        <p:spPr>
          <a:xfrm>
            <a:off x="204175" y="4668700"/>
            <a:ext cx="389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Catalizando la </a:t>
            </a:r>
            <a:r>
              <a:rPr b="1"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implementación</a:t>
            </a:r>
            <a:r>
              <a:rPr b="1"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 del Programa de Acciones Estratégicas de los Grandes Ecosistemas Marinos </a:t>
            </a:r>
            <a:r>
              <a:rPr lang="en" sz="1300"/>
              <a:t> </a:t>
            </a:r>
            <a:r>
              <a:rPr b="1"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del Caribe y de la Plataforma del Norte de Brasil</a:t>
            </a:r>
            <a:endParaRPr b="1" i="1" sz="6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1117" y="4737150"/>
            <a:ext cx="4783177" cy="3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 u="sng">
                <a:solidFill>
                  <a:schemeClr val="dk1"/>
                </a:solidFill>
              </a:rPr>
              <a:t>Que pasa al terminarse el Proyecto CLME+?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14" name="Google Shape;214;p33"/>
          <p:cNvSpPr txBox="1"/>
          <p:nvPr/>
        </p:nvSpPr>
        <p:spPr>
          <a:xfrm>
            <a:off x="442750" y="532550"/>
            <a:ext cx="834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15" name="Google Shape;215;p33"/>
          <p:cNvSpPr txBox="1"/>
          <p:nvPr/>
        </p:nvSpPr>
        <p:spPr>
          <a:xfrm>
            <a:off x="442750" y="949650"/>
            <a:ext cx="80382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Otras medidas de mitigacion</a:t>
            </a:r>
            <a:r>
              <a:rPr b="1" lang="en"/>
              <a:t>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Avanzar lo mas posible hacia la creacion del Mecanismo de Coordinacion durante el Proyecto CLME+ </a:t>
            </a:r>
            <a:r>
              <a:rPr i="1" lang="en">
                <a:solidFill>
                  <a:srgbClr val="85200C"/>
                </a:solidFill>
              </a:rPr>
              <a:t>(sin perjudir la entrega, dentro de los plazos previstos, de los otros Productos del Proyecto!)</a:t>
            </a:r>
            <a:endParaRPr i="1">
              <a:solidFill>
                <a:srgbClr val="85200C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Plan de vida de pos-proyecto para el MIC, para finales del 2020 (?)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Optimizar el proceso de desarrollo del ProDoc </a:t>
            </a:r>
            <a:r>
              <a:rPr i="1" lang="en"/>
              <a:t>(memoria institucional!)</a:t>
            </a:r>
            <a:r>
              <a:rPr lang="en"/>
              <a:t> asi como la operacionalizacion de la beca PROCARIBE+ y de la fase de iniciacion del Proyecto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Fase de Preparacion “PPG” para PROCARIBE+:  </a:t>
            </a:r>
            <a:r>
              <a:rPr lang="en">
                <a:solidFill>
                  <a:srgbClr val="0000FF"/>
                </a:solidFill>
              </a:rPr>
              <a:t>vincular el desarrollo del ProDoc a los procesos M(I)C</a:t>
            </a:r>
            <a:r>
              <a:rPr lang="en">
                <a:solidFill>
                  <a:srgbClr val="0000FF"/>
                </a:solidFill>
              </a:rPr>
              <a:t>!</a:t>
            </a:r>
            <a:endParaRPr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●"/>
            </a:pPr>
            <a:r>
              <a:rPr lang="en">
                <a:solidFill>
                  <a:srgbClr val="434343"/>
                </a:solidFill>
              </a:rPr>
              <a:t>BRECHA</a:t>
            </a:r>
            <a:r>
              <a:rPr lang="en">
                <a:solidFill>
                  <a:srgbClr val="434343"/>
                </a:solidFill>
              </a:rPr>
              <a:t>: manter una “mini-UCP/Secretaria”/personal de apoyo?</a:t>
            </a:r>
            <a:r>
              <a:rPr i="1" lang="en">
                <a:solidFill>
                  <a:srgbClr val="980000"/>
                </a:solidFill>
              </a:rPr>
              <a:t> </a:t>
            </a:r>
            <a:endParaRPr i="1">
              <a:solidFill>
                <a:srgbClr val="980000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○"/>
            </a:pPr>
            <a:r>
              <a:rPr i="1" lang="en">
                <a:solidFill>
                  <a:srgbClr val="980000"/>
                </a:solidFill>
              </a:rPr>
              <a:t>Solicitar un aumento excepcional sobre el tope de la beca PPG GEF?</a:t>
            </a:r>
            <a:r>
              <a:rPr b="1" lang="en">
                <a:solidFill>
                  <a:srgbClr val="274E13"/>
                </a:solidFill>
              </a:rPr>
              <a:t> </a:t>
            </a:r>
            <a:endParaRPr b="1">
              <a:solidFill>
                <a:srgbClr val="274E13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rgbClr val="274E13"/>
              </a:buClr>
              <a:buSzPts val="1400"/>
              <a:buChar char="○"/>
            </a:pPr>
            <a:r>
              <a:rPr b="1" lang="en">
                <a:solidFill>
                  <a:srgbClr val="274E13"/>
                </a:solidFill>
              </a:rPr>
              <a:t>Mobilizar otros fondos para cerrar la brecha?!!!</a:t>
            </a:r>
            <a:endParaRPr b="1">
              <a:solidFill>
                <a:srgbClr val="274E13"/>
              </a:solidFill>
            </a:endParaRPr>
          </a:p>
        </p:txBody>
      </p:sp>
      <p:sp>
        <p:nvSpPr>
          <p:cNvPr id="216" name="Google Shape;216;p33"/>
          <p:cNvSpPr txBox="1"/>
          <p:nvPr/>
        </p:nvSpPr>
        <p:spPr>
          <a:xfrm>
            <a:off x="5974925" y="3666250"/>
            <a:ext cx="3109800" cy="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Ver: Mandato y funciones del M(I)C</a:t>
            </a:r>
            <a:endParaRPr sz="1300"/>
          </a:p>
        </p:txBody>
      </p:sp>
      <p:cxnSp>
        <p:nvCxnSpPr>
          <p:cNvPr id="217" name="Google Shape;217;p33"/>
          <p:cNvCxnSpPr/>
          <p:nvPr/>
        </p:nvCxnSpPr>
        <p:spPr>
          <a:xfrm>
            <a:off x="2840450" y="3684700"/>
            <a:ext cx="3246300" cy="17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CDP</a:t>
            </a:r>
            <a:r>
              <a:rPr b="1" lang="en" sz="2700" u="sng"/>
              <a:t>: lo que viene</a:t>
            </a:r>
            <a:endParaRPr b="1" sz="2700" u="sng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(no exhaustiva)</a:t>
            </a:r>
            <a:endParaRPr i="1" sz="2300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34"/>
          <p:cNvSpPr txBox="1"/>
          <p:nvPr/>
        </p:nvSpPr>
        <p:spPr>
          <a:xfrm>
            <a:off x="442750" y="532550"/>
            <a:ext cx="834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24" name="Google Shape;224;p34"/>
          <p:cNvSpPr txBox="1"/>
          <p:nvPr/>
        </p:nvSpPr>
        <p:spPr>
          <a:xfrm>
            <a:off x="46750" y="949650"/>
            <a:ext cx="53619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>
                <a:solidFill>
                  <a:schemeClr val="dk1"/>
                </a:solidFill>
              </a:rPr>
              <a:t>Programa de Trabajo del CDP</a:t>
            </a:r>
            <a:r>
              <a:rPr lang="en" sz="1900">
                <a:solidFill>
                  <a:schemeClr val="dk1"/>
                </a:solidFill>
              </a:rPr>
              <a:t> - Reunion “final” regular del CDP (1er trimestre del 2021)</a:t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PROCARIBE+ PIF</a:t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Asociacion amplia CLME+/PROCARIBE+</a:t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349250" lvl="0" marL="9144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...</a:t>
            </a:r>
            <a:endParaRPr sz="1900"/>
          </a:p>
        </p:txBody>
      </p:sp>
      <p:sp>
        <p:nvSpPr>
          <p:cNvPr id="225" name="Google Shape;225;p34"/>
          <p:cNvSpPr txBox="1"/>
          <p:nvPr/>
        </p:nvSpPr>
        <p:spPr>
          <a:xfrm>
            <a:off x="5675875" y="949650"/>
            <a:ext cx="31368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38135"/>
                </a:solidFill>
                <a:latin typeface="Calibri"/>
                <a:ea typeface="Calibri"/>
                <a:cs typeface="Calibri"/>
                <a:sym typeface="Calibri"/>
              </a:rPr>
              <a:t>6. Los objetivos del Mecanismo de Coordinación son: </a:t>
            </a:r>
            <a:endParaRPr sz="1100">
              <a:solidFill>
                <a:srgbClr val="53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2919" rtl="0" algn="just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38135"/>
                </a:solidFill>
                <a:latin typeface="Calibri"/>
                <a:ea typeface="Calibri"/>
                <a:cs typeface="Calibri"/>
                <a:sym typeface="Calibri"/>
              </a:rPr>
              <a:t>(...)</a:t>
            </a:r>
            <a:endParaRPr sz="1100">
              <a:solidFill>
                <a:srgbClr val="53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2919" rtl="0" algn="just">
              <a:spcBef>
                <a:spcPts val="72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538135"/>
                </a:solidFill>
                <a:latin typeface="Calibri"/>
                <a:ea typeface="Calibri"/>
                <a:cs typeface="Calibri"/>
                <a:sym typeface="Calibri"/>
              </a:rPr>
              <a:t>Fomentar asociaciones con partes interesadas de la sociedad civil y el sector privado para facilitar y mejorar esfuerzos para la conservación y el uso sostenible, basado en ecosistemas, de los recursos marinos y costeros, y para apoyar la coordinación y colaboración intersectorial.</a:t>
            </a:r>
            <a:endParaRPr sz="1100">
              <a:solidFill>
                <a:srgbClr val="53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02919" rtl="0" algn="just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3813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spcBef>
                <a:spcPts val="720"/>
              </a:spcBef>
              <a:spcAft>
                <a:spcPts val="720"/>
              </a:spcAft>
              <a:buNone/>
            </a:pPr>
            <a:r>
              <a:rPr lang="en" sz="1100">
                <a:solidFill>
                  <a:srgbClr val="538135"/>
                </a:solidFill>
                <a:latin typeface="Calibri"/>
                <a:ea typeface="Calibri"/>
                <a:cs typeface="Calibri"/>
                <a:sym typeface="Calibri"/>
              </a:rPr>
              <a:t>14.2.4 Implicar a la comunidad más amplia de partes interesadas y a los socios (como la sociedad civil, el sector privado, bancos de desarrollo, donantes, etc.) y fomentar asociaciones de múltiples partes interesadas para el Área del MdE; </a:t>
            </a:r>
            <a:endParaRPr sz="1100">
              <a:solidFill>
                <a:srgbClr val="53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0012" l="0" r="0" t="20011"/>
          <a:stretch/>
        </p:blipFill>
        <p:spPr>
          <a:xfrm>
            <a:off x="-18980" y="1121569"/>
            <a:ext cx="9165388" cy="3664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5"/>
          <p:cNvSpPr txBox="1"/>
          <p:nvPr>
            <p:ph idx="1" type="body"/>
          </p:nvPr>
        </p:nvSpPr>
        <p:spPr>
          <a:xfrm>
            <a:off x="-30975" y="1674000"/>
            <a:ext cx="9174976" cy="1109663"/>
          </a:xfrm>
          <a:prstGeom prst="rect">
            <a:avLst/>
          </a:prstGeom>
          <a:solidFill>
            <a:srgbClr val="7F7F7F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lang="en" sz="3000">
                <a:latin typeface="Arial"/>
                <a:ea typeface="Arial"/>
                <a:cs typeface="Arial"/>
                <a:sym typeface="Arial"/>
              </a:rPr>
              <a:t>GRACIAS</a:t>
            </a:r>
            <a:endParaRPr b="1"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1208554" y="658703"/>
            <a:ext cx="5637679" cy="26596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6472" y="686022"/>
            <a:ext cx="7466479" cy="22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/>
          <p:nvPr/>
        </p:nvSpPr>
        <p:spPr>
          <a:xfrm>
            <a:off x="-18950" y="3916375"/>
            <a:ext cx="9165307" cy="1227123"/>
          </a:xfrm>
          <a:custGeom>
            <a:rect b="b" l="l" r="r" t="t"/>
            <a:pathLst>
              <a:path extrusionOk="0" h="2552" w="22351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5"/>
          <p:cNvSpPr txBox="1"/>
          <p:nvPr/>
        </p:nvSpPr>
        <p:spPr>
          <a:xfrm>
            <a:off x="204175" y="4668700"/>
            <a:ext cx="3892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Catalizando la implementación del Programa de Acciones Estratégicas de los Grandes Ecosistemas Marinos </a:t>
            </a:r>
            <a:r>
              <a:rPr lang="en" sz="1300"/>
              <a:t> </a:t>
            </a:r>
            <a:r>
              <a:rPr b="1" i="1" lang="en" sz="600">
                <a:solidFill>
                  <a:srgbClr val="7F7F7F"/>
                </a:solidFill>
                <a:latin typeface="Avenir"/>
                <a:ea typeface="Avenir"/>
                <a:cs typeface="Avenir"/>
                <a:sym typeface="Avenir"/>
              </a:rPr>
              <a:t>del Caribe y de la Plataforma del Norte de Brasil</a:t>
            </a:r>
            <a:endParaRPr b="1" i="1" sz="600">
              <a:solidFill>
                <a:srgbClr val="7F7F7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1117" y="4737150"/>
            <a:ext cx="4783177" cy="3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5"/>
          <p:cNvSpPr txBox="1"/>
          <p:nvPr/>
        </p:nvSpPr>
        <p:spPr>
          <a:xfrm>
            <a:off x="6846236" y="344674"/>
            <a:ext cx="2158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" u="none" cap="none" strike="noStrike">
                <a:solidFill>
                  <a:srgbClr val="FFFFFF"/>
                </a:solidFill>
              </a:rPr>
              <a:t>Project Steering Committee Meeting Oct 2020</a:t>
            </a:r>
            <a:endParaRPr i="0" sz="6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25" y="115425"/>
            <a:ext cx="8361949" cy="392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5"/>
          <p:cNvSpPr txBox="1"/>
          <p:nvPr/>
        </p:nvSpPr>
        <p:spPr>
          <a:xfrm>
            <a:off x="691000" y="4183575"/>
            <a:ext cx="7589100" cy="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Reiteramos </a:t>
            </a:r>
            <a:r>
              <a:rPr b="1" lang="en"/>
              <a:t>la importancia crítica de la continuidad</a:t>
            </a:r>
            <a:r>
              <a:rPr lang="en"/>
              <a:t>/la próxima fase para continuar la implementación del PAE y para </a:t>
            </a:r>
            <a:r>
              <a:rPr b="1" lang="en">
                <a:solidFill>
                  <a:srgbClr val="0000FF"/>
                </a:solidFill>
              </a:rPr>
              <a:t>asegurar el valor para la región</a:t>
            </a:r>
            <a:r>
              <a:rPr lang="en"/>
              <a:t> de las </a:t>
            </a:r>
            <a:r>
              <a:rPr b="1" lang="en">
                <a:solidFill>
                  <a:srgbClr val="6AA84F"/>
                </a:solidFill>
              </a:rPr>
              <a:t>inversiones realizadas a través de los proyectos CLME y CLME+ financiados por el FMAM </a:t>
            </a:r>
            <a:endParaRPr b="1">
              <a:solidFill>
                <a:srgbClr val="6AA84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/>
          <p:nvPr/>
        </p:nvSpPr>
        <p:spPr>
          <a:xfrm>
            <a:off x="78325" y="1211875"/>
            <a:ext cx="3682800" cy="311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6"/>
          <p:cNvSpPr/>
          <p:nvPr/>
        </p:nvSpPr>
        <p:spPr>
          <a:xfrm rot="-1400371">
            <a:off x="3872019" y="1545854"/>
            <a:ext cx="848859" cy="51520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6"/>
          <p:cNvSpPr txBox="1"/>
          <p:nvPr/>
        </p:nvSpPr>
        <p:spPr>
          <a:xfrm>
            <a:off x="144325" y="1318700"/>
            <a:ext cx="35508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O1.1 PI6 - Mecanismo de Coordinaciòn:</a:t>
            </a:r>
            <a:endParaRPr b="1" u="sng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FF"/>
                </a:solidFill>
              </a:rPr>
              <a:t>Metas incorporadas en el Marco de Resultados (MR) </a:t>
            </a:r>
            <a:r>
              <a:rPr lang="en" sz="1100">
                <a:solidFill>
                  <a:srgbClr val="0000FF"/>
                </a:solidFill>
              </a:rPr>
              <a:t>(aprobado en la reunión CDP junio)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32" name="Google Shape;132;p26"/>
          <p:cNvSpPr/>
          <p:nvPr/>
        </p:nvSpPr>
        <p:spPr>
          <a:xfrm rot="1899076">
            <a:off x="3871990" y="2733892"/>
            <a:ext cx="848979" cy="5152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26"/>
          <p:cNvCxnSpPr/>
          <p:nvPr/>
        </p:nvCxnSpPr>
        <p:spPr>
          <a:xfrm flipH="1" rot="10800000">
            <a:off x="5195725" y="2567400"/>
            <a:ext cx="3429000" cy="8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4" name="Google Shape;134;p26"/>
          <p:cNvSpPr txBox="1"/>
          <p:nvPr/>
        </p:nvSpPr>
        <p:spPr>
          <a:xfrm>
            <a:off x="118500" y="53300"/>
            <a:ext cx="89070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nuestras ASPIRACIONES como región/proyecto,</a:t>
            </a:r>
            <a:r>
              <a:rPr b="1" lang="en" sz="1900">
                <a:solidFill>
                  <a:srgbClr val="0000FF"/>
                </a:solidFill>
              </a:rPr>
              <a:t> </a:t>
            </a:r>
            <a:endParaRPr b="1" sz="19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Expresadas en 2 ~ plausibles </a:t>
            </a:r>
            <a:r>
              <a:rPr b="1" lang="en" sz="1900">
                <a:solidFill>
                  <a:srgbClr val="0000FF"/>
                </a:solidFill>
              </a:rPr>
              <a:t>interpretaciones </a:t>
            </a:r>
            <a:r>
              <a:rPr b="1" lang="en" sz="1900">
                <a:solidFill>
                  <a:srgbClr val="0000FF"/>
                </a:solidFill>
              </a:rPr>
              <a:t>de las metas</a:t>
            </a:r>
            <a:endParaRPr b="1" sz="1900">
              <a:solidFill>
                <a:srgbClr val="0000FF"/>
              </a:solidFill>
            </a:endParaRPr>
          </a:p>
        </p:txBody>
      </p:sp>
      <p:sp>
        <p:nvSpPr>
          <p:cNvPr id="135" name="Google Shape;135;p26"/>
          <p:cNvSpPr txBox="1"/>
          <p:nvPr/>
        </p:nvSpPr>
        <p:spPr>
          <a:xfrm>
            <a:off x="5139325" y="952450"/>
            <a:ext cx="38379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acuerdo (en principio) sobre los </a:t>
            </a:r>
            <a:r>
              <a:rPr b="1" lang="en" sz="1300"/>
              <a:t>aspectos fundamentales</a:t>
            </a:r>
            <a:r>
              <a:rPr lang="en" sz="1300"/>
              <a:t> del MC </a:t>
            </a:r>
            <a:r>
              <a:rPr lang="en" sz="1300">
                <a:solidFill>
                  <a:srgbClr val="00FF00"/>
                </a:solidFill>
              </a:rPr>
              <a:t>✔</a:t>
            </a:r>
            <a:endParaRPr sz="1300">
              <a:solidFill>
                <a:srgbClr val="00FF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/>
              <a:t>consenso</a:t>
            </a:r>
            <a:r>
              <a:rPr lang="en" sz="1300"/>
              <a:t> de todo el </a:t>
            </a:r>
            <a:r>
              <a:rPr b="1" lang="en" sz="1300"/>
              <a:t>MdE</a:t>
            </a:r>
            <a:r>
              <a:rPr lang="en" sz="1300"/>
              <a:t> del MC, </a:t>
            </a:r>
            <a:r>
              <a:rPr b="1" lang="en" sz="1300"/>
              <a:t>luego </a:t>
            </a:r>
            <a:r>
              <a:rPr lang="en" sz="1300"/>
              <a:t>de su </a:t>
            </a:r>
            <a:r>
              <a:rPr b="1" lang="en" sz="1300"/>
              <a:t>revisión</a:t>
            </a:r>
            <a:r>
              <a:rPr b="1" lang="en" sz="1300"/>
              <a:t> legal </a:t>
            </a:r>
            <a:endParaRPr sz="1300"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b="1" lang="en" sz="1300">
                <a:solidFill>
                  <a:srgbClr val="0000FF"/>
                </a:solidFill>
                <a:highlight>
                  <a:schemeClr val="lt1"/>
                </a:highlight>
              </a:rPr>
              <a:t>circulación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de todo el MdE aprobado para </a:t>
            </a:r>
            <a:r>
              <a:rPr b="1" lang="en" sz="1300">
                <a:solidFill>
                  <a:srgbClr val="0000FF"/>
                </a:solidFill>
                <a:highlight>
                  <a:schemeClr val="lt1"/>
                </a:highlight>
              </a:rPr>
              <a:t>su firma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(interpretación de la meta B)</a:t>
            </a:r>
            <a:endParaRPr sz="1300"/>
          </a:p>
        </p:txBody>
      </p:sp>
      <p:sp>
        <p:nvSpPr>
          <p:cNvPr id="136" name="Google Shape;136;p26"/>
          <p:cNvSpPr txBox="1"/>
          <p:nvPr/>
        </p:nvSpPr>
        <p:spPr>
          <a:xfrm rot="-5400000">
            <a:off x="4422050" y="1383525"/>
            <a:ext cx="1115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OPCIÒN  1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5161700" y="2676063"/>
            <a:ext cx="3837900" cy="17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>
                <a:solidFill>
                  <a:schemeClr val="dk1"/>
                </a:solidFill>
              </a:rPr>
              <a:t>acuerdo (en principio) sobre los </a:t>
            </a:r>
            <a:r>
              <a:rPr b="1" lang="en" sz="1300">
                <a:solidFill>
                  <a:schemeClr val="dk1"/>
                </a:solidFill>
              </a:rPr>
              <a:t>aspectos fundamentales</a:t>
            </a:r>
            <a:r>
              <a:rPr lang="en" sz="1300">
                <a:solidFill>
                  <a:schemeClr val="dk1"/>
                </a:solidFill>
              </a:rPr>
              <a:t> del MC  </a:t>
            </a:r>
            <a:r>
              <a:rPr lang="en" sz="1300">
                <a:solidFill>
                  <a:srgbClr val="00FF00"/>
                </a:solidFill>
              </a:rPr>
              <a:t>✔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/>
              <a:t>Hay un MdE completamente desarrollado</a:t>
            </a:r>
            <a:r>
              <a:rPr b="1" lang="en" sz="1300"/>
              <a:t>, pre-aprobado por el CDP </a:t>
            </a:r>
            <a:r>
              <a:rPr lang="en" sz="1300"/>
              <a:t>a </a:t>
            </a:r>
            <a:r>
              <a:rPr b="1" lang="en" sz="1300"/>
              <a:t>nivel técnico</a:t>
            </a:r>
            <a:r>
              <a:rPr lang="en" sz="1300"/>
              <a:t> y listo para evaluaciones posteriores de los departamentos legales de los potenciales signatarios </a:t>
            </a:r>
            <a:r>
              <a:rPr lang="en" sz="1300">
                <a:solidFill>
                  <a:srgbClr val="0000FF"/>
                </a:solidFill>
                <a:highlight>
                  <a:schemeClr val="lt1"/>
                </a:highlight>
              </a:rPr>
              <a:t>(interpretación alterna de la meta B) </a:t>
            </a:r>
            <a:endParaRPr sz="1300"/>
          </a:p>
        </p:txBody>
      </p:sp>
      <p:sp>
        <p:nvSpPr>
          <p:cNvPr id="138" name="Google Shape;138;p26"/>
          <p:cNvSpPr txBox="1"/>
          <p:nvPr/>
        </p:nvSpPr>
        <p:spPr>
          <a:xfrm rot="-5400000">
            <a:off x="4387075" y="3305950"/>
            <a:ext cx="12534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00"/>
                </a:highlight>
              </a:rPr>
              <a:t>OPCIÒN  2</a:t>
            </a:r>
            <a:endParaRPr b="1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/>
        </p:nvSpPr>
        <p:spPr>
          <a:xfrm>
            <a:off x="228550" y="4399700"/>
            <a:ext cx="8391000" cy="8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8761D"/>
                </a:solidFill>
              </a:rPr>
              <a:t>AMBAS OPCIONES PUEDEN SER VISTAS COMO </a:t>
            </a:r>
            <a:r>
              <a:rPr b="1" lang="en">
                <a:solidFill>
                  <a:srgbClr val="38761D"/>
                </a:solidFill>
              </a:rPr>
              <a:t>“CUMPLIENDO LAS METAS DEL MARCO DE RESULTADOS” - pero con diferentes niveles de ambición</a:t>
            </a:r>
            <a:endParaRPr b="1">
              <a:solidFill>
                <a:srgbClr val="38761D"/>
              </a:solidFill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12" y="2309925"/>
            <a:ext cx="2623631" cy="188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idx="1" type="subTitle"/>
          </p:nvPr>
        </p:nvSpPr>
        <p:spPr>
          <a:xfrm>
            <a:off x="311700" y="-24050"/>
            <a:ext cx="8520600" cy="4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Decisiones de la Reunión CDP de Junio relativas al Mecanismo de Coordinación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(La UCP expresó cierta preocupación en ese momento…)</a:t>
            </a:r>
            <a:endParaRPr sz="1400"/>
          </a:p>
        </p:txBody>
      </p:sp>
      <p:cxnSp>
        <p:nvCxnSpPr>
          <p:cNvPr id="146" name="Google Shape;146;p27"/>
          <p:cNvCxnSpPr/>
          <p:nvPr/>
        </p:nvCxnSpPr>
        <p:spPr>
          <a:xfrm flipH="1">
            <a:off x="4701950" y="2786475"/>
            <a:ext cx="101100" cy="46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7"/>
          <p:cNvSpPr txBox="1"/>
          <p:nvPr/>
        </p:nvSpPr>
        <p:spPr>
          <a:xfrm>
            <a:off x="3038400" y="3252975"/>
            <a:ext cx="57939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</a:rPr>
              <a:t>significado de “finalizado”</a:t>
            </a:r>
            <a:r>
              <a:rPr lang="en">
                <a:solidFill>
                  <a:srgbClr val="38761D"/>
                </a:solidFill>
              </a:rPr>
              <a:t>: ¿un memorando de entendimiento que está técnicamente Y legalmente aprobado? 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148" name="Google Shape;148;p27"/>
          <p:cNvSpPr txBox="1"/>
          <p:nvPr/>
        </p:nvSpPr>
        <p:spPr>
          <a:xfrm>
            <a:off x="780475" y="1495100"/>
            <a:ext cx="3545100" cy="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AGENDA ITEM 8 - PASOS A SEGUIR</a:t>
            </a:r>
            <a:endParaRPr b="1"/>
          </a:p>
        </p:txBody>
      </p:sp>
      <p:sp>
        <p:nvSpPr>
          <p:cNvPr id="149" name="Google Shape;149;p27"/>
          <p:cNvSpPr txBox="1"/>
          <p:nvPr/>
        </p:nvSpPr>
        <p:spPr>
          <a:xfrm>
            <a:off x="628025" y="2041388"/>
            <a:ext cx="7683300" cy="2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Solicitar a la UCP organizar una reunión virtual de CDP para fines de Septiembre 2020 para hacer balance del progreso del borrador del MdE y organizar las reuniones de Comité Directivo de Proyecto adicionales según sea necesario para finalizar el MdE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" type="subTitle"/>
          </p:nvPr>
        </p:nvSpPr>
        <p:spPr>
          <a:xfrm>
            <a:off x="163750" y="-512525"/>
            <a:ext cx="8520600" cy="4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200">
              <a:solidFill>
                <a:srgbClr val="980000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8"/>
          <p:cNvSpPr txBox="1"/>
          <p:nvPr/>
        </p:nvSpPr>
        <p:spPr>
          <a:xfrm>
            <a:off x="2121900" y="493725"/>
            <a:ext cx="4900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>
                <a:solidFill>
                  <a:srgbClr val="980000"/>
                </a:solidFill>
              </a:rPr>
              <a:t>RIESGO de la OPCIÓN 2</a:t>
            </a:r>
            <a:endParaRPr b="1" sz="19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 u="sng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→</a:t>
            </a:r>
            <a:r>
              <a:rPr lang="en"/>
              <a:t> </a:t>
            </a:r>
            <a:r>
              <a:rPr lang="en"/>
              <a:t>Si la </a:t>
            </a:r>
            <a:r>
              <a:rPr b="1" lang="en"/>
              <a:t>aprobación legal</a:t>
            </a:r>
            <a:r>
              <a:rPr lang="en"/>
              <a:t> del MdE final </a:t>
            </a:r>
            <a:r>
              <a:rPr b="1" lang="en"/>
              <a:t>no es (en gran medida) alcanzada</a:t>
            </a:r>
            <a:r>
              <a:rPr lang="en"/>
              <a:t> para el Final del Proyecto CLME+ ya no habrá una UPC/proyecto para apoyar el trabajo adicional en el MdE y hacia la creación del Mecanismo de Coordinación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→ Posible </a:t>
            </a:r>
            <a:r>
              <a:rPr lang="en">
                <a:solidFill>
                  <a:schemeClr val="dk1"/>
                </a:solidFill>
              </a:rPr>
              <a:t>fecha de inicio aproximada y anticipada de la próxima fase proyecto (PROCARIBE+): finales de 2022 (fase de inicio), segundo trimestre de 2023, implementación completa del proyecto...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104875" y="66050"/>
            <a:ext cx="8910000" cy="531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CLME+ PRODUCTO 1.1 - EL MECANISMO DE COORDINACIÓN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UCP PROPUESTA ESTRATÉGICA, </a:t>
            </a:r>
            <a:r>
              <a:rPr b="1" lang="en" sz="1300"/>
              <a:t>con miras a aprovechar al máximo las oportunidades que ofrece el Proyecto</a:t>
            </a:r>
            <a:endParaRPr b="1" sz="1300"/>
          </a:p>
        </p:txBody>
      </p:sp>
      <p:sp>
        <p:nvSpPr>
          <p:cNvPr id="161" name="Google Shape;161;p29"/>
          <p:cNvSpPr/>
          <p:nvPr/>
        </p:nvSpPr>
        <p:spPr>
          <a:xfrm>
            <a:off x="2507600" y="1550650"/>
            <a:ext cx="4461000" cy="2973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 txBox="1"/>
          <p:nvPr/>
        </p:nvSpPr>
        <p:spPr>
          <a:xfrm>
            <a:off x="145675" y="976450"/>
            <a:ext cx="24012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0000FF"/>
                </a:solidFill>
              </a:rPr>
              <a:t>Nota sobre el rol del proyecto</a:t>
            </a:r>
            <a:r>
              <a:rPr b="1" lang="en">
                <a:solidFill>
                  <a:srgbClr val="0000FF"/>
                </a:solidFill>
              </a:rPr>
              <a:t>: </a:t>
            </a:r>
            <a:endParaRPr b="1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El proyecto puede apoyar durante de su duración, pero no puede garantizar el logro del </a:t>
            </a:r>
            <a:r>
              <a:rPr b="1" lang="en">
                <a:solidFill>
                  <a:srgbClr val="0000FF"/>
                </a:solidFill>
              </a:rPr>
              <a:t>consenso</a:t>
            </a:r>
            <a:r>
              <a:rPr b="1" lang="en">
                <a:solidFill>
                  <a:srgbClr val="0000FF"/>
                </a:solidFill>
              </a:rPr>
              <a:t> entre los </a:t>
            </a:r>
            <a:r>
              <a:rPr b="1" lang="en">
                <a:solidFill>
                  <a:srgbClr val="0000FF"/>
                </a:solidFill>
              </a:rPr>
              <a:t>países</a:t>
            </a:r>
            <a:r>
              <a:rPr b="1" lang="en">
                <a:solidFill>
                  <a:srgbClr val="0000FF"/>
                </a:solidFill>
              </a:rPr>
              <a:t>/OIGs/Miembros del CDP.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7132400" y="1095950"/>
            <a:ext cx="1823100" cy="5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38761D"/>
                </a:solidFill>
              </a:rPr>
              <a:t>Diferentes posibles interpretaciones</a:t>
            </a:r>
            <a:r>
              <a:rPr b="1" lang="en">
                <a:solidFill>
                  <a:srgbClr val="38761D"/>
                </a:solidFill>
              </a:rPr>
              <a:t> de lo que se debería lograr al final del proyecto. </a:t>
            </a:r>
            <a:endParaRPr b="1">
              <a:solidFill>
                <a:srgbClr val="38761D"/>
              </a:solidFill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2283400" y="2954900"/>
            <a:ext cx="50268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ighlight>
                  <a:srgbClr val="FFFF00"/>
                </a:highlight>
              </a:rPr>
              <a:t>PROPUESTA DE LA UCP SOBRE EL CAMINO A SEGUIR: </a:t>
            </a:r>
            <a:endParaRPr b="1" u="sng">
              <a:highlight>
                <a:srgbClr val="FFFF00"/>
              </a:highlight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104875" y="3506475"/>
            <a:ext cx="16335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1. a</a:t>
            </a:r>
            <a:r>
              <a:rPr lang="en" sz="1200">
                <a:solidFill>
                  <a:srgbClr val="38761D"/>
                </a:solidFill>
              </a:rPr>
              <a:t>segurar que se cumplan los requisitos mínimos del Marco de Resultados:</a:t>
            </a:r>
            <a:endParaRPr sz="1200">
              <a:solidFill>
                <a:srgbClr val="38761D"/>
              </a:solidFill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1222225" y="3375450"/>
            <a:ext cx="22860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Interpretación conservadora de la Meta B, se logrará en marzo de 2021: </a:t>
            </a:r>
            <a:r>
              <a:rPr b="1" lang="en" sz="1200"/>
              <a:t>como mínimo, MOU técnicamente aprobado</a:t>
            </a:r>
            <a:endParaRPr b="1" sz="1200"/>
          </a:p>
        </p:txBody>
      </p:sp>
      <p:sp>
        <p:nvSpPr>
          <p:cNvPr id="167" name="Google Shape;167;p29"/>
          <p:cNvSpPr txBox="1"/>
          <p:nvPr/>
        </p:nvSpPr>
        <p:spPr>
          <a:xfrm>
            <a:off x="3703338" y="3454475"/>
            <a:ext cx="18522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8761D"/>
                </a:solidFill>
              </a:rPr>
              <a:t>2. </a:t>
            </a:r>
            <a:r>
              <a:rPr lang="en" sz="1200">
                <a:solidFill>
                  <a:srgbClr val="980000"/>
                </a:solidFill>
              </a:rPr>
              <a:t>Mitigar el riesgo de un estancamiento (o disminución sustancial del ritmo) del proceso hacia la creación del MC, una vez que se alcance la fecha de finalización del proyecto.</a:t>
            </a:r>
            <a:endParaRPr sz="1200">
              <a:solidFill>
                <a:srgbClr val="980000"/>
              </a:solidFill>
            </a:endParaRPr>
          </a:p>
        </p:txBody>
      </p:sp>
      <p:sp>
        <p:nvSpPr>
          <p:cNvPr id="168" name="Google Shape;168;p29"/>
          <p:cNvSpPr txBox="1"/>
          <p:nvPr/>
        </p:nvSpPr>
        <p:spPr>
          <a:xfrm>
            <a:off x="5811650" y="3375450"/>
            <a:ext cx="33057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 UCP CLME+ sigue apoyando las aspiraciones de tener un MdE técnicamente y legalmente autorizado que pueda ser circulado para su firma, ANTES o PARA el final del proyecto.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/>
              <a:t>Escenario más positivo: seguir apoyando el proceso de firma si lo anterior se logra antes de la fecha de finalización del proyecto.</a:t>
            </a:r>
            <a:endParaRPr i="1" sz="1100"/>
          </a:p>
        </p:txBody>
      </p:sp>
      <p:sp>
        <p:nvSpPr>
          <p:cNvPr id="169" name="Google Shape;169;p29"/>
          <p:cNvSpPr/>
          <p:nvPr/>
        </p:nvSpPr>
        <p:spPr>
          <a:xfrm>
            <a:off x="3395500" y="3780700"/>
            <a:ext cx="2199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9"/>
          <p:cNvSpPr/>
          <p:nvPr/>
        </p:nvSpPr>
        <p:spPr>
          <a:xfrm>
            <a:off x="5623450" y="3780700"/>
            <a:ext cx="219900" cy="22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702" l="1754" r="1841" t="8023"/>
          <a:stretch/>
        </p:blipFill>
        <p:spPr>
          <a:xfrm>
            <a:off x="3273125" y="940200"/>
            <a:ext cx="2937275" cy="17202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2" name="Google Shape;172;p29"/>
          <p:cNvSpPr txBox="1"/>
          <p:nvPr/>
        </p:nvSpPr>
        <p:spPr>
          <a:xfrm>
            <a:off x="104875" y="4579825"/>
            <a:ext cx="37359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ighlight>
                  <a:srgbClr val="FFFF00"/>
                </a:highlight>
              </a:rPr>
              <a:t>CUANDO INICIAR</a:t>
            </a:r>
            <a:endParaRPr b="1" u="sng"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highlight>
                  <a:srgbClr val="FFFF00"/>
                </a:highlight>
              </a:rPr>
              <a:t> PROCESO DE REVISION LEGAL?</a:t>
            </a:r>
            <a:r>
              <a:rPr b="1" lang="en" u="sng">
                <a:highlight>
                  <a:srgbClr val="FFFF00"/>
                </a:highlight>
              </a:rPr>
              <a:t> </a:t>
            </a:r>
            <a:endParaRPr b="1" u="sng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/>
        </p:nvSpPr>
        <p:spPr>
          <a:xfrm>
            <a:off x="-602825" y="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/>
              <a:t>LÍNEA DE TIEMPO</a:t>
            </a:r>
            <a:r>
              <a:rPr b="1" lang="en" sz="2200" u="sng"/>
              <a:t> - </a:t>
            </a:r>
            <a:r>
              <a:rPr b="1" i="1" lang="en" sz="2200" u="sng">
                <a:solidFill>
                  <a:srgbClr val="980000"/>
                </a:solidFill>
              </a:rPr>
              <a:t>“cuidado con la brecha!”</a:t>
            </a:r>
            <a:endParaRPr b="1" i="1" sz="22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</p:txBody>
      </p:sp>
      <p:pic>
        <p:nvPicPr>
          <p:cNvPr id="178" name="Google Shape;17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00" y="540925"/>
            <a:ext cx="7029034" cy="44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0"/>
          <p:cNvSpPr txBox="1"/>
          <p:nvPr/>
        </p:nvSpPr>
        <p:spPr>
          <a:xfrm>
            <a:off x="7115350" y="2745950"/>
            <a:ext cx="2212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 u="sng"/>
              <a:t>LÍNEA DE TIEMPO MUESTRA:</a:t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Desde Proyecto</a:t>
            </a:r>
            <a:r>
              <a:rPr i="1" lang="en" sz="1000"/>
              <a:t> </a:t>
            </a:r>
            <a:r>
              <a:rPr b="1" i="1" lang="en" sz="1000"/>
              <a:t>CLME+ </a:t>
            </a:r>
            <a:r>
              <a:rPr i="1" lang="en" sz="1000"/>
              <a:t>(2015-2021) hasta </a:t>
            </a:r>
            <a:r>
              <a:rPr b="1" i="1" lang="en" sz="1000"/>
              <a:t>PROCARIBE+ Project</a:t>
            </a:r>
            <a:r>
              <a:rPr i="1" lang="en" sz="1000"/>
              <a:t> (2022/23-...)</a:t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Desde </a:t>
            </a:r>
            <a:r>
              <a:rPr b="1" i="1" lang="en" sz="1000"/>
              <a:t>MIC</a:t>
            </a:r>
            <a:r>
              <a:rPr b="1" i="1" lang="en" sz="1000"/>
              <a:t> </a:t>
            </a:r>
            <a:r>
              <a:rPr i="1" lang="en" sz="1000"/>
              <a:t>hasta</a:t>
            </a:r>
            <a:r>
              <a:rPr i="1" lang="en" sz="1000"/>
              <a:t> </a:t>
            </a:r>
            <a:r>
              <a:rPr b="1" i="1" lang="en" sz="1000"/>
              <a:t>PROCARIBE</a:t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i="1" lang="en" sz="1000"/>
              <a:t>Desde </a:t>
            </a:r>
            <a:r>
              <a:rPr b="1" i="1" lang="en" sz="1000"/>
              <a:t>CLME+ PAE </a:t>
            </a:r>
            <a:r>
              <a:rPr i="1" lang="en" sz="1000"/>
              <a:t>(2015-2024) hacia </a:t>
            </a:r>
            <a:r>
              <a:rPr b="1" i="1" lang="en" sz="1000"/>
              <a:t>PROCARIBE PAE </a:t>
            </a:r>
            <a:r>
              <a:rPr i="1" lang="en" sz="1000"/>
              <a:t>(2025-2035)</a:t>
            </a:r>
            <a:endParaRPr i="1" sz="1000"/>
          </a:p>
        </p:txBody>
      </p:sp>
      <p:cxnSp>
        <p:nvCxnSpPr>
          <p:cNvPr id="180" name="Google Shape;180;p30"/>
          <p:cNvCxnSpPr/>
          <p:nvPr/>
        </p:nvCxnSpPr>
        <p:spPr>
          <a:xfrm>
            <a:off x="3090225" y="945650"/>
            <a:ext cx="0" cy="321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30"/>
          <p:cNvCxnSpPr/>
          <p:nvPr/>
        </p:nvCxnSpPr>
        <p:spPr>
          <a:xfrm>
            <a:off x="4004625" y="945650"/>
            <a:ext cx="0" cy="321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0"/>
          <p:cNvCxnSpPr/>
          <p:nvPr/>
        </p:nvCxnSpPr>
        <p:spPr>
          <a:xfrm>
            <a:off x="4309425" y="945650"/>
            <a:ext cx="0" cy="3216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83" name="Google Shape;183;p30"/>
          <p:cNvSpPr/>
          <p:nvPr/>
        </p:nvSpPr>
        <p:spPr>
          <a:xfrm>
            <a:off x="3132425" y="1426900"/>
            <a:ext cx="1128900" cy="2280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4" name="Google Shape;184;p30"/>
          <p:cNvCxnSpPr>
            <a:endCxn id="185" idx="1"/>
          </p:cNvCxnSpPr>
          <p:nvPr/>
        </p:nvCxnSpPr>
        <p:spPr>
          <a:xfrm flipH="1" rot="10800000">
            <a:off x="3754025" y="684425"/>
            <a:ext cx="3791100" cy="5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6" name="Google Shape;186;p30"/>
          <p:cNvSpPr txBox="1"/>
          <p:nvPr/>
        </p:nvSpPr>
        <p:spPr>
          <a:xfrm>
            <a:off x="3284325" y="724625"/>
            <a:ext cx="24897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/>
              <a:t>si el final del proyecto se mantiene en julio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85" name="Google Shape;185;p30"/>
          <p:cNvSpPr txBox="1"/>
          <p:nvPr/>
        </p:nvSpPr>
        <p:spPr>
          <a:xfrm>
            <a:off x="7545125" y="27275"/>
            <a:ext cx="15027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80000"/>
                </a:solidFill>
              </a:rPr>
              <a:t>Periodo p</a:t>
            </a:r>
            <a:r>
              <a:rPr b="1" lang="en" sz="1200">
                <a:solidFill>
                  <a:srgbClr val="980000"/>
                </a:solidFill>
              </a:rPr>
              <a:t>otencialmente "muerto" sin avance en el MdE si no se finaliza al final del proyecto </a:t>
            </a:r>
            <a:endParaRPr b="1" sz="1200">
              <a:solidFill>
                <a:srgbClr val="980000"/>
              </a:solidFill>
            </a:endParaRPr>
          </a:p>
        </p:txBody>
      </p:sp>
      <p:cxnSp>
        <p:nvCxnSpPr>
          <p:cNvPr id="187" name="Google Shape;187;p30"/>
          <p:cNvCxnSpPr/>
          <p:nvPr/>
        </p:nvCxnSpPr>
        <p:spPr>
          <a:xfrm flipH="1">
            <a:off x="3104275" y="932925"/>
            <a:ext cx="206400" cy="2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30"/>
          <p:cNvSpPr/>
          <p:nvPr/>
        </p:nvSpPr>
        <p:spPr>
          <a:xfrm>
            <a:off x="4785200" y="4634025"/>
            <a:ext cx="1585200" cy="144900"/>
          </a:xfrm>
          <a:prstGeom prst="left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4719200" y="4778925"/>
            <a:ext cx="30288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80000"/>
                </a:solidFill>
              </a:rPr>
              <a:t>Desarrollo &amp; respaldo del nuevo PAE </a:t>
            </a:r>
            <a:endParaRPr b="1" sz="700">
              <a:solidFill>
                <a:srgbClr val="98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980000"/>
                </a:solidFill>
              </a:rPr>
              <a:t>- </a:t>
            </a:r>
            <a:r>
              <a:rPr b="1" lang="en" sz="700">
                <a:solidFill>
                  <a:srgbClr val="980000"/>
                </a:solidFill>
              </a:rPr>
              <a:t>¡El mecanismo de coordinación debe estar en funcionamiento!</a:t>
            </a:r>
            <a:endParaRPr b="1" sz="700">
              <a:solidFill>
                <a:srgbClr val="980000"/>
              </a:solidFill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8143000" y="1405525"/>
            <a:ext cx="156900" cy="2643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1" name="Google Shape;191;p30"/>
          <p:cNvCxnSpPr/>
          <p:nvPr/>
        </p:nvCxnSpPr>
        <p:spPr>
          <a:xfrm>
            <a:off x="7470100" y="2988500"/>
            <a:ext cx="150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30"/>
          <p:cNvSpPr txBox="1"/>
          <p:nvPr/>
        </p:nvSpPr>
        <p:spPr>
          <a:xfrm>
            <a:off x="7587275" y="1578875"/>
            <a:ext cx="14184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0000FF"/>
                </a:solidFill>
              </a:rPr>
              <a:t>Meta</a:t>
            </a:r>
            <a:r>
              <a:rPr b="1" lang="en" sz="1100">
                <a:solidFill>
                  <a:srgbClr val="0000FF"/>
                </a:solidFill>
              </a:rPr>
              <a:t>: lograr la creación del MC a más tardar para el final del periodo de Incepción del PROCARIBE+ </a:t>
            </a:r>
            <a:r>
              <a:rPr b="1" lang="en" sz="900">
                <a:solidFill>
                  <a:srgbClr val="0000FF"/>
                </a:solidFill>
              </a:rPr>
              <a:t>(eso son 2 años a partir de ahora!</a:t>
            </a:r>
            <a:endParaRPr b="1" sz="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 u="sng"/>
              <a:t>Que pasa al terminarse el Proyecto CLME+?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98" name="Google Shape;198;p31"/>
          <p:cNvSpPr txBox="1"/>
          <p:nvPr/>
        </p:nvSpPr>
        <p:spPr>
          <a:xfrm>
            <a:off x="308450" y="595825"/>
            <a:ext cx="5731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 QUE MENCIONA EL MDE DEL MECANISMO INTERINO “MIC”</a:t>
            </a:r>
            <a:r>
              <a:rPr b="1" lang="en"/>
              <a:t>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IV. Funciones esenciales del MIC</a:t>
            </a:r>
            <a:endParaRPr b="1"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El MIC coordinara, cooperara (....) para (...) la implementacion (...) del PAE CLME+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XIV. Entrada en Vigor y Duracion</a:t>
            </a:r>
            <a:endParaRPr b="1"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El presente Memorando entrará en vigor y, por ende, el Mecanismo Interino de Coordinación se establecerá formalmente, tras ser firmado por un mínimo de 5 Partes. </a:t>
            </a:r>
            <a:r>
              <a:rPr lang="en" sz="1000">
                <a:solidFill>
                  <a:srgbClr val="0000FF"/>
                </a:solidFill>
              </a:rPr>
              <a:t>Permanecerá vigente hasta la finalización del Proyecto PNUD/FMAM CLME+, salvo que las Partes deciden lo contrarioen caso de que las Partes lo decidieran diferentemente.</a:t>
            </a:r>
            <a:endParaRPr sz="1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 QUE DICEN LAS REGLAS Y PROCEDIMIENTOS DEL MIC</a:t>
            </a:r>
            <a:r>
              <a:rPr b="1" lang="en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980000"/>
                </a:solidFill>
              </a:rPr>
              <a:t>(actualmente, estas estan siendo revisadas)</a:t>
            </a:r>
            <a:r>
              <a:rPr b="1" lang="en"/>
              <a:t>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000"/>
              <a:t>11. Nombramiento de la Secretaria</a:t>
            </a:r>
            <a:endParaRPr b="1"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La </a:t>
            </a:r>
            <a:r>
              <a:rPr lang="en" sz="1000">
                <a:solidFill>
                  <a:srgbClr val="0000FF"/>
                </a:solidFill>
              </a:rPr>
              <a:t>UCP CLME+ actuará como la secretaría del MCP </a:t>
            </a:r>
            <a:r>
              <a:rPr lang="en" sz="1000"/>
              <a:t>para el PAE del CLME+ </a:t>
            </a:r>
            <a:r>
              <a:rPr lang="en" sz="1000">
                <a:solidFill>
                  <a:srgbClr val="0000FF"/>
                </a:solidFill>
              </a:rPr>
              <a:t>a lo largo de la vida útil del proyecto CLME + o del MCP para el PAE del CLME+, cualquiera que termine primero</a:t>
            </a:r>
            <a:r>
              <a:rPr lang="en" sz="1000"/>
              <a:t> (en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adelante, la Secretaría).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FF"/>
                </a:solidFill>
              </a:rPr>
              <a:t>Si la UCP CLME+ ya no puede desempeñar el papel de la Secretaría, el MCP para el PAE del CLME+, por consenso, asignará la función de la Secretaría a uno de sus miembros (...)</a:t>
            </a:r>
            <a:endParaRPr sz="1000"/>
          </a:p>
        </p:txBody>
      </p:sp>
      <p:sp>
        <p:nvSpPr>
          <p:cNvPr id="199" name="Google Shape;199;p31"/>
          <p:cNvSpPr txBox="1"/>
          <p:nvPr/>
        </p:nvSpPr>
        <p:spPr>
          <a:xfrm>
            <a:off x="6072575" y="595825"/>
            <a:ext cx="30915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C4587"/>
                </a:solidFill>
              </a:rPr>
              <a:t>DEL MARCO DE RESULTADOS DEL PROYECTO </a:t>
            </a:r>
            <a:r>
              <a:rPr b="1" lang="en">
                <a:solidFill>
                  <a:srgbClr val="1C4587"/>
                </a:solidFill>
              </a:rPr>
              <a:t>CLME+: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/>
              <a:t>PRODUCTO</a:t>
            </a:r>
            <a:r>
              <a:rPr b="1" lang="en" sz="1300"/>
              <a:t> 1.1. Decisiones sobre arreglos de coordinacion y cooperacion</a:t>
            </a:r>
            <a:endParaRPr b="1"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(Meta)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Arreglo(s) institucional(es) y mecanismo operacional para coordinar los esfuerzos para una gobernanza oceancia integrada (incl. implementacion continuada del PAE) mas alla del tiempo de vida del proyecto, consolidados </a:t>
            </a:r>
            <a:r>
              <a:rPr lang="en" sz="15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antes de finales del 2020</a:t>
            </a:r>
            <a:endParaRPr sz="1600">
              <a:solidFill>
                <a:srgbClr val="0000FF"/>
              </a:solidFill>
            </a:endParaRPr>
          </a:p>
        </p:txBody>
      </p:sp>
      <p:cxnSp>
        <p:nvCxnSpPr>
          <p:cNvPr id="200" name="Google Shape;200;p31"/>
          <p:cNvCxnSpPr/>
          <p:nvPr/>
        </p:nvCxnSpPr>
        <p:spPr>
          <a:xfrm>
            <a:off x="5919075" y="506725"/>
            <a:ext cx="27900" cy="422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/>
        </p:nvSpPr>
        <p:spPr>
          <a:xfrm>
            <a:off x="194200" y="-93300"/>
            <a:ext cx="8839200" cy="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 u="sng">
                <a:solidFill>
                  <a:schemeClr val="dk1"/>
                </a:solidFill>
              </a:rPr>
              <a:t>Que pasa al terminarse el Proyecto CLME+?</a:t>
            </a:r>
            <a:endParaRPr b="1" i="1" sz="2700" u="sng">
              <a:solidFill>
                <a:srgbClr val="98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6" name="Google Shape;206;p32"/>
          <p:cNvSpPr txBox="1"/>
          <p:nvPr/>
        </p:nvSpPr>
        <p:spPr>
          <a:xfrm>
            <a:off x="442750" y="837350"/>
            <a:ext cx="8342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12 meses: </a:t>
            </a:r>
            <a:r>
              <a:rPr lang="en"/>
              <a:t>PIF incluido en Programa de Trabajo del GEF el </a:t>
            </a:r>
            <a:r>
              <a:rPr lang="en">
                <a:solidFill>
                  <a:srgbClr val="0000FF"/>
                </a:solidFill>
              </a:rPr>
              <a:t>15 de Junio del 2021</a:t>
            </a:r>
            <a:r>
              <a:rPr lang="en"/>
              <a:t>,</a:t>
            </a:r>
            <a:endParaRPr/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Beca Preparatoria PPG → ProDoc a ser finalizado antes del </a:t>
            </a:r>
            <a:r>
              <a:rPr lang="en">
                <a:solidFill>
                  <a:srgbClr val="0000FF"/>
                </a:solidFill>
              </a:rPr>
              <a:t>15 de Junio del 2022</a:t>
            </a:r>
            <a:endParaRPr>
              <a:solidFill>
                <a:srgbClr val="0000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4 meses:</a:t>
            </a:r>
            <a:r>
              <a:rPr lang="en"/>
              <a:t> </a:t>
            </a:r>
            <a:r>
              <a:rPr lang="en">
                <a:solidFill>
                  <a:schemeClr val="dk1"/>
                </a:solidFill>
              </a:rPr>
              <a:t>PROCARIBE+: </a:t>
            </a:r>
            <a:r>
              <a:rPr lang="en"/>
              <a:t>para operacionalizar la beca e iniciar el Proyecto : </a:t>
            </a:r>
            <a:r>
              <a:rPr lang="en">
                <a:solidFill>
                  <a:srgbClr val="0000FF"/>
                </a:solidFill>
              </a:rPr>
              <a:t>Octubre del 2022</a:t>
            </a:r>
            <a:r>
              <a:rPr lang="en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6 meses:</a:t>
            </a:r>
            <a:r>
              <a:rPr lang="en"/>
              <a:t> duracion de la fase de iniciacion del Proyecto PROCARIBE+ : </a:t>
            </a:r>
            <a:r>
              <a:rPr lang="en">
                <a:solidFill>
                  <a:srgbClr val="0000FF"/>
                </a:solidFill>
              </a:rPr>
              <a:t>April 2023</a:t>
            </a:r>
            <a:endParaRPr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  <a:highlight>
                  <a:srgbClr val="FFFF00"/>
                </a:highlight>
              </a:rPr>
              <a:t>“BRECHA”</a:t>
            </a:r>
            <a:r>
              <a:rPr lang="en">
                <a:highlight>
                  <a:srgbClr val="FFFF00"/>
                </a:highlight>
              </a:rPr>
              <a:t> hasta la fecha de iniciacion “</a:t>
            </a:r>
            <a:r>
              <a:rPr lang="en">
                <a:highlight>
                  <a:srgbClr val="FFFF00"/>
                </a:highlight>
              </a:rPr>
              <a:t>plena</a:t>
            </a:r>
            <a:r>
              <a:rPr lang="en">
                <a:highlight>
                  <a:srgbClr val="FFFF00"/>
                </a:highlight>
              </a:rPr>
              <a:t>” del Proyecto PROCARIBE+:</a:t>
            </a:r>
            <a:endParaRPr>
              <a:highlight>
                <a:srgbClr val="FFFF00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 CLME+ finaliza en Julio 20: </a:t>
            </a:r>
            <a:r>
              <a:rPr b="1" lang="en">
                <a:solidFill>
                  <a:srgbClr val="980000"/>
                </a:solidFill>
              </a:rPr>
              <a:t>20 meses</a:t>
            </a:r>
            <a:r>
              <a:rPr lang="en"/>
              <a:t>	</a:t>
            </a:r>
            <a:r>
              <a:rPr lang="en">
                <a:solidFill>
                  <a:schemeClr val="dk1"/>
                </a:solidFill>
              </a:rPr>
              <a:t>Si CLME+ finaliza en Octubre 20</a:t>
            </a:r>
            <a:r>
              <a:rPr lang="en"/>
              <a:t>: </a:t>
            </a:r>
            <a:r>
              <a:rPr b="1" lang="en">
                <a:solidFill>
                  <a:srgbClr val="980000"/>
                </a:solidFill>
              </a:rPr>
              <a:t>15.5 meses</a:t>
            </a:r>
            <a:endParaRPr b="1">
              <a:solidFill>
                <a:srgbClr val="98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07" name="Google Shape;207;p32"/>
          <p:cNvSpPr txBox="1"/>
          <p:nvPr/>
        </p:nvSpPr>
        <p:spPr>
          <a:xfrm>
            <a:off x="817225" y="423425"/>
            <a:ext cx="4879200" cy="2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80000"/>
                </a:solidFill>
              </a:rPr>
              <a:t>(linea de tiempo tentativa/”aspiracional”)</a:t>
            </a:r>
            <a:endParaRPr i="1">
              <a:solidFill>
                <a:srgbClr val="980000"/>
              </a:solidFill>
            </a:endParaRPr>
          </a:p>
        </p:txBody>
      </p:sp>
      <p:sp>
        <p:nvSpPr>
          <p:cNvPr id="208" name="Google Shape;208;p32"/>
          <p:cNvSpPr txBox="1"/>
          <p:nvPr/>
        </p:nvSpPr>
        <p:spPr>
          <a:xfrm>
            <a:off x="320075" y="3456775"/>
            <a:ext cx="8780100" cy="6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980000"/>
                </a:solidFill>
              </a:rPr>
              <a:t>15.5 meses</a:t>
            </a:r>
            <a:r>
              <a:rPr b="1" lang="en" u="sng"/>
              <a:t> “bridge period”: 	</a:t>
            </a:r>
            <a:r>
              <a:rPr i="1" lang="en">
                <a:solidFill>
                  <a:srgbClr val="434343"/>
                </a:solidFill>
              </a:rPr>
              <a:t>Mantener una </a:t>
            </a:r>
            <a:r>
              <a:rPr i="1" lang="en">
                <a:solidFill>
                  <a:srgbClr val="434343"/>
                </a:solidFill>
              </a:rPr>
              <a:t>“mini-UCP/Secretaria”/un </a:t>
            </a:r>
            <a:r>
              <a:rPr i="1" lang="en">
                <a:solidFill>
                  <a:srgbClr val="434343"/>
                </a:solidFill>
              </a:rPr>
              <a:t>mínimo</a:t>
            </a:r>
            <a:r>
              <a:rPr i="1" lang="en">
                <a:solidFill>
                  <a:srgbClr val="434343"/>
                </a:solidFill>
              </a:rPr>
              <a:t> de personal de apoyo?</a:t>
            </a:r>
            <a:endParaRPr b="1" i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7.5M con beca GEF PPG ↔  actividades M(I)C </a:t>
            </a:r>
            <a:r>
              <a:rPr lang="en" sz="1300" u="sng"/>
              <a:t>siempre que sean en </a:t>
            </a:r>
            <a:r>
              <a:rPr lang="en" sz="1300" u="sng"/>
              <a:t>contribución</a:t>
            </a:r>
            <a:r>
              <a:rPr lang="en" sz="1300" u="sng"/>
              <a:t> al desarrollo del ProDoc</a:t>
            </a:r>
            <a:endParaRPr sz="1300" u="sng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300"/>
              <a:buChar char="●"/>
            </a:pPr>
            <a:r>
              <a:rPr lang="en" sz="1300">
                <a:solidFill>
                  <a:srgbClr val="980000"/>
                </a:solidFill>
              </a:rPr>
              <a:t>4M sin fondos GEF </a:t>
            </a:r>
            <a:r>
              <a:rPr i="1" lang="en" sz="1300">
                <a:solidFill>
                  <a:srgbClr val="980000"/>
                </a:solidFill>
              </a:rPr>
              <a:t>(otros proyectos?)</a:t>
            </a:r>
            <a:endParaRPr i="1" sz="1300">
              <a:solidFill>
                <a:srgbClr val="980000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6M con fondos GEF PROCARIBE+ </a:t>
            </a:r>
            <a:r>
              <a:rPr lang="en" sz="1300">
                <a:solidFill>
                  <a:schemeClr val="dk1"/>
                </a:solidFill>
              </a:rPr>
              <a:t>↔  </a:t>
            </a:r>
            <a:r>
              <a:rPr lang="en" sz="1300">
                <a:solidFill>
                  <a:schemeClr val="dk1"/>
                </a:solidFill>
              </a:rPr>
              <a:t>actividades M(I)C </a:t>
            </a:r>
            <a:r>
              <a:rPr lang="en" sz="1300" u="sng">
                <a:solidFill>
                  <a:schemeClr val="dk1"/>
                </a:solidFill>
              </a:rPr>
              <a:t>siempre que sean en contribución a, y que no perjudiquen las actividades esenciales de la fase de iniciacion</a:t>
            </a:r>
            <a:endParaRPr sz="1300" u="sn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