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NcRj5SLLhaL3a9upXeAdgcE0X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front_cover_no_flags">
  <p:cSld name="front_cover_no_flag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/>
          <p:nvPr>
            <p:ph idx="2" type="pic"/>
          </p:nvPr>
        </p:nvSpPr>
        <p:spPr>
          <a:xfrm>
            <a:off x="-33742" y="1495426"/>
            <a:ext cx="12259488" cy="4885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6"/>
          <p:cNvSpPr/>
          <p:nvPr/>
        </p:nvSpPr>
        <p:spPr>
          <a:xfrm>
            <a:off x="8014010" y="409828"/>
            <a:ext cx="4205508" cy="404345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945" y="279400"/>
            <a:ext cx="5636684" cy="717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2536" l="0" r="0" t="12535"/>
          <a:stretch/>
        </p:blipFill>
        <p:spPr>
          <a:xfrm>
            <a:off x="0" y="1416598"/>
            <a:ext cx="12259488" cy="488561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16875" y="2588296"/>
            <a:ext cx="12225600" cy="1851900"/>
          </a:xfrm>
          <a:prstGeom prst="rect">
            <a:avLst/>
          </a:prstGeom>
          <a:solidFill>
            <a:srgbClr val="7F7F7F">
              <a:alpha val="7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3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Timeline and Requirements towards a </a:t>
            </a:r>
            <a:r>
              <a:rPr i="1" lang="en-US" sz="3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</a:t>
            </a:r>
            <a:r>
              <a:rPr b="0" i="1" lang="en-US" sz="3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PROCARIBE+ Project</a:t>
            </a:r>
            <a:r>
              <a:rPr i="1" lang="en-US" sz="3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 </a:t>
            </a:r>
            <a:endParaRPr i="1" sz="3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to give continuity to the CLME+ Initiative</a:t>
            </a: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i="1"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(CLME+ SAP implementation, including CLME+ Project achievements and outputs)</a:t>
            </a:r>
            <a:endParaRPr b="0" i="1" sz="2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99247" y="6463337"/>
            <a:ext cx="9926665" cy="2385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US" sz="950" u="none" cap="none" strike="noStrik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Catalyzing implementation of the Strategic Action Programme for the Caribbean and North Brazil Shelf LME’s (2015-2020)</a:t>
            </a:r>
            <a:endParaRPr b="1" i="1" sz="950" u="none" cap="none" strike="noStrike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8425541" y="482780"/>
            <a:ext cx="2300371" cy="274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6279777" y="447248"/>
            <a:ext cx="588712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CLME+ PSC May-June 20 Work Programme, Item 6.2</a:t>
            </a:r>
            <a:endParaRPr b="1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2"/>
          <p:cNvGrpSpPr/>
          <p:nvPr/>
        </p:nvGrpSpPr>
        <p:grpSpPr>
          <a:xfrm>
            <a:off x="1044251" y="1022867"/>
            <a:ext cx="10287399" cy="4351338"/>
            <a:chOff x="97954" y="0"/>
            <a:chExt cx="10287399" cy="4351338"/>
          </a:xfrm>
        </p:grpSpPr>
        <p:sp>
          <p:nvSpPr>
            <p:cNvPr id="103" name="Google Shape;103;p2"/>
            <p:cNvSpPr/>
            <p:nvPr/>
          </p:nvSpPr>
          <p:spPr>
            <a:xfrm>
              <a:off x="682394" y="0"/>
              <a:ext cx="8938260" cy="4351338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E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808353" y="734758"/>
              <a:ext cx="1238700" cy="12090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3818228" y="762733"/>
              <a:ext cx="1227900" cy="1209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PIF inclusion in 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GEF Council 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Work Programme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7819610" y="1257571"/>
              <a:ext cx="119864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7809103" y="1316083"/>
              <a:ext cx="1252200" cy="162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Approval of PROCARIBE+  Project Document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6422601" y="1214980"/>
              <a:ext cx="1237852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6416828" y="1275408"/>
              <a:ext cx="1252200" cy="161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Submission of PROCARIBE+ Project Document to GEF Sec</a:t>
              </a: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97954" y="1167168"/>
              <a:ext cx="1238780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2"/>
            <p:cNvSpPr txBox="1"/>
            <p:nvPr/>
          </p:nvSpPr>
          <p:spPr>
            <a:xfrm>
              <a:off x="158426" y="1227640"/>
              <a:ext cx="1117836" cy="16195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Submission of final version of PIF to CLME+ countries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1483229" y="1156533"/>
              <a:ext cx="1008943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2"/>
            <p:cNvSpPr txBox="1"/>
            <p:nvPr/>
          </p:nvSpPr>
          <p:spPr>
            <a:xfrm>
              <a:off x="1504828" y="1205783"/>
              <a:ext cx="1008900" cy="164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Country (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GEF 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OFP)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Endorsement Letters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2552110" y="1190839"/>
              <a:ext cx="1227903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2"/>
            <p:cNvSpPr txBox="1"/>
            <p:nvPr/>
          </p:nvSpPr>
          <p:spPr>
            <a:xfrm>
              <a:off x="2612051" y="1250780"/>
              <a:ext cx="1108021" cy="16206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Formal Submission of PIF to GEF Secretariat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3793853" y="2165258"/>
              <a:ext cx="1252200" cy="10899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2"/>
            <p:cNvSpPr txBox="1"/>
            <p:nvPr/>
          </p:nvSpPr>
          <p:spPr>
            <a:xfrm>
              <a:off x="3854978" y="2158757"/>
              <a:ext cx="1130100" cy="113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Release of the Project Preparation Grant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9184757" y="1257554"/>
              <a:ext cx="1183167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2"/>
            <p:cNvSpPr txBox="1"/>
            <p:nvPr/>
          </p:nvSpPr>
          <p:spPr>
            <a:xfrm>
              <a:off x="9202153" y="1315308"/>
              <a:ext cx="1183200" cy="162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Start of PROCARIBE+ Project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20" name="Google Shape;120;p2"/>
          <p:cNvCxnSpPr/>
          <p:nvPr/>
        </p:nvCxnSpPr>
        <p:spPr>
          <a:xfrm>
            <a:off x="1456660" y="5901070"/>
            <a:ext cx="9622465" cy="15949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1" name="Google Shape;121;p2"/>
          <p:cNvSpPr txBox="1"/>
          <p:nvPr/>
        </p:nvSpPr>
        <p:spPr>
          <a:xfrm>
            <a:off x="3753293" y="6393802"/>
            <a:ext cx="8984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5108945" y="6393803"/>
            <a:ext cx="8027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7628860" y="6396335"/>
            <a:ext cx="8984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10685720" y="6396335"/>
            <a:ext cx="78680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October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"/>
          <p:cNvSpPr txBox="1"/>
          <p:nvPr/>
        </p:nvSpPr>
        <p:spPr>
          <a:xfrm>
            <a:off x="1057940" y="6393802"/>
            <a:ext cx="90376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November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2020 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/>
          <p:cNvSpPr txBox="1"/>
          <p:nvPr/>
        </p:nvSpPr>
        <p:spPr>
          <a:xfrm>
            <a:off x="497150" y="191875"/>
            <a:ext cx="109752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&amp; aspirational </a:t>
            </a: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Timeline towards Initiation of PROCARIBE+ Project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6065698" y="2260822"/>
            <a:ext cx="1237800" cy="1740600"/>
          </a:xfrm>
          <a:prstGeom prst="roundRect">
            <a:avLst>
              <a:gd fmla="val 16667" name="adj"/>
            </a:avLst>
          </a:prstGeom>
          <a:solidFill>
            <a:srgbClr val="599BD5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"/>
          <p:cNvSpPr txBox="1"/>
          <p:nvPr/>
        </p:nvSpPr>
        <p:spPr>
          <a:xfrm>
            <a:off x="6051300" y="2321275"/>
            <a:ext cx="1252200" cy="161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Development of </a:t>
            </a:r>
            <a:r>
              <a:rPr b="0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PROCARIBE+ Project Document 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(12 months max)</a:t>
            </a:r>
            <a:endParaRPr sz="1000"/>
          </a:p>
        </p:txBody>
      </p:sp>
      <p:sp>
        <p:nvSpPr>
          <p:cNvPr id="129" name="Google Shape;129;p2"/>
          <p:cNvSpPr/>
          <p:nvPr/>
        </p:nvSpPr>
        <p:spPr>
          <a:xfrm>
            <a:off x="5257550" y="2921625"/>
            <a:ext cx="245100" cy="285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oogle Shape;134;p3"/>
          <p:cNvGrpSpPr/>
          <p:nvPr/>
        </p:nvGrpSpPr>
        <p:grpSpPr>
          <a:xfrm>
            <a:off x="1621552" y="1363109"/>
            <a:ext cx="9477031" cy="4351338"/>
            <a:chOff x="788669" y="0"/>
            <a:chExt cx="9477031" cy="4351338"/>
          </a:xfrm>
        </p:grpSpPr>
        <p:sp>
          <p:nvSpPr>
            <p:cNvPr id="135" name="Google Shape;135;p3"/>
            <p:cNvSpPr/>
            <p:nvPr/>
          </p:nvSpPr>
          <p:spPr>
            <a:xfrm>
              <a:off x="788669" y="0"/>
              <a:ext cx="8938260" cy="4351338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E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1009492" y="619066"/>
              <a:ext cx="1789800" cy="14532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1139517" y="732616"/>
              <a:ext cx="1596000" cy="122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Review proposed PIF component, outcomes &amp; outputs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2979985" y="1363883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3"/>
            <p:cNvSpPr txBox="1"/>
            <p:nvPr/>
          </p:nvSpPr>
          <p:spPr>
            <a:xfrm>
              <a:off x="3043750" y="1427648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Submission of draft PIF for country review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4466920" y="1374500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4530685" y="1438265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Countries review &amp; comment on draft PIF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5980280" y="1374518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3"/>
            <p:cNvSpPr txBox="1"/>
            <p:nvPr/>
          </p:nvSpPr>
          <p:spPr>
            <a:xfrm>
              <a:off x="6044045" y="1438283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Submission of final version of PIF to CLME+ countries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7472518" y="1358557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3"/>
            <p:cNvSpPr txBox="1"/>
            <p:nvPr/>
          </p:nvSpPr>
          <p:spPr>
            <a:xfrm>
              <a:off x="7485842" y="1422316"/>
              <a:ext cx="1306200" cy="161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country 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(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GEF OFP) Endorsement Letters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8959466" y="1422365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7" name="Google Shape;147;p3"/>
            <p:cNvSpPr txBox="1"/>
            <p:nvPr/>
          </p:nvSpPr>
          <p:spPr>
            <a:xfrm>
              <a:off x="9023231" y="1486130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Formal Submission of PIF to GEF Secretariat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1006192" y="2210541"/>
              <a:ext cx="1789800" cy="13461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3"/>
            <p:cNvSpPr txBox="1"/>
            <p:nvPr/>
          </p:nvSpPr>
          <p:spPr>
            <a:xfrm>
              <a:off x="1027817" y="2072266"/>
              <a:ext cx="1789800" cy="160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Support for proposed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components, outcomes &amp; outputs by/at PSC meeting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50" name="Google Shape;150;p3"/>
          <p:cNvSpPr txBox="1"/>
          <p:nvPr/>
        </p:nvSpPr>
        <p:spPr>
          <a:xfrm>
            <a:off x="2642203" y="287075"/>
            <a:ext cx="74778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 &amp; </a:t>
            </a: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Timeline Towards Formal Submission of Concept Note (PIF) to GEF Secretariat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1" name="Google Shape;151;p3"/>
          <p:cNvCxnSpPr/>
          <p:nvPr/>
        </p:nvCxnSpPr>
        <p:spPr>
          <a:xfrm>
            <a:off x="2441300" y="5888925"/>
            <a:ext cx="8489100" cy="7050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52" name="Google Shape;152;p3"/>
          <p:cNvSpPr txBox="1"/>
          <p:nvPr/>
        </p:nvSpPr>
        <p:spPr>
          <a:xfrm>
            <a:off x="10611293" y="6225777"/>
            <a:ext cx="80807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March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7307224" y="6225776"/>
            <a:ext cx="9409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November 2020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2218767" y="6225758"/>
            <a:ext cx="83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2020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3"/>
          <p:cNvSpPr txBox="1"/>
          <p:nvPr/>
        </p:nvSpPr>
        <p:spPr>
          <a:xfrm>
            <a:off x="4210491" y="6289158"/>
            <a:ext cx="73364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August 2020</a:t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Requirements from countries</a:t>
            </a:r>
            <a:endParaRPr b="1"/>
          </a:p>
        </p:txBody>
      </p:sp>
      <p:sp>
        <p:nvSpPr>
          <p:cNvPr id="161" name="Google Shape;16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Review and input into the PROCARIBE+ Concept Note (PIF)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Submission of GEF OFP Endorsement letters by CLME+ countries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Indicative co-financing from </a:t>
            </a:r>
            <a:r>
              <a:rPr lang="en-US"/>
              <a:t>partner organizations and </a:t>
            </a:r>
            <a:r>
              <a:rPr lang="en-US"/>
              <a:t>countries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2020-06-01T17:14:47Z</dcterms:created>
  <dc:creator>CLME SPO</dc:creator>
</cp:coreProperties>
</file>