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hOUzsj7q8tm9kFP/Tz/pgXIUfaX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7" name="Google Shape;157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front_cover_no_flags">
  <p:cSld name="front_cover_no_flags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/>
          <p:nvPr>
            <p:ph idx="2" type="pic"/>
          </p:nvPr>
        </p:nvSpPr>
        <p:spPr>
          <a:xfrm>
            <a:off x="-33742" y="1495426"/>
            <a:ext cx="12259488" cy="48856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6"/>
          <p:cNvSpPr/>
          <p:nvPr/>
        </p:nvSpPr>
        <p:spPr>
          <a:xfrm>
            <a:off x="8014010" y="409828"/>
            <a:ext cx="4205508" cy="404345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" name="Google Shape;18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3945" y="279400"/>
            <a:ext cx="5636684" cy="717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3" name="Google Shape;73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8" name="Google Shape;2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1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5" name="Google Shape;65;p14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12535" l="0" r="0" t="12535"/>
          <a:stretch/>
        </p:blipFill>
        <p:spPr>
          <a:xfrm>
            <a:off x="0" y="1416598"/>
            <a:ext cx="12259488" cy="4885615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"/>
          <p:cNvSpPr/>
          <p:nvPr/>
        </p:nvSpPr>
        <p:spPr>
          <a:xfrm>
            <a:off x="16875" y="2588296"/>
            <a:ext cx="12225600" cy="1851900"/>
          </a:xfrm>
          <a:prstGeom prst="rect">
            <a:avLst/>
          </a:prstGeom>
          <a:solidFill>
            <a:srgbClr val="7F7F7F">
              <a:alpha val="7333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r>
              <a:rPr i="1" lang="en-US" sz="3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Cronología y Requisitos para un </a:t>
            </a:r>
            <a:r>
              <a:rPr b="0" i="1" lang="en-US" sz="3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“Proyecto PROCARIBE+” </a:t>
            </a:r>
            <a:endParaRPr b="0" i="1" sz="3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i="1" lang="en-US"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dar continuidad a la iniciativa </a:t>
            </a:r>
            <a:r>
              <a:rPr b="0" i="1" lang="en-US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CLME+</a:t>
            </a:r>
            <a:endParaRPr b="0" i="1" sz="2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0" i="1" lang="en-US" sz="2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(Implementaci</a:t>
            </a:r>
            <a:r>
              <a:rPr i="1"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ón del PAE del </a:t>
            </a:r>
            <a:r>
              <a:rPr b="0" i="1" lang="en-US" sz="2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CLME+ SAP, incluidos los logros y re</a:t>
            </a:r>
            <a:r>
              <a:rPr i="1"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sultados del </a:t>
            </a:r>
            <a:r>
              <a:rPr i="1"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proyecto</a:t>
            </a:r>
            <a:r>
              <a:rPr i="1" lang="en-US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1" lang="en-US" sz="2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CLME+)</a:t>
            </a:r>
            <a:endParaRPr b="0" i="1" sz="2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799247" y="6463337"/>
            <a:ext cx="9926665" cy="2385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b="1" i="1" lang="en-US" sz="950" u="none" cap="none" strike="noStrik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Catalizan</a:t>
            </a:r>
            <a:r>
              <a:rPr b="1" i="1" lang="en-US" sz="950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do la implementación del Programa de Acciones Estratégicas para los los GEM del Caribe y la Plataforma Continental del Norte de Brasil </a:t>
            </a:r>
            <a:r>
              <a:rPr b="1" i="1" lang="en-US" sz="950" u="none" cap="none" strike="noStrike">
                <a:solidFill>
                  <a:srgbClr val="7F7F7F"/>
                </a:solidFill>
                <a:latin typeface="Avenir"/>
                <a:ea typeface="Avenir"/>
                <a:cs typeface="Avenir"/>
                <a:sym typeface="Avenir"/>
              </a:rPr>
              <a:t>(2015-2020)</a:t>
            </a:r>
            <a:endParaRPr b="1" i="1" sz="950" u="none" cap="none" strike="noStrike">
              <a:solidFill>
                <a:srgbClr val="7F7F7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6304802" y="454173"/>
            <a:ext cx="58872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lang="en-US" sz="1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Programa de Trabajo del CDP </a:t>
            </a:r>
            <a:r>
              <a:rPr b="1" i="0" lang="en-US" sz="13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CLME+ May-Jun 20, Item 6.2</a:t>
            </a:r>
            <a:endParaRPr b="1" i="0" sz="13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2"/>
          <p:cNvGrpSpPr/>
          <p:nvPr/>
        </p:nvGrpSpPr>
        <p:grpSpPr>
          <a:xfrm>
            <a:off x="1044251" y="1022867"/>
            <a:ext cx="10287399" cy="4351338"/>
            <a:chOff x="97954" y="0"/>
            <a:chExt cx="10287399" cy="4351338"/>
          </a:xfrm>
        </p:grpSpPr>
        <p:sp>
          <p:nvSpPr>
            <p:cNvPr id="102" name="Google Shape;102;p2"/>
            <p:cNvSpPr/>
            <p:nvPr/>
          </p:nvSpPr>
          <p:spPr>
            <a:xfrm>
              <a:off x="682394" y="0"/>
              <a:ext cx="8938260" cy="4351338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CFDE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808353" y="734758"/>
              <a:ext cx="1238700" cy="12090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4" name="Google Shape;104;p2"/>
            <p:cNvSpPr txBox="1"/>
            <p:nvPr/>
          </p:nvSpPr>
          <p:spPr>
            <a:xfrm>
              <a:off x="3818228" y="526483"/>
              <a:ext cx="1227900" cy="144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t/>
              </a:r>
              <a:endPara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Inclusión del FIP en el programa de trabajo del Consejo del FMAM</a:t>
              </a:r>
              <a:endPara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7819610" y="1257571"/>
              <a:ext cx="119864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7809103" y="1316083"/>
              <a:ext cx="1252200" cy="1623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Aprobación del Documento del Proyecto 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PROCARIBE+  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6422601" y="1214980"/>
              <a:ext cx="1237852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6416828" y="1275408"/>
              <a:ext cx="1252200" cy="161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del Documento del proyecto P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ROCARIBE+ </a:t>
              </a: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 la Secretaría del FMAM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97954" y="1167168"/>
              <a:ext cx="1238780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"/>
            <p:cNvSpPr txBox="1"/>
            <p:nvPr/>
          </p:nvSpPr>
          <p:spPr>
            <a:xfrm>
              <a:off x="158426" y="1227640"/>
              <a:ext cx="1117836" cy="16195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de la versión final del FIP a los países CLME+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1483229" y="1156533"/>
              <a:ext cx="1008943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"/>
            <p:cNvSpPr txBox="1"/>
            <p:nvPr/>
          </p:nvSpPr>
          <p:spPr>
            <a:xfrm>
              <a:off x="1504828" y="1205783"/>
              <a:ext cx="1008900" cy="1641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Cartas de endoso del país (PFO del FMAM)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2552110" y="1190839"/>
              <a:ext cx="1227903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"/>
            <p:cNvSpPr txBox="1"/>
            <p:nvPr/>
          </p:nvSpPr>
          <p:spPr>
            <a:xfrm>
              <a:off x="2612051" y="1250780"/>
              <a:ext cx="1108021" cy="16206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formal del FIP a la Secretaría del FMAM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3793853" y="2165258"/>
              <a:ext cx="1252200" cy="10899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"/>
            <p:cNvSpPr txBox="1"/>
            <p:nvPr/>
          </p:nvSpPr>
          <p:spPr>
            <a:xfrm>
              <a:off x="3854978" y="2158758"/>
              <a:ext cx="1227900" cy="1137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Lanzamiento de la subvención de preparación del proyecto</a:t>
              </a:r>
              <a:endParaRPr b="0" i="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9184757" y="1257554"/>
              <a:ext cx="1183167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"/>
            <p:cNvSpPr txBox="1"/>
            <p:nvPr/>
          </p:nvSpPr>
          <p:spPr>
            <a:xfrm>
              <a:off x="9202153" y="1315308"/>
              <a:ext cx="1183200" cy="1625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Inicio del Proyecto PR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OCARIBE+ 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9" name="Google Shape;119;p2"/>
          <p:cNvCxnSpPr/>
          <p:nvPr/>
        </p:nvCxnSpPr>
        <p:spPr>
          <a:xfrm>
            <a:off x="1456660" y="5901070"/>
            <a:ext cx="9622465" cy="15949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20" name="Google Shape;120;p2"/>
          <p:cNvSpPr txBox="1"/>
          <p:nvPr/>
        </p:nvSpPr>
        <p:spPr>
          <a:xfrm>
            <a:off x="3753293" y="6393802"/>
            <a:ext cx="8984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5108945" y="6393803"/>
            <a:ext cx="80275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2"/>
          <p:cNvSpPr txBox="1"/>
          <p:nvPr/>
        </p:nvSpPr>
        <p:spPr>
          <a:xfrm>
            <a:off x="7628860" y="6396335"/>
            <a:ext cx="898451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2"/>
          <p:cNvSpPr txBox="1"/>
          <p:nvPr/>
        </p:nvSpPr>
        <p:spPr>
          <a:xfrm>
            <a:off x="10685720" y="6396335"/>
            <a:ext cx="786809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Oct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ubre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2022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2"/>
          <p:cNvSpPr txBox="1"/>
          <p:nvPr/>
        </p:nvSpPr>
        <p:spPr>
          <a:xfrm>
            <a:off x="1057940" y="6393802"/>
            <a:ext cx="90376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Nov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iembre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2020 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"/>
          <p:cNvSpPr txBox="1"/>
          <p:nvPr/>
        </p:nvSpPr>
        <p:spPr>
          <a:xfrm>
            <a:off x="497150" y="191875"/>
            <a:ext cx="109752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 y cronología aspiracional hacia el inicio del Proyecto</a:t>
            </a: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PROCARIBE+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"/>
          <p:cNvSpPr/>
          <p:nvPr/>
        </p:nvSpPr>
        <p:spPr>
          <a:xfrm>
            <a:off x="6065698" y="2260822"/>
            <a:ext cx="1237800" cy="1740600"/>
          </a:xfrm>
          <a:prstGeom prst="roundRect">
            <a:avLst>
              <a:gd fmla="val 16667" name="adj"/>
            </a:avLst>
          </a:prstGeom>
          <a:solidFill>
            <a:srgbClr val="599BD5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2"/>
          <p:cNvSpPr txBox="1"/>
          <p:nvPr/>
        </p:nvSpPr>
        <p:spPr>
          <a:xfrm>
            <a:off x="6051300" y="2321275"/>
            <a:ext cx="1252200" cy="161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60950" lIns="60950" spcFirstLastPara="1" rIns="60950" wrap="square" tIns="6095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Desarrollo del Documento del Proyecto </a:t>
            </a:r>
            <a:r>
              <a:rPr b="0" i="0" lang="en-U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PROCARIBE+ 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(12 </a:t>
            </a: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meses</a:t>
            </a:r>
            <a:r>
              <a:rPr b="0" i="0" lang="en-U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max)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5257550" y="2921625"/>
            <a:ext cx="245100" cy="2859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oogle Shape;133;p3"/>
          <p:cNvGrpSpPr/>
          <p:nvPr/>
        </p:nvGrpSpPr>
        <p:grpSpPr>
          <a:xfrm>
            <a:off x="1621552" y="1363109"/>
            <a:ext cx="9477031" cy="4351338"/>
            <a:chOff x="788669" y="0"/>
            <a:chExt cx="9477031" cy="4351338"/>
          </a:xfrm>
        </p:grpSpPr>
        <p:sp>
          <p:nvSpPr>
            <p:cNvPr id="134" name="Google Shape;134;p3"/>
            <p:cNvSpPr/>
            <p:nvPr/>
          </p:nvSpPr>
          <p:spPr>
            <a:xfrm>
              <a:off x="788669" y="0"/>
              <a:ext cx="8938260" cy="4351338"/>
            </a:xfrm>
            <a:prstGeom prst="rightArrow">
              <a:avLst>
                <a:gd fmla="val 50000" name="adj1"/>
                <a:gd fmla="val 50000" name="adj2"/>
              </a:avLst>
            </a:prstGeom>
            <a:solidFill>
              <a:srgbClr val="CFDEE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3"/>
            <p:cNvSpPr/>
            <p:nvPr/>
          </p:nvSpPr>
          <p:spPr>
            <a:xfrm>
              <a:off x="1009492" y="619066"/>
              <a:ext cx="1789800" cy="14532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3"/>
            <p:cNvSpPr txBox="1"/>
            <p:nvPr/>
          </p:nvSpPr>
          <p:spPr>
            <a:xfrm>
              <a:off x="1139517" y="732616"/>
              <a:ext cx="1596000" cy="1226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Revisión de los componentes, resultados y productos propuestos para el FIP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3"/>
            <p:cNvSpPr/>
            <p:nvPr/>
          </p:nvSpPr>
          <p:spPr>
            <a:xfrm>
              <a:off x="2979985" y="1363883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3"/>
            <p:cNvSpPr txBox="1"/>
            <p:nvPr/>
          </p:nvSpPr>
          <p:spPr>
            <a:xfrm>
              <a:off x="3043750" y="1427648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del borrador del PIF para revisión de los países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3"/>
            <p:cNvSpPr/>
            <p:nvPr/>
          </p:nvSpPr>
          <p:spPr>
            <a:xfrm>
              <a:off x="4466920" y="1374500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3"/>
            <p:cNvSpPr txBox="1"/>
            <p:nvPr/>
          </p:nvSpPr>
          <p:spPr>
            <a:xfrm>
              <a:off x="4530685" y="1438265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Revisión y comentarios de los países sobre el borrador del FIP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5980280" y="1374518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3"/>
            <p:cNvSpPr txBox="1"/>
            <p:nvPr/>
          </p:nvSpPr>
          <p:spPr>
            <a:xfrm>
              <a:off x="6044045" y="1438283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de la versión final del FIP a los países CLME+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7472518" y="1358557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3"/>
            <p:cNvSpPr txBox="1"/>
            <p:nvPr/>
          </p:nvSpPr>
          <p:spPr>
            <a:xfrm>
              <a:off x="7485842" y="1422316"/>
              <a:ext cx="1306200" cy="1613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Cartas de endoso del país (PFO del FMAM)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8959466" y="1422365"/>
              <a:ext cx="1306234" cy="1740535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3"/>
            <p:cNvSpPr txBox="1"/>
            <p:nvPr/>
          </p:nvSpPr>
          <p:spPr>
            <a:xfrm>
              <a:off x="9023231" y="1486130"/>
              <a:ext cx="1178704" cy="16130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Presentación formal del FIP a la Secretaría del FMAM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1006192" y="2210541"/>
              <a:ext cx="1789800" cy="1346100"/>
            </a:xfrm>
            <a:prstGeom prst="roundRect">
              <a:avLst>
                <a:gd fmla="val 16667" name="adj"/>
              </a:avLst>
            </a:prstGeom>
            <a:solidFill>
              <a:srgbClr val="599BD5"/>
            </a:solidFill>
            <a:ln cap="flat" cmpd="sng" w="127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3"/>
            <p:cNvSpPr txBox="1"/>
            <p:nvPr/>
          </p:nvSpPr>
          <p:spPr>
            <a:xfrm>
              <a:off x="1027817" y="2072266"/>
              <a:ext cx="1789800" cy="160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60950" lIns="60950" spcFirstLastPara="1" rIns="60950" wrap="square" tIns="609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Apoyo a los componentes, resultados y productos propuestos para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/</a:t>
              </a: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en</a:t>
              </a:r>
              <a:r>
                <a:rPr b="0" i="0" lang="en-US" sz="16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la reunión del CDP</a:t>
              </a:r>
              <a:endPara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9" name="Google Shape;149;p3"/>
          <p:cNvSpPr txBox="1"/>
          <p:nvPr/>
        </p:nvSpPr>
        <p:spPr>
          <a:xfrm>
            <a:off x="1856300" y="287075"/>
            <a:ext cx="90741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Proceso y Cronología hacia la Presentación formal de la nota conceptual (FIP) a la Secretaría del FMAM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0" name="Google Shape;150;p3"/>
          <p:cNvCxnSpPr/>
          <p:nvPr/>
        </p:nvCxnSpPr>
        <p:spPr>
          <a:xfrm>
            <a:off x="2441300" y="5888925"/>
            <a:ext cx="8489100" cy="70500"/>
          </a:xfrm>
          <a:prstGeom prst="straightConnector1">
            <a:avLst/>
          </a:prstGeom>
          <a:noFill/>
          <a:ln cap="flat" cmpd="sng" w="57150">
            <a:solidFill>
              <a:schemeClr val="accent1"/>
            </a:solidFill>
            <a:prstDash val="solid"/>
            <a:miter lim="800000"/>
            <a:headEnd len="sm" w="sm" type="none"/>
            <a:tailEnd len="med" w="med" type="triangle"/>
          </a:ln>
        </p:spPr>
      </p:cxnSp>
      <p:sp>
        <p:nvSpPr>
          <p:cNvPr id="151" name="Google Shape;151;p3"/>
          <p:cNvSpPr txBox="1"/>
          <p:nvPr/>
        </p:nvSpPr>
        <p:spPr>
          <a:xfrm>
            <a:off x="10611293" y="6225777"/>
            <a:ext cx="80807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zo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2021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3"/>
          <p:cNvSpPr txBox="1"/>
          <p:nvPr/>
        </p:nvSpPr>
        <p:spPr>
          <a:xfrm>
            <a:off x="7307224" y="6225776"/>
            <a:ext cx="9409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viembre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3"/>
          <p:cNvSpPr txBox="1"/>
          <p:nvPr/>
        </p:nvSpPr>
        <p:spPr>
          <a:xfrm>
            <a:off x="2218767" y="6225758"/>
            <a:ext cx="8346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io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3"/>
          <p:cNvSpPr txBox="1"/>
          <p:nvPr/>
        </p:nvSpPr>
        <p:spPr>
          <a:xfrm>
            <a:off x="4210491" y="6289158"/>
            <a:ext cx="733647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gosto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2020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US"/>
              <a:t>Requisitos de los países</a:t>
            </a:r>
            <a:endParaRPr b="1"/>
          </a:p>
        </p:txBody>
      </p:sp>
      <p:sp>
        <p:nvSpPr>
          <p:cNvPr id="160" name="Google Shape;160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Revisión y aportes a la nota conceptual (FIP) PROCARIBE+ </a:t>
            </a:r>
            <a:endParaRPr/>
          </a:p>
          <a:p>
            <a:pPr indent="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Presentación de las cartas de endoso de los PFO del FMAM por los países CLME+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Cofinanciación indicativa de las organizaciones socias y los países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2020-06-01T17:14:47Z</dcterms:created>
  <dc:creator>CLME SPO</dc:creator>
</cp:coreProperties>
</file>