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ms-office.chartcolorstyle+xml" PartName="/ppt/charts/colors2.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2.xml"/>
  <Override ContentType="application/vnd.openxmlformats-officedocument.drawingml.chart+xml" PartName="/ppt/charts/char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themeOverride+xml" PartName="/ppt/theme/themeOverride1.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ms-office.chartstyle+xml" PartName="/ppt/charts/style2.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12192000"/>
  <p:notesSz cx="6858000" cy="9144000"/>
  <p:embeddedFontLst>
    <p:embeddedFont>
      <p:font typeface="Garamond"/>
      <p:regular r:id="rId29"/>
      <p:bold r:id="rId30"/>
      <p:italic r:id="rId31"/>
      <p:boldItalic r:id="rId32"/>
    </p:embeddedFont>
    <p:embeddedFont>
      <p:font typeface="Palatino Linotype"/>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7" roundtripDataSignature="AMtx7mhjsjJfna8uMpeYtXjionkt8AZ4z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190F3F36-1DA0-4563-BAD2-57EFD8D62D36}">
  <a:tblStyle styleId="{190F3F36-1DA0-4563-BAD2-57EFD8D62D36}"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a:tcStyle>
        <a:fill>
          <a:solidFill>
            <a:srgbClr val="D0DEEF"/>
          </a:solidFill>
        </a:fill>
      </a:tcStyle>
    </a:band1H>
    <a:band2H>
      <a:tcTxStyle/>
    </a:band2H>
    <a:band1V>
      <a:tcTxStyle/>
      <a:tcStyle>
        <a:fill>
          <a:solidFill>
            <a:srgbClr val="D0DEEF"/>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C21D22D2-637F-4846-AAAC-1376601430E0}"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Garamond-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Garamond-italic.fntdata"/><Relationship Id="rId30" Type="http://schemas.openxmlformats.org/officeDocument/2006/relationships/font" Target="fonts/Garamond-bold.fntdata"/><Relationship Id="rId11" Type="http://schemas.openxmlformats.org/officeDocument/2006/relationships/slide" Target="slides/slide6.xml"/><Relationship Id="rId33" Type="http://schemas.openxmlformats.org/officeDocument/2006/relationships/font" Target="fonts/PalatinoLinotype-regular.fntdata"/><Relationship Id="rId10" Type="http://schemas.openxmlformats.org/officeDocument/2006/relationships/slide" Target="slides/slide5.xml"/><Relationship Id="rId32" Type="http://schemas.openxmlformats.org/officeDocument/2006/relationships/font" Target="fonts/Garamond-boldItalic.fntdata"/><Relationship Id="rId13" Type="http://schemas.openxmlformats.org/officeDocument/2006/relationships/slide" Target="slides/slide8.xml"/><Relationship Id="rId35" Type="http://schemas.openxmlformats.org/officeDocument/2006/relationships/font" Target="fonts/PalatinoLinotype-italic.fntdata"/><Relationship Id="rId12" Type="http://schemas.openxmlformats.org/officeDocument/2006/relationships/slide" Target="slides/slide7.xml"/><Relationship Id="rId34" Type="http://schemas.openxmlformats.org/officeDocument/2006/relationships/font" Target="fonts/PalatinoLinotype-bold.fntdata"/><Relationship Id="rId15" Type="http://schemas.openxmlformats.org/officeDocument/2006/relationships/slide" Target="slides/slide10.xml"/><Relationship Id="rId37" Type="http://customschemas.google.com/relationships/presentationmetadata" Target="metadata"/><Relationship Id="rId14" Type="http://schemas.openxmlformats.org/officeDocument/2006/relationships/slide" Target="slides/slide9.xml"/><Relationship Id="rId36" Type="http://schemas.openxmlformats.org/officeDocument/2006/relationships/font" Target="fonts/PalatinoLinotype-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C:\Users\Iv&#225;n%20Pavletich\Desktop\Working%20file%20PPCM2020.xlsx"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themeOverride" Target="../theme/themeOverride1.xml"/><Relationship Id="rId4"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730344792454093E-2"/>
          <c:y val="3.5812269390239265E-2"/>
          <c:w val="0.9009250339199838"/>
          <c:h val="0.7842253700699473"/>
        </c:manualLayout>
      </c:layout>
      <c:lineChart>
        <c:grouping val="standard"/>
        <c:varyColors val="0"/>
        <c:ser>
          <c:idx val="0"/>
          <c:order val="0"/>
          <c:tx>
            <c:strRef>
              <c:f>'Sheet1 (4)'!$L$5</c:f>
              <c:strCache>
                <c:ptCount val="1"/>
                <c:pt idx="0">
                  <c:v>Total Spent/Budget</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Palatino Linotype" panose="02040502050505030304" pitchFamily="18"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 (4)'!$O$2:$T$2</c:f>
              <c:numCache>
                <c:formatCode>mmm\-yy</c:formatCode>
                <c:ptCount val="6"/>
                <c:pt idx="0">
                  <c:v>43070</c:v>
                </c:pt>
                <c:pt idx="1">
                  <c:v>43435</c:v>
                </c:pt>
                <c:pt idx="2">
                  <c:v>43800</c:v>
                </c:pt>
                <c:pt idx="3">
                  <c:v>43922</c:v>
                </c:pt>
                <c:pt idx="4">
                  <c:v>44166</c:v>
                </c:pt>
                <c:pt idx="5">
                  <c:v>44285</c:v>
                </c:pt>
              </c:numCache>
            </c:numRef>
          </c:cat>
          <c:val>
            <c:numRef>
              <c:f>'Sheet1 (4)'!$O$5:$T$5</c:f>
              <c:numCache>
                <c:formatCode>0%</c:formatCode>
                <c:ptCount val="6"/>
                <c:pt idx="0">
                  <c:v>0.44518080437599999</c:v>
                </c:pt>
                <c:pt idx="1">
                  <c:v>0.57308072304000002</c:v>
                </c:pt>
                <c:pt idx="2">
                  <c:v>0.77146944556000008</c:v>
                </c:pt>
                <c:pt idx="3">
                  <c:v>0.80725344556000012</c:v>
                </c:pt>
              </c:numCache>
            </c:numRef>
          </c:val>
          <c:smooth val="0"/>
          <c:extLst xmlns:c16r2="http://schemas.microsoft.com/office/drawing/2015/06/chart">
            <c:ext xmlns:c16="http://schemas.microsoft.com/office/drawing/2014/chart" uri="{C3380CC4-5D6E-409C-BE32-E72D297353CC}">
              <c16:uniqueId val="{00000000-5863-4832-9BE4-3B1712B2A64B}"/>
            </c:ext>
          </c:extLst>
        </c:ser>
        <c:dLbls>
          <c:showLegendKey val="0"/>
          <c:showVal val="0"/>
          <c:showCatName val="0"/>
          <c:showSerName val="0"/>
          <c:showPercent val="0"/>
          <c:showBubbleSize val="0"/>
        </c:dLbls>
        <c:smooth val="0"/>
        <c:axId val="393541592"/>
        <c:axId val="393536496"/>
      </c:lineChart>
      <c:dateAx>
        <c:axId val="393541592"/>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Palatino Linotype" panose="02040502050505030304" pitchFamily="18" charset="0"/>
                <a:ea typeface="+mn-ea"/>
                <a:cs typeface="+mn-cs"/>
              </a:defRPr>
            </a:pPr>
            <a:endParaRPr lang="en-US"/>
          </a:p>
        </c:txPr>
        <c:crossAx val="393536496"/>
        <c:crosses val="autoZero"/>
        <c:auto val="1"/>
        <c:lblOffset val="100"/>
        <c:baseTimeUnit val="months"/>
      </c:dateAx>
      <c:valAx>
        <c:axId val="39353649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Palatino Linotype" panose="02040502050505030304" pitchFamily="18" charset="0"/>
                <a:ea typeface="+mn-ea"/>
                <a:cs typeface="+mn-cs"/>
              </a:defRPr>
            </a:pPr>
            <a:endParaRPr lang="en-US"/>
          </a:p>
        </c:txPr>
        <c:crossAx val="393541592"/>
        <c:crosses val="autoZero"/>
        <c:crossBetween val="between"/>
      </c:valAx>
      <c:spPr>
        <a:noFill/>
        <a:ln>
          <a:noFill/>
        </a:ln>
        <a:effectLst/>
      </c:spPr>
    </c:plotArea>
    <c:legend>
      <c:legendPos val="b"/>
      <c:layout>
        <c:manualLayout>
          <c:xMode val="edge"/>
          <c:yMode val="edge"/>
          <c:x val="0.35720784651666082"/>
          <c:y val="0.93952793944235236"/>
          <c:w val="0.28157821731928395"/>
          <c:h val="6.0472060557647686E-2"/>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Palatino Linotype" panose="02040502050505030304" pitchFamily="18" charset="0"/>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Palatino Linotype" panose="020405020505050303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 (4)'!$L$5</c:f>
              <c:strCache>
                <c:ptCount val="1"/>
                <c:pt idx="0">
                  <c:v>Total Spent/Budget</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Palatino Linotype" panose="02040502050505030304" pitchFamily="18"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 (4)'!$O$2:$U$2</c:f>
              <c:numCache>
                <c:formatCode>mmm\-yy</c:formatCode>
                <c:ptCount val="7"/>
                <c:pt idx="0">
                  <c:v>43070</c:v>
                </c:pt>
                <c:pt idx="1">
                  <c:v>43435</c:v>
                </c:pt>
                <c:pt idx="2">
                  <c:v>43800</c:v>
                </c:pt>
                <c:pt idx="3">
                  <c:v>43922</c:v>
                </c:pt>
                <c:pt idx="4">
                  <c:v>44166</c:v>
                </c:pt>
                <c:pt idx="5">
                  <c:v>44285</c:v>
                </c:pt>
                <c:pt idx="6">
                  <c:v>44407</c:v>
                </c:pt>
              </c:numCache>
            </c:numRef>
          </c:cat>
          <c:val>
            <c:numRef>
              <c:f>'Sheet1 (4)'!$O$5:$U$5</c:f>
              <c:numCache>
                <c:formatCode>0%</c:formatCode>
                <c:ptCount val="7"/>
                <c:pt idx="0">
                  <c:v>0.44518080437599999</c:v>
                </c:pt>
                <c:pt idx="1">
                  <c:v>0.57308072304000002</c:v>
                </c:pt>
                <c:pt idx="2">
                  <c:v>0.77146944556000008</c:v>
                </c:pt>
                <c:pt idx="3">
                  <c:v>0.80725344556000012</c:v>
                </c:pt>
              </c:numCache>
            </c:numRef>
          </c:val>
          <c:smooth val="0"/>
          <c:extLst xmlns:c16r2="http://schemas.microsoft.com/office/drawing/2015/06/chart">
            <c:ext xmlns:c16="http://schemas.microsoft.com/office/drawing/2014/chart" uri="{C3380CC4-5D6E-409C-BE32-E72D297353CC}">
              <c16:uniqueId val="{00000000-BA18-43C9-B999-3215726A85CF}"/>
            </c:ext>
          </c:extLst>
        </c:ser>
        <c:dLbls>
          <c:showLegendKey val="0"/>
          <c:showVal val="0"/>
          <c:showCatName val="0"/>
          <c:showSerName val="0"/>
          <c:showPercent val="0"/>
          <c:showBubbleSize val="0"/>
        </c:dLbls>
        <c:smooth val="0"/>
        <c:axId val="393541200"/>
        <c:axId val="393542768"/>
      </c:lineChart>
      <c:dateAx>
        <c:axId val="393541200"/>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Palatino Linotype" panose="02040502050505030304" pitchFamily="18" charset="0"/>
                <a:ea typeface="+mn-ea"/>
                <a:cs typeface="+mn-cs"/>
              </a:defRPr>
            </a:pPr>
            <a:endParaRPr lang="en-US"/>
          </a:p>
        </c:txPr>
        <c:crossAx val="393542768"/>
        <c:crosses val="autoZero"/>
        <c:auto val="1"/>
        <c:lblOffset val="100"/>
        <c:baseTimeUnit val="months"/>
      </c:dateAx>
      <c:valAx>
        <c:axId val="39354276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Palatino Linotype" panose="02040502050505030304" pitchFamily="18" charset="0"/>
                <a:ea typeface="+mn-ea"/>
                <a:cs typeface="+mn-cs"/>
              </a:defRPr>
            </a:pPr>
            <a:endParaRPr lang="en-US"/>
          </a:p>
        </c:txPr>
        <c:crossAx val="3935412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Palatino Linotype" panose="02040502050505030304" pitchFamily="18" charset="0"/>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Palatino Linotype" panose="02040502050505030304" pitchFamily="18"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 name="Google Shape;9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slide presents the justification for why the CLME+ PCU is recommending amending the end date of the targets associated with a permanent Coordination Mechanism.</a:t>
            </a:r>
            <a:endParaRPr/>
          </a:p>
        </p:txBody>
      </p:sp>
      <p:sp>
        <p:nvSpPr>
          <p:cNvPr id="170" name="Google Shape;170;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slide details the request made by UNEP and FAO for a 4 month extension of their co-executing agreements under the CLME+ Project, which will allow for the finalization of their technical activities by December 2020. </a:t>
            </a:r>
            <a:endParaRPr/>
          </a:p>
        </p:txBody>
      </p:sp>
      <p:sp>
        <p:nvSpPr>
          <p:cNvPr id="177" name="Google Shape;177;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slides outlines the importance of the activities under Component 3 being implemented by FAO and the Cartagena Convention to support EBM/EAF implementation along the North Brazil Shelf and the potential for upscaling these activities either by UNDP, FAO or UNEP.</a:t>
            </a:r>
            <a:endParaRPr/>
          </a:p>
        </p:txBody>
      </p:sp>
      <p:sp>
        <p:nvSpPr>
          <p:cNvPr id="186" name="Google Shape;186;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This slide shows the evolution of the expenditure rate (spent versus total Budget) and the budget pending to be executed (dotted line): 19% of the total 12.5MM GEF Grant. This steeper slope of the line represents the challenging scenario regarding financial implementation. </a:t>
            </a:r>
            <a:endParaRPr/>
          </a:p>
        </p:txBody>
      </p:sp>
      <p:sp>
        <p:nvSpPr>
          <p:cNvPr id="193" name="Google Shape;193;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This slide summarizes the proposed budget re-allocations for the period 2020-2021, which includes the proposed 3 months project extension until July 2021. The arrows in the slide represent:</a:t>
            </a:r>
            <a:endParaRPr/>
          </a:p>
          <a:p>
            <a:pPr indent="0" lvl="0" marL="0" marR="0" rtl="0" algn="l">
              <a:lnSpc>
                <a:spcPct val="100000"/>
              </a:lnSpc>
              <a:spcBef>
                <a:spcPts val="0"/>
              </a:spcBef>
              <a:spcAft>
                <a:spcPts val="0"/>
              </a:spcAft>
              <a:buClr>
                <a:schemeClr val="dk1"/>
              </a:buClr>
              <a:buSzPts val="1200"/>
              <a:buFont typeface="Calibri"/>
              <a:buNone/>
            </a:pPr>
            <a:r>
              <a:rPr lang="en-US"/>
              <a:t>1: Unspent funds from the PSC-approved budget for 2019 (mainly due to staff turn-over and associated challenges, postponement of new recruitments, and associated delays/postponements in the execution of technical activities/contracts)</a:t>
            </a:r>
            <a:endParaRPr/>
          </a:p>
          <a:p>
            <a:pPr indent="0" lvl="0" marL="0" marR="0" rtl="0" algn="l">
              <a:lnSpc>
                <a:spcPct val="100000"/>
              </a:lnSpc>
              <a:spcBef>
                <a:spcPts val="0"/>
              </a:spcBef>
              <a:spcAft>
                <a:spcPts val="0"/>
              </a:spcAft>
              <a:buClr>
                <a:schemeClr val="dk1"/>
              </a:buClr>
              <a:buSzPts val="1200"/>
              <a:buFont typeface="Calibri"/>
              <a:buNone/>
            </a:pPr>
            <a:r>
              <a:rPr lang="en-US"/>
              <a:t>2: Proposed Increase in human resources budget for 2020 to accelerate technical implementation (using unspent funds from 2019).</a:t>
            </a:r>
            <a:endParaRPr/>
          </a:p>
          <a:p>
            <a:pPr indent="0" lvl="0" marL="0" marR="0" rtl="0" algn="l">
              <a:lnSpc>
                <a:spcPct val="100000"/>
              </a:lnSpc>
              <a:spcBef>
                <a:spcPts val="0"/>
              </a:spcBef>
              <a:spcAft>
                <a:spcPts val="0"/>
              </a:spcAft>
              <a:buClr>
                <a:schemeClr val="dk1"/>
              </a:buClr>
              <a:buSzPts val="1200"/>
              <a:buFont typeface="Calibri"/>
              <a:buNone/>
            </a:pPr>
            <a:r>
              <a:rPr lang="en-US"/>
              <a:t>3: Proposed reduction of meetings &amp; travel budget due to covid-19 outbreak. An amount has been reserved in case travel or meetings can be reestablished before the project end and to cover the cost of the virtual meetings (platform that allows simultaneous translations and technical support).  Please note that 2 Project Steering Committee Meetings are still scheduled: the June inter-sessional meeting, and the Final Project Steering Committee Meeting, towards the end of the Project Technical Implementation period</a:t>
            </a:r>
            <a:endParaRPr/>
          </a:p>
          <a:p>
            <a:pPr indent="0" lvl="0" marL="0" marR="0" rtl="0" algn="l">
              <a:lnSpc>
                <a:spcPct val="100000"/>
              </a:lnSpc>
              <a:spcBef>
                <a:spcPts val="0"/>
              </a:spcBef>
              <a:spcAft>
                <a:spcPts val="0"/>
              </a:spcAft>
              <a:buClr>
                <a:schemeClr val="dk1"/>
              </a:buClr>
              <a:buSzPts val="1200"/>
              <a:buFont typeface="Calibri"/>
              <a:buNone/>
            </a:pPr>
            <a:r>
              <a:rPr lang="en-US"/>
              <a:t>4: Proposed increase in contractual services budget for 2020 to accelerate technical implementation (using part of the unspent funds from 2019). </a:t>
            </a:r>
            <a:endParaRPr/>
          </a:p>
          <a:p>
            <a:pPr indent="0" lvl="0" marL="0" marR="0" rtl="0" algn="l">
              <a:lnSpc>
                <a:spcPct val="100000"/>
              </a:lnSpc>
              <a:spcBef>
                <a:spcPts val="0"/>
              </a:spcBef>
              <a:spcAft>
                <a:spcPts val="0"/>
              </a:spcAft>
              <a:buClr>
                <a:schemeClr val="dk1"/>
              </a:buClr>
              <a:buSzPts val="1200"/>
              <a:buFont typeface="Calibri"/>
              <a:buNone/>
            </a:pPr>
            <a:r>
              <a:rPr lang="en-US"/>
              <a:t>5 and 6: Proposed re-allocation of resources from esp. the unspent 2019 budget and from the 2020 travel budget, to fund project activities during 2021 including the additional 3 months project extension.</a:t>
            </a:r>
            <a:endParaRPr/>
          </a:p>
        </p:txBody>
      </p:sp>
      <p:sp>
        <p:nvSpPr>
          <p:cNvPr id="209" name="Google Shape;209;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224" name="Google Shape;224;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This slide outlines the total Project Budget for the full project implementation period, including the revised Budget Proposal for the period 2020-2021 taking in consideration the new proposed project timeline and way forward. Unspent funds from the PSC-approved 2019 Budget Plan have been reallocated to 2020-2021 as explained in slide titled “Financial reallocation”.</a:t>
            </a:r>
            <a:endParaRPr/>
          </a:p>
        </p:txBody>
      </p:sp>
      <p:sp>
        <p:nvSpPr>
          <p:cNvPr id="238" name="Google Shape;238;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slide details how the final CLME+ Project Steering Committee can benefit from a 3 month extension.</a:t>
            </a:r>
            <a:endParaRPr/>
          </a:p>
        </p:txBody>
      </p:sp>
      <p:sp>
        <p:nvSpPr>
          <p:cNvPr id="247" name="Google Shape;247;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Google Shape;25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slide outlines how the Terminal Evaluation efforts could benefit from a 3month extension of the CLME+ Project.</a:t>
            </a:r>
            <a:endParaRPr/>
          </a:p>
        </p:txBody>
      </p:sp>
      <p:sp>
        <p:nvSpPr>
          <p:cNvPr id="254" name="Google Shape;254;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Google Shape;26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slide depicts the CLME+ Project´s current timeline, as approved by the Project Steering Committee by March 2019 (please note that the 4 months for administrative close-down of the project, from jan-april 2021 are not shown).  The slide provides more details on the approved extensions of the timeframes for the completion of a number of CLME+ project flagship outputs (marked in yellow and the letter “E”), as they had been proposed as part of the February 2019 revision of the Project Work Plan. It should be noted that the May 2020 Implementation Status Review identified that some of these outputs cannot be successfully completed within the currently approved project timeframe.</a:t>
            </a:r>
            <a:endParaRPr/>
          </a:p>
        </p:txBody>
      </p:sp>
      <p:sp>
        <p:nvSpPr>
          <p:cNvPr id="110" name="Google Shape;110;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slide provides the PSC with an overview of the existing and proposed new end dates, taking into account a 3 month extension, of the Co-executing Agencies Agreements.</a:t>
            </a:r>
            <a:endParaRPr/>
          </a:p>
        </p:txBody>
      </p:sp>
      <p:sp>
        <p:nvSpPr>
          <p:cNvPr id="279" name="Google Shape;279;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This slide outlines the PCU’s proposed way forward to address the issues outlined in the previous slides, and is presented for the review and consideration of the CLME+ Project Steering Committee.</a:t>
            </a:r>
            <a:endParaRPr/>
          </a:p>
          <a:p>
            <a:pPr indent="0" lvl="0" marL="0" rtl="0" algn="l">
              <a:spcBef>
                <a:spcPts val="0"/>
              </a:spcBef>
              <a:spcAft>
                <a:spcPts val="0"/>
              </a:spcAft>
              <a:buNone/>
            </a:pPr>
            <a:r>
              <a:t/>
            </a:r>
            <a:endParaRPr/>
          </a:p>
        </p:txBody>
      </p:sp>
      <p:sp>
        <p:nvSpPr>
          <p:cNvPr id="286" name="Google Shape;286;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slide summarizes the conclusions from the CLME+ Project technical implementation status review.</a:t>
            </a:r>
            <a:endParaRPr/>
          </a:p>
        </p:txBody>
      </p:sp>
      <p:sp>
        <p:nvSpPr>
          <p:cNvPr id="118" name="Google Shape;118;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This slide summarizes the conclusions from the CLME+ Project financial implementation status review.</a:t>
            </a:r>
            <a:endParaRPr/>
          </a:p>
          <a:p>
            <a:pPr indent="0" lvl="0" marL="0" rtl="0" algn="l">
              <a:spcBef>
                <a:spcPts val="0"/>
              </a:spcBef>
              <a:spcAft>
                <a:spcPts val="0"/>
              </a:spcAft>
              <a:buNone/>
            </a:pPr>
            <a:r>
              <a:t/>
            </a:r>
            <a:endParaRPr/>
          </a:p>
        </p:txBody>
      </p:sp>
      <p:sp>
        <p:nvSpPr>
          <p:cNvPr id="125" name="Google Shape;125;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slide outlines some important updates on the UNDP Policy related to GEF 4 to GEF 6 projects.</a:t>
            </a:r>
            <a:endParaRPr/>
          </a:p>
        </p:txBody>
      </p:sp>
      <p:sp>
        <p:nvSpPr>
          <p:cNvPr id="132" name="Google Shape;13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Based on the conclusions of the implementation analysis, the CLME+ PCU also reviewed the Project Results Framework, including the changes already proposed by the PCU in October 2019 (but not yet fully adopted by the PSC due to some pending clarifications and revisions requested by Colombia relative to Outputs 1.4 and 2.2). For the most part, the proposed amendments remain the same. However there are some newly proposed amendments (mainly extensions of the timelines to achieve certain targets) as a result of further delays, the needs for (more time for) additional stakeholder engagement, or the needs for alignment with (revised) timelines for external governance processes, a number of the aforementioned issues linked to the COVID-19 pandemic.  Without the currently proposed additional 3-month project extension date, all technical activities and associated participatory processes need to cease, and all outputs need to be finalized by 31 December 2020. With a 3 month extension, the end date for technical activities (e.g. PCU reporting and knowledge management, final PSC meeting, Terminal Evaluation, sustainability strategy &amp; measures) and for the completion of some technical outputs can be put at 31 March, allowing for the standard 4 months for Administrative Project Closure processes to be scheduled from April to July 2021.</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All proposed amendments were at the Output level only can be viewed through track changes. No amendments were made to any of the project outcomes. (The pending feedback relative to Output 1.4. and 2.2. will now also be provided, separately). Further no outputs, targets or milestones are being proposed to be deleted. Suggested amendments pertain to either a re-formulation, a de-scoping of some of the targets or changes in the proposed date by which the target/output is to be finalized.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The CLME+ PSC is invited to review the full Project Results Framework in the attached word document and approve (as applicable) the proposed amendments.</a:t>
            </a:r>
            <a:endParaRPr/>
          </a:p>
        </p:txBody>
      </p:sp>
      <p:sp>
        <p:nvSpPr>
          <p:cNvPr id="147" name="Google Shape;14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slide summarizes some of the main changes to the Project timeline for the implementation of Project activities, and delivery of Project outputs, beyond the changes already proposed and approved in the first half of 2019 (see the second slide in this PPT) </a:t>
            </a:r>
            <a:endParaRPr/>
          </a:p>
        </p:txBody>
      </p:sp>
      <p:sp>
        <p:nvSpPr>
          <p:cNvPr id="156" name="Google Shape;156;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slide defines the (new) proposed delivery dates for the CLME+ Flagship Outputs, taking into account the additional 3 month extension.  Without the  proposed extension all technical outputs being implemented by co-executing partners would have needed to be finalized by August 2020, to allow partners and PCU time to prepare all Final Technical Project Reports by December 2020. With the proposed extension, work on all flagship outputs with the exception of 2 outputs being implement by FAO would advance beyond August 2020.  </a:t>
            </a:r>
            <a:endParaRPr/>
          </a:p>
        </p:txBody>
      </p:sp>
      <p:sp>
        <p:nvSpPr>
          <p:cNvPr id="163" name="Google Shape;163;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ront_cover_no_flags">
  <p:cSld name="front_cover_no_flags">
    <p:spTree>
      <p:nvGrpSpPr>
        <p:cNvPr id="15" name="Shape 15"/>
        <p:cNvGrpSpPr/>
        <p:nvPr/>
      </p:nvGrpSpPr>
      <p:grpSpPr>
        <a:xfrm>
          <a:off x="0" y="0"/>
          <a:ext cx="0" cy="0"/>
          <a:chOff x="0" y="0"/>
          <a:chExt cx="0" cy="0"/>
        </a:xfrm>
      </p:grpSpPr>
      <p:sp>
        <p:nvSpPr>
          <p:cNvPr id="16" name="Google Shape;16;p25"/>
          <p:cNvSpPr/>
          <p:nvPr>
            <p:ph idx="2" type="pic"/>
          </p:nvPr>
        </p:nvSpPr>
        <p:spPr>
          <a:xfrm>
            <a:off x="-33742" y="1495426"/>
            <a:ext cx="12259488" cy="488561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 name="Google Shape;17;p25"/>
          <p:cNvSpPr/>
          <p:nvPr/>
        </p:nvSpPr>
        <p:spPr>
          <a:xfrm>
            <a:off x="8014010" y="409828"/>
            <a:ext cx="4205508" cy="404345"/>
          </a:xfrm>
          <a:prstGeom prst="rect">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id="18" name="Google Shape;18;p25"/>
          <p:cNvPicPr preferRelativeResize="0"/>
          <p:nvPr/>
        </p:nvPicPr>
        <p:blipFill rotWithShape="1">
          <a:blip r:embed="rId2">
            <a:alphaModFix/>
          </a:blip>
          <a:srcRect b="0" l="0" r="0" t="0"/>
          <a:stretch/>
        </p:blipFill>
        <p:spPr>
          <a:xfrm>
            <a:off x="203945" y="279400"/>
            <a:ext cx="5636684" cy="7175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62" name="Shape 62"/>
        <p:cNvGrpSpPr/>
        <p:nvPr/>
      </p:nvGrpSpPr>
      <p:grpSpPr>
        <a:xfrm>
          <a:off x="0" y="0"/>
          <a:ext cx="0" cy="0"/>
          <a:chOff x="0" y="0"/>
          <a:chExt cx="0" cy="0"/>
        </a:xfrm>
      </p:grpSpPr>
      <p:sp>
        <p:nvSpPr>
          <p:cNvPr id="63" name="Google Shape;63;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7" name="Shape 67"/>
        <p:cNvGrpSpPr/>
        <p:nvPr/>
      </p:nvGrpSpPr>
      <p:grpSpPr>
        <a:xfrm>
          <a:off x="0" y="0"/>
          <a:ext cx="0" cy="0"/>
          <a:chOff x="0" y="0"/>
          <a:chExt cx="0" cy="0"/>
        </a:xfrm>
      </p:grpSpPr>
      <p:sp>
        <p:nvSpPr>
          <p:cNvPr id="68" name="Google Shape;68;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71" name="Shape 71"/>
        <p:cNvGrpSpPr/>
        <p:nvPr/>
      </p:nvGrpSpPr>
      <p:grpSpPr>
        <a:xfrm>
          <a:off x="0" y="0"/>
          <a:ext cx="0" cy="0"/>
          <a:chOff x="0" y="0"/>
          <a:chExt cx="0" cy="0"/>
        </a:xfrm>
      </p:grpSpPr>
      <p:sp>
        <p:nvSpPr>
          <p:cNvPr id="72" name="Google Shape;72;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3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4" name="Google Shape;74;p3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5" name="Google Shape;75;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78" name="Shape 78"/>
        <p:cNvGrpSpPr/>
        <p:nvPr/>
      </p:nvGrpSpPr>
      <p:grpSpPr>
        <a:xfrm>
          <a:off x="0" y="0"/>
          <a:ext cx="0" cy="0"/>
          <a:chOff x="0" y="0"/>
          <a:chExt cx="0" cy="0"/>
        </a:xfrm>
      </p:grpSpPr>
      <p:sp>
        <p:nvSpPr>
          <p:cNvPr id="79" name="Google Shape;79;p3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7"/>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81" name="Google Shape;81;p3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2" name="Google Shape;82;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85" name="Shape 85"/>
        <p:cNvGrpSpPr/>
        <p:nvPr/>
      </p:nvGrpSpPr>
      <p:grpSpPr>
        <a:xfrm>
          <a:off x="0" y="0"/>
          <a:ext cx="0" cy="0"/>
          <a:chOff x="0" y="0"/>
          <a:chExt cx="0" cy="0"/>
        </a:xfrm>
      </p:grpSpPr>
      <p:sp>
        <p:nvSpPr>
          <p:cNvPr id="86" name="Google Shape;86;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3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91" name="Shape 91"/>
        <p:cNvGrpSpPr/>
        <p:nvPr/>
      </p:nvGrpSpPr>
      <p:grpSpPr>
        <a:xfrm>
          <a:off x="0" y="0"/>
          <a:ext cx="0" cy="0"/>
          <a:chOff x="0" y="0"/>
          <a:chExt cx="0" cy="0"/>
        </a:xfrm>
      </p:grpSpPr>
      <p:sp>
        <p:nvSpPr>
          <p:cNvPr id="92" name="Google Shape;92;p3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3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Two Content">
  <p:cSld name="3_Two Content">
    <p:spTree>
      <p:nvGrpSpPr>
        <p:cNvPr id="19" name="Shape 19"/>
        <p:cNvGrpSpPr/>
        <p:nvPr/>
      </p:nvGrpSpPr>
      <p:grpSpPr>
        <a:xfrm>
          <a:off x="0" y="0"/>
          <a:ext cx="0" cy="0"/>
          <a:chOff x="0" y="0"/>
          <a:chExt cx="0" cy="0"/>
        </a:xfrm>
      </p:grpSpPr>
      <p:sp>
        <p:nvSpPr>
          <p:cNvPr id="20" name="Google Shape;20;p26"/>
          <p:cNvSpPr/>
          <p:nvPr/>
        </p:nvSpPr>
        <p:spPr>
          <a:xfrm>
            <a:off x="-20638" y="5630870"/>
            <a:ext cx="12212638" cy="1227137"/>
          </a:xfrm>
          <a:custGeom>
            <a:rect b="b" l="l" r="r" t="t"/>
            <a:pathLst>
              <a:path extrusionOk="0" h="2552" w="22351">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id="21" name="Google Shape;21;p26"/>
          <p:cNvPicPr preferRelativeResize="0"/>
          <p:nvPr/>
        </p:nvPicPr>
        <p:blipFill rotWithShape="1">
          <a:blip r:embed="rId2">
            <a:alphaModFix/>
          </a:blip>
          <a:srcRect b="0" l="0" r="0" t="0"/>
          <a:stretch/>
        </p:blipFill>
        <p:spPr>
          <a:xfrm>
            <a:off x="10192968" y="5976944"/>
            <a:ext cx="1763712" cy="746125"/>
          </a:xfrm>
          <a:prstGeom prst="rect">
            <a:avLst/>
          </a:prstGeom>
          <a:noFill/>
          <a:ln>
            <a:noFill/>
          </a:ln>
        </p:spPr>
      </p:pic>
      <p:sp>
        <p:nvSpPr>
          <p:cNvPr id="22" name="Google Shape;22;p26"/>
          <p:cNvSpPr txBox="1"/>
          <p:nvPr>
            <p:ph idx="1" type="body"/>
          </p:nvPr>
        </p:nvSpPr>
        <p:spPr>
          <a:xfrm>
            <a:off x="2155711" y="1865312"/>
            <a:ext cx="8037257" cy="3245852"/>
          </a:xfrm>
          <a:prstGeom prst="rect">
            <a:avLst/>
          </a:prstGeom>
          <a:noFill/>
          <a:ln>
            <a:noFill/>
          </a:ln>
        </p:spPr>
        <p:txBody>
          <a:bodyPr anchorCtr="0" anchor="t" bIns="45700" lIns="91425" spcFirstLastPara="1" rIns="91425" wrap="square" tIns="45700">
            <a:normAutofit/>
          </a:bodyPr>
          <a:lstStyle>
            <a:lvl1pPr indent="-228600" lvl="0" marL="457200" algn="l">
              <a:lnSpc>
                <a:spcPct val="133333"/>
              </a:lnSpc>
              <a:spcBef>
                <a:spcPts val="0"/>
              </a:spcBef>
              <a:spcAft>
                <a:spcPts val="0"/>
              </a:spcAft>
              <a:buClr>
                <a:srgbClr val="595959"/>
              </a:buClr>
              <a:buSzPts val="3000"/>
              <a:buFont typeface="Avenir"/>
              <a:buNone/>
              <a:defRPr b="1" i="0" sz="3000">
                <a:solidFill>
                  <a:srgbClr val="595959"/>
                </a:solidFill>
                <a:latin typeface="Avenir"/>
                <a:ea typeface="Avenir"/>
                <a:cs typeface="Avenir"/>
                <a:sym typeface="Avenir"/>
              </a:defRPr>
            </a:lvl1pPr>
            <a:lvl2pPr indent="-228600" lvl="1" marL="914400" algn="l">
              <a:lnSpc>
                <a:spcPct val="83333"/>
              </a:lnSpc>
              <a:spcBef>
                <a:spcPts val="400"/>
              </a:spcBef>
              <a:spcAft>
                <a:spcPts val="0"/>
              </a:spcAft>
              <a:buClr>
                <a:srgbClr val="595959"/>
              </a:buClr>
              <a:buSzPts val="2400"/>
              <a:buFont typeface="Avenir"/>
              <a:buNone/>
              <a:defRPr b="1" i="1" sz="2400">
                <a:solidFill>
                  <a:srgbClr val="595959"/>
                </a:solidFill>
                <a:latin typeface="Avenir"/>
                <a:ea typeface="Avenir"/>
                <a:cs typeface="Avenir"/>
                <a:sym typeface="Avenir"/>
              </a:defRPr>
            </a:lvl2pPr>
            <a:lvl3pPr indent="-228600" lvl="2" marL="1371600" algn="l">
              <a:lnSpc>
                <a:spcPct val="90000"/>
              </a:lnSpc>
              <a:spcBef>
                <a:spcPts val="400"/>
              </a:spcBef>
              <a:spcAft>
                <a:spcPts val="0"/>
              </a:spcAft>
              <a:buClr>
                <a:srgbClr val="595959"/>
              </a:buClr>
              <a:buSzPts val="2100"/>
              <a:buFont typeface="Avenir"/>
              <a:buNone/>
              <a:defRPr b="0" i="0" sz="2100">
                <a:solidFill>
                  <a:srgbClr val="595959"/>
                </a:solidFill>
                <a:latin typeface="Avenir"/>
                <a:ea typeface="Avenir"/>
                <a:cs typeface="Avenir"/>
                <a:sym typeface="Avenir"/>
              </a:defRPr>
            </a:lvl3pPr>
            <a:lvl4pPr indent="-342900" lvl="3" marL="1828800" algn="l">
              <a:lnSpc>
                <a:spcPct val="90000"/>
              </a:lnSpc>
              <a:spcBef>
                <a:spcPts val="500"/>
              </a:spcBef>
              <a:spcAft>
                <a:spcPts val="0"/>
              </a:spcAft>
              <a:buClr>
                <a:srgbClr val="15C6D9"/>
              </a:buClr>
              <a:buSzPts val="1800"/>
              <a:buFont typeface="Noto Sans Symbols"/>
              <a:buChar char="▪"/>
              <a:defRPr b="0" i="0" sz="1800">
                <a:solidFill>
                  <a:srgbClr val="595959"/>
                </a:solidFill>
                <a:latin typeface="Avenir"/>
                <a:ea typeface="Avenir"/>
                <a:cs typeface="Avenir"/>
                <a:sym typeface="Avenir"/>
              </a:defRPr>
            </a:lvl4pPr>
            <a:lvl5pPr indent="-361950" lvl="4" marL="2286000" algn="l">
              <a:lnSpc>
                <a:spcPct val="90000"/>
              </a:lnSpc>
              <a:spcBef>
                <a:spcPts val="500"/>
              </a:spcBef>
              <a:spcAft>
                <a:spcPts val="0"/>
              </a:spcAft>
              <a:buClr>
                <a:srgbClr val="15C6D9"/>
              </a:buClr>
              <a:buSzPts val="2100"/>
              <a:buFont typeface="Arimo"/>
              <a:buChar char="▸"/>
              <a:defRPr b="0" i="0" sz="1400">
                <a:solidFill>
                  <a:srgbClr val="595959"/>
                </a:solidFill>
                <a:latin typeface="Avenir"/>
                <a:ea typeface="Avenir"/>
                <a:cs typeface="Avenir"/>
                <a:sym typeface="Avenir"/>
              </a:defRPr>
            </a:lvl5pPr>
            <a:lvl6pPr indent="-228600" lvl="5" marL="2743200" algn="ctr">
              <a:lnSpc>
                <a:spcPct val="90000"/>
              </a:lnSpc>
              <a:spcBef>
                <a:spcPts val="500"/>
              </a:spcBef>
              <a:spcAft>
                <a:spcPts val="0"/>
              </a:spcAft>
              <a:buClr>
                <a:srgbClr val="15C6D9"/>
              </a:buClr>
              <a:buSzPts val="2200"/>
              <a:buNone/>
              <a:defRPr b="1" i="1" sz="2200">
                <a:solidFill>
                  <a:srgbClr val="15C6D9"/>
                </a:solidFill>
                <a:latin typeface="Avenir"/>
                <a:ea typeface="Avenir"/>
                <a:cs typeface="Avenir"/>
                <a:sym typeface="Aveni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p:cSld name="text">
    <p:spTree>
      <p:nvGrpSpPr>
        <p:cNvPr id="23" name="Shape 23"/>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6_Two Content">
  <p:cSld name="6_Two Content">
    <p:spTree>
      <p:nvGrpSpPr>
        <p:cNvPr id="24" name="Shape 24"/>
        <p:cNvGrpSpPr/>
        <p:nvPr/>
      </p:nvGrpSpPr>
      <p:grpSpPr>
        <a:xfrm>
          <a:off x="0" y="0"/>
          <a:ext cx="0" cy="0"/>
          <a:chOff x="0" y="0"/>
          <a:chExt cx="0" cy="0"/>
        </a:xfrm>
      </p:grpSpPr>
      <p:sp>
        <p:nvSpPr>
          <p:cNvPr id="25" name="Google Shape;25;p28"/>
          <p:cNvSpPr/>
          <p:nvPr/>
        </p:nvSpPr>
        <p:spPr>
          <a:xfrm>
            <a:off x="-20638" y="5630870"/>
            <a:ext cx="12212638" cy="1227137"/>
          </a:xfrm>
          <a:custGeom>
            <a:rect b="b" l="l" r="r" t="t"/>
            <a:pathLst>
              <a:path extrusionOk="0" h="2552" w="22351">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6" name="Google Shape;26;p28"/>
          <p:cNvPicPr preferRelativeResize="0"/>
          <p:nvPr/>
        </p:nvPicPr>
        <p:blipFill rotWithShape="1">
          <a:blip r:embed="rId2">
            <a:alphaModFix/>
          </a:blip>
          <a:srcRect b="0" l="0" r="0" t="0"/>
          <a:stretch/>
        </p:blipFill>
        <p:spPr>
          <a:xfrm>
            <a:off x="10192968" y="5976944"/>
            <a:ext cx="1763712" cy="746125"/>
          </a:xfrm>
          <a:prstGeom prst="rect">
            <a:avLst/>
          </a:prstGeom>
          <a:noFill/>
          <a:ln>
            <a:noFill/>
          </a:ln>
        </p:spPr>
      </p:pic>
      <p:sp>
        <p:nvSpPr>
          <p:cNvPr id="27" name="Google Shape;27;p28"/>
          <p:cNvSpPr txBox="1"/>
          <p:nvPr>
            <p:ph idx="1" type="body"/>
          </p:nvPr>
        </p:nvSpPr>
        <p:spPr>
          <a:xfrm>
            <a:off x="2155711" y="1865312"/>
            <a:ext cx="8037257" cy="3245852"/>
          </a:xfrm>
          <a:prstGeom prst="rect">
            <a:avLst/>
          </a:prstGeom>
          <a:noFill/>
          <a:ln>
            <a:noFill/>
          </a:ln>
        </p:spPr>
        <p:txBody>
          <a:bodyPr anchorCtr="0" anchor="t" bIns="45700" lIns="91425" spcFirstLastPara="1" rIns="91425" wrap="square" tIns="45700">
            <a:normAutofit/>
          </a:bodyPr>
          <a:lstStyle>
            <a:lvl1pPr indent="-228600" lvl="0" marL="457200" algn="l">
              <a:lnSpc>
                <a:spcPct val="133333"/>
              </a:lnSpc>
              <a:spcBef>
                <a:spcPts val="0"/>
              </a:spcBef>
              <a:spcAft>
                <a:spcPts val="0"/>
              </a:spcAft>
              <a:buClr>
                <a:srgbClr val="595959"/>
              </a:buClr>
              <a:buSzPts val="3000"/>
              <a:buFont typeface="Avenir"/>
              <a:buNone/>
              <a:defRPr b="1" i="0" sz="3000">
                <a:solidFill>
                  <a:srgbClr val="595959"/>
                </a:solidFill>
                <a:latin typeface="Avenir"/>
                <a:ea typeface="Avenir"/>
                <a:cs typeface="Avenir"/>
                <a:sym typeface="Avenir"/>
              </a:defRPr>
            </a:lvl1pPr>
            <a:lvl2pPr indent="-228600" lvl="1" marL="914400" algn="l">
              <a:lnSpc>
                <a:spcPct val="83333"/>
              </a:lnSpc>
              <a:spcBef>
                <a:spcPts val="400"/>
              </a:spcBef>
              <a:spcAft>
                <a:spcPts val="0"/>
              </a:spcAft>
              <a:buClr>
                <a:srgbClr val="595959"/>
              </a:buClr>
              <a:buSzPts val="2400"/>
              <a:buFont typeface="Avenir"/>
              <a:buNone/>
              <a:defRPr b="1" i="1" sz="2400">
                <a:solidFill>
                  <a:srgbClr val="595959"/>
                </a:solidFill>
                <a:latin typeface="Avenir"/>
                <a:ea typeface="Avenir"/>
                <a:cs typeface="Avenir"/>
                <a:sym typeface="Avenir"/>
              </a:defRPr>
            </a:lvl2pPr>
            <a:lvl3pPr indent="-228600" lvl="2" marL="1371600" algn="l">
              <a:lnSpc>
                <a:spcPct val="90000"/>
              </a:lnSpc>
              <a:spcBef>
                <a:spcPts val="400"/>
              </a:spcBef>
              <a:spcAft>
                <a:spcPts val="0"/>
              </a:spcAft>
              <a:buClr>
                <a:srgbClr val="595959"/>
              </a:buClr>
              <a:buSzPts val="2100"/>
              <a:buFont typeface="Avenir"/>
              <a:buNone/>
              <a:defRPr b="0" i="0" sz="2100">
                <a:solidFill>
                  <a:srgbClr val="595959"/>
                </a:solidFill>
                <a:latin typeface="Avenir"/>
                <a:ea typeface="Avenir"/>
                <a:cs typeface="Avenir"/>
                <a:sym typeface="Avenir"/>
              </a:defRPr>
            </a:lvl3pPr>
            <a:lvl4pPr indent="-342900" lvl="3" marL="1828800" algn="l">
              <a:lnSpc>
                <a:spcPct val="90000"/>
              </a:lnSpc>
              <a:spcBef>
                <a:spcPts val="500"/>
              </a:spcBef>
              <a:spcAft>
                <a:spcPts val="0"/>
              </a:spcAft>
              <a:buClr>
                <a:srgbClr val="15C6D9"/>
              </a:buClr>
              <a:buSzPts val="1800"/>
              <a:buFont typeface="Noto Sans Symbols"/>
              <a:buChar char="▪"/>
              <a:defRPr b="0" i="0" sz="1800">
                <a:solidFill>
                  <a:srgbClr val="595959"/>
                </a:solidFill>
                <a:latin typeface="Avenir"/>
                <a:ea typeface="Avenir"/>
                <a:cs typeface="Avenir"/>
                <a:sym typeface="Avenir"/>
              </a:defRPr>
            </a:lvl4pPr>
            <a:lvl5pPr indent="-361950" lvl="4" marL="2286000" algn="l">
              <a:lnSpc>
                <a:spcPct val="90000"/>
              </a:lnSpc>
              <a:spcBef>
                <a:spcPts val="500"/>
              </a:spcBef>
              <a:spcAft>
                <a:spcPts val="0"/>
              </a:spcAft>
              <a:buClr>
                <a:srgbClr val="15C6D9"/>
              </a:buClr>
              <a:buSzPts val="2100"/>
              <a:buFont typeface="Arimo"/>
              <a:buChar char="▸"/>
              <a:defRPr b="0" i="0" sz="1400">
                <a:solidFill>
                  <a:srgbClr val="595959"/>
                </a:solidFill>
                <a:latin typeface="Avenir"/>
                <a:ea typeface="Avenir"/>
                <a:cs typeface="Avenir"/>
                <a:sym typeface="Avenir"/>
              </a:defRPr>
            </a:lvl5pPr>
            <a:lvl6pPr indent="-228600" lvl="5" marL="2743200" algn="ctr">
              <a:lnSpc>
                <a:spcPct val="90000"/>
              </a:lnSpc>
              <a:spcBef>
                <a:spcPts val="500"/>
              </a:spcBef>
              <a:spcAft>
                <a:spcPts val="0"/>
              </a:spcAft>
              <a:buClr>
                <a:srgbClr val="15C6D9"/>
              </a:buClr>
              <a:buSzPts val="2200"/>
              <a:buNone/>
              <a:defRPr b="1" i="1" sz="2200">
                <a:solidFill>
                  <a:srgbClr val="15C6D9"/>
                </a:solidFill>
                <a:latin typeface="Avenir"/>
                <a:ea typeface="Avenir"/>
                <a:cs typeface="Avenir"/>
                <a:sym typeface="Aveni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8" name="Shape 28"/>
        <p:cNvGrpSpPr/>
        <p:nvPr/>
      </p:nvGrpSpPr>
      <p:grpSpPr>
        <a:xfrm>
          <a:off x="0" y="0"/>
          <a:ext cx="0" cy="0"/>
          <a:chOff x="0" y="0"/>
          <a:chExt cx="0" cy="0"/>
        </a:xfrm>
      </p:grpSpPr>
      <p:sp>
        <p:nvSpPr>
          <p:cNvPr id="29" name="Google Shape;29;p2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2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1" name="Google Shape;3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34" name="Shape 34"/>
        <p:cNvGrpSpPr/>
        <p:nvPr/>
      </p:nvGrpSpPr>
      <p:grpSpPr>
        <a:xfrm>
          <a:off x="0" y="0"/>
          <a:ext cx="0" cy="0"/>
          <a:chOff x="0" y="0"/>
          <a:chExt cx="0" cy="0"/>
        </a:xfrm>
      </p:grpSpPr>
      <p:sp>
        <p:nvSpPr>
          <p:cNvPr id="35" name="Google Shape;35;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40" name="Shape 40"/>
        <p:cNvGrpSpPr/>
        <p:nvPr/>
      </p:nvGrpSpPr>
      <p:grpSpPr>
        <a:xfrm>
          <a:off x="0" y="0"/>
          <a:ext cx="0" cy="0"/>
          <a:chOff x="0" y="0"/>
          <a:chExt cx="0" cy="0"/>
        </a:xfrm>
      </p:grpSpPr>
      <p:sp>
        <p:nvSpPr>
          <p:cNvPr id="41" name="Google Shape;41;p3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3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3" name="Google Shape;43;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46" name="Shape 46"/>
        <p:cNvGrpSpPr/>
        <p:nvPr/>
      </p:nvGrpSpPr>
      <p:grpSpPr>
        <a:xfrm>
          <a:off x="0" y="0"/>
          <a:ext cx="0" cy="0"/>
          <a:chOff x="0" y="0"/>
          <a:chExt cx="0" cy="0"/>
        </a:xfrm>
      </p:grpSpPr>
      <p:sp>
        <p:nvSpPr>
          <p:cNvPr id="47" name="Google Shape;47;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3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3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53" name="Shape 53"/>
        <p:cNvGrpSpPr/>
        <p:nvPr/>
      </p:nvGrpSpPr>
      <p:grpSpPr>
        <a:xfrm>
          <a:off x="0" y="0"/>
          <a:ext cx="0" cy="0"/>
          <a:chOff x="0" y="0"/>
          <a:chExt cx="0" cy="0"/>
        </a:xfrm>
      </p:grpSpPr>
      <p:sp>
        <p:nvSpPr>
          <p:cNvPr id="54" name="Google Shape;54;p3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3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6" name="Google Shape;56;p3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3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8" name="Google Shape;58;p3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chart" Target="../charts/char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chart" Target="../charts/char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hyperlink" Target="https://drive.google.com/open?id=1Kiem3-P20PQq0GJLDiAvfo_7nTfVSorf" TargetMode="External"/><Relationship Id="rId4" Type="http://schemas.openxmlformats.org/officeDocument/2006/relationships/hyperlink" Target="https://drive.google.com/open?id=1Kiem3-P20PQq0GJLDiAvfo_7nTfVSor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drive.google.com/a/unops.org/open?id=1Kiem3-P20PQq0GJLDiAvfo_7nTfVSorf"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pic>
        <p:nvPicPr>
          <p:cNvPr id="102" name="Google Shape;102;p1"/>
          <p:cNvPicPr preferRelativeResize="0"/>
          <p:nvPr>
            <p:ph idx="2" type="pic"/>
          </p:nvPr>
        </p:nvPicPr>
        <p:blipFill rotWithShape="1">
          <a:blip r:embed="rId3">
            <a:alphaModFix/>
          </a:blip>
          <a:srcRect b="12536" l="0" r="0" t="12535"/>
          <a:stretch/>
        </p:blipFill>
        <p:spPr>
          <a:xfrm>
            <a:off x="0" y="1416598"/>
            <a:ext cx="12259488" cy="4885615"/>
          </a:xfrm>
          <a:prstGeom prst="rect">
            <a:avLst/>
          </a:prstGeom>
          <a:noFill/>
          <a:ln>
            <a:noFill/>
          </a:ln>
        </p:spPr>
      </p:pic>
      <p:sp>
        <p:nvSpPr>
          <p:cNvPr id="103" name="Google Shape;103;p1"/>
          <p:cNvSpPr/>
          <p:nvPr/>
        </p:nvSpPr>
        <p:spPr>
          <a:xfrm>
            <a:off x="16872" y="2588310"/>
            <a:ext cx="12225742" cy="1278978"/>
          </a:xfrm>
          <a:prstGeom prst="rect">
            <a:avLst/>
          </a:prstGeom>
          <a:solidFill>
            <a:srgbClr val="7F7F7F">
              <a:alpha val="7372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3600" u="none" cap="none" strike="noStrike">
                <a:solidFill>
                  <a:schemeClr val="lt1"/>
                </a:solidFill>
                <a:latin typeface="Calibri"/>
                <a:ea typeface="Calibri"/>
                <a:cs typeface="Calibri"/>
                <a:sym typeface="Calibri"/>
              </a:rPr>
              <a:t>Revised 2020-21 Work</a:t>
            </a:r>
            <a:r>
              <a:rPr lang="en-US" sz="3600">
                <a:solidFill>
                  <a:schemeClr val="lt1"/>
                </a:solidFill>
                <a:latin typeface="Calibri"/>
                <a:ea typeface="Calibri"/>
                <a:cs typeface="Calibri"/>
                <a:sym typeface="Calibri"/>
              </a:rPr>
              <a:t> Plan &amp; </a:t>
            </a:r>
            <a:r>
              <a:rPr b="0" i="0" lang="en-US" sz="3600" u="none" cap="none" strike="noStrike">
                <a:solidFill>
                  <a:schemeClr val="lt1"/>
                </a:solidFill>
                <a:latin typeface="Calibri"/>
                <a:ea typeface="Calibri"/>
                <a:cs typeface="Calibri"/>
                <a:sym typeface="Calibri"/>
              </a:rPr>
              <a:t>Budget, with timeline </a:t>
            </a:r>
            <a:endParaRPr/>
          </a:p>
          <a:p>
            <a:pPr indent="0" lvl="0" marL="0" marR="0" rtl="0" algn="ctr">
              <a:spcBef>
                <a:spcPts val="0"/>
              </a:spcBef>
              <a:spcAft>
                <a:spcPts val="0"/>
              </a:spcAft>
              <a:buNone/>
            </a:pPr>
            <a:r>
              <a:rPr b="0" i="1" lang="en-US" sz="2800" u="none" cap="none" strike="noStrike">
                <a:solidFill>
                  <a:schemeClr val="lt1"/>
                </a:solidFill>
                <a:latin typeface="Calibri"/>
                <a:ea typeface="Calibri"/>
                <a:cs typeface="Calibri"/>
                <a:sym typeface="Calibri"/>
              </a:rPr>
              <a:t>and associated (proposed) PSC Decisions</a:t>
            </a:r>
            <a:endParaRPr/>
          </a:p>
        </p:txBody>
      </p:sp>
      <p:sp>
        <p:nvSpPr>
          <p:cNvPr id="104" name="Google Shape;104;p1"/>
          <p:cNvSpPr txBox="1"/>
          <p:nvPr/>
        </p:nvSpPr>
        <p:spPr>
          <a:xfrm>
            <a:off x="799247" y="6463337"/>
            <a:ext cx="9926665" cy="23852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950" u="none" cap="none" strike="noStrike">
                <a:solidFill>
                  <a:srgbClr val="7F7F7F"/>
                </a:solidFill>
                <a:latin typeface="Avenir"/>
                <a:ea typeface="Avenir"/>
                <a:cs typeface="Avenir"/>
                <a:sym typeface="Avenir"/>
              </a:rPr>
              <a:t>Catalyzing implementation of the Strategic Action Programme for the Caribbean and North Brazil Shelf LME’s (2015-2020)</a:t>
            </a:r>
            <a:endParaRPr b="1" i="1" sz="950" u="none" cap="none" strike="noStrike">
              <a:solidFill>
                <a:srgbClr val="7F7F7F"/>
              </a:solidFill>
              <a:latin typeface="Avenir"/>
              <a:ea typeface="Avenir"/>
              <a:cs typeface="Avenir"/>
              <a:sym typeface="Avenir"/>
            </a:endParaRPr>
          </a:p>
        </p:txBody>
      </p:sp>
      <p:sp>
        <p:nvSpPr>
          <p:cNvPr id="105" name="Google Shape;105;p1"/>
          <p:cNvSpPr txBox="1"/>
          <p:nvPr/>
        </p:nvSpPr>
        <p:spPr>
          <a:xfrm>
            <a:off x="8425541" y="482780"/>
            <a:ext cx="2300371" cy="274637"/>
          </a:xfrm>
          <a:prstGeom prst="rect">
            <a:avLst/>
          </a:prstGeom>
          <a:noFill/>
          <a:ln>
            <a:noFill/>
          </a:ln>
        </p:spPr>
        <p:txBody>
          <a:bodyPr anchorCtr="0" anchor="t" bIns="45700" lIns="91425" spcFirstLastPara="1" rIns="91425" wrap="square" tIns="45700">
            <a:noAutofit/>
          </a:bodyPr>
          <a:lstStyle/>
          <a:p>
            <a:pPr indent="0" lvl="0" marL="0" marR="0" rtl="0" algn="r">
              <a:lnSpc>
                <a:spcPct val="114000"/>
              </a:lnSpc>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06" name="Google Shape;106;p1"/>
          <p:cNvSpPr txBox="1"/>
          <p:nvPr/>
        </p:nvSpPr>
        <p:spPr>
          <a:xfrm>
            <a:off x="6279777" y="447248"/>
            <a:ext cx="5887122"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US" sz="1400" u="none" cap="none" strike="noStrike">
                <a:solidFill>
                  <a:schemeClr val="lt1"/>
                </a:solidFill>
                <a:latin typeface="Calibri"/>
                <a:ea typeface="Calibri"/>
                <a:cs typeface="Calibri"/>
                <a:sym typeface="Calibri"/>
              </a:rPr>
              <a:t>CLME+ PSC May-June 20 Work Programme, Item 5.2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71" name="Shape 171"/>
        <p:cNvGrpSpPr/>
        <p:nvPr/>
      </p:nvGrpSpPr>
      <p:grpSpPr>
        <a:xfrm>
          <a:off x="0" y="0"/>
          <a:ext cx="0" cy="0"/>
          <a:chOff x="0" y="0"/>
          <a:chExt cx="0" cy="0"/>
        </a:xfrm>
      </p:grpSpPr>
      <p:sp>
        <p:nvSpPr>
          <p:cNvPr id="172" name="Google Shape;172;p10"/>
          <p:cNvSpPr txBox="1"/>
          <p:nvPr/>
        </p:nvSpPr>
        <p:spPr>
          <a:xfrm>
            <a:off x="647475" y="1423004"/>
            <a:ext cx="11188700" cy="5324535"/>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200"/>
              <a:buFont typeface="Arial"/>
              <a:buChar char="•"/>
            </a:pPr>
            <a:r>
              <a:rPr lang="en-US" sz="2200">
                <a:solidFill>
                  <a:schemeClr val="dk1"/>
                </a:solidFill>
                <a:latin typeface="Calibri"/>
                <a:ea typeface="Calibri"/>
                <a:cs typeface="Calibri"/>
                <a:sym typeface="Calibri"/>
              </a:rPr>
              <a:t>Although the CLME+ PCU is working towards the Project Steering Committee achieving consensus on the </a:t>
            </a:r>
            <a:r>
              <a:rPr lang="en-US" sz="2200" u="sng">
                <a:solidFill>
                  <a:schemeClr val="dk1"/>
                </a:solidFill>
                <a:latin typeface="Calibri"/>
                <a:ea typeface="Calibri"/>
                <a:cs typeface="Calibri"/>
                <a:sym typeface="Calibri"/>
              </a:rPr>
              <a:t>core aspects</a:t>
            </a:r>
            <a:r>
              <a:rPr lang="en-US" sz="2200">
                <a:solidFill>
                  <a:schemeClr val="dk1"/>
                </a:solidFill>
                <a:latin typeface="Calibri"/>
                <a:ea typeface="Calibri"/>
                <a:cs typeface="Calibri"/>
                <a:sym typeface="Calibri"/>
              </a:rPr>
              <a:t> and </a:t>
            </a:r>
            <a:r>
              <a:rPr lang="en-US" sz="2200" u="sng">
                <a:solidFill>
                  <a:schemeClr val="dk1"/>
                </a:solidFill>
                <a:latin typeface="Calibri"/>
                <a:ea typeface="Calibri"/>
                <a:cs typeface="Calibri"/>
                <a:sym typeface="Calibri"/>
              </a:rPr>
              <a:t>establishing modality</a:t>
            </a:r>
            <a:r>
              <a:rPr lang="en-US" sz="2200">
                <a:solidFill>
                  <a:schemeClr val="dk1"/>
                </a:solidFill>
                <a:latin typeface="Calibri"/>
                <a:ea typeface="Calibri"/>
                <a:cs typeface="Calibri"/>
                <a:sym typeface="Calibri"/>
              </a:rPr>
              <a:t> for the Permanent Coordination Mechanism (PCM) at the virtual PSC Meeting </a:t>
            </a:r>
            <a:r>
              <a:rPr lang="en-US" sz="2200" u="sng">
                <a:solidFill>
                  <a:schemeClr val="dk1"/>
                </a:solidFill>
                <a:latin typeface="Calibri"/>
                <a:ea typeface="Calibri"/>
                <a:cs typeface="Calibri"/>
                <a:sym typeface="Calibri"/>
              </a:rPr>
              <a:t>in June 2020</a:t>
            </a:r>
            <a:r>
              <a:rPr lang="en-US" sz="2200">
                <a:solidFill>
                  <a:schemeClr val="dk1"/>
                </a:solidFill>
                <a:latin typeface="Calibri"/>
                <a:ea typeface="Calibri"/>
                <a:cs typeface="Calibri"/>
                <a:sym typeface="Calibri"/>
              </a:rPr>
              <a:t>, substantial discussions and decision-making on </a:t>
            </a:r>
            <a:r>
              <a:rPr lang="en-US" sz="2200" u="sng">
                <a:solidFill>
                  <a:schemeClr val="dk1"/>
                </a:solidFill>
                <a:latin typeface="Calibri"/>
                <a:ea typeface="Calibri"/>
                <a:cs typeface="Calibri"/>
                <a:sym typeface="Calibri"/>
              </a:rPr>
              <a:t>additional aspects</a:t>
            </a:r>
            <a:r>
              <a:rPr lang="en-US" sz="2200">
                <a:solidFill>
                  <a:schemeClr val="dk1"/>
                </a:solidFill>
                <a:latin typeface="Calibri"/>
                <a:ea typeface="Calibri"/>
                <a:cs typeface="Calibri"/>
                <a:sym typeface="Calibri"/>
              </a:rPr>
              <a:t>, matters and practical arrangements relative to the PCM will still need to take place </a:t>
            </a:r>
            <a:r>
              <a:rPr lang="en-US" sz="2200" u="sng">
                <a:solidFill>
                  <a:schemeClr val="dk1"/>
                </a:solidFill>
                <a:latin typeface="Calibri"/>
                <a:ea typeface="Calibri"/>
                <a:cs typeface="Calibri"/>
                <a:sym typeface="Calibri"/>
              </a:rPr>
              <a:t>after the June meeting</a:t>
            </a:r>
            <a:endParaRPr/>
          </a:p>
          <a:p>
            <a:pPr indent="-146050" lvl="0" marL="285750" marR="0" rtl="0" algn="l">
              <a:spcBef>
                <a:spcPts val="0"/>
              </a:spcBef>
              <a:spcAft>
                <a:spcPts val="0"/>
              </a:spcAft>
              <a:buClr>
                <a:schemeClr val="dk1"/>
              </a:buClr>
              <a:buSzPts val="2200"/>
              <a:buFont typeface="Arial"/>
              <a:buNone/>
            </a:pPr>
            <a:r>
              <a:t/>
            </a:r>
            <a:endParaRPr sz="22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200"/>
              <a:buFont typeface="Arial"/>
              <a:buChar char="•"/>
            </a:pPr>
            <a:r>
              <a:rPr lang="en-US" sz="2200">
                <a:solidFill>
                  <a:schemeClr val="dk1"/>
                </a:solidFill>
                <a:latin typeface="Calibri"/>
                <a:ea typeface="Calibri"/>
                <a:cs typeface="Calibri"/>
                <a:sym typeface="Calibri"/>
              </a:rPr>
              <a:t>In addition, the possibility cannot be totally pre-empted that additional discussions and negotiations may even be required on some of the core aspects of the PCM.</a:t>
            </a:r>
            <a:endParaRPr/>
          </a:p>
          <a:p>
            <a:pPr indent="-146050" lvl="0" marL="285750" marR="0" rtl="0" algn="l">
              <a:spcBef>
                <a:spcPts val="0"/>
              </a:spcBef>
              <a:spcAft>
                <a:spcPts val="0"/>
              </a:spcAft>
              <a:buClr>
                <a:schemeClr val="dk1"/>
              </a:buClr>
              <a:buSzPts val="2200"/>
              <a:buFont typeface="Arial"/>
              <a:buNone/>
            </a:pPr>
            <a:r>
              <a:t/>
            </a:r>
            <a:endParaRPr sz="22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200"/>
              <a:buFont typeface="Arial"/>
              <a:buChar char="•"/>
            </a:pPr>
            <a:r>
              <a:rPr lang="en-US" sz="2200">
                <a:solidFill>
                  <a:schemeClr val="dk1"/>
                </a:solidFill>
                <a:latin typeface="Calibri"/>
                <a:ea typeface="Calibri"/>
                <a:cs typeface="Calibri"/>
                <a:sym typeface="Calibri"/>
              </a:rPr>
              <a:t>For this reason, the PCU deems it essential that the revised Project Timeline foresees that work on the PCM Project Output (and related outputs) can continue, as/if needed, until the end of 2020</a:t>
            </a:r>
            <a:endParaRPr/>
          </a:p>
          <a:p>
            <a:pPr indent="-146050" lvl="0" marL="285750" marR="0" rtl="0" algn="l">
              <a:spcBef>
                <a:spcPts val="0"/>
              </a:spcBef>
              <a:spcAft>
                <a:spcPts val="0"/>
              </a:spcAft>
              <a:buClr>
                <a:schemeClr val="dk1"/>
              </a:buClr>
              <a:buSzPts val="2200"/>
              <a:buFont typeface="Arial"/>
              <a:buNone/>
            </a:pPr>
            <a:r>
              <a:t/>
            </a:r>
            <a:endParaRPr sz="2200">
              <a:solidFill>
                <a:schemeClr val="dk1"/>
              </a:solidFill>
              <a:latin typeface="Calibri"/>
              <a:ea typeface="Calibri"/>
              <a:cs typeface="Calibri"/>
              <a:sym typeface="Calibri"/>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3" name="Google Shape;173;p10"/>
          <p:cNvSpPr txBox="1"/>
          <p:nvPr/>
        </p:nvSpPr>
        <p:spPr>
          <a:xfrm>
            <a:off x="1760669" y="169358"/>
            <a:ext cx="8610600"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0070C0"/>
                </a:solidFill>
                <a:latin typeface="Calibri"/>
                <a:ea typeface="Calibri"/>
                <a:cs typeface="Calibri"/>
                <a:sym typeface="Calibri"/>
              </a:rPr>
              <a:t>Decisions (consensus) on Core Aspects of the Permanent Coordination Mechanism for Ocean Governance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11"/>
          <p:cNvSpPr txBox="1"/>
          <p:nvPr/>
        </p:nvSpPr>
        <p:spPr>
          <a:xfrm>
            <a:off x="4137498" y="369651"/>
            <a:ext cx="483788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 name="Google Shape;180;p11"/>
          <p:cNvSpPr txBox="1"/>
          <p:nvPr/>
        </p:nvSpPr>
        <p:spPr>
          <a:xfrm>
            <a:off x="270120" y="0"/>
            <a:ext cx="227496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Calibri"/>
                <a:ea typeface="Calibri"/>
                <a:cs typeface="Calibri"/>
                <a:sym typeface="Calibri"/>
              </a:rPr>
              <a:t>Component 3</a:t>
            </a:r>
            <a:endParaRPr/>
          </a:p>
        </p:txBody>
      </p:sp>
      <p:sp>
        <p:nvSpPr>
          <p:cNvPr id="181" name="Google Shape;181;p11"/>
          <p:cNvSpPr txBox="1"/>
          <p:nvPr/>
        </p:nvSpPr>
        <p:spPr>
          <a:xfrm>
            <a:off x="314570" y="1012371"/>
            <a:ext cx="11657901" cy="4893647"/>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Under their current Inter Agency </a:t>
            </a:r>
            <a:r>
              <a:rPr i="1" lang="en-US" sz="2400">
                <a:solidFill>
                  <a:schemeClr val="dk1"/>
                </a:solidFill>
                <a:latin typeface="Calibri"/>
                <a:ea typeface="Calibri"/>
                <a:cs typeface="Calibri"/>
                <a:sym typeface="Calibri"/>
              </a:rPr>
              <a:t>(project co-execution)</a:t>
            </a:r>
            <a:r>
              <a:rPr lang="en-US" sz="2400">
                <a:solidFill>
                  <a:schemeClr val="dk1"/>
                </a:solidFill>
                <a:latin typeface="Calibri"/>
                <a:ea typeface="Calibri"/>
                <a:cs typeface="Calibri"/>
                <a:sym typeface="Calibri"/>
              </a:rPr>
              <a:t> Agreements all technical activities should be completed by:</a:t>
            </a:r>
            <a:endParaRPr/>
          </a:p>
          <a:p>
            <a:pPr indent="-285750" lvl="1" marL="74295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FAO completion of technical activities in April, 2020 and Final Report in August 2020</a:t>
            </a:r>
            <a:endParaRPr/>
          </a:p>
          <a:p>
            <a:pPr indent="-285750" lvl="1" marL="74295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UNEP completion of technical activities in August 2020 and Final Report in December 2020</a:t>
            </a:r>
            <a:endParaRPr/>
          </a:p>
          <a:p>
            <a:pPr indent="0" lvl="1" marL="45720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400"/>
              <a:buFont typeface="Arial"/>
              <a:buChar char="•"/>
            </a:pPr>
            <a:r>
              <a:rPr b="1" lang="en-US" sz="2400">
                <a:solidFill>
                  <a:schemeClr val="dk1"/>
                </a:solidFill>
                <a:latin typeface="Calibri"/>
                <a:ea typeface="Calibri"/>
                <a:cs typeface="Calibri"/>
                <a:sym typeface="Calibri"/>
              </a:rPr>
              <a:t>In light of the delays being experienced as a result of COVID 19, both FAO and UNEP have indicated that completion of their activities under the Sub Projects (O3.2 and O3.4) will require an extension until 31 December 2020, allowing them 3 months to finalise their Final Project Reports by 31 March 2021.</a:t>
            </a:r>
            <a:endParaRPr/>
          </a:p>
          <a:p>
            <a:pPr indent="-133350" lvl="0" marL="285750" marR="0" rtl="0" algn="l">
              <a:spcBef>
                <a:spcPts val="0"/>
              </a:spcBef>
              <a:spcAft>
                <a:spcPts val="0"/>
              </a:spcAft>
              <a:buClr>
                <a:schemeClr val="dk1"/>
              </a:buClr>
              <a:buSzPts val="2400"/>
              <a:buFont typeface="Arial"/>
              <a:buNone/>
            </a:pPr>
            <a:r>
              <a:t/>
            </a:r>
            <a:endParaRPr b="1" sz="24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400"/>
              <a:buFont typeface="Arial"/>
              <a:buChar char="•"/>
            </a:pPr>
            <a:r>
              <a:rPr b="1" lang="en-US" sz="2400">
                <a:solidFill>
                  <a:schemeClr val="dk1"/>
                </a:solidFill>
                <a:latin typeface="Calibri"/>
                <a:ea typeface="Calibri"/>
                <a:cs typeface="Calibri"/>
                <a:sym typeface="Calibri"/>
              </a:rPr>
              <a:t>Both FAO and UNEP have indicated that participating countries are setting to open up again and work can re-initiate on sub-project activities</a:t>
            </a:r>
            <a:endParaRPr/>
          </a:p>
        </p:txBody>
      </p:sp>
      <p:sp>
        <p:nvSpPr>
          <p:cNvPr id="182" name="Google Shape;182;p11"/>
          <p:cNvSpPr txBox="1"/>
          <p:nvPr/>
        </p:nvSpPr>
        <p:spPr>
          <a:xfrm>
            <a:off x="1599112" y="498021"/>
            <a:ext cx="836131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70C0"/>
                </a:solidFill>
                <a:latin typeface="Calibri"/>
                <a:ea typeface="Calibri"/>
                <a:cs typeface="Calibri"/>
                <a:sym typeface="Calibri"/>
              </a:rPr>
              <a:t>Proposed Management Response for Component 3 Sub Projects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87" name="Shape 187"/>
        <p:cNvGrpSpPr/>
        <p:nvPr/>
      </p:nvGrpSpPr>
      <p:grpSpPr>
        <a:xfrm>
          <a:off x="0" y="0"/>
          <a:ext cx="0" cy="0"/>
          <a:chOff x="0" y="0"/>
          <a:chExt cx="0" cy="0"/>
        </a:xfrm>
      </p:grpSpPr>
      <p:sp>
        <p:nvSpPr>
          <p:cNvPr id="188" name="Google Shape;188;p12"/>
          <p:cNvSpPr txBox="1"/>
          <p:nvPr/>
        </p:nvSpPr>
        <p:spPr>
          <a:xfrm>
            <a:off x="1925619" y="214337"/>
            <a:ext cx="881917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70C0"/>
                </a:solidFill>
                <a:latin typeface="Calibri"/>
                <a:ea typeface="Calibri"/>
                <a:cs typeface="Calibri"/>
                <a:sym typeface="Calibri"/>
              </a:rPr>
              <a:t>Further justification for Extending the Output 3.2 and Output 3.4</a:t>
            </a:r>
            <a:endParaRPr/>
          </a:p>
        </p:txBody>
      </p:sp>
      <p:sp>
        <p:nvSpPr>
          <p:cNvPr id="189" name="Google Shape;189;p12"/>
          <p:cNvSpPr txBox="1"/>
          <p:nvPr/>
        </p:nvSpPr>
        <p:spPr>
          <a:xfrm>
            <a:off x="287020" y="805404"/>
            <a:ext cx="11468100" cy="5786199"/>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200"/>
              <a:buFont typeface="Arial"/>
              <a:buChar char="•"/>
            </a:pPr>
            <a:r>
              <a:rPr lang="en-US" sz="2200">
                <a:solidFill>
                  <a:schemeClr val="dk1"/>
                </a:solidFill>
                <a:latin typeface="Calibri"/>
                <a:ea typeface="Calibri"/>
                <a:cs typeface="Calibri"/>
                <a:sym typeface="Calibri"/>
              </a:rPr>
              <a:t>FAO and Cartagena Convention (UNEP) are testing the effectiveness of EAF/EBM in the countries along the North Brazil Shelf</a:t>
            </a:r>
            <a:endParaRPr/>
          </a:p>
          <a:p>
            <a:pPr indent="0" lvl="0" marL="0" marR="0" rtl="0" algn="l">
              <a:spcBef>
                <a:spcPts val="0"/>
              </a:spcBef>
              <a:spcAft>
                <a:spcPts val="0"/>
              </a:spcAft>
              <a:buNone/>
            </a:pPr>
            <a:r>
              <a:t/>
            </a:r>
            <a:endParaRPr sz="22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200"/>
              <a:buFont typeface="Arial"/>
              <a:buChar char="•"/>
            </a:pPr>
            <a:r>
              <a:rPr lang="en-US" sz="2200">
                <a:solidFill>
                  <a:schemeClr val="dk1"/>
                </a:solidFill>
                <a:latin typeface="Calibri"/>
                <a:ea typeface="Calibri"/>
                <a:cs typeface="Calibri"/>
                <a:sym typeface="Calibri"/>
              </a:rPr>
              <a:t>FAO is assisting the countries along the North Brazil Shelf develop their first ever Sub Regional EAF Management Plan to support the management of shrimp &amp; groundfish</a:t>
            </a:r>
            <a:endParaRPr sz="2200">
              <a:solidFill>
                <a:schemeClr val="dk1"/>
              </a:solidFill>
              <a:latin typeface="Calibri"/>
              <a:ea typeface="Calibri"/>
              <a:cs typeface="Calibri"/>
              <a:sym typeface="Calibri"/>
            </a:endParaRPr>
          </a:p>
          <a:p>
            <a:pPr indent="-146050" lvl="0" marL="285750" marR="0" rtl="0" algn="l">
              <a:spcBef>
                <a:spcPts val="0"/>
              </a:spcBef>
              <a:spcAft>
                <a:spcPts val="0"/>
              </a:spcAft>
              <a:buClr>
                <a:schemeClr val="dk1"/>
              </a:buClr>
              <a:buSzPts val="2200"/>
              <a:buFont typeface="Arial"/>
              <a:buNone/>
            </a:pPr>
            <a:r>
              <a:t/>
            </a:r>
            <a:endParaRPr sz="22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200"/>
              <a:buFont typeface="Arial"/>
              <a:buChar char="•"/>
            </a:pPr>
            <a:r>
              <a:rPr lang="en-US" sz="2200">
                <a:solidFill>
                  <a:schemeClr val="dk1"/>
                </a:solidFill>
                <a:latin typeface="Calibri"/>
                <a:ea typeface="Calibri"/>
                <a:cs typeface="Calibri"/>
                <a:sym typeface="Calibri"/>
              </a:rPr>
              <a:t>FAO is assisting countries along the North Brazil Shelf put in place mechanisms to address IUU fishing </a:t>
            </a:r>
            <a:endParaRPr/>
          </a:p>
          <a:p>
            <a:pPr indent="-146050" lvl="0" marL="285750" marR="0" rtl="0" algn="l">
              <a:spcBef>
                <a:spcPts val="0"/>
              </a:spcBef>
              <a:spcAft>
                <a:spcPts val="0"/>
              </a:spcAft>
              <a:buClr>
                <a:schemeClr val="dk1"/>
              </a:buClr>
              <a:buSzPts val="2200"/>
              <a:buFont typeface="Arial"/>
              <a:buNone/>
            </a:pPr>
            <a:r>
              <a:t/>
            </a:r>
            <a:endParaRPr sz="22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200"/>
              <a:buFont typeface="Arial"/>
              <a:buChar char="•"/>
            </a:pPr>
            <a:r>
              <a:rPr lang="en-US" sz="2200">
                <a:solidFill>
                  <a:schemeClr val="dk1"/>
                </a:solidFill>
                <a:latin typeface="Calibri"/>
                <a:ea typeface="Calibri"/>
                <a:cs typeface="Calibri"/>
                <a:sym typeface="Calibri"/>
              </a:rPr>
              <a:t>Cartagena Convention Land Based Sources of Pollution Work Programme and Specially Protected Areas and Wildlife Work Programme are piloting their first integrative on-the-ground initiatives, which seek to support enhanced collaboration between the LBS and SPAW Work Programmes (EBM)</a:t>
            </a:r>
            <a:endParaRPr/>
          </a:p>
          <a:p>
            <a:pPr indent="-146050" lvl="0" marL="285750" marR="0" rtl="0" algn="l">
              <a:spcBef>
                <a:spcPts val="0"/>
              </a:spcBef>
              <a:spcAft>
                <a:spcPts val="0"/>
              </a:spcAft>
              <a:buClr>
                <a:schemeClr val="dk1"/>
              </a:buClr>
              <a:buSzPts val="2200"/>
              <a:buFont typeface="Arial"/>
              <a:buNone/>
            </a:pPr>
            <a:r>
              <a:t/>
            </a:r>
            <a:endParaRPr sz="22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200"/>
              <a:buFont typeface="Arial"/>
              <a:buChar char="•"/>
            </a:pPr>
            <a:r>
              <a:rPr lang="en-US" sz="2200">
                <a:solidFill>
                  <a:schemeClr val="dk1"/>
                </a:solidFill>
                <a:latin typeface="Calibri"/>
                <a:ea typeface="Calibri"/>
                <a:cs typeface="Calibri"/>
                <a:sym typeface="Calibri"/>
              </a:rPr>
              <a:t>These initiatives all provide the opportunity to be upscaled/replicated in the CLME+ region, if successfully completed</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13"/>
          <p:cNvSpPr txBox="1"/>
          <p:nvPr/>
        </p:nvSpPr>
        <p:spPr>
          <a:xfrm>
            <a:off x="-1030625" y="0"/>
            <a:ext cx="6730800" cy="529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rgbClr val="0070C0"/>
                </a:solidFill>
                <a:latin typeface="Palatino Linotype"/>
                <a:ea typeface="Palatino Linotype"/>
                <a:cs typeface="Palatino Linotype"/>
                <a:sym typeface="Palatino Linotype"/>
              </a:rPr>
              <a:t>Financial implementation challenges</a:t>
            </a:r>
            <a:br>
              <a:rPr b="1" lang="en-US" sz="2400">
                <a:solidFill>
                  <a:srgbClr val="2F5496"/>
                </a:solidFill>
                <a:latin typeface="Garamond"/>
                <a:ea typeface="Garamond"/>
                <a:cs typeface="Garamond"/>
                <a:sym typeface="Garamond"/>
              </a:rPr>
            </a:br>
            <a:br>
              <a:rPr b="1" lang="en-US" sz="2400">
                <a:solidFill>
                  <a:srgbClr val="2F5496"/>
                </a:solidFill>
                <a:latin typeface="Garamond"/>
                <a:ea typeface="Garamond"/>
                <a:cs typeface="Garamond"/>
                <a:sym typeface="Garamond"/>
              </a:rPr>
            </a:br>
            <a:endParaRPr b="1" sz="2400">
              <a:solidFill>
                <a:srgbClr val="2F5496"/>
              </a:solidFill>
              <a:latin typeface="Garamond"/>
              <a:ea typeface="Garamond"/>
              <a:cs typeface="Garamond"/>
              <a:sym typeface="Garamond"/>
            </a:endParaRPr>
          </a:p>
        </p:txBody>
      </p:sp>
      <p:sp>
        <p:nvSpPr>
          <p:cNvPr id="196" name="Google Shape;196;p13"/>
          <p:cNvSpPr txBox="1"/>
          <p:nvPr/>
        </p:nvSpPr>
        <p:spPr>
          <a:xfrm>
            <a:off x="81159" y="529761"/>
            <a:ext cx="10425399" cy="424869"/>
          </a:xfrm>
          <a:prstGeom prst="rect">
            <a:avLst/>
          </a:prstGeom>
          <a:noFill/>
          <a:ln>
            <a:noFill/>
          </a:ln>
        </p:spPr>
        <p:txBody>
          <a:bodyPr anchorCtr="0" anchor="t" bIns="45700" lIns="91425" spcFirstLastPara="1" rIns="91425" wrap="square" tIns="45700">
            <a:noAutofit/>
          </a:bodyPr>
          <a:lstStyle/>
          <a:p>
            <a:pPr indent="-196850" lvl="0" marL="285750" marR="0" rtl="0" algn="l">
              <a:spcBef>
                <a:spcPts val="0"/>
              </a:spcBef>
              <a:spcAft>
                <a:spcPts val="0"/>
              </a:spcAft>
              <a:buClr>
                <a:schemeClr val="dk1"/>
              </a:buClr>
              <a:buSzPts val="1400"/>
              <a:buFont typeface="Arial"/>
              <a:buNone/>
            </a:pPr>
            <a:r>
              <a:t/>
            </a:r>
            <a:endParaRPr b="1" sz="1400">
              <a:solidFill>
                <a:srgbClr val="2F5496"/>
              </a:solidFill>
              <a:latin typeface="Palatino Linotype"/>
              <a:ea typeface="Palatino Linotype"/>
              <a:cs typeface="Palatino Linotype"/>
              <a:sym typeface="Palatino Linotype"/>
            </a:endParaRPr>
          </a:p>
          <a:p>
            <a:pPr indent="0" lvl="0" marL="0" marR="0" rtl="0" algn="l">
              <a:spcBef>
                <a:spcPts val="0"/>
              </a:spcBef>
              <a:spcAft>
                <a:spcPts val="0"/>
              </a:spcAft>
              <a:buNone/>
            </a:pPr>
            <a:br>
              <a:rPr b="1" lang="en-US" sz="2400">
                <a:solidFill>
                  <a:srgbClr val="2F5496"/>
                </a:solidFill>
                <a:latin typeface="Garamond"/>
                <a:ea typeface="Garamond"/>
                <a:cs typeface="Garamond"/>
                <a:sym typeface="Garamond"/>
              </a:rPr>
            </a:br>
            <a:br>
              <a:rPr b="1" lang="en-US" sz="2400">
                <a:solidFill>
                  <a:srgbClr val="2F5496"/>
                </a:solidFill>
                <a:latin typeface="Garamond"/>
                <a:ea typeface="Garamond"/>
                <a:cs typeface="Garamond"/>
                <a:sym typeface="Garamond"/>
              </a:rPr>
            </a:br>
            <a:endParaRPr b="1" sz="2400">
              <a:solidFill>
                <a:srgbClr val="2F5496"/>
              </a:solidFill>
              <a:latin typeface="Garamond"/>
              <a:ea typeface="Garamond"/>
              <a:cs typeface="Garamond"/>
              <a:sym typeface="Garamond"/>
            </a:endParaRPr>
          </a:p>
        </p:txBody>
      </p:sp>
      <p:sp>
        <p:nvSpPr>
          <p:cNvPr id="197" name="Google Shape;197;p13"/>
          <p:cNvSpPr txBox="1"/>
          <p:nvPr/>
        </p:nvSpPr>
        <p:spPr>
          <a:xfrm>
            <a:off x="192341" y="453554"/>
            <a:ext cx="10937400" cy="36180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1600">
                <a:solidFill>
                  <a:schemeClr val="dk1"/>
                </a:solidFill>
                <a:latin typeface="Palatino Linotype"/>
                <a:ea typeface="Palatino Linotype"/>
                <a:cs typeface="Palatino Linotype"/>
                <a:sym typeface="Palatino Linotype"/>
              </a:rPr>
              <a:t>Despite the progress, under the current project timeline, a considerable amount of the budget still needs to be executed by project end, within a context where activities are logistically more difficult to implement.</a:t>
            </a:r>
            <a:endParaRPr/>
          </a:p>
          <a:p>
            <a:pPr indent="0" lvl="0" marL="0" marR="0" rtl="0" algn="just">
              <a:spcBef>
                <a:spcPts val="0"/>
              </a:spcBef>
              <a:spcAft>
                <a:spcPts val="0"/>
              </a:spcAft>
              <a:buNone/>
            </a:pPr>
            <a:r>
              <a:t/>
            </a:r>
            <a:endParaRPr b="1" sz="1600">
              <a:solidFill>
                <a:schemeClr val="dk1"/>
              </a:solidFill>
              <a:latin typeface="Palatino Linotype"/>
              <a:ea typeface="Palatino Linotype"/>
              <a:cs typeface="Palatino Linotype"/>
              <a:sym typeface="Palatino Linotype"/>
            </a:endParaRPr>
          </a:p>
          <a:p>
            <a:pPr indent="0" lvl="0" marL="0" marR="0" rtl="0" algn="just">
              <a:spcBef>
                <a:spcPts val="0"/>
              </a:spcBef>
              <a:spcAft>
                <a:spcPts val="0"/>
              </a:spcAft>
              <a:buNone/>
            </a:pPr>
            <a:r>
              <a:t/>
            </a:r>
            <a:endParaRPr b="1" sz="1600">
              <a:solidFill>
                <a:schemeClr val="dk1"/>
              </a:solidFill>
              <a:latin typeface="Palatino Linotype"/>
              <a:ea typeface="Palatino Linotype"/>
              <a:cs typeface="Palatino Linotype"/>
              <a:sym typeface="Palatino Linotype"/>
            </a:endParaRPr>
          </a:p>
          <a:p>
            <a:pPr indent="-196850" lvl="0" marL="285750" marR="0" rtl="0" algn="l">
              <a:spcBef>
                <a:spcPts val="0"/>
              </a:spcBef>
              <a:spcAft>
                <a:spcPts val="0"/>
              </a:spcAft>
              <a:buClr>
                <a:schemeClr val="dk1"/>
              </a:buClr>
              <a:buSzPts val="1400"/>
              <a:buFont typeface="Arial"/>
              <a:buNone/>
            </a:pPr>
            <a:r>
              <a:t/>
            </a:r>
            <a:endParaRPr b="1" sz="1400">
              <a:solidFill>
                <a:srgbClr val="2F5496"/>
              </a:solidFill>
              <a:latin typeface="Palatino Linotype"/>
              <a:ea typeface="Palatino Linotype"/>
              <a:cs typeface="Palatino Linotype"/>
              <a:sym typeface="Palatino Linotype"/>
            </a:endParaRPr>
          </a:p>
          <a:p>
            <a:pPr indent="0" lvl="0" marL="0" marR="0" rtl="0" algn="l">
              <a:spcBef>
                <a:spcPts val="0"/>
              </a:spcBef>
              <a:spcAft>
                <a:spcPts val="0"/>
              </a:spcAft>
              <a:buNone/>
            </a:pPr>
            <a:br>
              <a:rPr b="1" lang="en-US" sz="2400">
                <a:solidFill>
                  <a:srgbClr val="2F5496"/>
                </a:solidFill>
                <a:latin typeface="Garamond"/>
                <a:ea typeface="Garamond"/>
                <a:cs typeface="Garamond"/>
                <a:sym typeface="Garamond"/>
              </a:rPr>
            </a:br>
            <a:br>
              <a:rPr b="1" lang="en-US" sz="2400">
                <a:solidFill>
                  <a:srgbClr val="2F5496"/>
                </a:solidFill>
                <a:latin typeface="Garamond"/>
                <a:ea typeface="Garamond"/>
                <a:cs typeface="Garamond"/>
                <a:sym typeface="Garamond"/>
              </a:rPr>
            </a:br>
            <a:endParaRPr b="1" sz="2400">
              <a:solidFill>
                <a:srgbClr val="2F5496"/>
              </a:solidFill>
              <a:latin typeface="Garamond"/>
              <a:ea typeface="Garamond"/>
              <a:cs typeface="Garamond"/>
              <a:sym typeface="Garamond"/>
            </a:endParaRPr>
          </a:p>
        </p:txBody>
      </p:sp>
      <p:cxnSp>
        <p:nvCxnSpPr>
          <p:cNvPr id="198" name="Google Shape;198;p13"/>
          <p:cNvCxnSpPr/>
          <p:nvPr/>
        </p:nvCxnSpPr>
        <p:spPr>
          <a:xfrm flipH="1" rot="10800000">
            <a:off x="4441123" y="1698174"/>
            <a:ext cx="1905900" cy="609900"/>
          </a:xfrm>
          <a:prstGeom prst="straightConnector1">
            <a:avLst/>
          </a:prstGeom>
          <a:noFill/>
          <a:ln cap="flat" cmpd="sng" w="28575">
            <a:solidFill>
              <a:srgbClr val="385623"/>
            </a:solidFill>
            <a:prstDash val="dashDot"/>
            <a:miter lim="800000"/>
            <a:headEnd len="sm" w="sm" type="none"/>
            <a:tailEnd len="sm" w="sm" type="none"/>
          </a:ln>
        </p:spPr>
      </p:cxnSp>
      <p:sp>
        <p:nvSpPr>
          <p:cNvPr id="199" name="Google Shape;199;p13"/>
          <p:cNvSpPr/>
          <p:nvPr/>
        </p:nvSpPr>
        <p:spPr>
          <a:xfrm>
            <a:off x="6719336" y="1439394"/>
            <a:ext cx="594360" cy="868680"/>
          </a:xfrm>
          <a:prstGeom prst="rightBrace">
            <a:avLst>
              <a:gd fmla="val 8333" name="adj1"/>
              <a:gd fmla="val 50000" name="adj2"/>
            </a:avLst>
          </a:prstGeom>
          <a:no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aphicFrame>
        <p:nvGraphicFramePr>
          <p:cNvPr id="200" name="Google Shape;200;p13"/>
          <p:cNvGraphicFramePr/>
          <p:nvPr/>
        </p:nvGraphicFramePr>
        <p:xfrm>
          <a:off x="576664" y="1568080"/>
          <a:ext cx="6340500" cy="4206300"/>
        </p:xfrm>
        <a:graphic>
          <a:graphicData uri="http://schemas.openxmlformats.org/drawingml/2006/chart">
            <c:chart r:id="rId3"/>
          </a:graphicData>
        </a:graphic>
      </p:graphicFrame>
      <p:sp>
        <p:nvSpPr>
          <p:cNvPr id="201" name="Google Shape;201;p13"/>
          <p:cNvSpPr txBox="1"/>
          <p:nvPr/>
        </p:nvSpPr>
        <p:spPr>
          <a:xfrm>
            <a:off x="7461228" y="1339269"/>
            <a:ext cx="4124240" cy="86868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1600">
                <a:solidFill>
                  <a:schemeClr val="dk1"/>
                </a:solidFill>
                <a:latin typeface="Palatino Linotype"/>
                <a:ea typeface="Palatino Linotype"/>
                <a:cs typeface="Palatino Linotype"/>
                <a:sym typeface="Palatino Linotype"/>
              </a:rPr>
              <a:t>US$ 1 MM to be executed by co-executing partners, within the next 7 months</a:t>
            </a:r>
            <a:endParaRPr/>
          </a:p>
          <a:p>
            <a:pPr indent="0" lvl="0" marL="0" marR="0" rtl="0" algn="just">
              <a:spcBef>
                <a:spcPts val="0"/>
              </a:spcBef>
              <a:spcAft>
                <a:spcPts val="0"/>
              </a:spcAft>
              <a:buNone/>
            </a:pPr>
            <a:r>
              <a:rPr b="1" lang="en-US" sz="1600">
                <a:solidFill>
                  <a:schemeClr val="dk1"/>
                </a:solidFill>
                <a:latin typeface="Palatino Linotype"/>
                <a:ea typeface="Palatino Linotype"/>
                <a:cs typeface="Palatino Linotype"/>
                <a:sym typeface="Palatino Linotype"/>
              </a:rPr>
              <a:t>US$ 2 MM to be executed by PCU, by project end </a:t>
            </a:r>
            <a:endParaRPr/>
          </a:p>
          <a:p>
            <a:pPr indent="0" lvl="0" marL="0" marR="0" rtl="0" algn="just">
              <a:spcBef>
                <a:spcPts val="0"/>
              </a:spcBef>
              <a:spcAft>
                <a:spcPts val="0"/>
              </a:spcAft>
              <a:buNone/>
            </a:pPr>
            <a:r>
              <a:t/>
            </a:r>
            <a:endParaRPr b="1" sz="1600">
              <a:solidFill>
                <a:schemeClr val="dk1"/>
              </a:solidFill>
              <a:latin typeface="Palatino Linotype"/>
              <a:ea typeface="Palatino Linotype"/>
              <a:cs typeface="Palatino Linotype"/>
              <a:sym typeface="Palatino Linotype"/>
            </a:endParaRPr>
          </a:p>
          <a:p>
            <a:pPr indent="0" lvl="0" marL="0" marR="0" rtl="0" algn="just">
              <a:spcBef>
                <a:spcPts val="0"/>
              </a:spcBef>
              <a:spcAft>
                <a:spcPts val="0"/>
              </a:spcAft>
              <a:buNone/>
            </a:pPr>
            <a:r>
              <a:t/>
            </a:r>
            <a:endParaRPr b="1" sz="1600">
              <a:solidFill>
                <a:schemeClr val="dk1"/>
              </a:solidFill>
              <a:latin typeface="Palatino Linotype"/>
              <a:ea typeface="Palatino Linotype"/>
              <a:cs typeface="Palatino Linotype"/>
              <a:sym typeface="Palatino Linotype"/>
            </a:endParaRPr>
          </a:p>
          <a:p>
            <a:pPr indent="-196850" lvl="0" marL="285750" marR="0" rtl="0" algn="l">
              <a:spcBef>
                <a:spcPts val="0"/>
              </a:spcBef>
              <a:spcAft>
                <a:spcPts val="0"/>
              </a:spcAft>
              <a:buClr>
                <a:schemeClr val="dk1"/>
              </a:buClr>
              <a:buSzPts val="1400"/>
              <a:buFont typeface="Arial"/>
              <a:buNone/>
            </a:pPr>
            <a:r>
              <a:t/>
            </a:r>
            <a:endParaRPr b="1" sz="1400">
              <a:solidFill>
                <a:srgbClr val="2F5496"/>
              </a:solidFill>
              <a:latin typeface="Palatino Linotype"/>
              <a:ea typeface="Palatino Linotype"/>
              <a:cs typeface="Palatino Linotype"/>
              <a:sym typeface="Palatino Linotype"/>
            </a:endParaRPr>
          </a:p>
          <a:p>
            <a:pPr indent="0" lvl="0" marL="0" marR="0" rtl="0" algn="l">
              <a:spcBef>
                <a:spcPts val="0"/>
              </a:spcBef>
              <a:spcAft>
                <a:spcPts val="0"/>
              </a:spcAft>
              <a:buNone/>
            </a:pPr>
            <a:br>
              <a:rPr b="1" lang="en-US" sz="2400">
                <a:solidFill>
                  <a:srgbClr val="2F5496"/>
                </a:solidFill>
                <a:latin typeface="Garamond"/>
                <a:ea typeface="Garamond"/>
                <a:cs typeface="Garamond"/>
                <a:sym typeface="Garamond"/>
              </a:rPr>
            </a:br>
            <a:br>
              <a:rPr b="1" lang="en-US" sz="2400">
                <a:solidFill>
                  <a:srgbClr val="2F5496"/>
                </a:solidFill>
                <a:latin typeface="Garamond"/>
                <a:ea typeface="Garamond"/>
                <a:cs typeface="Garamond"/>
                <a:sym typeface="Garamond"/>
              </a:rPr>
            </a:br>
            <a:endParaRPr b="1" sz="2400">
              <a:solidFill>
                <a:srgbClr val="2F5496"/>
              </a:solidFill>
              <a:latin typeface="Garamond"/>
              <a:ea typeface="Garamond"/>
              <a:cs typeface="Garamond"/>
              <a:sym typeface="Garamond"/>
            </a:endParaRPr>
          </a:p>
        </p:txBody>
      </p:sp>
      <p:sp>
        <p:nvSpPr>
          <p:cNvPr id="202" name="Google Shape;202;p13"/>
          <p:cNvSpPr/>
          <p:nvPr/>
        </p:nvSpPr>
        <p:spPr>
          <a:xfrm rot="5400000">
            <a:off x="5102875" y="5146050"/>
            <a:ext cx="594300" cy="1139400"/>
          </a:xfrm>
          <a:prstGeom prst="rightBrace">
            <a:avLst>
              <a:gd fmla="val 8333" name="adj1"/>
              <a:gd fmla="val 50000" name="adj2"/>
            </a:avLst>
          </a:prstGeom>
          <a:no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03" name="Google Shape;203;p13"/>
          <p:cNvSpPr txBox="1"/>
          <p:nvPr/>
        </p:nvSpPr>
        <p:spPr>
          <a:xfrm>
            <a:off x="4033880" y="5734853"/>
            <a:ext cx="4124240" cy="86868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1600">
                <a:solidFill>
                  <a:schemeClr val="dk1"/>
                </a:solidFill>
                <a:latin typeface="Palatino Linotype"/>
                <a:ea typeface="Palatino Linotype"/>
                <a:cs typeface="Palatino Linotype"/>
                <a:sym typeface="Palatino Linotype"/>
              </a:rPr>
              <a:t>Remaining </a:t>
            </a:r>
            <a:endParaRPr/>
          </a:p>
          <a:p>
            <a:pPr indent="0" lvl="0" marL="0" marR="0" rtl="0" algn="just">
              <a:spcBef>
                <a:spcPts val="0"/>
              </a:spcBef>
              <a:spcAft>
                <a:spcPts val="0"/>
              </a:spcAft>
              <a:buNone/>
            </a:pPr>
            <a:r>
              <a:rPr b="1" lang="en-US" sz="1600">
                <a:solidFill>
                  <a:schemeClr val="dk1"/>
                </a:solidFill>
                <a:latin typeface="Palatino Linotype"/>
                <a:ea typeface="Palatino Linotype"/>
                <a:cs typeface="Palatino Linotype"/>
                <a:sym typeface="Palatino Linotype"/>
              </a:rPr>
              <a:t>technical implementation </a:t>
            </a:r>
            <a:endParaRPr/>
          </a:p>
          <a:p>
            <a:pPr indent="0" lvl="0" marL="0" marR="0" rtl="0" algn="just">
              <a:spcBef>
                <a:spcPts val="0"/>
              </a:spcBef>
              <a:spcAft>
                <a:spcPts val="0"/>
              </a:spcAft>
              <a:buNone/>
            </a:pPr>
            <a:r>
              <a:rPr b="1" lang="en-US" sz="1600">
                <a:solidFill>
                  <a:schemeClr val="dk1"/>
                </a:solidFill>
                <a:latin typeface="Palatino Linotype"/>
                <a:ea typeface="Palatino Linotype"/>
                <a:cs typeface="Palatino Linotype"/>
                <a:sym typeface="Palatino Linotype"/>
              </a:rPr>
              <a:t>period</a:t>
            </a:r>
            <a:endParaRPr/>
          </a:p>
          <a:p>
            <a:pPr indent="0" lvl="0" marL="0" marR="0" rtl="0" algn="just">
              <a:spcBef>
                <a:spcPts val="0"/>
              </a:spcBef>
              <a:spcAft>
                <a:spcPts val="0"/>
              </a:spcAft>
              <a:buNone/>
            </a:pPr>
            <a:r>
              <a:t/>
            </a:r>
            <a:endParaRPr b="1" sz="1600">
              <a:solidFill>
                <a:schemeClr val="dk1"/>
              </a:solidFill>
              <a:latin typeface="Palatino Linotype"/>
              <a:ea typeface="Palatino Linotype"/>
              <a:cs typeface="Palatino Linotype"/>
              <a:sym typeface="Palatino Linotype"/>
            </a:endParaRPr>
          </a:p>
          <a:p>
            <a:pPr indent="0" lvl="0" marL="0" marR="0" rtl="0" algn="just">
              <a:spcBef>
                <a:spcPts val="0"/>
              </a:spcBef>
              <a:spcAft>
                <a:spcPts val="0"/>
              </a:spcAft>
              <a:buNone/>
            </a:pPr>
            <a:r>
              <a:t/>
            </a:r>
            <a:endParaRPr b="1" sz="1600">
              <a:solidFill>
                <a:schemeClr val="dk1"/>
              </a:solidFill>
              <a:latin typeface="Palatino Linotype"/>
              <a:ea typeface="Palatino Linotype"/>
              <a:cs typeface="Palatino Linotype"/>
              <a:sym typeface="Palatino Linotype"/>
            </a:endParaRPr>
          </a:p>
          <a:p>
            <a:pPr indent="-196850" lvl="0" marL="285750" marR="0" rtl="0" algn="l">
              <a:spcBef>
                <a:spcPts val="0"/>
              </a:spcBef>
              <a:spcAft>
                <a:spcPts val="0"/>
              </a:spcAft>
              <a:buClr>
                <a:schemeClr val="dk1"/>
              </a:buClr>
              <a:buSzPts val="1400"/>
              <a:buFont typeface="Arial"/>
              <a:buNone/>
            </a:pPr>
            <a:r>
              <a:t/>
            </a:r>
            <a:endParaRPr b="1" sz="1400">
              <a:solidFill>
                <a:srgbClr val="2F5496"/>
              </a:solidFill>
              <a:latin typeface="Palatino Linotype"/>
              <a:ea typeface="Palatino Linotype"/>
              <a:cs typeface="Palatino Linotype"/>
              <a:sym typeface="Palatino Linotype"/>
            </a:endParaRPr>
          </a:p>
          <a:p>
            <a:pPr indent="0" lvl="0" marL="0" marR="0" rtl="0" algn="l">
              <a:spcBef>
                <a:spcPts val="0"/>
              </a:spcBef>
              <a:spcAft>
                <a:spcPts val="0"/>
              </a:spcAft>
              <a:buNone/>
            </a:pPr>
            <a:br>
              <a:rPr b="1" lang="en-US" sz="2400">
                <a:solidFill>
                  <a:srgbClr val="2F5496"/>
                </a:solidFill>
                <a:latin typeface="Garamond"/>
                <a:ea typeface="Garamond"/>
                <a:cs typeface="Garamond"/>
                <a:sym typeface="Garamond"/>
              </a:rPr>
            </a:br>
            <a:br>
              <a:rPr b="1" lang="en-US" sz="2400">
                <a:solidFill>
                  <a:srgbClr val="2F5496"/>
                </a:solidFill>
                <a:latin typeface="Garamond"/>
                <a:ea typeface="Garamond"/>
                <a:cs typeface="Garamond"/>
                <a:sym typeface="Garamond"/>
              </a:rPr>
            </a:br>
            <a:endParaRPr b="1" sz="2400">
              <a:solidFill>
                <a:srgbClr val="2F5496"/>
              </a:solidFill>
              <a:latin typeface="Garamond"/>
              <a:ea typeface="Garamond"/>
              <a:cs typeface="Garamond"/>
              <a:sym typeface="Garamond"/>
            </a:endParaRPr>
          </a:p>
        </p:txBody>
      </p:sp>
      <p:sp>
        <p:nvSpPr>
          <p:cNvPr id="204" name="Google Shape;204;p13"/>
          <p:cNvSpPr/>
          <p:nvPr/>
        </p:nvSpPr>
        <p:spPr>
          <a:xfrm flipH="1" rot="5400000">
            <a:off x="5944228" y="3810354"/>
            <a:ext cx="597705" cy="1085819"/>
          </a:xfrm>
          <a:prstGeom prst="rightBrace">
            <a:avLst>
              <a:gd fmla="val 8333" name="adj1"/>
              <a:gd fmla="val 50000" name="adj2"/>
            </a:avLst>
          </a:prstGeom>
          <a:no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05" name="Google Shape;205;p13"/>
          <p:cNvSpPr txBox="1"/>
          <p:nvPr/>
        </p:nvSpPr>
        <p:spPr>
          <a:xfrm>
            <a:off x="5969724" y="3236826"/>
            <a:ext cx="5779800" cy="86880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1600">
                <a:solidFill>
                  <a:schemeClr val="dk1"/>
                </a:solidFill>
                <a:latin typeface="Palatino Linotype"/>
                <a:ea typeface="Palatino Linotype"/>
                <a:cs typeface="Palatino Linotype"/>
                <a:sym typeface="Palatino Linotype"/>
              </a:rPr>
              <a:t>Risk of PCU technical activities implementation (final reporting, knowledge management, TE, final PSCM) stretching into the period reserved for administrative project close-down</a:t>
            </a:r>
            <a:endParaRPr/>
          </a:p>
          <a:p>
            <a:pPr indent="0" lvl="0" marL="0" marR="0" rtl="0" algn="just">
              <a:spcBef>
                <a:spcPts val="0"/>
              </a:spcBef>
              <a:spcAft>
                <a:spcPts val="0"/>
              </a:spcAft>
              <a:buNone/>
            </a:pPr>
            <a:r>
              <a:t/>
            </a:r>
            <a:endParaRPr b="1" sz="1600">
              <a:solidFill>
                <a:schemeClr val="dk1"/>
              </a:solidFill>
              <a:latin typeface="Palatino Linotype"/>
              <a:ea typeface="Palatino Linotype"/>
              <a:cs typeface="Palatino Linotype"/>
              <a:sym typeface="Palatino Linotype"/>
            </a:endParaRPr>
          </a:p>
          <a:p>
            <a:pPr indent="0" lvl="0" marL="0" marR="0" rtl="0" algn="just">
              <a:spcBef>
                <a:spcPts val="0"/>
              </a:spcBef>
              <a:spcAft>
                <a:spcPts val="0"/>
              </a:spcAft>
              <a:buNone/>
            </a:pPr>
            <a:r>
              <a:t/>
            </a:r>
            <a:endParaRPr b="1" sz="1600">
              <a:solidFill>
                <a:schemeClr val="dk1"/>
              </a:solidFill>
              <a:latin typeface="Palatino Linotype"/>
              <a:ea typeface="Palatino Linotype"/>
              <a:cs typeface="Palatino Linotype"/>
              <a:sym typeface="Palatino Linotype"/>
            </a:endParaRPr>
          </a:p>
          <a:p>
            <a:pPr indent="-196850" lvl="0" marL="285750" marR="0" rtl="0" algn="l">
              <a:spcBef>
                <a:spcPts val="0"/>
              </a:spcBef>
              <a:spcAft>
                <a:spcPts val="0"/>
              </a:spcAft>
              <a:buClr>
                <a:schemeClr val="dk1"/>
              </a:buClr>
              <a:buSzPts val="1400"/>
              <a:buFont typeface="Arial"/>
              <a:buNone/>
            </a:pPr>
            <a:r>
              <a:t/>
            </a:r>
            <a:endParaRPr b="1" sz="1400">
              <a:solidFill>
                <a:srgbClr val="2F5496"/>
              </a:solidFill>
              <a:latin typeface="Palatino Linotype"/>
              <a:ea typeface="Palatino Linotype"/>
              <a:cs typeface="Palatino Linotype"/>
              <a:sym typeface="Palatino Linotype"/>
            </a:endParaRPr>
          </a:p>
          <a:p>
            <a:pPr indent="0" lvl="0" marL="0" marR="0" rtl="0" algn="l">
              <a:spcBef>
                <a:spcPts val="0"/>
              </a:spcBef>
              <a:spcAft>
                <a:spcPts val="0"/>
              </a:spcAft>
              <a:buNone/>
            </a:pPr>
            <a:br>
              <a:rPr b="1" lang="en-US" sz="2400">
                <a:solidFill>
                  <a:srgbClr val="2F5496"/>
                </a:solidFill>
                <a:latin typeface="Garamond"/>
                <a:ea typeface="Garamond"/>
                <a:cs typeface="Garamond"/>
                <a:sym typeface="Garamond"/>
              </a:rPr>
            </a:br>
            <a:br>
              <a:rPr b="1" lang="en-US" sz="2400">
                <a:solidFill>
                  <a:srgbClr val="2F5496"/>
                </a:solidFill>
                <a:latin typeface="Garamond"/>
                <a:ea typeface="Garamond"/>
                <a:cs typeface="Garamond"/>
                <a:sym typeface="Garamond"/>
              </a:rPr>
            </a:br>
            <a:endParaRPr b="1" sz="2400">
              <a:solidFill>
                <a:srgbClr val="2F5496"/>
              </a:solidFill>
              <a:latin typeface="Garamond"/>
              <a:ea typeface="Garamond"/>
              <a:cs typeface="Garamond"/>
              <a:sym typeface="Garamon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14"/>
          <p:cNvSpPr txBox="1"/>
          <p:nvPr/>
        </p:nvSpPr>
        <p:spPr>
          <a:xfrm>
            <a:off x="275467" y="0"/>
            <a:ext cx="6730800" cy="529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0070C0"/>
                </a:solidFill>
                <a:latin typeface="Palatino Linotype"/>
                <a:ea typeface="Palatino Linotype"/>
                <a:cs typeface="Palatino Linotype"/>
                <a:sym typeface="Palatino Linotype"/>
              </a:rPr>
              <a:t>Re-allocation of funds to support the 3-month extension</a:t>
            </a:r>
            <a:br>
              <a:rPr b="1" lang="en-US" sz="2400">
                <a:solidFill>
                  <a:srgbClr val="0070C0"/>
                </a:solidFill>
                <a:latin typeface="Garamond"/>
                <a:ea typeface="Garamond"/>
                <a:cs typeface="Garamond"/>
                <a:sym typeface="Garamond"/>
              </a:rPr>
            </a:br>
            <a:endParaRPr b="1" sz="2400">
              <a:solidFill>
                <a:srgbClr val="0070C0"/>
              </a:solidFill>
              <a:latin typeface="Garamond"/>
              <a:ea typeface="Garamond"/>
              <a:cs typeface="Garamond"/>
              <a:sym typeface="Garamond"/>
            </a:endParaRPr>
          </a:p>
        </p:txBody>
      </p:sp>
      <p:sp>
        <p:nvSpPr>
          <p:cNvPr id="212" name="Google Shape;212;p14"/>
          <p:cNvSpPr txBox="1"/>
          <p:nvPr/>
        </p:nvSpPr>
        <p:spPr>
          <a:xfrm>
            <a:off x="275469" y="529761"/>
            <a:ext cx="10937400" cy="36180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1600">
                <a:solidFill>
                  <a:schemeClr val="dk1"/>
                </a:solidFill>
                <a:latin typeface="Palatino Linotype"/>
                <a:ea typeface="Palatino Linotype"/>
                <a:cs typeface="Palatino Linotype"/>
                <a:sym typeface="Palatino Linotype"/>
              </a:rPr>
              <a:t>A 3-month extension aligned with UNDP extension rules can be funded with the budget not used from the 2019-2020 period </a:t>
            </a:r>
            <a:endParaRPr/>
          </a:p>
          <a:p>
            <a:pPr indent="0" lvl="0" marL="0" marR="0" rtl="0" algn="just">
              <a:spcBef>
                <a:spcPts val="0"/>
              </a:spcBef>
              <a:spcAft>
                <a:spcPts val="0"/>
              </a:spcAft>
              <a:buNone/>
            </a:pPr>
            <a:r>
              <a:t/>
            </a:r>
            <a:endParaRPr b="1" sz="1600">
              <a:solidFill>
                <a:schemeClr val="dk1"/>
              </a:solidFill>
              <a:latin typeface="Palatino Linotype"/>
              <a:ea typeface="Palatino Linotype"/>
              <a:cs typeface="Palatino Linotype"/>
              <a:sym typeface="Palatino Linotype"/>
            </a:endParaRPr>
          </a:p>
          <a:p>
            <a:pPr indent="0" lvl="0" marL="0" marR="0" rtl="0" algn="just">
              <a:spcBef>
                <a:spcPts val="0"/>
              </a:spcBef>
              <a:spcAft>
                <a:spcPts val="0"/>
              </a:spcAft>
              <a:buNone/>
            </a:pPr>
            <a:r>
              <a:t/>
            </a:r>
            <a:endParaRPr b="1" sz="1600">
              <a:solidFill>
                <a:schemeClr val="dk1"/>
              </a:solidFill>
              <a:latin typeface="Palatino Linotype"/>
              <a:ea typeface="Palatino Linotype"/>
              <a:cs typeface="Palatino Linotype"/>
              <a:sym typeface="Palatino Linotype"/>
            </a:endParaRPr>
          </a:p>
          <a:p>
            <a:pPr indent="-196850" lvl="0" marL="285750" marR="0" rtl="0" algn="l">
              <a:spcBef>
                <a:spcPts val="0"/>
              </a:spcBef>
              <a:spcAft>
                <a:spcPts val="0"/>
              </a:spcAft>
              <a:buClr>
                <a:schemeClr val="dk1"/>
              </a:buClr>
              <a:buSzPts val="1400"/>
              <a:buFont typeface="Arial"/>
              <a:buNone/>
            </a:pPr>
            <a:r>
              <a:t/>
            </a:r>
            <a:endParaRPr b="1" sz="1400">
              <a:solidFill>
                <a:srgbClr val="2F5496"/>
              </a:solidFill>
              <a:latin typeface="Palatino Linotype"/>
              <a:ea typeface="Palatino Linotype"/>
              <a:cs typeface="Palatino Linotype"/>
              <a:sym typeface="Palatino Linotype"/>
            </a:endParaRPr>
          </a:p>
          <a:p>
            <a:pPr indent="0" lvl="0" marL="0" marR="0" rtl="0" algn="l">
              <a:spcBef>
                <a:spcPts val="0"/>
              </a:spcBef>
              <a:spcAft>
                <a:spcPts val="0"/>
              </a:spcAft>
              <a:buNone/>
            </a:pPr>
            <a:br>
              <a:rPr b="1" lang="en-US" sz="2400">
                <a:solidFill>
                  <a:srgbClr val="2F5496"/>
                </a:solidFill>
                <a:latin typeface="Garamond"/>
                <a:ea typeface="Garamond"/>
                <a:cs typeface="Garamond"/>
                <a:sym typeface="Garamond"/>
              </a:rPr>
            </a:br>
            <a:br>
              <a:rPr b="1" lang="en-US" sz="2400">
                <a:solidFill>
                  <a:srgbClr val="2F5496"/>
                </a:solidFill>
                <a:latin typeface="Garamond"/>
                <a:ea typeface="Garamond"/>
                <a:cs typeface="Garamond"/>
                <a:sym typeface="Garamond"/>
              </a:rPr>
            </a:br>
            <a:endParaRPr b="1" sz="2400">
              <a:solidFill>
                <a:srgbClr val="2F5496"/>
              </a:solidFill>
              <a:latin typeface="Garamond"/>
              <a:ea typeface="Garamond"/>
              <a:cs typeface="Garamond"/>
              <a:sym typeface="Garamond"/>
            </a:endParaRPr>
          </a:p>
        </p:txBody>
      </p:sp>
      <p:graphicFrame>
        <p:nvGraphicFramePr>
          <p:cNvPr id="213" name="Google Shape;213;p14"/>
          <p:cNvGraphicFramePr/>
          <p:nvPr/>
        </p:nvGraphicFramePr>
        <p:xfrm>
          <a:off x="1062990" y="1280161"/>
          <a:ext cx="3000000" cy="3000000"/>
        </p:xfrm>
        <a:graphic>
          <a:graphicData uri="http://schemas.openxmlformats.org/drawingml/2006/table">
            <a:tbl>
              <a:tblPr>
                <a:noFill/>
                <a:tableStyleId>{C21D22D2-637F-4846-AAAC-1376601430E0}</a:tableStyleId>
              </a:tblPr>
              <a:tblGrid>
                <a:gridCol w="1118200"/>
                <a:gridCol w="990275"/>
                <a:gridCol w="322375"/>
                <a:gridCol w="777875"/>
                <a:gridCol w="777875"/>
                <a:gridCol w="656325"/>
                <a:gridCol w="388950"/>
                <a:gridCol w="668475"/>
                <a:gridCol w="583400"/>
                <a:gridCol w="777875"/>
                <a:gridCol w="457725"/>
                <a:gridCol w="709100"/>
                <a:gridCol w="583400"/>
                <a:gridCol w="777875"/>
              </a:tblGrid>
              <a:tr h="157850">
                <a:tc>
                  <a:txBody>
                    <a:bodyPr/>
                    <a:lstStyle/>
                    <a:p>
                      <a:pPr indent="0" lvl="0" marL="0" marR="0" rtl="0" algn="l">
                        <a:spcBef>
                          <a:spcPts val="0"/>
                        </a:spcBef>
                        <a:spcAft>
                          <a:spcPts val="0"/>
                        </a:spcAft>
                        <a:buNone/>
                      </a:pPr>
                      <a:r>
                        <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gridSpan="2">
                  <a:txBody>
                    <a:bodyPr/>
                    <a:lstStyle/>
                    <a:p>
                      <a:pPr indent="0" lvl="0" marL="0" marR="0" rtl="0" algn="l">
                        <a:spcBef>
                          <a:spcPts val="0"/>
                        </a:spcBef>
                        <a:spcAft>
                          <a:spcPts val="0"/>
                        </a:spcAft>
                        <a:buNone/>
                      </a:pPr>
                      <a:r>
                        <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a:txBody>
                    <a:bodyPr/>
                    <a:lstStyle/>
                    <a:p>
                      <a:pPr indent="0" lvl="0" marL="0" marR="0" rtl="0" algn="l">
                        <a:spcBef>
                          <a:spcPts val="0"/>
                        </a:spcBef>
                        <a:spcAft>
                          <a:spcPts val="0"/>
                        </a:spcAft>
                        <a:buNone/>
                      </a:pPr>
                      <a:r>
                        <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gridSpan="2">
                  <a:txBody>
                    <a:bodyPr/>
                    <a:lstStyle/>
                    <a:p>
                      <a:pPr indent="0" lvl="0" marL="0" marR="0" rtl="0" algn="l">
                        <a:spcBef>
                          <a:spcPts val="0"/>
                        </a:spcBef>
                        <a:spcAft>
                          <a:spcPts val="0"/>
                        </a:spcAft>
                        <a:buNone/>
                      </a:pPr>
                      <a:r>
                        <a:rPr b="1" i="0" lang="en-US" sz="1000" u="none" strike="noStrike">
                          <a:solidFill>
                            <a:srgbClr val="000000"/>
                          </a:solidFill>
                          <a:latin typeface="Palatino Linotype"/>
                          <a:ea typeface="Palatino Linotype"/>
                          <a:cs typeface="Palatino Linotype"/>
                          <a:sym typeface="Palatino Linotype"/>
                        </a:rPr>
                        <a:t>PROPOSAL</a:t>
                      </a:r>
                      <a:endParaRPr/>
                    </a:p>
                  </a:txBody>
                  <a:tcPr marT="4275" marB="0" marR="4275" marL="42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spcBef>
                          <a:spcPts val="0"/>
                        </a:spcBef>
                        <a:spcAft>
                          <a:spcPts val="0"/>
                        </a:spcAft>
                        <a:buNone/>
                      </a:pPr>
                      <a:r>
                        <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63100">
                <a:tc>
                  <a:txBody>
                    <a:bodyPr/>
                    <a:lstStyle/>
                    <a:p>
                      <a:pPr indent="0" lvl="0" marL="0" marR="0" rtl="0" algn="ctr">
                        <a:spcBef>
                          <a:spcPts val="0"/>
                        </a:spcBef>
                        <a:spcAft>
                          <a:spcPts val="0"/>
                        </a:spcAft>
                        <a:buNone/>
                      </a:pPr>
                      <a:r>
                        <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gridSpan="3">
                  <a:txBody>
                    <a:bodyPr/>
                    <a:lstStyle/>
                    <a:p>
                      <a:pPr indent="0" lvl="0" marL="0" marR="0" rtl="0" algn="ctr">
                        <a:spcBef>
                          <a:spcPts val="0"/>
                        </a:spcBef>
                        <a:spcAft>
                          <a:spcPts val="0"/>
                        </a:spcAft>
                        <a:buNone/>
                      </a:pPr>
                      <a:r>
                        <a:rPr b="1" i="0" lang="en-US" sz="1000" u="none" strike="noStrike">
                          <a:solidFill>
                            <a:srgbClr val="000000"/>
                          </a:solidFill>
                          <a:latin typeface="Palatino Linotype"/>
                          <a:ea typeface="Palatino Linotype"/>
                          <a:cs typeface="Palatino Linotype"/>
                          <a:sym typeface="Palatino Linotype"/>
                        </a:rPr>
                        <a:t>2019</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0CECE"/>
                    </a:solidFill>
                  </a:tcPr>
                </a:tc>
                <a:tc hMerge="1"/>
                <a:tc hMerge="1"/>
                <a:tc>
                  <a:txBody>
                    <a:bodyPr/>
                    <a:lstStyle/>
                    <a:p>
                      <a:pPr indent="0" lvl="0" marL="0" marR="0" rtl="0" algn="ctr">
                        <a:spcBef>
                          <a:spcPts val="0"/>
                        </a:spcBef>
                        <a:spcAft>
                          <a:spcPts val="0"/>
                        </a:spcAft>
                        <a:buNone/>
                      </a:pPr>
                      <a:r>
                        <a:t/>
                      </a:r>
                      <a:endParaRPr b="1" i="0" sz="1000" u="none" strike="noStrike">
                        <a:solidFill>
                          <a:srgbClr val="000000"/>
                        </a:solidFill>
                        <a:latin typeface="Calibri"/>
                        <a:ea typeface="Calibri"/>
                        <a:cs typeface="Calibri"/>
                        <a:sym typeface="Calibri"/>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gridSpan="2">
                  <a:txBody>
                    <a:bodyPr/>
                    <a:lstStyle/>
                    <a:p>
                      <a:pPr indent="0" lvl="0" marL="0" marR="0" rtl="0" algn="ctr">
                        <a:spcBef>
                          <a:spcPts val="0"/>
                        </a:spcBef>
                        <a:spcAft>
                          <a:spcPts val="0"/>
                        </a:spcAft>
                        <a:buNone/>
                      </a:pPr>
                      <a:r>
                        <a:rPr b="1" i="0" lang="en-US" sz="1000" u="none" strike="noStrike">
                          <a:solidFill>
                            <a:srgbClr val="000000"/>
                          </a:solidFill>
                          <a:latin typeface="Palatino Linotype"/>
                          <a:ea typeface="Palatino Linotype"/>
                          <a:cs typeface="Palatino Linotype"/>
                          <a:sym typeface="Palatino Linotype"/>
                        </a:rPr>
                        <a:t>2020</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0CECE"/>
                    </a:solidFill>
                  </a:tcPr>
                </a:tc>
                <a:tc hMerge="1"/>
                <a:tc>
                  <a:txBody>
                    <a:bodyPr/>
                    <a:lstStyle/>
                    <a:p>
                      <a:pPr indent="0" lvl="0" marL="0" marR="0" rtl="0" algn="ctr">
                        <a:spcBef>
                          <a:spcPts val="0"/>
                        </a:spcBef>
                        <a:spcAft>
                          <a:spcPts val="0"/>
                        </a:spcAft>
                        <a:buNone/>
                      </a:pPr>
                      <a:r>
                        <a:t/>
                      </a:r>
                      <a:endParaRPr b="1" i="0" sz="1000" u="none" strike="noStrike">
                        <a:solidFill>
                          <a:srgbClr val="000000"/>
                        </a:solidFill>
                        <a:latin typeface="Calibri"/>
                        <a:ea typeface="Calibri"/>
                        <a:cs typeface="Calibri"/>
                        <a:sym typeface="Calibri"/>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gridSpan="2">
                  <a:txBody>
                    <a:bodyPr/>
                    <a:lstStyle/>
                    <a:p>
                      <a:pPr indent="0" lvl="0" marL="0" marR="0" rtl="0" algn="ctr">
                        <a:spcBef>
                          <a:spcPts val="0"/>
                        </a:spcBef>
                        <a:spcAft>
                          <a:spcPts val="0"/>
                        </a:spcAft>
                        <a:buNone/>
                      </a:pPr>
                      <a:r>
                        <a:rPr b="1" i="0" lang="en-US" sz="1000" u="none" strike="noStrike">
                          <a:solidFill>
                            <a:srgbClr val="000000"/>
                          </a:solidFill>
                          <a:latin typeface="Palatino Linotype"/>
                          <a:ea typeface="Palatino Linotype"/>
                          <a:cs typeface="Palatino Linotype"/>
                          <a:sym typeface="Palatino Linotype"/>
                        </a:rPr>
                        <a:t>2021</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0CECE"/>
                    </a:solidFill>
                  </a:tcPr>
                </a:tc>
                <a:tc hMerge="1"/>
                <a:tc>
                  <a:txBody>
                    <a:bodyPr/>
                    <a:lstStyle/>
                    <a:p>
                      <a:pPr indent="0" lvl="0" marL="0" marR="0" rtl="0" algn="ctr">
                        <a:spcBef>
                          <a:spcPts val="0"/>
                        </a:spcBef>
                        <a:spcAft>
                          <a:spcPts val="0"/>
                        </a:spcAft>
                        <a:buNone/>
                      </a:pPr>
                      <a:r>
                        <a:t/>
                      </a:r>
                      <a:endParaRPr b="1" i="0" sz="1000" u="none" strike="noStrike">
                        <a:solidFill>
                          <a:srgbClr val="000000"/>
                        </a:solidFill>
                        <a:latin typeface="Calibri"/>
                        <a:ea typeface="Calibri"/>
                        <a:cs typeface="Calibri"/>
                        <a:sym typeface="Calibri"/>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r>
              <a:tr h="768200">
                <a:tc>
                  <a:txBody>
                    <a:bodyPr/>
                    <a:lstStyle/>
                    <a:p>
                      <a:pPr indent="0" lvl="0" marL="0" marR="0" rtl="0" algn="ctr">
                        <a:spcBef>
                          <a:spcPts val="0"/>
                        </a:spcBef>
                        <a:spcAft>
                          <a:spcPts val="0"/>
                        </a:spcAft>
                        <a:buNone/>
                      </a:pPr>
                      <a:r>
                        <a:t/>
                      </a:r>
                      <a:endParaRPr b="1" i="0" sz="1000" u="none" strike="noStrike">
                        <a:solidFill>
                          <a:srgbClr val="000000"/>
                        </a:solidFill>
                        <a:latin typeface="Palatino Linotype"/>
                        <a:ea typeface="Palatino Linotype"/>
                        <a:cs typeface="Palatino Linotype"/>
                        <a:sym typeface="Palatino Linotype"/>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000" u="none" strike="noStrike">
                          <a:solidFill>
                            <a:srgbClr val="000000"/>
                          </a:solidFill>
                          <a:latin typeface="Palatino Linotype"/>
                          <a:ea typeface="Palatino Linotype"/>
                          <a:cs typeface="Palatino Linotype"/>
                          <a:sym typeface="Palatino Linotype"/>
                        </a:rPr>
                        <a:t>PSC-approved Budget for</a:t>
                      </a:r>
                      <a:r>
                        <a:rPr b="1" i="0" lang="en-US" sz="1000" u="none" strike="noStrike">
                          <a:solidFill>
                            <a:srgbClr val="000000"/>
                          </a:solidFill>
                          <a:latin typeface="Palatino Linotype"/>
                          <a:ea typeface="Palatino Linotype"/>
                          <a:cs typeface="Palatino Linotype"/>
                          <a:sym typeface="Palatino Linotype"/>
                        </a:rPr>
                        <a:t> 2019</a:t>
                      </a:r>
                      <a:endParaRPr b="1" i="0" sz="1000" u="none" strike="noStrike">
                        <a:solidFill>
                          <a:srgbClr val="000000"/>
                        </a:solidFill>
                        <a:latin typeface="Palatino Linotype"/>
                        <a:ea typeface="Palatino Linotype"/>
                        <a:cs typeface="Palatino Linotype"/>
                        <a:sym typeface="Palatino Linotype"/>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497B0"/>
                    </a:solidFill>
                  </a:tcPr>
                </a:tc>
                <a:tc gridSpan="2">
                  <a:txBody>
                    <a:bodyPr/>
                    <a:lstStyle/>
                    <a:p>
                      <a:pPr indent="0" lvl="0" marL="0" marR="0" rtl="0" algn="ctr">
                        <a:spcBef>
                          <a:spcPts val="0"/>
                        </a:spcBef>
                        <a:spcAft>
                          <a:spcPts val="0"/>
                        </a:spcAft>
                        <a:buNone/>
                      </a:pPr>
                      <a:r>
                        <a:rPr b="1" i="0" lang="en-US" sz="1000" u="none" strike="noStrike">
                          <a:solidFill>
                            <a:srgbClr val="000000"/>
                          </a:solidFill>
                          <a:latin typeface="Palatino Linotype"/>
                          <a:ea typeface="Palatino Linotype"/>
                          <a:cs typeface="Palatino Linotype"/>
                          <a:sym typeface="Palatino Linotype"/>
                        </a:rPr>
                        <a:t>Real Expenditure by  Year</a:t>
                      </a:r>
                      <a:r>
                        <a:rPr b="1" i="0" lang="en-US" sz="1000" u="none" strike="noStrike">
                          <a:solidFill>
                            <a:srgbClr val="000000"/>
                          </a:solidFill>
                          <a:latin typeface="Palatino Linotype"/>
                          <a:ea typeface="Palatino Linotype"/>
                          <a:cs typeface="Palatino Linotype"/>
                          <a:sym typeface="Palatino Linotype"/>
                        </a:rPr>
                        <a:t> End</a:t>
                      </a:r>
                      <a:endParaRPr b="1" i="0" sz="1000" u="none" strike="noStrike">
                        <a:solidFill>
                          <a:srgbClr val="000000"/>
                        </a:solidFill>
                        <a:latin typeface="Palatino Linotype"/>
                        <a:ea typeface="Palatino Linotype"/>
                        <a:cs typeface="Palatino Linotype"/>
                        <a:sym typeface="Palatino Linotype"/>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497B0"/>
                    </a:solidFill>
                  </a:tcPr>
                </a:tc>
                <a:tc hMerge="1"/>
                <a:tc>
                  <a:txBody>
                    <a:bodyPr/>
                    <a:lstStyle/>
                    <a:p>
                      <a:pPr indent="0" lvl="0" marL="0" marR="0" rtl="0" algn="ctr">
                        <a:spcBef>
                          <a:spcPts val="0"/>
                        </a:spcBef>
                        <a:spcAft>
                          <a:spcPts val="0"/>
                        </a:spcAft>
                        <a:buNone/>
                      </a:pPr>
                      <a:r>
                        <a:rPr b="1" i="0" lang="en-US" sz="1000" u="none" strike="noStrike">
                          <a:solidFill>
                            <a:srgbClr val="000000"/>
                          </a:solidFill>
                          <a:latin typeface="Palatino Linotype"/>
                          <a:ea typeface="Palatino Linotype"/>
                          <a:cs typeface="Palatino Linotype"/>
                          <a:sym typeface="Palatino Linotype"/>
                        </a:rPr>
                        <a:t>Difference</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0CECE"/>
                    </a:solidFill>
                  </a:tcPr>
                </a:tc>
                <a:tc>
                  <a:txBody>
                    <a:bodyPr/>
                    <a:lstStyle/>
                    <a:p>
                      <a:pPr indent="0" lvl="0" marL="0" marR="0" rtl="0" algn="ctr">
                        <a:spcBef>
                          <a:spcPts val="0"/>
                        </a:spcBef>
                        <a:spcAft>
                          <a:spcPts val="0"/>
                        </a:spcAft>
                        <a:buNone/>
                      </a:pPr>
                      <a:r>
                        <a:t/>
                      </a:r>
                      <a:endParaRPr b="1" i="0" sz="1000" u="none" strike="noStrike">
                        <a:solidFill>
                          <a:srgbClr val="FFC000"/>
                        </a:solidFill>
                        <a:latin typeface="Palatino Linotype"/>
                        <a:ea typeface="Palatino Linotype"/>
                        <a:cs typeface="Palatino Linotype"/>
                        <a:sym typeface="Palatino Linotype"/>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000" u="none" strike="noStrike">
                        <a:solidFill>
                          <a:srgbClr val="000000"/>
                        </a:solidFill>
                        <a:latin typeface="Palatino Linotype"/>
                        <a:ea typeface="Palatino Linotype"/>
                        <a:cs typeface="Palatino Linotype"/>
                        <a:sym typeface="Palatino Linotype"/>
                      </a:endParaRPr>
                    </a:p>
                  </a:txBody>
                  <a:tcPr marT="4275" marB="0" marR="4275" marL="4275"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000" u="none" strike="noStrike">
                          <a:solidFill>
                            <a:srgbClr val="000000"/>
                          </a:solidFill>
                          <a:latin typeface="Palatino Linotype"/>
                          <a:ea typeface="Palatino Linotype"/>
                          <a:cs typeface="Palatino Linotype"/>
                          <a:sym typeface="Palatino Linotype"/>
                        </a:rPr>
                        <a:t>Currently</a:t>
                      </a:r>
                      <a:r>
                        <a:rPr b="1" i="0" lang="en-US" sz="1000" u="none" strike="noStrike">
                          <a:solidFill>
                            <a:srgbClr val="000000"/>
                          </a:solidFill>
                          <a:latin typeface="Palatino Linotype"/>
                          <a:ea typeface="Palatino Linotype"/>
                          <a:cs typeface="Palatino Linotype"/>
                          <a:sym typeface="Palatino Linotype"/>
                        </a:rPr>
                        <a:t> </a:t>
                      </a:r>
                      <a:r>
                        <a:rPr b="1" i="0" lang="en-US" sz="1000" u="none" strike="noStrike">
                          <a:solidFill>
                            <a:srgbClr val="000000"/>
                          </a:solidFill>
                          <a:latin typeface="Palatino Linotype"/>
                          <a:ea typeface="Palatino Linotype"/>
                          <a:cs typeface="Palatino Linotype"/>
                          <a:sym typeface="Palatino Linotype"/>
                        </a:rPr>
                        <a:t>approved Budget</a:t>
                      </a:r>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497B0"/>
                    </a:solidFill>
                  </a:tcPr>
                </a:tc>
                <a:tc>
                  <a:txBody>
                    <a:bodyPr/>
                    <a:lstStyle/>
                    <a:p>
                      <a:pPr indent="0" lvl="0" marL="0" marR="0" rtl="0" algn="ctr">
                        <a:spcBef>
                          <a:spcPts val="0"/>
                        </a:spcBef>
                        <a:spcAft>
                          <a:spcPts val="0"/>
                        </a:spcAft>
                        <a:buNone/>
                      </a:pPr>
                      <a:r>
                        <a:rPr b="1" i="0" lang="en-US" sz="1000" u="none" strike="noStrike">
                          <a:solidFill>
                            <a:srgbClr val="000000"/>
                          </a:solidFill>
                          <a:latin typeface="Palatino Linotype"/>
                          <a:ea typeface="Palatino Linotype"/>
                          <a:cs typeface="Palatino Linotype"/>
                          <a:sym typeface="Palatino Linotype"/>
                        </a:rPr>
                        <a:t>PCU’s revised Budget proposal</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497B0"/>
                    </a:solidFill>
                  </a:tcPr>
                </a:tc>
                <a:tc>
                  <a:txBody>
                    <a:bodyPr/>
                    <a:lstStyle/>
                    <a:p>
                      <a:pPr indent="0" lvl="0" marL="0" marR="0" rtl="0" algn="ctr">
                        <a:spcBef>
                          <a:spcPts val="0"/>
                        </a:spcBef>
                        <a:spcAft>
                          <a:spcPts val="0"/>
                        </a:spcAft>
                        <a:buNone/>
                      </a:pPr>
                      <a:r>
                        <a:rPr b="1" i="0" lang="en-US" sz="1000" u="none" strike="noStrike">
                          <a:solidFill>
                            <a:srgbClr val="000000"/>
                          </a:solidFill>
                          <a:latin typeface="Palatino Linotype"/>
                          <a:ea typeface="Palatino Linotype"/>
                          <a:cs typeface="Palatino Linotype"/>
                          <a:sym typeface="Palatino Linotype"/>
                        </a:rPr>
                        <a:t>Difference</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0CECE"/>
                    </a:solidFill>
                  </a:tcPr>
                </a:tc>
                <a:tc>
                  <a:txBody>
                    <a:bodyPr/>
                    <a:lstStyle/>
                    <a:p>
                      <a:pPr indent="0" lvl="0" marL="0" marR="0" rtl="0" algn="ctr">
                        <a:spcBef>
                          <a:spcPts val="0"/>
                        </a:spcBef>
                        <a:spcAft>
                          <a:spcPts val="0"/>
                        </a:spcAft>
                        <a:buNone/>
                      </a:pPr>
                      <a:r>
                        <a:t/>
                      </a:r>
                      <a:endParaRPr b="1" i="0" sz="1000" u="none" strike="noStrike">
                        <a:solidFill>
                          <a:srgbClr val="000000"/>
                        </a:solidFill>
                        <a:latin typeface="Palatino Linotype"/>
                        <a:ea typeface="Palatino Linotype"/>
                        <a:cs typeface="Palatino Linotype"/>
                        <a:sym typeface="Palatino Linotype"/>
                      </a:endParaRPr>
                    </a:p>
                  </a:txBody>
                  <a:tcPr marT="4275" marB="0" marR="4275" marL="42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000" u="none" strike="noStrike">
                          <a:solidFill>
                            <a:srgbClr val="000000"/>
                          </a:solidFill>
                          <a:latin typeface="Palatino Linotype"/>
                          <a:ea typeface="Palatino Linotype"/>
                          <a:cs typeface="Palatino Linotype"/>
                          <a:sym typeface="Palatino Linotype"/>
                        </a:rPr>
                        <a:t>Currently</a:t>
                      </a:r>
                      <a:r>
                        <a:rPr b="1" i="0" lang="en-US" sz="1000" u="none" strike="noStrike">
                          <a:solidFill>
                            <a:srgbClr val="000000"/>
                          </a:solidFill>
                          <a:latin typeface="Palatino Linotype"/>
                          <a:ea typeface="Palatino Linotype"/>
                          <a:cs typeface="Palatino Linotype"/>
                          <a:sym typeface="Palatino Linotype"/>
                        </a:rPr>
                        <a:t> </a:t>
                      </a:r>
                      <a:r>
                        <a:rPr b="1" i="0" lang="en-US" sz="1000" u="none" strike="noStrike">
                          <a:solidFill>
                            <a:srgbClr val="000000"/>
                          </a:solidFill>
                          <a:latin typeface="Palatino Linotype"/>
                          <a:ea typeface="Palatino Linotype"/>
                          <a:cs typeface="Palatino Linotype"/>
                          <a:sym typeface="Palatino Linotype"/>
                        </a:rPr>
                        <a:t>approved Budget</a:t>
                      </a:r>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497B0"/>
                    </a:solidFill>
                  </a:tcPr>
                </a:tc>
                <a:tc>
                  <a:txBody>
                    <a:bodyPr/>
                    <a:lstStyle/>
                    <a:p>
                      <a:pPr indent="0" lvl="0" marL="0" marR="0" rtl="0" algn="ctr">
                        <a:spcBef>
                          <a:spcPts val="0"/>
                        </a:spcBef>
                        <a:spcAft>
                          <a:spcPts val="0"/>
                        </a:spcAft>
                        <a:buNone/>
                      </a:pPr>
                      <a:r>
                        <a:rPr b="1" i="0" lang="en-US" sz="1000" u="none" strike="noStrike">
                          <a:solidFill>
                            <a:srgbClr val="000000"/>
                          </a:solidFill>
                          <a:latin typeface="Palatino Linotype"/>
                          <a:ea typeface="Palatino Linotype"/>
                          <a:cs typeface="Palatino Linotype"/>
                          <a:sym typeface="Palatino Linotype"/>
                        </a:rPr>
                        <a:t>PCU’s revised Budget proposal</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497B0"/>
                    </a:solidFill>
                  </a:tcPr>
                </a:tc>
                <a:tc>
                  <a:txBody>
                    <a:bodyPr/>
                    <a:lstStyle/>
                    <a:p>
                      <a:pPr indent="0" lvl="0" marL="0" marR="0" rtl="0" algn="ctr">
                        <a:spcBef>
                          <a:spcPts val="0"/>
                        </a:spcBef>
                        <a:spcAft>
                          <a:spcPts val="0"/>
                        </a:spcAft>
                        <a:buNone/>
                      </a:pPr>
                      <a:r>
                        <a:rPr b="1" i="0" lang="en-US" sz="1000" u="none" strike="noStrike">
                          <a:solidFill>
                            <a:srgbClr val="000000"/>
                          </a:solidFill>
                          <a:latin typeface="Palatino Linotype"/>
                          <a:ea typeface="Palatino Linotype"/>
                          <a:cs typeface="Palatino Linotype"/>
                          <a:sym typeface="Palatino Linotype"/>
                        </a:rPr>
                        <a:t>Difference</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0CECE"/>
                    </a:solidFill>
                  </a:tcPr>
                </a:tc>
              </a:tr>
              <a:tr h="305175">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Staff &amp; Consultants</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738,500</a:t>
                      </a:r>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gridSpan="2">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592,313</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-146,187</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00" u="none" strike="noStrike">
                        <a:solidFill>
                          <a:srgbClr val="FFC000"/>
                        </a:solidFill>
                        <a:latin typeface="Palatino Linotype"/>
                        <a:ea typeface="Palatino Linotype"/>
                        <a:cs typeface="Palatino Linotype"/>
                        <a:sym typeface="Palatino Linotype"/>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748,000</a:t>
                      </a:r>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900,750</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152,750</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149,000</a:t>
                      </a:r>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301,326</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152,326</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31425">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Travel (includes SCM, PEG, Meetings)</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290,000</a:t>
                      </a:r>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gridSpan="2">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252,572</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-37,428</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00" u="none" strike="noStrike">
                        <a:solidFill>
                          <a:srgbClr val="FFC000"/>
                        </a:solidFill>
                        <a:latin typeface="Palatino Linotype"/>
                        <a:ea typeface="Palatino Linotype"/>
                        <a:cs typeface="Palatino Linotype"/>
                        <a:sym typeface="Palatino Linotype"/>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224,500</a:t>
                      </a:r>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137,343</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-87,157</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3,000</a:t>
                      </a:r>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8,000</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5,000</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6175">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Contractual Services</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1,584,000</a:t>
                      </a:r>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gridSpan="2">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1,424,649</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-159,351</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00" u="none" strike="noStrike">
                        <a:solidFill>
                          <a:srgbClr val="FFC000"/>
                        </a:solidFill>
                        <a:latin typeface="Palatino Linotype"/>
                        <a:ea typeface="Palatino Linotype"/>
                        <a:cs typeface="Palatino Linotype"/>
                        <a:sym typeface="Palatino Linotype"/>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950,000</a:t>
                      </a:r>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1,021,111</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71,111</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2,000</a:t>
                      </a:r>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60,917</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58,917</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62875">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Rental &amp; Maintenance  (Premises, Meeting Rooms)</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8,000</a:t>
                      </a:r>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gridSpan="2">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831</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-7,169</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18,000</a:t>
                      </a:r>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4,850</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-13,150</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8,000</a:t>
                      </a:r>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3,100</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-4,900</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99850">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Equipment &amp; Furniture (incl ICT)</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8,000</a:t>
                      </a:r>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gridSpan="2">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6,815</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-1,185</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8,000</a:t>
                      </a:r>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5,680</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-2,320</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0</a:t>
                      </a:r>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0</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0</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15600">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Audiovisuals, Printing &amp; Translations</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34,500</a:t>
                      </a:r>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gridSpan="2">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19,095</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-15,405</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29,500</a:t>
                      </a:r>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28,977</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-523</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0</a:t>
                      </a:r>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0</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0</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52575">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Supplies</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6,000</a:t>
                      </a:r>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gridSpan="2">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5,982</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-18</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6,000</a:t>
                      </a:r>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6,000</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0</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3,000</a:t>
                      </a:r>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2,400</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-600</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99900">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Miscellaneous</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12,000</a:t>
                      </a:r>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gridSpan="2">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11,092</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-908</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12,000</a:t>
                      </a:r>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4,506</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-7,494</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4,000</a:t>
                      </a:r>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2,400</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-1,600</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52575">
                <a:tc>
                  <a:txBody>
                    <a:bodyPr/>
                    <a:lstStyle/>
                    <a:p>
                      <a:pPr indent="0" lvl="0" marL="0" marR="0" rtl="0" algn="ctr">
                        <a:spcBef>
                          <a:spcPts val="0"/>
                        </a:spcBef>
                        <a:spcAft>
                          <a:spcPts val="0"/>
                        </a:spcAft>
                        <a:buNone/>
                      </a:pPr>
                      <a:r>
                        <a:rPr b="1" i="0" lang="en-US" sz="1000" u="none" strike="noStrike">
                          <a:solidFill>
                            <a:srgbClr val="000000"/>
                          </a:solidFill>
                          <a:latin typeface="Palatino Linotype"/>
                          <a:ea typeface="Palatino Linotype"/>
                          <a:cs typeface="Palatino Linotype"/>
                          <a:sym typeface="Palatino Linotype"/>
                        </a:rPr>
                        <a:t>Total</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000" u="none" strike="noStrike">
                          <a:solidFill>
                            <a:srgbClr val="000000"/>
                          </a:solidFill>
                          <a:latin typeface="Palatino Linotype"/>
                          <a:ea typeface="Palatino Linotype"/>
                          <a:cs typeface="Palatino Linotype"/>
                          <a:sym typeface="Palatino Linotype"/>
                        </a:rPr>
                        <a:t>2,681,000</a:t>
                      </a:r>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gridSpan="2">
                  <a:txBody>
                    <a:bodyPr/>
                    <a:lstStyle/>
                    <a:p>
                      <a:pPr indent="0" lvl="0" marL="0" marR="0" rtl="0" algn="ctr">
                        <a:spcBef>
                          <a:spcPts val="0"/>
                        </a:spcBef>
                        <a:spcAft>
                          <a:spcPts val="0"/>
                        </a:spcAft>
                        <a:buNone/>
                      </a:pPr>
                      <a:r>
                        <a:rPr b="1" i="0" lang="en-US" sz="1000" u="none" strike="noStrike">
                          <a:solidFill>
                            <a:srgbClr val="000000"/>
                          </a:solidFill>
                          <a:latin typeface="Palatino Linotype"/>
                          <a:ea typeface="Palatino Linotype"/>
                          <a:cs typeface="Palatino Linotype"/>
                          <a:sym typeface="Palatino Linotype"/>
                        </a:rPr>
                        <a:t>2,313,349</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 </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000" u="none" strike="noStrike">
                        <a:solidFill>
                          <a:srgbClr val="000000"/>
                        </a:solidFill>
                        <a:latin typeface="Palatino Linotype"/>
                        <a:ea typeface="Palatino Linotype"/>
                        <a:cs typeface="Palatino Linotype"/>
                        <a:sym typeface="Palatino Linotype"/>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000" u="none" strike="noStrike">
                        <a:solidFill>
                          <a:srgbClr val="000000"/>
                        </a:solidFill>
                        <a:latin typeface="Palatino Linotype"/>
                        <a:ea typeface="Palatino Linotype"/>
                        <a:cs typeface="Palatino Linotype"/>
                        <a:sym typeface="Palatino Linotype"/>
                      </a:endParaRPr>
                    </a:p>
                  </a:txBody>
                  <a:tcPr marT="4275" marB="0" marR="4275" marL="4275"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000" u="none" strike="noStrike">
                          <a:solidFill>
                            <a:srgbClr val="000000"/>
                          </a:solidFill>
                          <a:latin typeface="Palatino Linotype"/>
                          <a:ea typeface="Palatino Linotype"/>
                          <a:cs typeface="Palatino Linotype"/>
                          <a:sym typeface="Palatino Linotype"/>
                        </a:rPr>
                        <a:t>1,996,000</a:t>
                      </a:r>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000" u="none" strike="noStrike">
                          <a:solidFill>
                            <a:srgbClr val="000000"/>
                          </a:solidFill>
                          <a:latin typeface="Palatino Linotype"/>
                          <a:ea typeface="Palatino Linotype"/>
                          <a:cs typeface="Palatino Linotype"/>
                          <a:sym typeface="Palatino Linotype"/>
                        </a:rPr>
                        <a:t>2,109,217</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 </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000" u="none" strike="noStrike">
                        <a:solidFill>
                          <a:srgbClr val="000000"/>
                        </a:solidFill>
                        <a:latin typeface="Palatino Linotype"/>
                        <a:ea typeface="Palatino Linotype"/>
                        <a:cs typeface="Palatino Linotype"/>
                        <a:sym typeface="Palatino Linotype"/>
                      </a:endParaRPr>
                    </a:p>
                  </a:txBody>
                  <a:tcPr marT="4275" marB="0" marR="4275" marL="42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000" u="none" strike="noStrike">
                          <a:solidFill>
                            <a:srgbClr val="000000"/>
                          </a:solidFill>
                          <a:latin typeface="Palatino Linotype"/>
                          <a:ea typeface="Palatino Linotype"/>
                          <a:cs typeface="Palatino Linotype"/>
                          <a:sym typeface="Palatino Linotype"/>
                        </a:rPr>
                        <a:t>169,000</a:t>
                      </a:r>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000" u="none" strike="noStrike">
                          <a:solidFill>
                            <a:srgbClr val="000000"/>
                          </a:solidFill>
                          <a:latin typeface="Palatino Linotype"/>
                          <a:ea typeface="Palatino Linotype"/>
                          <a:cs typeface="Palatino Linotype"/>
                          <a:sym typeface="Palatino Linotype"/>
                        </a:rPr>
                        <a:t>378,143</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 </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52575">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Managament Costs</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224,000</a:t>
                      </a:r>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gridSpan="2">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165,570</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-58,430</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00" u="none" strike="noStrike">
                        <a:solidFill>
                          <a:srgbClr val="FFC000"/>
                        </a:solidFill>
                        <a:latin typeface="Palatino Linotype"/>
                        <a:ea typeface="Palatino Linotype"/>
                        <a:cs typeface="Palatino Linotype"/>
                        <a:sym typeface="Palatino Linotype"/>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179,000</a:t>
                      </a:r>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246,980</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67,980</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109,000</a:t>
                      </a:r>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122,292</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13,292</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57850">
                <a:tc>
                  <a:txBody>
                    <a:bodyPr/>
                    <a:lstStyle/>
                    <a:p>
                      <a:pPr indent="0" lvl="0" marL="0" marR="0" rtl="0" algn="ctr">
                        <a:spcBef>
                          <a:spcPts val="0"/>
                        </a:spcBef>
                        <a:spcAft>
                          <a:spcPts val="0"/>
                        </a:spcAft>
                        <a:buNone/>
                      </a:pPr>
                      <a:r>
                        <a:rPr b="1" i="0" lang="en-US" sz="1000" u="none" strike="noStrike">
                          <a:solidFill>
                            <a:srgbClr val="000000"/>
                          </a:solidFill>
                          <a:latin typeface="Palatino Linotype"/>
                          <a:ea typeface="Palatino Linotype"/>
                          <a:cs typeface="Palatino Linotype"/>
                          <a:sym typeface="Palatino Linotype"/>
                        </a:rPr>
                        <a:t>Grand Total</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000" u="none" strike="noStrike">
                          <a:solidFill>
                            <a:srgbClr val="000000"/>
                          </a:solidFill>
                          <a:latin typeface="Palatino Linotype"/>
                          <a:ea typeface="Palatino Linotype"/>
                          <a:cs typeface="Palatino Linotype"/>
                          <a:sym typeface="Palatino Linotype"/>
                        </a:rPr>
                        <a:t>2,905,000</a:t>
                      </a:r>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gridSpan="2">
                  <a:txBody>
                    <a:bodyPr/>
                    <a:lstStyle/>
                    <a:p>
                      <a:pPr indent="0" lvl="0" marL="0" marR="0" rtl="0" algn="ctr">
                        <a:spcBef>
                          <a:spcPts val="0"/>
                        </a:spcBef>
                        <a:spcAft>
                          <a:spcPts val="0"/>
                        </a:spcAft>
                        <a:buNone/>
                      </a:pPr>
                      <a:r>
                        <a:rPr b="1" i="0" lang="en-US" sz="1000" u="none" strike="noStrike">
                          <a:solidFill>
                            <a:srgbClr val="000000"/>
                          </a:solidFill>
                          <a:latin typeface="Palatino Linotype"/>
                          <a:ea typeface="Palatino Linotype"/>
                          <a:cs typeface="Palatino Linotype"/>
                          <a:sym typeface="Palatino Linotype"/>
                        </a:rPr>
                        <a:t>2,478,919</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-426,081</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000" u="none" strike="noStrike">
                        <a:solidFill>
                          <a:srgbClr val="000000"/>
                        </a:solidFill>
                        <a:latin typeface="Palatino Linotype"/>
                        <a:ea typeface="Palatino Linotype"/>
                        <a:cs typeface="Palatino Linotype"/>
                        <a:sym typeface="Palatino Linotype"/>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000" u="none" strike="noStrike">
                        <a:solidFill>
                          <a:srgbClr val="000000"/>
                        </a:solidFill>
                        <a:latin typeface="Palatino Linotype"/>
                        <a:ea typeface="Palatino Linotype"/>
                        <a:cs typeface="Palatino Linotype"/>
                        <a:sym typeface="Palatino Linotype"/>
                      </a:endParaRPr>
                    </a:p>
                  </a:txBody>
                  <a:tcPr marT="4275" marB="0" marR="4275" marL="4275"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000" u="none" strike="noStrike">
                          <a:solidFill>
                            <a:srgbClr val="000000"/>
                          </a:solidFill>
                          <a:latin typeface="Palatino Linotype"/>
                          <a:ea typeface="Palatino Linotype"/>
                          <a:cs typeface="Palatino Linotype"/>
                          <a:sym typeface="Palatino Linotype"/>
                        </a:rPr>
                        <a:t>2,175,000</a:t>
                      </a:r>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000" u="none" strike="noStrike">
                          <a:solidFill>
                            <a:srgbClr val="000000"/>
                          </a:solidFill>
                          <a:latin typeface="Palatino Linotype"/>
                          <a:ea typeface="Palatino Linotype"/>
                          <a:cs typeface="Palatino Linotype"/>
                          <a:sym typeface="Palatino Linotype"/>
                        </a:rPr>
                        <a:t>2,356,197</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181,197</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i="0" sz="1000" u="none" strike="noStrike">
                        <a:solidFill>
                          <a:srgbClr val="000000"/>
                        </a:solidFill>
                        <a:latin typeface="Palatino Linotype"/>
                        <a:ea typeface="Palatino Linotype"/>
                        <a:cs typeface="Palatino Linotype"/>
                        <a:sym typeface="Palatino Linotype"/>
                      </a:endParaRPr>
                    </a:p>
                  </a:txBody>
                  <a:tcPr marT="4275" marB="0" marR="4275" marL="42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000" u="none" strike="noStrike">
                          <a:solidFill>
                            <a:srgbClr val="000000"/>
                          </a:solidFill>
                          <a:latin typeface="Palatino Linotype"/>
                          <a:ea typeface="Palatino Linotype"/>
                          <a:cs typeface="Palatino Linotype"/>
                          <a:sym typeface="Palatino Linotype"/>
                        </a:rPr>
                        <a:t>278,000</a:t>
                      </a:r>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000" u="none" strike="noStrike">
                          <a:solidFill>
                            <a:srgbClr val="000000"/>
                          </a:solidFill>
                          <a:latin typeface="Palatino Linotype"/>
                          <a:ea typeface="Palatino Linotype"/>
                          <a:cs typeface="Palatino Linotype"/>
                          <a:sym typeface="Palatino Linotype"/>
                        </a:rPr>
                        <a:t>500,435</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222,435</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214" name="Google Shape;214;p14"/>
          <p:cNvSpPr/>
          <p:nvPr/>
        </p:nvSpPr>
        <p:spPr>
          <a:xfrm>
            <a:off x="5195497" y="2354575"/>
            <a:ext cx="420300" cy="1165800"/>
          </a:xfrm>
          <a:prstGeom prst="downArrow">
            <a:avLst>
              <a:gd fmla="val 50000" name="adj1"/>
              <a:gd fmla="val 50000" name="adj2"/>
            </a:avLst>
          </a:prstGeom>
          <a:solidFill>
            <a:srgbClr val="FF00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1</a:t>
            </a:r>
            <a:endParaRPr/>
          </a:p>
        </p:txBody>
      </p:sp>
      <p:sp>
        <p:nvSpPr>
          <p:cNvPr id="215" name="Google Shape;215;p14"/>
          <p:cNvSpPr/>
          <p:nvPr/>
        </p:nvSpPr>
        <p:spPr>
          <a:xfrm>
            <a:off x="8138146" y="2164250"/>
            <a:ext cx="420300" cy="457200"/>
          </a:xfrm>
          <a:prstGeom prst="up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2</a:t>
            </a:r>
            <a:endParaRPr/>
          </a:p>
        </p:txBody>
      </p:sp>
      <p:sp>
        <p:nvSpPr>
          <p:cNvPr id="216" name="Google Shape;216;p14"/>
          <p:cNvSpPr/>
          <p:nvPr/>
        </p:nvSpPr>
        <p:spPr>
          <a:xfrm>
            <a:off x="8138144" y="3276950"/>
            <a:ext cx="420300" cy="457200"/>
          </a:xfrm>
          <a:prstGeom prst="up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4</a:t>
            </a:r>
            <a:endParaRPr/>
          </a:p>
        </p:txBody>
      </p:sp>
      <p:sp>
        <p:nvSpPr>
          <p:cNvPr id="217" name="Google Shape;217;p14"/>
          <p:cNvSpPr/>
          <p:nvPr/>
        </p:nvSpPr>
        <p:spPr>
          <a:xfrm>
            <a:off x="8138146" y="2720600"/>
            <a:ext cx="420300" cy="457200"/>
          </a:xfrm>
          <a:prstGeom prst="downArrow">
            <a:avLst>
              <a:gd fmla="val 50000" name="adj1"/>
              <a:gd fmla="val 50000" name="adj2"/>
            </a:avLst>
          </a:prstGeom>
          <a:solidFill>
            <a:srgbClr val="FF00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3</a:t>
            </a:r>
            <a:endParaRPr/>
          </a:p>
        </p:txBody>
      </p:sp>
      <p:sp>
        <p:nvSpPr>
          <p:cNvPr id="218" name="Google Shape;218;p14"/>
          <p:cNvSpPr/>
          <p:nvPr/>
        </p:nvSpPr>
        <p:spPr>
          <a:xfrm>
            <a:off x="10652747" y="2206300"/>
            <a:ext cx="370200" cy="457200"/>
          </a:xfrm>
          <a:prstGeom prst="up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5</a:t>
            </a:r>
            <a:endParaRPr/>
          </a:p>
        </p:txBody>
      </p:sp>
      <p:sp>
        <p:nvSpPr>
          <p:cNvPr id="219" name="Google Shape;219;p14"/>
          <p:cNvSpPr/>
          <p:nvPr/>
        </p:nvSpPr>
        <p:spPr>
          <a:xfrm>
            <a:off x="10652746" y="3132425"/>
            <a:ext cx="370200" cy="457200"/>
          </a:xfrm>
          <a:prstGeom prst="up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6</a:t>
            </a:r>
            <a:endParaRPr/>
          </a:p>
        </p:txBody>
      </p:sp>
      <p:cxnSp>
        <p:nvCxnSpPr>
          <p:cNvPr id="220" name="Google Shape;220;p14"/>
          <p:cNvCxnSpPr/>
          <p:nvPr/>
        </p:nvCxnSpPr>
        <p:spPr>
          <a:xfrm>
            <a:off x="5615709" y="1163782"/>
            <a:ext cx="0" cy="5474441"/>
          </a:xfrm>
          <a:prstGeom prst="straightConnector1">
            <a:avLst/>
          </a:prstGeom>
          <a:noFill/>
          <a:ln cap="flat" cmpd="sng" w="28575">
            <a:solidFill>
              <a:schemeClr val="accent1"/>
            </a:solidFill>
            <a:prstDash val="solid"/>
            <a:miter lim="800000"/>
            <a:headEnd len="sm" w="sm" type="none"/>
            <a:tailEnd len="sm" w="sm"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graphicFrame>
        <p:nvGraphicFramePr>
          <p:cNvPr id="226" name="Google Shape;226;p15"/>
          <p:cNvGraphicFramePr/>
          <p:nvPr/>
        </p:nvGraphicFramePr>
        <p:xfrm>
          <a:off x="212431" y="1866817"/>
          <a:ext cx="9033837" cy="3626556"/>
        </p:xfrm>
        <a:graphic>
          <a:graphicData uri="http://schemas.openxmlformats.org/drawingml/2006/chart">
            <c:chart r:id="rId3"/>
          </a:graphicData>
        </a:graphic>
      </p:graphicFrame>
      <p:sp>
        <p:nvSpPr>
          <p:cNvPr id="227" name="Google Shape;227;p15"/>
          <p:cNvSpPr txBox="1"/>
          <p:nvPr/>
        </p:nvSpPr>
        <p:spPr>
          <a:xfrm>
            <a:off x="43029" y="60101"/>
            <a:ext cx="11838791" cy="52976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0070C0"/>
                </a:solidFill>
                <a:latin typeface="Palatino Linotype"/>
                <a:ea typeface="Palatino Linotype"/>
                <a:cs typeface="Palatino Linotype"/>
                <a:sym typeface="Palatino Linotype"/>
              </a:rPr>
              <a:t>3 month-extension justification: status of Budget execution is also symptomatic (“proxy”) </a:t>
            </a:r>
            <a:endParaRPr/>
          </a:p>
          <a:p>
            <a:pPr indent="0" lvl="0" marL="0" marR="0" rtl="0" algn="l">
              <a:spcBef>
                <a:spcPts val="0"/>
              </a:spcBef>
              <a:spcAft>
                <a:spcPts val="0"/>
              </a:spcAft>
              <a:buNone/>
            </a:pPr>
            <a:r>
              <a:rPr b="1" lang="en-US" sz="2000">
                <a:solidFill>
                  <a:srgbClr val="0070C0"/>
                </a:solidFill>
                <a:latin typeface="Palatino Linotype"/>
                <a:ea typeface="Palatino Linotype"/>
                <a:cs typeface="Palatino Linotype"/>
                <a:sym typeface="Palatino Linotype"/>
              </a:rPr>
              <a:t>of remaining technical implementation challenges</a:t>
            </a:r>
            <a:br>
              <a:rPr b="1" lang="en-US" sz="2400">
                <a:solidFill>
                  <a:srgbClr val="0070C0"/>
                </a:solidFill>
                <a:latin typeface="Garamond"/>
                <a:ea typeface="Garamond"/>
                <a:cs typeface="Garamond"/>
                <a:sym typeface="Garamond"/>
              </a:rPr>
            </a:br>
            <a:br>
              <a:rPr b="1" lang="en-US" sz="2400">
                <a:solidFill>
                  <a:srgbClr val="2F5496"/>
                </a:solidFill>
                <a:latin typeface="Garamond"/>
                <a:ea typeface="Garamond"/>
                <a:cs typeface="Garamond"/>
                <a:sym typeface="Garamond"/>
              </a:rPr>
            </a:br>
            <a:endParaRPr b="1" sz="2400">
              <a:solidFill>
                <a:srgbClr val="2F5496"/>
              </a:solidFill>
              <a:latin typeface="Garamond"/>
              <a:ea typeface="Garamond"/>
              <a:cs typeface="Garamond"/>
              <a:sym typeface="Garamond"/>
            </a:endParaRPr>
          </a:p>
        </p:txBody>
      </p:sp>
      <p:sp>
        <p:nvSpPr>
          <p:cNvPr id="228" name="Google Shape;228;p15"/>
          <p:cNvSpPr txBox="1"/>
          <p:nvPr/>
        </p:nvSpPr>
        <p:spPr>
          <a:xfrm>
            <a:off x="293590" y="962690"/>
            <a:ext cx="10425399" cy="424869"/>
          </a:xfrm>
          <a:prstGeom prst="rect">
            <a:avLst/>
          </a:prstGeom>
          <a:noFill/>
          <a:ln>
            <a:noFill/>
          </a:ln>
        </p:spPr>
        <p:txBody>
          <a:bodyPr anchorCtr="0" anchor="t" bIns="45700" lIns="91425" spcFirstLastPara="1" rIns="91425" wrap="square" tIns="45700">
            <a:noAutofit/>
          </a:bodyPr>
          <a:lstStyle/>
          <a:p>
            <a:pPr indent="-196850" lvl="0" marL="285750" marR="0" rtl="0" algn="l">
              <a:spcBef>
                <a:spcPts val="0"/>
              </a:spcBef>
              <a:spcAft>
                <a:spcPts val="0"/>
              </a:spcAft>
              <a:buClr>
                <a:schemeClr val="dk1"/>
              </a:buClr>
              <a:buSzPts val="1400"/>
              <a:buFont typeface="Arial"/>
              <a:buNone/>
            </a:pPr>
            <a:r>
              <a:t/>
            </a:r>
            <a:endParaRPr b="1" sz="1400">
              <a:solidFill>
                <a:srgbClr val="2F5496"/>
              </a:solidFill>
              <a:latin typeface="Palatino Linotype"/>
              <a:ea typeface="Palatino Linotype"/>
              <a:cs typeface="Palatino Linotype"/>
              <a:sym typeface="Palatino Linotype"/>
            </a:endParaRPr>
          </a:p>
          <a:p>
            <a:pPr indent="0" lvl="0" marL="0" marR="0" rtl="0" algn="l">
              <a:spcBef>
                <a:spcPts val="0"/>
              </a:spcBef>
              <a:spcAft>
                <a:spcPts val="0"/>
              </a:spcAft>
              <a:buNone/>
            </a:pPr>
            <a:br>
              <a:rPr b="1" lang="en-US" sz="2400">
                <a:solidFill>
                  <a:srgbClr val="2F5496"/>
                </a:solidFill>
                <a:latin typeface="Garamond"/>
                <a:ea typeface="Garamond"/>
                <a:cs typeface="Garamond"/>
                <a:sym typeface="Garamond"/>
              </a:rPr>
            </a:br>
            <a:br>
              <a:rPr b="1" lang="en-US" sz="2400">
                <a:solidFill>
                  <a:srgbClr val="2F5496"/>
                </a:solidFill>
                <a:latin typeface="Garamond"/>
                <a:ea typeface="Garamond"/>
                <a:cs typeface="Garamond"/>
                <a:sym typeface="Garamond"/>
              </a:rPr>
            </a:br>
            <a:endParaRPr b="1" sz="2400">
              <a:solidFill>
                <a:srgbClr val="2F5496"/>
              </a:solidFill>
              <a:latin typeface="Garamond"/>
              <a:ea typeface="Garamond"/>
              <a:cs typeface="Garamond"/>
              <a:sym typeface="Garamond"/>
            </a:endParaRPr>
          </a:p>
        </p:txBody>
      </p:sp>
      <p:sp>
        <p:nvSpPr>
          <p:cNvPr id="229" name="Google Shape;229;p15"/>
          <p:cNvSpPr txBox="1"/>
          <p:nvPr/>
        </p:nvSpPr>
        <p:spPr>
          <a:xfrm>
            <a:off x="404772" y="886483"/>
            <a:ext cx="10937361" cy="361779"/>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1600">
                <a:solidFill>
                  <a:schemeClr val="dk1"/>
                </a:solidFill>
                <a:latin typeface="Palatino Linotype"/>
                <a:ea typeface="Palatino Linotype"/>
                <a:cs typeface="Palatino Linotype"/>
                <a:sym typeface="Palatino Linotype"/>
              </a:rPr>
              <a:t>Technical and budget execution go hand-in-hand: the 3 additional months will reduce risks associated with operational aspects of budget execution, and as such also the potential associated negative impacts on technical delivery (“</a:t>
            </a:r>
            <a:r>
              <a:rPr b="1" i="1" lang="en-US" sz="1600">
                <a:solidFill>
                  <a:schemeClr val="dk1"/>
                </a:solidFill>
                <a:latin typeface="Palatino Linotype"/>
                <a:ea typeface="Palatino Linotype"/>
                <a:cs typeface="Palatino Linotype"/>
                <a:sym typeface="Palatino Linotype"/>
              </a:rPr>
              <a:t>failing to deliver on time”</a:t>
            </a:r>
            <a:r>
              <a:rPr b="1" lang="en-US" sz="1600">
                <a:solidFill>
                  <a:schemeClr val="dk1"/>
                </a:solidFill>
                <a:latin typeface="Palatino Linotype"/>
                <a:ea typeface="Palatino Linotype"/>
                <a:cs typeface="Palatino Linotype"/>
                <a:sym typeface="Palatino Linotype"/>
              </a:rPr>
              <a:t>)</a:t>
            </a:r>
            <a:endParaRPr/>
          </a:p>
          <a:p>
            <a:pPr indent="0" lvl="0" marL="0" marR="0" rtl="0" algn="just">
              <a:spcBef>
                <a:spcPts val="0"/>
              </a:spcBef>
              <a:spcAft>
                <a:spcPts val="0"/>
              </a:spcAft>
              <a:buNone/>
            </a:pPr>
            <a:r>
              <a:t/>
            </a:r>
            <a:endParaRPr b="1" sz="1600">
              <a:solidFill>
                <a:schemeClr val="dk1"/>
              </a:solidFill>
              <a:latin typeface="Palatino Linotype"/>
              <a:ea typeface="Palatino Linotype"/>
              <a:cs typeface="Palatino Linotype"/>
              <a:sym typeface="Palatino Linotype"/>
            </a:endParaRPr>
          </a:p>
          <a:p>
            <a:pPr indent="0" lvl="0" marL="0" marR="0" rtl="0" algn="just">
              <a:spcBef>
                <a:spcPts val="0"/>
              </a:spcBef>
              <a:spcAft>
                <a:spcPts val="0"/>
              </a:spcAft>
              <a:buNone/>
            </a:pPr>
            <a:r>
              <a:t/>
            </a:r>
            <a:endParaRPr b="1" sz="1600">
              <a:solidFill>
                <a:schemeClr val="dk1"/>
              </a:solidFill>
              <a:latin typeface="Palatino Linotype"/>
              <a:ea typeface="Palatino Linotype"/>
              <a:cs typeface="Palatino Linotype"/>
              <a:sym typeface="Palatino Linotype"/>
            </a:endParaRPr>
          </a:p>
          <a:p>
            <a:pPr indent="-196850" lvl="0" marL="285750" marR="0" rtl="0" algn="l">
              <a:spcBef>
                <a:spcPts val="0"/>
              </a:spcBef>
              <a:spcAft>
                <a:spcPts val="0"/>
              </a:spcAft>
              <a:buClr>
                <a:schemeClr val="dk1"/>
              </a:buClr>
              <a:buSzPts val="1400"/>
              <a:buFont typeface="Arial"/>
              <a:buNone/>
            </a:pPr>
            <a:r>
              <a:t/>
            </a:r>
            <a:endParaRPr b="1" sz="1400">
              <a:solidFill>
                <a:srgbClr val="2F5496"/>
              </a:solidFill>
              <a:latin typeface="Palatino Linotype"/>
              <a:ea typeface="Palatino Linotype"/>
              <a:cs typeface="Palatino Linotype"/>
              <a:sym typeface="Palatino Linotype"/>
            </a:endParaRPr>
          </a:p>
          <a:p>
            <a:pPr indent="0" lvl="0" marL="0" marR="0" rtl="0" algn="l">
              <a:spcBef>
                <a:spcPts val="0"/>
              </a:spcBef>
              <a:spcAft>
                <a:spcPts val="0"/>
              </a:spcAft>
              <a:buNone/>
            </a:pPr>
            <a:br>
              <a:rPr b="1" lang="en-US" sz="2400">
                <a:solidFill>
                  <a:srgbClr val="2F5496"/>
                </a:solidFill>
                <a:latin typeface="Garamond"/>
                <a:ea typeface="Garamond"/>
                <a:cs typeface="Garamond"/>
                <a:sym typeface="Garamond"/>
              </a:rPr>
            </a:br>
            <a:br>
              <a:rPr b="1" lang="en-US" sz="2400">
                <a:solidFill>
                  <a:srgbClr val="2F5496"/>
                </a:solidFill>
                <a:latin typeface="Garamond"/>
                <a:ea typeface="Garamond"/>
                <a:cs typeface="Garamond"/>
                <a:sym typeface="Garamond"/>
              </a:rPr>
            </a:br>
            <a:endParaRPr b="1" sz="2400">
              <a:solidFill>
                <a:srgbClr val="2F5496"/>
              </a:solidFill>
              <a:latin typeface="Garamond"/>
              <a:ea typeface="Garamond"/>
              <a:cs typeface="Garamond"/>
              <a:sym typeface="Garamond"/>
            </a:endParaRPr>
          </a:p>
        </p:txBody>
      </p:sp>
      <p:cxnSp>
        <p:nvCxnSpPr>
          <p:cNvPr id="230" name="Google Shape;230;p15"/>
          <p:cNvCxnSpPr/>
          <p:nvPr/>
        </p:nvCxnSpPr>
        <p:spPr>
          <a:xfrm flipH="1" rot="10800000">
            <a:off x="5036200" y="2027619"/>
            <a:ext cx="3486900" cy="424500"/>
          </a:xfrm>
          <a:prstGeom prst="straightConnector1">
            <a:avLst/>
          </a:prstGeom>
          <a:noFill/>
          <a:ln cap="flat" cmpd="sng" w="28575">
            <a:solidFill>
              <a:srgbClr val="7030A0"/>
            </a:solidFill>
            <a:prstDash val="dashDot"/>
            <a:miter lim="800000"/>
            <a:headEnd len="sm" w="sm" type="none"/>
            <a:tailEnd len="sm" w="sm" type="none"/>
          </a:ln>
        </p:spPr>
      </p:cxnSp>
      <p:sp>
        <p:nvSpPr>
          <p:cNvPr id="231" name="Google Shape;231;p15"/>
          <p:cNvSpPr/>
          <p:nvPr/>
        </p:nvSpPr>
        <p:spPr>
          <a:xfrm>
            <a:off x="8737385" y="1917320"/>
            <a:ext cx="594360" cy="611826"/>
          </a:xfrm>
          <a:prstGeom prst="rightBrace">
            <a:avLst>
              <a:gd fmla="val 8333" name="adj1"/>
              <a:gd fmla="val 50000" name="adj2"/>
            </a:avLst>
          </a:prstGeom>
          <a:no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32" name="Google Shape;232;p15"/>
          <p:cNvSpPr txBox="1"/>
          <p:nvPr/>
        </p:nvSpPr>
        <p:spPr>
          <a:xfrm>
            <a:off x="9364050" y="1912199"/>
            <a:ext cx="2582317" cy="86868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1600">
                <a:solidFill>
                  <a:srgbClr val="7030A0"/>
                </a:solidFill>
                <a:latin typeface="Palatino Linotype"/>
                <a:ea typeface="Palatino Linotype"/>
                <a:cs typeface="Palatino Linotype"/>
                <a:sym typeface="Palatino Linotype"/>
              </a:rPr>
              <a:t>pace of implementation reduces risk</a:t>
            </a:r>
            <a:endParaRPr/>
          </a:p>
          <a:p>
            <a:pPr indent="0" lvl="0" marL="0" marR="0" rtl="0" algn="just">
              <a:spcBef>
                <a:spcPts val="0"/>
              </a:spcBef>
              <a:spcAft>
                <a:spcPts val="0"/>
              </a:spcAft>
              <a:buNone/>
            </a:pPr>
            <a:r>
              <a:t/>
            </a:r>
            <a:endParaRPr b="1" sz="1600">
              <a:solidFill>
                <a:srgbClr val="7030A0"/>
              </a:solidFill>
              <a:latin typeface="Palatino Linotype"/>
              <a:ea typeface="Palatino Linotype"/>
              <a:cs typeface="Palatino Linotype"/>
              <a:sym typeface="Palatino Linotype"/>
            </a:endParaRPr>
          </a:p>
          <a:p>
            <a:pPr indent="0" lvl="0" marL="0" marR="0" rtl="0" algn="just">
              <a:spcBef>
                <a:spcPts val="0"/>
              </a:spcBef>
              <a:spcAft>
                <a:spcPts val="0"/>
              </a:spcAft>
              <a:buNone/>
            </a:pPr>
            <a:r>
              <a:t/>
            </a:r>
            <a:endParaRPr b="1" sz="1600">
              <a:solidFill>
                <a:srgbClr val="7030A0"/>
              </a:solidFill>
              <a:latin typeface="Palatino Linotype"/>
              <a:ea typeface="Palatino Linotype"/>
              <a:cs typeface="Palatino Linotype"/>
              <a:sym typeface="Palatino Linotype"/>
            </a:endParaRPr>
          </a:p>
          <a:p>
            <a:pPr indent="-196850" lvl="0" marL="285750" marR="0" rtl="0" algn="l">
              <a:spcBef>
                <a:spcPts val="0"/>
              </a:spcBef>
              <a:spcAft>
                <a:spcPts val="0"/>
              </a:spcAft>
              <a:buClr>
                <a:schemeClr val="dk1"/>
              </a:buClr>
              <a:buSzPts val="1400"/>
              <a:buFont typeface="Arial"/>
              <a:buNone/>
            </a:pPr>
            <a:r>
              <a:t/>
            </a:r>
            <a:endParaRPr b="1" sz="1400">
              <a:solidFill>
                <a:srgbClr val="7030A0"/>
              </a:solidFill>
              <a:latin typeface="Palatino Linotype"/>
              <a:ea typeface="Palatino Linotype"/>
              <a:cs typeface="Palatino Linotype"/>
              <a:sym typeface="Palatino Linotype"/>
            </a:endParaRPr>
          </a:p>
          <a:p>
            <a:pPr indent="0" lvl="0" marL="0" marR="0" rtl="0" algn="l">
              <a:spcBef>
                <a:spcPts val="0"/>
              </a:spcBef>
              <a:spcAft>
                <a:spcPts val="0"/>
              </a:spcAft>
              <a:buNone/>
            </a:pPr>
            <a:br>
              <a:rPr b="1" lang="en-US" sz="2400">
                <a:solidFill>
                  <a:srgbClr val="7030A0"/>
                </a:solidFill>
                <a:latin typeface="Garamond"/>
                <a:ea typeface="Garamond"/>
                <a:cs typeface="Garamond"/>
                <a:sym typeface="Garamond"/>
              </a:rPr>
            </a:br>
            <a:br>
              <a:rPr b="1" lang="en-US" sz="2400">
                <a:solidFill>
                  <a:srgbClr val="7030A0"/>
                </a:solidFill>
                <a:latin typeface="Garamond"/>
                <a:ea typeface="Garamond"/>
                <a:cs typeface="Garamond"/>
                <a:sym typeface="Garamond"/>
              </a:rPr>
            </a:br>
            <a:endParaRPr b="1" sz="2400">
              <a:solidFill>
                <a:srgbClr val="7030A0"/>
              </a:solidFill>
              <a:latin typeface="Garamond"/>
              <a:ea typeface="Garamond"/>
              <a:cs typeface="Garamond"/>
              <a:sym typeface="Garamond"/>
            </a:endParaRPr>
          </a:p>
        </p:txBody>
      </p:sp>
      <p:sp>
        <p:nvSpPr>
          <p:cNvPr id="233" name="Google Shape;233;p15"/>
          <p:cNvSpPr/>
          <p:nvPr/>
        </p:nvSpPr>
        <p:spPr>
          <a:xfrm rot="5400000">
            <a:off x="7043132" y="4387136"/>
            <a:ext cx="501474" cy="2119589"/>
          </a:xfrm>
          <a:prstGeom prst="rightBrace">
            <a:avLst>
              <a:gd fmla="val 8333" name="adj1"/>
              <a:gd fmla="val 50000" name="adj2"/>
            </a:avLst>
          </a:prstGeom>
          <a:no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34" name="Google Shape;234;p15"/>
          <p:cNvSpPr txBox="1"/>
          <p:nvPr/>
        </p:nvSpPr>
        <p:spPr>
          <a:xfrm>
            <a:off x="6291544" y="5811763"/>
            <a:ext cx="4124240" cy="86868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1600">
                <a:solidFill>
                  <a:srgbClr val="7030A0"/>
                </a:solidFill>
                <a:latin typeface="Palatino Linotype"/>
                <a:ea typeface="Palatino Linotype"/>
                <a:cs typeface="Palatino Linotype"/>
                <a:sym typeface="Palatino Linotype"/>
              </a:rPr>
              <a:t>Slightly expanded time span to execute resources</a:t>
            </a:r>
            <a:endParaRPr/>
          </a:p>
          <a:p>
            <a:pPr indent="0" lvl="0" marL="0" marR="0" rtl="0" algn="just">
              <a:spcBef>
                <a:spcPts val="0"/>
              </a:spcBef>
              <a:spcAft>
                <a:spcPts val="0"/>
              </a:spcAft>
              <a:buNone/>
            </a:pPr>
            <a:r>
              <a:t/>
            </a:r>
            <a:endParaRPr b="1" sz="1600">
              <a:solidFill>
                <a:srgbClr val="7030A0"/>
              </a:solidFill>
              <a:latin typeface="Palatino Linotype"/>
              <a:ea typeface="Palatino Linotype"/>
              <a:cs typeface="Palatino Linotype"/>
              <a:sym typeface="Palatino Linotype"/>
            </a:endParaRPr>
          </a:p>
          <a:p>
            <a:pPr indent="0" lvl="0" marL="0" marR="0" rtl="0" algn="just">
              <a:spcBef>
                <a:spcPts val="0"/>
              </a:spcBef>
              <a:spcAft>
                <a:spcPts val="0"/>
              </a:spcAft>
              <a:buNone/>
            </a:pPr>
            <a:r>
              <a:t/>
            </a:r>
            <a:endParaRPr b="1" sz="1600">
              <a:solidFill>
                <a:srgbClr val="7030A0"/>
              </a:solidFill>
              <a:latin typeface="Palatino Linotype"/>
              <a:ea typeface="Palatino Linotype"/>
              <a:cs typeface="Palatino Linotype"/>
              <a:sym typeface="Palatino Linotype"/>
            </a:endParaRPr>
          </a:p>
          <a:p>
            <a:pPr indent="-196850" lvl="0" marL="285750" marR="0" rtl="0" algn="l">
              <a:spcBef>
                <a:spcPts val="0"/>
              </a:spcBef>
              <a:spcAft>
                <a:spcPts val="0"/>
              </a:spcAft>
              <a:buClr>
                <a:schemeClr val="dk1"/>
              </a:buClr>
              <a:buSzPts val="1400"/>
              <a:buFont typeface="Arial"/>
              <a:buNone/>
            </a:pPr>
            <a:r>
              <a:t/>
            </a:r>
            <a:endParaRPr b="1" sz="1400">
              <a:solidFill>
                <a:srgbClr val="7030A0"/>
              </a:solidFill>
              <a:latin typeface="Palatino Linotype"/>
              <a:ea typeface="Palatino Linotype"/>
              <a:cs typeface="Palatino Linotype"/>
              <a:sym typeface="Palatino Linotype"/>
            </a:endParaRPr>
          </a:p>
          <a:p>
            <a:pPr indent="0" lvl="0" marL="0" marR="0" rtl="0" algn="l">
              <a:spcBef>
                <a:spcPts val="0"/>
              </a:spcBef>
              <a:spcAft>
                <a:spcPts val="0"/>
              </a:spcAft>
              <a:buNone/>
            </a:pPr>
            <a:br>
              <a:rPr b="1" lang="en-US" sz="2400">
                <a:solidFill>
                  <a:srgbClr val="7030A0"/>
                </a:solidFill>
                <a:latin typeface="Garamond"/>
                <a:ea typeface="Garamond"/>
                <a:cs typeface="Garamond"/>
                <a:sym typeface="Garamond"/>
              </a:rPr>
            </a:br>
            <a:br>
              <a:rPr b="1" lang="en-US" sz="2400">
                <a:solidFill>
                  <a:srgbClr val="7030A0"/>
                </a:solidFill>
                <a:latin typeface="Garamond"/>
                <a:ea typeface="Garamond"/>
                <a:cs typeface="Garamond"/>
                <a:sym typeface="Garamond"/>
              </a:rPr>
            </a:br>
            <a:endParaRPr b="1" sz="2400">
              <a:solidFill>
                <a:srgbClr val="7030A0"/>
              </a:solidFill>
              <a:latin typeface="Garamond"/>
              <a:ea typeface="Garamond"/>
              <a:cs typeface="Garamond"/>
              <a:sym typeface="Garamon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Google Shape;240;p16"/>
          <p:cNvSpPr txBox="1"/>
          <p:nvPr/>
        </p:nvSpPr>
        <p:spPr>
          <a:xfrm>
            <a:off x="-1482500" y="120550"/>
            <a:ext cx="6730800" cy="529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rgbClr val="0070C0"/>
                </a:solidFill>
                <a:latin typeface="Palatino Linotype"/>
                <a:ea typeface="Palatino Linotype"/>
                <a:cs typeface="Palatino Linotype"/>
                <a:sym typeface="Palatino Linotype"/>
              </a:rPr>
              <a:t>Budget proposal 2020-2021</a:t>
            </a:r>
            <a:br>
              <a:rPr b="1" lang="en-US" sz="2400">
                <a:solidFill>
                  <a:srgbClr val="2F5496"/>
                </a:solidFill>
                <a:latin typeface="Garamond"/>
                <a:ea typeface="Garamond"/>
                <a:cs typeface="Garamond"/>
                <a:sym typeface="Garamond"/>
              </a:rPr>
            </a:br>
            <a:br>
              <a:rPr b="1" lang="en-US" sz="2400">
                <a:solidFill>
                  <a:srgbClr val="2F5496"/>
                </a:solidFill>
                <a:latin typeface="Garamond"/>
                <a:ea typeface="Garamond"/>
                <a:cs typeface="Garamond"/>
                <a:sym typeface="Garamond"/>
              </a:rPr>
            </a:br>
            <a:endParaRPr b="1" sz="2400">
              <a:solidFill>
                <a:srgbClr val="2F5496"/>
              </a:solidFill>
              <a:latin typeface="Garamond"/>
              <a:ea typeface="Garamond"/>
              <a:cs typeface="Garamond"/>
              <a:sym typeface="Garamond"/>
            </a:endParaRPr>
          </a:p>
        </p:txBody>
      </p:sp>
      <p:sp>
        <p:nvSpPr>
          <p:cNvPr id="241" name="Google Shape;241;p16"/>
          <p:cNvSpPr txBox="1"/>
          <p:nvPr/>
        </p:nvSpPr>
        <p:spPr>
          <a:xfrm>
            <a:off x="275469" y="529761"/>
            <a:ext cx="10937400" cy="36180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1600">
                <a:solidFill>
                  <a:schemeClr val="dk1"/>
                </a:solidFill>
                <a:latin typeface="Palatino Linotype"/>
                <a:ea typeface="Palatino Linotype"/>
                <a:cs typeface="Palatino Linotype"/>
                <a:sym typeface="Palatino Linotype"/>
              </a:rPr>
              <a:t>Considered the context described, the PCU is proposing the following Budgets (1000s of USD)</a:t>
            </a:r>
            <a:endParaRPr/>
          </a:p>
          <a:p>
            <a:pPr indent="0" lvl="0" marL="0" marR="0" rtl="0" algn="just">
              <a:spcBef>
                <a:spcPts val="0"/>
              </a:spcBef>
              <a:spcAft>
                <a:spcPts val="0"/>
              </a:spcAft>
              <a:buNone/>
            </a:pPr>
            <a:r>
              <a:rPr b="1" lang="en-US" sz="1600">
                <a:solidFill>
                  <a:schemeClr val="dk1"/>
                </a:solidFill>
                <a:latin typeface="Palatino Linotype"/>
                <a:ea typeface="Palatino Linotype"/>
                <a:cs typeface="Palatino Linotype"/>
                <a:sym typeface="Palatino Linotype"/>
              </a:rPr>
              <a:t>for the period 2020-2021, which includes a 3 months project extension until July 2021.</a:t>
            </a:r>
            <a:endParaRPr/>
          </a:p>
          <a:p>
            <a:pPr indent="0" lvl="0" marL="0" marR="0" rtl="0" algn="just">
              <a:spcBef>
                <a:spcPts val="0"/>
              </a:spcBef>
              <a:spcAft>
                <a:spcPts val="0"/>
              </a:spcAft>
              <a:buNone/>
            </a:pPr>
            <a:r>
              <a:t/>
            </a:r>
            <a:endParaRPr b="1" sz="1400">
              <a:solidFill>
                <a:srgbClr val="2F5496"/>
              </a:solidFill>
              <a:latin typeface="Palatino Linotype"/>
              <a:ea typeface="Palatino Linotype"/>
              <a:cs typeface="Palatino Linotype"/>
              <a:sym typeface="Palatino Linotype"/>
            </a:endParaRPr>
          </a:p>
          <a:p>
            <a:pPr indent="0" lvl="0" marL="0" marR="0" rtl="0" algn="l">
              <a:spcBef>
                <a:spcPts val="0"/>
              </a:spcBef>
              <a:spcAft>
                <a:spcPts val="0"/>
              </a:spcAft>
              <a:buNone/>
            </a:pPr>
            <a:br>
              <a:rPr b="1" lang="en-US" sz="2400">
                <a:solidFill>
                  <a:srgbClr val="2F5496"/>
                </a:solidFill>
                <a:latin typeface="Garamond"/>
                <a:ea typeface="Garamond"/>
                <a:cs typeface="Garamond"/>
                <a:sym typeface="Garamond"/>
              </a:rPr>
            </a:br>
            <a:br>
              <a:rPr b="1" lang="en-US" sz="2400">
                <a:solidFill>
                  <a:srgbClr val="2F5496"/>
                </a:solidFill>
                <a:latin typeface="Garamond"/>
                <a:ea typeface="Garamond"/>
                <a:cs typeface="Garamond"/>
                <a:sym typeface="Garamond"/>
              </a:rPr>
            </a:br>
            <a:endParaRPr b="1" sz="2400">
              <a:solidFill>
                <a:srgbClr val="2F5496"/>
              </a:solidFill>
              <a:latin typeface="Garamond"/>
              <a:ea typeface="Garamond"/>
              <a:cs typeface="Garamond"/>
              <a:sym typeface="Garamond"/>
            </a:endParaRPr>
          </a:p>
        </p:txBody>
      </p:sp>
      <p:sp>
        <p:nvSpPr>
          <p:cNvPr id="242" name="Google Shape;242;p16"/>
          <p:cNvSpPr txBox="1"/>
          <p:nvPr/>
        </p:nvSpPr>
        <p:spPr>
          <a:xfrm>
            <a:off x="8391994" y="4176093"/>
            <a:ext cx="2685694" cy="298543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p>
            <a:pPr indent="-209550" lvl="0" marL="285750" marR="0" rtl="0" algn="l">
              <a:spcBef>
                <a:spcPts val="0"/>
              </a:spcBef>
              <a:spcAft>
                <a:spcPts val="0"/>
              </a:spcAft>
              <a:buClr>
                <a:schemeClr val="dk1"/>
              </a:buClr>
              <a:buSzPts val="1200"/>
              <a:buFont typeface="Arial"/>
              <a:buNone/>
            </a:pPr>
            <a:r>
              <a:t/>
            </a:r>
            <a:endParaRPr b="1" sz="1200">
              <a:solidFill>
                <a:schemeClr val="dk1"/>
              </a:solidFill>
              <a:latin typeface="Palatino Linotype"/>
              <a:ea typeface="Palatino Linotype"/>
              <a:cs typeface="Palatino Linotype"/>
              <a:sym typeface="Palatino Linotype"/>
            </a:endParaRPr>
          </a:p>
          <a:p>
            <a:pPr indent="-285750" lvl="0" marL="285750" marR="0" rtl="0" algn="l">
              <a:spcBef>
                <a:spcPts val="0"/>
              </a:spcBef>
              <a:spcAft>
                <a:spcPts val="0"/>
              </a:spcAft>
              <a:buClr>
                <a:schemeClr val="dk1"/>
              </a:buClr>
              <a:buSzPts val="1050"/>
              <a:buFont typeface="Arial"/>
              <a:buChar char="•"/>
            </a:pPr>
            <a:r>
              <a:rPr lang="en-US" sz="1050">
                <a:solidFill>
                  <a:schemeClr val="dk1"/>
                </a:solidFill>
                <a:latin typeface="Palatino Linotype"/>
                <a:ea typeface="Palatino Linotype"/>
                <a:cs typeface="Palatino Linotype"/>
                <a:sym typeface="Palatino Linotype"/>
              </a:rPr>
              <a:t>Total revised fee to cover increase in  UNOPS management costs remains within limits of allowed Project Management Cost as stipulated in the CLME+ ProDoc</a:t>
            </a:r>
            <a:r>
              <a:rPr lang="en-US" sz="1200">
                <a:solidFill>
                  <a:schemeClr val="dk1"/>
                </a:solidFill>
                <a:latin typeface="Palatino Linotype"/>
                <a:ea typeface="Palatino Linotype"/>
                <a:cs typeface="Palatino Linotype"/>
                <a:sym typeface="Palatino Linotype"/>
              </a:rPr>
              <a:t>	</a:t>
            </a:r>
            <a:endParaRPr/>
          </a:p>
          <a:p>
            <a:pPr indent="0" lvl="0" marL="0" marR="0" rtl="0" algn="l">
              <a:spcBef>
                <a:spcPts val="0"/>
              </a:spcBef>
              <a:spcAft>
                <a:spcPts val="0"/>
              </a:spcAft>
              <a:buNone/>
            </a:pPr>
            <a:r>
              <a:t/>
            </a:r>
            <a:endParaRPr sz="1600">
              <a:solidFill>
                <a:schemeClr val="dk1"/>
              </a:solidFill>
              <a:latin typeface="Palatino Linotype"/>
              <a:ea typeface="Palatino Linotype"/>
              <a:cs typeface="Palatino Linotype"/>
              <a:sym typeface="Palatino Linotype"/>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graphicFrame>
        <p:nvGraphicFramePr>
          <p:cNvPr id="243" name="Google Shape;243;p16"/>
          <p:cNvGraphicFramePr/>
          <p:nvPr/>
        </p:nvGraphicFramePr>
        <p:xfrm>
          <a:off x="520995" y="1505891"/>
          <a:ext cx="3000000" cy="3000000"/>
        </p:xfrm>
        <a:graphic>
          <a:graphicData uri="http://schemas.openxmlformats.org/drawingml/2006/table">
            <a:tbl>
              <a:tblPr>
                <a:noFill/>
                <a:tableStyleId>{C21D22D2-637F-4846-AAAC-1376601430E0}</a:tableStyleId>
              </a:tblPr>
              <a:tblGrid>
                <a:gridCol w="2348625"/>
                <a:gridCol w="772375"/>
                <a:gridCol w="740850"/>
                <a:gridCol w="677800"/>
                <a:gridCol w="756600"/>
                <a:gridCol w="756600"/>
                <a:gridCol w="669925"/>
                <a:gridCol w="591100"/>
                <a:gridCol w="788125"/>
              </a:tblGrid>
              <a:tr h="364450">
                <a:tc>
                  <a:txBody>
                    <a:bodyPr/>
                    <a:lstStyle/>
                    <a:p>
                      <a:pPr indent="0" lvl="0" marL="0" marR="0" rtl="0" algn="l">
                        <a:spcBef>
                          <a:spcPts val="0"/>
                        </a:spcBef>
                        <a:spcAft>
                          <a:spcPts val="0"/>
                        </a:spcAft>
                        <a:buNone/>
                      </a:pPr>
                      <a:r>
                        <a:t/>
                      </a:r>
                      <a:endParaRPr b="0" i="0" sz="1050" u="none" strike="noStrike">
                        <a:solidFill>
                          <a:srgbClr val="000000"/>
                        </a:solidFill>
                        <a:latin typeface="Palatino Linotype"/>
                        <a:ea typeface="Palatino Linotype"/>
                        <a:cs typeface="Palatino Linotype"/>
                        <a:sym typeface="Palatino Linotype"/>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50" u="none" strike="noStrike">
                        <a:solidFill>
                          <a:srgbClr val="000000"/>
                        </a:solidFill>
                        <a:latin typeface="Palatino Linotype"/>
                        <a:ea typeface="Palatino Linotype"/>
                        <a:cs typeface="Palatino Linotype"/>
                        <a:sym typeface="Palatino Linotype"/>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t/>
                      </a:r>
                      <a:endParaRPr b="0" i="0" sz="1050" u="none" strike="noStrike">
                        <a:solidFill>
                          <a:srgbClr val="000000"/>
                        </a:solidFill>
                        <a:latin typeface="Palatino Linotype"/>
                        <a:ea typeface="Palatino Linotype"/>
                        <a:cs typeface="Palatino Linotype"/>
                        <a:sym typeface="Palatino Linotype"/>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050" u="none" strike="noStrike">
                        <a:solidFill>
                          <a:srgbClr val="000000"/>
                        </a:solidFill>
                        <a:latin typeface="Palatino Linotype"/>
                        <a:ea typeface="Palatino Linotype"/>
                        <a:cs typeface="Palatino Linotype"/>
                        <a:sym typeface="Palatino Linotype"/>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050" u="none" strike="noStrike">
                        <a:solidFill>
                          <a:srgbClr val="000000"/>
                        </a:solidFill>
                        <a:latin typeface="Palatino Linotype"/>
                        <a:ea typeface="Palatino Linotype"/>
                        <a:cs typeface="Palatino Linotype"/>
                        <a:sym typeface="Palatino Linotype"/>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050" u="none" strike="noStrike">
                        <a:solidFill>
                          <a:srgbClr val="000000"/>
                        </a:solidFill>
                        <a:latin typeface="Palatino Linotype"/>
                        <a:ea typeface="Palatino Linotype"/>
                        <a:cs typeface="Palatino Linotype"/>
                        <a:sym typeface="Palatino Linotype"/>
                      </a:endParaRPr>
                    </a:p>
                  </a:txBody>
                  <a:tcPr marT="6350" marB="0" marR="6350" marL="6350"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gridSpan="2">
                  <a:txBody>
                    <a:bodyPr/>
                    <a:lstStyle/>
                    <a:p>
                      <a:pPr indent="0" lvl="0" marL="0" marR="0" rtl="0" algn="ctr">
                        <a:spcBef>
                          <a:spcPts val="0"/>
                        </a:spcBef>
                        <a:spcAft>
                          <a:spcPts val="0"/>
                        </a:spcAft>
                        <a:buNone/>
                      </a:pPr>
                      <a:r>
                        <a:rPr b="1" i="0" lang="en-US" sz="1050" u="none" strike="noStrike">
                          <a:solidFill>
                            <a:srgbClr val="000000"/>
                          </a:solidFill>
                          <a:latin typeface="Palatino Linotype"/>
                          <a:ea typeface="Palatino Linotype"/>
                          <a:cs typeface="Palatino Linotype"/>
                          <a:sym typeface="Palatino Linotype"/>
                        </a:rPr>
                        <a:t>New Budget Proposal</a:t>
                      </a:r>
                      <a:endParaRPr/>
                    </a:p>
                  </a:txBody>
                  <a:tcPr marT="635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0CECE"/>
                    </a:solidFill>
                  </a:tcPr>
                </a:tc>
                <a:tc hMerge="1"/>
                <a:tc>
                  <a:txBody>
                    <a:bodyPr/>
                    <a:lstStyle/>
                    <a:p>
                      <a:pPr indent="0" lvl="0" marL="0" marR="0" rtl="0" algn="ctr">
                        <a:spcBef>
                          <a:spcPts val="0"/>
                        </a:spcBef>
                        <a:spcAft>
                          <a:spcPts val="0"/>
                        </a:spcAft>
                        <a:buNone/>
                      </a:pPr>
                      <a:r>
                        <a:t/>
                      </a:r>
                      <a:endParaRPr b="0" i="0" sz="1050" u="none" strike="noStrike">
                        <a:solidFill>
                          <a:srgbClr val="000000"/>
                        </a:solidFill>
                        <a:latin typeface="Palatino Linotype"/>
                        <a:ea typeface="Palatino Linotype"/>
                        <a:cs typeface="Palatino Linotype"/>
                        <a:sym typeface="Palatino Linotype"/>
                      </a:endParaRPr>
                    </a:p>
                  </a:txBody>
                  <a:tcPr marT="6350" marB="0" marR="6350" marL="6350"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r>
              <a:tr h="223150">
                <a:tc>
                  <a:txBody>
                    <a:bodyPr/>
                    <a:lstStyle/>
                    <a:p>
                      <a:pPr indent="0" lvl="0" marL="0" marR="0" rtl="0" algn="l">
                        <a:spcBef>
                          <a:spcPts val="0"/>
                        </a:spcBef>
                        <a:spcAft>
                          <a:spcPts val="0"/>
                        </a:spcAft>
                        <a:buNone/>
                      </a:pPr>
                      <a:r>
                        <a:t/>
                      </a:r>
                      <a:endParaRPr b="0" i="0" sz="1050" u="none" strike="noStrike">
                        <a:solidFill>
                          <a:srgbClr val="000000"/>
                        </a:solidFill>
                        <a:latin typeface="Palatino Linotype"/>
                        <a:ea typeface="Palatino Linotype"/>
                        <a:cs typeface="Palatino Linotype"/>
                        <a:sym typeface="Palatino Linotype"/>
                      </a:endParaRPr>
                    </a:p>
                  </a:txBody>
                  <a:tcPr marT="6350" marB="0" marR="6350" marL="6350"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050" u="none" strike="noStrike">
                          <a:solidFill>
                            <a:srgbClr val="404040"/>
                          </a:solidFill>
                          <a:latin typeface="Palatino Linotype"/>
                          <a:ea typeface="Palatino Linotype"/>
                          <a:cs typeface="Palatino Linotype"/>
                          <a:sym typeface="Palatino Linotype"/>
                        </a:rPr>
                        <a:t>2015</a:t>
                      </a:r>
                      <a:endParaRPr/>
                    </a:p>
                  </a:txBody>
                  <a:tcPr marT="6350" marB="0" marR="6350" marL="6350"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CB9CA"/>
                    </a:solidFill>
                  </a:tcPr>
                </a:tc>
                <a:tc>
                  <a:txBody>
                    <a:bodyPr/>
                    <a:lstStyle/>
                    <a:p>
                      <a:pPr indent="0" lvl="0" marL="0" marR="0" rtl="0" algn="ctr">
                        <a:spcBef>
                          <a:spcPts val="0"/>
                        </a:spcBef>
                        <a:spcAft>
                          <a:spcPts val="0"/>
                        </a:spcAft>
                        <a:buNone/>
                      </a:pPr>
                      <a:r>
                        <a:rPr b="1" i="0" lang="en-US" sz="1050" u="none" strike="noStrike">
                          <a:solidFill>
                            <a:srgbClr val="404040"/>
                          </a:solidFill>
                          <a:latin typeface="Palatino Linotype"/>
                          <a:ea typeface="Palatino Linotype"/>
                          <a:cs typeface="Palatino Linotype"/>
                          <a:sym typeface="Palatino Linotype"/>
                        </a:rPr>
                        <a:t>2016</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CB9CA"/>
                    </a:solidFill>
                  </a:tcPr>
                </a:tc>
                <a:tc>
                  <a:txBody>
                    <a:bodyPr/>
                    <a:lstStyle/>
                    <a:p>
                      <a:pPr indent="0" lvl="0" marL="0" marR="0" rtl="0" algn="ctr">
                        <a:spcBef>
                          <a:spcPts val="0"/>
                        </a:spcBef>
                        <a:spcAft>
                          <a:spcPts val="0"/>
                        </a:spcAft>
                        <a:buNone/>
                      </a:pPr>
                      <a:r>
                        <a:rPr b="1" i="0" lang="en-US" sz="1050" u="none" strike="noStrike">
                          <a:solidFill>
                            <a:srgbClr val="404040"/>
                          </a:solidFill>
                          <a:latin typeface="Palatino Linotype"/>
                          <a:ea typeface="Palatino Linotype"/>
                          <a:cs typeface="Palatino Linotype"/>
                          <a:sym typeface="Palatino Linotype"/>
                        </a:rPr>
                        <a:t>2017</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CB9CA"/>
                    </a:solidFill>
                  </a:tcPr>
                </a:tc>
                <a:tc>
                  <a:txBody>
                    <a:bodyPr/>
                    <a:lstStyle/>
                    <a:p>
                      <a:pPr indent="0" lvl="0" marL="0" marR="0" rtl="0" algn="ctr">
                        <a:spcBef>
                          <a:spcPts val="0"/>
                        </a:spcBef>
                        <a:spcAft>
                          <a:spcPts val="0"/>
                        </a:spcAft>
                        <a:buNone/>
                      </a:pPr>
                      <a:r>
                        <a:rPr b="1" i="0" lang="en-US" sz="1050" u="none" strike="noStrike">
                          <a:solidFill>
                            <a:srgbClr val="404040"/>
                          </a:solidFill>
                          <a:latin typeface="Palatino Linotype"/>
                          <a:ea typeface="Palatino Linotype"/>
                          <a:cs typeface="Palatino Linotype"/>
                          <a:sym typeface="Palatino Linotype"/>
                        </a:rPr>
                        <a:t>2018</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CB9CA"/>
                    </a:solidFill>
                  </a:tcPr>
                </a:tc>
                <a:tc>
                  <a:txBody>
                    <a:bodyPr/>
                    <a:lstStyle/>
                    <a:p>
                      <a:pPr indent="0" lvl="0" marL="0" marR="0" rtl="0" algn="ctr">
                        <a:spcBef>
                          <a:spcPts val="0"/>
                        </a:spcBef>
                        <a:spcAft>
                          <a:spcPts val="0"/>
                        </a:spcAft>
                        <a:buNone/>
                      </a:pPr>
                      <a:r>
                        <a:rPr b="1" i="0" lang="en-US" sz="1050" u="none" strike="noStrike">
                          <a:solidFill>
                            <a:srgbClr val="404040"/>
                          </a:solidFill>
                          <a:latin typeface="Palatino Linotype"/>
                          <a:ea typeface="Palatino Linotype"/>
                          <a:cs typeface="Palatino Linotype"/>
                          <a:sym typeface="Palatino Linotype"/>
                        </a:rPr>
                        <a:t>2019</a:t>
                      </a:r>
                      <a:endParaRPr/>
                    </a:p>
                  </a:txBody>
                  <a:tcPr marT="6350" marB="0" marR="6350" marL="6350"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CB9CA"/>
                    </a:solidFill>
                  </a:tcPr>
                </a:tc>
                <a:tc>
                  <a:txBody>
                    <a:bodyPr/>
                    <a:lstStyle/>
                    <a:p>
                      <a:pPr indent="0" lvl="0" marL="0" marR="0" rtl="0" algn="ctr">
                        <a:spcBef>
                          <a:spcPts val="0"/>
                        </a:spcBef>
                        <a:spcAft>
                          <a:spcPts val="0"/>
                        </a:spcAft>
                        <a:buNone/>
                      </a:pPr>
                      <a:r>
                        <a:rPr b="1" i="0" lang="en-US" sz="1050" u="none" strike="noStrike">
                          <a:solidFill>
                            <a:srgbClr val="000000"/>
                          </a:solidFill>
                          <a:latin typeface="Palatino Linotype"/>
                          <a:ea typeface="Palatino Linotype"/>
                          <a:cs typeface="Palatino Linotype"/>
                          <a:sym typeface="Palatino Linotype"/>
                        </a:rPr>
                        <a:t>2020</a:t>
                      </a:r>
                      <a:endParaRPr/>
                    </a:p>
                  </a:txBody>
                  <a:tcPr marT="6350" marB="0" marR="6350" marL="6350"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CB9CA"/>
                    </a:solidFill>
                  </a:tcPr>
                </a:tc>
                <a:tc>
                  <a:txBody>
                    <a:bodyPr/>
                    <a:lstStyle/>
                    <a:p>
                      <a:pPr indent="0" lvl="0" marL="0" marR="0" rtl="0" algn="ctr">
                        <a:spcBef>
                          <a:spcPts val="0"/>
                        </a:spcBef>
                        <a:spcAft>
                          <a:spcPts val="0"/>
                        </a:spcAft>
                        <a:buNone/>
                      </a:pPr>
                      <a:r>
                        <a:rPr b="1" i="0" lang="en-US" sz="1050" u="none" strike="noStrike">
                          <a:solidFill>
                            <a:srgbClr val="000000"/>
                          </a:solidFill>
                          <a:latin typeface="Palatino Linotype"/>
                          <a:ea typeface="Palatino Linotype"/>
                          <a:cs typeface="Palatino Linotype"/>
                          <a:sym typeface="Palatino Linotype"/>
                        </a:rPr>
                        <a:t>2021</a:t>
                      </a:r>
                      <a:endParaRPr/>
                    </a:p>
                  </a:txBody>
                  <a:tcPr marT="6350" marB="0" marR="6350" marL="6350"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CB9CA"/>
                    </a:solidFill>
                  </a:tcPr>
                </a:tc>
                <a:tc>
                  <a:txBody>
                    <a:bodyPr/>
                    <a:lstStyle/>
                    <a:p>
                      <a:pPr indent="0" lvl="0" marL="0" marR="0" rtl="0" algn="ctr">
                        <a:spcBef>
                          <a:spcPts val="0"/>
                        </a:spcBef>
                        <a:spcAft>
                          <a:spcPts val="0"/>
                        </a:spcAft>
                        <a:buNone/>
                      </a:pPr>
                      <a:r>
                        <a:rPr b="1" i="0" lang="en-US" sz="1050" u="none" strike="noStrike">
                          <a:solidFill>
                            <a:srgbClr val="000000"/>
                          </a:solidFill>
                          <a:latin typeface="Palatino Linotype"/>
                          <a:ea typeface="Palatino Linotype"/>
                          <a:cs typeface="Palatino Linotype"/>
                          <a:sym typeface="Palatino Linotype"/>
                        </a:rPr>
                        <a:t>TOTAL</a:t>
                      </a:r>
                      <a:endParaRPr/>
                    </a:p>
                  </a:txBody>
                  <a:tcPr marT="6350" marB="0" marR="6350" marL="635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CB9CA"/>
                    </a:solidFill>
                  </a:tcPr>
                </a:tc>
              </a:tr>
              <a:tr h="215700">
                <a:tc>
                  <a:txBody>
                    <a:bodyPr/>
                    <a:lstStyle/>
                    <a:p>
                      <a:pPr indent="0" lvl="0" marL="0" marR="0" rtl="0" algn="l">
                        <a:spcBef>
                          <a:spcPts val="0"/>
                        </a:spcBef>
                        <a:spcAft>
                          <a:spcPts val="0"/>
                        </a:spcAft>
                        <a:buNone/>
                      </a:pPr>
                      <a:r>
                        <a:rPr b="0" i="0" lang="en-US" sz="1050" u="none" strike="noStrike">
                          <a:solidFill>
                            <a:srgbClr val="000000"/>
                          </a:solidFill>
                          <a:latin typeface="Palatino Linotype"/>
                          <a:ea typeface="Palatino Linotype"/>
                          <a:cs typeface="Palatino Linotype"/>
                          <a:sym typeface="Palatino Linotype"/>
                        </a:rPr>
                        <a:t>Staff &amp; Consultants</a:t>
                      </a:r>
                      <a:endParaRPr/>
                    </a:p>
                  </a:txBody>
                  <a:tcPr marT="6350" marB="0" marR="6350" marL="6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211</a:t>
                      </a:r>
                      <a:endParaRPr/>
                    </a:p>
                  </a:txBody>
                  <a:tcPr marT="6350" marB="0" marR="6350" marL="6350"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426</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461</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571</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592</a:t>
                      </a:r>
                      <a:endParaRPr/>
                    </a:p>
                  </a:txBody>
                  <a:tcPr marT="6350" marB="0" marR="6350" marL="6350"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000000"/>
                          </a:solidFill>
                          <a:latin typeface="Palatino Linotype"/>
                          <a:ea typeface="Palatino Linotype"/>
                          <a:cs typeface="Palatino Linotype"/>
                          <a:sym typeface="Palatino Linotype"/>
                        </a:rPr>
                        <a:t>901</a:t>
                      </a:r>
                      <a:endParaRPr/>
                    </a:p>
                  </a:txBody>
                  <a:tcPr marT="6350" marB="0" marR="6350" marL="6350"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000000"/>
                          </a:solidFill>
                          <a:latin typeface="Palatino Linotype"/>
                          <a:ea typeface="Palatino Linotype"/>
                          <a:cs typeface="Palatino Linotype"/>
                          <a:sym typeface="Palatino Linotype"/>
                        </a:rPr>
                        <a:t>301</a:t>
                      </a:r>
                      <a:endParaRPr/>
                    </a:p>
                  </a:txBody>
                  <a:tcPr marT="6350" marB="0" marR="6350" marL="6350"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000000"/>
                          </a:solidFill>
                          <a:latin typeface="Palatino Linotype"/>
                          <a:ea typeface="Palatino Linotype"/>
                          <a:cs typeface="Palatino Linotype"/>
                          <a:sym typeface="Palatino Linotype"/>
                        </a:rPr>
                        <a:t>3,463</a:t>
                      </a:r>
                      <a:endParaRPr/>
                    </a:p>
                  </a:txBody>
                  <a:tcPr marT="6350" marB="0" marR="6350" marL="635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64450">
                <a:tc>
                  <a:txBody>
                    <a:bodyPr/>
                    <a:lstStyle/>
                    <a:p>
                      <a:pPr indent="0" lvl="0" marL="0" marR="0" rtl="0" algn="l">
                        <a:spcBef>
                          <a:spcPts val="0"/>
                        </a:spcBef>
                        <a:spcAft>
                          <a:spcPts val="0"/>
                        </a:spcAft>
                        <a:buNone/>
                      </a:pPr>
                      <a:r>
                        <a:rPr b="0" i="0" lang="en-US" sz="1050" u="none" strike="noStrike">
                          <a:solidFill>
                            <a:srgbClr val="000000"/>
                          </a:solidFill>
                          <a:latin typeface="Palatino Linotype"/>
                          <a:ea typeface="Palatino Linotype"/>
                          <a:cs typeface="Palatino Linotype"/>
                          <a:sym typeface="Palatino Linotype"/>
                        </a:rPr>
                        <a:t>Travel (includes SCM, PEG, Meetings)</a:t>
                      </a:r>
                      <a:endParaRPr/>
                    </a:p>
                  </a:txBody>
                  <a:tcPr marT="6350" marB="0" marR="6350" marL="6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83</a:t>
                      </a:r>
                      <a:endParaRPr/>
                    </a:p>
                  </a:txBody>
                  <a:tcPr marT="6350" marB="0" marR="6350" marL="6350"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211</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151</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311</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253</a:t>
                      </a:r>
                      <a:endParaRPr/>
                    </a:p>
                  </a:txBody>
                  <a:tcPr marT="6350" marB="0" marR="6350" marL="6350"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000000"/>
                          </a:solidFill>
                          <a:latin typeface="Palatino Linotype"/>
                          <a:ea typeface="Palatino Linotype"/>
                          <a:cs typeface="Palatino Linotype"/>
                          <a:sym typeface="Palatino Linotype"/>
                        </a:rPr>
                        <a:t>137</a:t>
                      </a:r>
                      <a:endParaRPr/>
                    </a:p>
                  </a:txBody>
                  <a:tcPr marT="6350" marB="0" marR="6350" marL="6350"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000000"/>
                          </a:solidFill>
                          <a:latin typeface="Palatino Linotype"/>
                          <a:ea typeface="Palatino Linotype"/>
                          <a:cs typeface="Palatino Linotype"/>
                          <a:sym typeface="Palatino Linotype"/>
                        </a:rPr>
                        <a:t>8</a:t>
                      </a:r>
                      <a:endParaRPr/>
                    </a:p>
                  </a:txBody>
                  <a:tcPr marT="6350" marB="0" marR="6350" marL="6350"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000000"/>
                          </a:solidFill>
                          <a:latin typeface="Palatino Linotype"/>
                          <a:ea typeface="Palatino Linotype"/>
                          <a:cs typeface="Palatino Linotype"/>
                          <a:sym typeface="Palatino Linotype"/>
                        </a:rPr>
                        <a:t>1,154</a:t>
                      </a:r>
                      <a:endParaRPr/>
                    </a:p>
                  </a:txBody>
                  <a:tcPr marT="6350" marB="0" marR="6350" marL="635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5700">
                <a:tc>
                  <a:txBody>
                    <a:bodyPr/>
                    <a:lstStyle/>
                    <a:p>
                      <a:pPr indent="0" lvl="0" marL="0" marR="0" rtl="0" algn="l">
                        <a:spcBef>
                          <a:spcPts val="0"/>
                        </a:spcBef>
                        <a:spcAft>
                          <a:spcPts val="0"/>
                        </a:spcAft>
                        <a:buNone/>
                      </a:pPr>
                      <a:r>
                        <a:rPr b="0" i="0" lang="en-US" sz="1050" u="none" strike="noStrike">
                          <a:solidFill>
                            <a:srgbClr val="000000"/>
                          </a:solidFill>
                          <a:latin typeface="Palatino Linotype"/>
                          <a:ea typeface="Palatino Linotype"/>
                          <a:cs typeface="Palatino Linotype"/>
                          <a:sym typeface="Palatino Linotype"/>
                        </a:rPr>
                        <a:t>Contractual Services</a:t>
                      </a:r>
                      <a:endParaRPr/>
                    </a:p>
                  </a:txBody>
                  <a:tcPr marT="6350" marB="0" marR="6350" marL="6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35</a:t>
                      </a:r>
                      <a:endParaRPr/>
                    </a:p>
                  </a:txBody>
                  <a:tcPr marT="6350" marB="0" marR="6350" marL="6350"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1,337</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2,120</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519</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1,425</a:t>
                      </a:r>
                      <a:endParaRPr/>
                    </a:p>
                  </a:txBody>
                  <a:tcPr marT="6350" marB="0" marR="6350" marL="6350"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000000"/>
                          </a:solidFill>
                          <a:latin typeface="Palatino Linotype"/>
                          <a:ea typeface="Palatino Linotype"/>
                          <a:cs typeface="Palatino Linotype"/>
                          <a:sym typeface="Palatino Linotype"/>
                        </a:rPr>
                        <a:t>1,021</a:t>
                      </a:r>
                      <a:endParaRPr/>
                    </a:p>
                  </a:txBody>
                  <a:tcPr marT="6350" marB="0" marR="6350" marL="6350"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000000"/>
                          </a:solidFill>
                          <a:latin typeface="Palatino Linotype"/>
                          <a:ea typeface="Palatino Linotype"/>
                          <a:cs typeface="Palatino Linotype"/>
                          <a:sym typeface="Palatino Linotype"/>
                        </a:rPr>
                        <a:t>61</a:t>
                      </a:r>
                      <a:endParaRPr/>
                    </a:p>
                  </a:txBody>
                  <a:tcPr marT="6350" marB="0" marR="6350" marL="6350"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000000"/>
                          </a:solidFill>
                          <a:latin typeface="Palatino Linotype"/>
                          <a:ea typeface="Palatino Linotype"/>
                          <a:cs typeface="Palatino Linotype"/>
                          <a:sym typeface="Palatino Linotype"/>
                        </a:rPr>
                        <a:t>6,517</a:t>
                      </a:r>
                      <a:endParaRPr/>
                    </a:p>
                  </a:txBody>
                  <a:tcPr marT="6350" marB="0" marR="6350" marL="635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38850">
                <a:tc>
                  <a:txBody>
                    <a:bodyPr/>
                    <a:lstStyle/>
                    <a:p>
                      <a:pPr indent="0" lvl="0" marL="0" marR="0" rtl="0" algn="l">
                        <a:spcBef>
                          <a:spcPts val="0"/>
                        </a:spcBef>
                        <a:spcAft>
                          <a:spcPts val="0"/>
                        </a:spcAft>
                        <a:buNone/>
                      </a:pPr>
                      <a:r>
                        <a:rPr b="0" i="0" lang="en-US" sz="1050" u="none" strike="noStrike">
                          <a:solidFill>
                            <a:srgbClr val="000000"/>
                          </a:solidFill>
                          <a:latin typeface="Palatino Linotype"/>
                          <a:ea typeface="Palatino Linotype"/>
                          <a:cs typeface="Palatino Linotype"/>
                          <a:sym typeface="Palatino Linotype"/>
                        </a:rPr>
                        <a:t>Rental &amp; Maintenance  (Premises, Meeting Rooms)</a:t>
                      </a:r>
                      <a:endParaRPr/>
                    </a:p>
                  </a:txBody>
                  <a:tcPr marT="6350" marB="0" marR="6350" marL="6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0</a:t>
                      </a:r>
                      <a:endParaRPr/>
                    </a:p>
                  </a:txBody>
                  <a:tcPr marT="6350" marB="0" marR="6350" marL="6350"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6</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1</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1</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1</a:t>
                      </a:r>
                      <a:endParaRPr/>
                    </a:p>
                  </a:txBody>
                  <a:tcPr marT="6350" marB="0" marR="6350" marL="6350"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000000"/>
                          </a:solidFill>
                          <a:latin typeface="Palatino Linotype"/>
                          <a:ea typeface="Palatino Linotype"/>
                          <a:cs typeface="Palatino Linotype"/>
                          <a:sym typeface="Palatino Linotype"/>
                        </a:rPr>
                        <a:t>5</a:t>
                      </a:r>
                      <a:endParaRPr/>
                    </a:p>
                  </a:txBody>
                  <a:tcPr marT="6350" marB="0" marR="6350" marL="6350"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000000"/>
                          </a:solidFill>
                          <a:latin typeface="Palatino Linotype"/>
                          <a:ea typeface="Palatino Linotype"/>
                          <a:cs typeface="Palatino Linotype"/>
                          <a:sym typeface="Palatino Linotype"/>
                        </a:rPr>
                        <a:t>3</a:t>
                      </a:r>
                      <a:endParaRPr/>
                    </a:p>
                  </a:txBody>
                  <a:tcPr marT="6350" marB="0" marR="6350" marL="6350"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000000"/>
                          </a:solidFill>
                          <a:latin typeface="Palatino Linotype"/>
                          <a:ea typeface="Palatino Linotype"/>
                          <a:cs typeface="Palatino Linotype"/>
                          <a:sym typeface="Palatino Linotype"/>
                        </a:rPr>
                        <a:t>17</a:t>
                      </a:r>
                      <a:endParaRPr/>
                    </a:p>
                  </a:txBody>
                  <a:tcPr marT="6350" marB="0" marR="6350" marL="635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31400">
                <a:tc>
                  <a:txBody>
                    <a:bodyPr/>
                    <a:lstStyle/>
                    <a:p>
                      <a:pPr indent="0" lvl="0" marL="0" marR="0" rtl="0" algn="l">
                        <a:spcBef>
                          <a:spcPts val="0"/>
                        </a:spcBef>
                        <a:spcAft>
                          <a:spcPts val="0"/>
                        </a:spcAft>
                        <a:buNone/>
                      </a:pPr>
                      <a:r>
                        <a:rPr b="0" i="0" lang="en-US" sz="1050" u="none" strike="noStrike">
                          <a:solidFill>
                            <a:srgbClr val="000000"/>
                          </a:solidFill>
                          <a:latin typeface="Palatino Linotype"/>
                          <a:ea typeface="Palatino Linotype"/>
                          <a:cs typeface="Palatino Linotype"/>
                          <a:sym typeface="Palatino Linotype"/>
                        </a:rPr>
                        <a:t>Equipment &amp; Furniture (incl ICT)</a:t>
                      </a:r>
                      <a:endParaRPr/>
                    </a:p>
                  </a:txBody>
                  <a:tcPr marT="6350" marB="0" marR="6350" marL="6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19</a:t>
                      </a:r>
                      <a:endParaRPr/>
                    </a:p>
                  </a:txBody>
                  <a:tcPr marT="6350" marB="0" marR="6350" marL="6350"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21</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3</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6</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7</a:t>
                      </a:r>
                      <a:endParaRPr/>
                    </a:p>
                  </a:txBody>
                  <a:tcPr marT="6350" marB="0" marR="6350" marL="6350"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000000"/>
                          </a:solidFill>
                          <a:latin typeface="Palatino Linotype"/>
                          <a:ea typeface="Palatino Linotype"/>
                          <a:cs typeface="Palatino Linotype"/>
                          <a:sym typeface="Palatino Linotype"/>
                        </a:rPr>
                        <a:t>6</a:t>
                      </a:r>
                      <a:endParaRPr/>
                    </a:p>
                  </a:txBody>
                  <a:tcPr marT="6350" marB="0" marR="6350" marL="6350"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000000"/>
                          </a:solidFill>
                          <a:latin typeface="Palatino Linotype"/>
                          <a:ea typeface="Palatino Linotype"/>
                          <a:cs typeface="Palatino Linotype"/>
                          <a:sym typeface="Palatino Linotype"/>
                        </a:rPr>
                        <a:t>0</a:t>
                      </a:r>
                      <a:endParaRPr/>
                    </a:p>
                  </a:txBody>
                  <a:tcPr marT="6350" marB="0" marR="6350" marL="6350"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000000"/>
                          </a:solidFill>
                          <a:latin typeface="Palatino Linotype"/>
                          <a:ea typeface="Palatino Linotype"/>
                          <a:cs typeface="Palatino Linotype"/>
                          <a:sym typeface="Palatino Linotype"/>
                        </a:rPr>
                        <a:t>60</a:t>
                      </a:r>
                      <a:endParaRPr/>
                    </a:p>
                  </a:txBody>
                  <a:tcPr marT="6350" marB="0" marR="6350" marL="635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31400">
                <a:tc>
                  <a:txBody>
                    <a:bodyPr/>
                    <a:lstStyle/>
                    <a:p>
                      <a:pPr indent="0" lvl="0" marL="0" marR="0" rtl="0" algn="l">
                        <a:spcBef>
                          <a:spcPts val="0"/>
                        </a:spcBef>
                        <a:spcAft>
                          <a:spcPts val="0"/>
                        </a:spcAft>
                        <a:buNone/>
                      </a:pPr>
                      <a:r>
                        <a:rPr b="0" i="0" lang="en-US" sz="1050" u="none" strike="noStrike">
                          <a:solidFill>
                            <a:srgbClr val="000000"/>
                          </a:solidFill>
                          <a:latin typeface="Palatino Linotype"/>
                          <a:ea typeface="Palatino Linotype"/>
                          <a:cs typeface="Palatino Linotype"/>
                          <a:sym typeface="Palatino Linotype"/>
                        </a:rPr>
                        <a:t>Audiovisuals, Printing &amp; Translations</a:t>
                      </a:r>
                      <a:endParaRPr/>
                    </a:p>
                  </a:txBody>
                  <a:tcPr marT="6350" marB="0" marR="6350" marL="6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4</a:t>
                      </a:r>
                      <a:endParaRPr/>
                    </a:p>
                  </a:txBody>
                  <a:tcPr marT="6350" marB="0" marR="6350" marL="6350"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6</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11</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24</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19</a:t>
                      </a:r>
                      <a:endParaRPr/>
                    </a:p>
                  </a:txBody>
                  <a:tcPr marT="6350" marB="0" marR="6350" marL="6350"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000000"/>
                          </a:solidFill>
                          <a:latin typeface="Palatino Linotype"/>
                          <a:ea typeface="Palatino Linotype"/>
                          <a:cs typeface="Palatino Linotype"/>
                          <a:sym typeface="Palatino Linotype"/>
                        </a:rPr>
                        <a:t>29</a:t>
                      </a:r>
                      <a:endParaRPr/>
                    </a:p>
                  </a:txBody>
                  <a:tcPr marT="6350" marB="0" marR="6350" marL="6350"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000000"/>
                          </a:solidFill>
                          <a:latin typeface="Palatino Linotype"/>
                          <a:ea typeface="Palatino Linotype"/>
                          <a:cs typeface="Palatino Linotype"/>
                          <a:sym typeface="Palatino Linotype"/>
                        </a:rPr>
                        <a:t>0</a:t>
                      </a:r>
                      <a:endParaRPr/>
                    </a:p>
                  </a:txBody>
                  <a:tcPr marT="6350" marB="0" marR="6350" marL="6350"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000000"/>
                          </a:solidFill>
                          <a:latin typeface="Palatino Linotype"/>
                          <a:ea typeface="Palatino Linotype"/>
                          <a:cs typeface="Palatino Linotype"/>
                          <a:sym typeface="Palatino Linotype"/>
                        </a:rPr>
                        <a:t>93</a:t>
                      </a:r>
                      <a:endParaRPr/>
                    </a:p>
                  </a:txBody>
                  <a:tcPr marT="6350" marB="0" marR="6350" marL="635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5700">
                <a:tc>
                  <a:txBody>
                    <a:bodyPr/>
                    <a:lstStyle/>
                    <a:p>
                      <a:pPr indent="0" lvl="0" marL="0" marR="0" rtl="0" algn="l">
                        <a:spcBef>
                          <a:spcPts val="0"/>
                        </a:spcBef>
                        <a:spcAft>
                          <a:spcPts val="0"/>
                        </a:spcAft>
                        <a:buNone/>
                      </a:pPr>
                      <a:r>
                        <a:rPr b="0" i="0" lang="en-US" sz="1050" u="none" strike="noStrike">
                          <a:solidFill>
                            <a:srgbClr val="000000"/>
                          </a:solidFill>
                          <a:latin typeface="Palatino Linotype"/>
                          <a:ea typeface="Palatino Linotype"/>
                          <a:cs typeface="Palatino Linotype"/>
                          <a:sym typeface="Palatino Linotype"/>
                        </a:rPr>
                        <a:t>Supplies</a:t>
                      </a:r>
                      <a:endParaRPr/>
                    </a:p>
                  </a:txBody>
                  <a:tcPr marT="6350" marB="0" marR="6350" marL="6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0</a:t>
                      </a:r>
                      <a:endParaRPr/>
                    </a:p>
                  </a:txBody>
                  <a:tcPr marT="6350" marB="0" marR="6350" marL="6350"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0</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6</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6</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6</a:t>
                      </a:r>
                      <a:endParaRPr/>
                    </a:p>
                  </a:txBody>
                  <a:tcPr marT="6350" marB="0" marR="6350" marL="6350"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000000"/>
                          </a:solidFill>
                          <a:latin typeface="Palatino Linotype"/>
                          <a:ea typeface="Palatino Linotype"/>
                          <a:cs typeface="Palatino Linotype"/>
                          <a:sym typeface="Palatino Linotype"/>
                        </a:rPr>
                        <a:t>6</a:t>
                      </a:r>
                      <a:endParaRPr/>
                    </a:p>
                  </a:txBody>
                  <a:tcPr marT="6350" marB="0" marR="6350" marL="6350"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000000"/>
                          </a:solidFill>
                          <a:latin typeface="Palatino Linotype"/>
                          <a:ea typeface="Palatino Linotype"/>
                          <a:cs typeface="Palatino Linotype"/>
                          <a:sym typeface="Palatino Linotype"/>
                        </a:rPr>
                        <a:t>2</a:t>
                      </a:r>
                      <a:endParaRPr/>
                    </a:p>
                  </a:txBody>
                  <a:tcPr marT="6350" marB="0" marR="6350" marL="6350"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000000"/>
                          </a:solidFill>
                          <a:latin typeface="Palatino Linotype"/>
                          <a:ea typeface="Palatino Linotype"/>
                          <a:cs typeface="Palatino Linotype"/>
                          <a:sym typeface="Palatino Linotype"/>
                        </a:rPr>
                        <a:t>26</a:t>
                      </a:r>
                      <a:endParaRPr/>
                    </a:p>
                  </a:txBody>
                  <a:tcPr marT="6350" marB="0" marR="6350" marL="635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5700">
                <a:tc>
                  <a:txBody>
                    <a:bodyPr/>
                    <a:lstStyle/>
                    <a:p>
                      <a:pPr indent="0" lvl="0" marL="0" marR="0" rtl="0" algn="l">
                        <a:spcBef>
                          <a:spcPts val="0"/>
                        </a:spcBef>
                        <a:spcAft>
                          <a:spcPts val="0"/>
                        </a:spcAft>
                        <a:buNone/>
                      </a:pPr>
                      <a:r>
                        <a:rPr b="0" i="0" lang="en-US" sz="1050" u="none" strike="noStrike">
                          <a:solidFill>
                            <a:srgbClr val="000000"/>
                          </a:solidFill>
                          <a:latin typeface="Palatino Linotype"/>
                          <a:ea typeface="Palatino Linotype"/>
                          <a:cs typeface="Palatino Linotype"/>
                          <a:sym typeface="Palatino Linotype"/>
                        </a:rPr>
                        <a:t>Miscellaneous</a:t>
                      </a:r>
                      <a:endParaRPr/>
                    </a:p>
                  </a:txBody>
                  <a:tcPr marT="6350" marB="0" marR="6350" marL="6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2</a:t>
                      </a:r>
                      <a:endParaRPr/>
                    </a:p>
                  </a:txBody>
                  <a:tcPr marT="6350" marB="0" marR="6350" marL="6350"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7</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5</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7</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12</a:t>
                      </a:r>
                      <a:endParaRPr/>
                    </a:p>
                  </a:txBody>
                  <a:tcPr marT="6350" marB="0" marR="6350" marL="6350"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000000"/>
                          </a:solidFill>
                          <a:latin typeface="Palatino Linotype"/>
                          <a:ea typeface="Palatino Linotype"/>
                          <a:cs typeface="Palatino Linotype"/>
                          <a:sym typeface="Palatino Linotype"/>
                        </a:rPr>
                        <a:t>5</a:t>
                      </a:r>
                      <a:endParaRPr/>
                    </a:p>
                  </a:txBody>
                  <a:tcPr marT="6350" marB="0" marR="6350" marL="6350"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000000"/>
                          </a:solidFill>
                          <a:latin typeface="Palatino Linotype"/>
                          <a:ea typeface="Palatino Linotype"/>
                          <a:cs typeface="Palatino Linotype"/>
                          <a:sym typeface="Palatino Linotype"/>
                        </a:rPr>
                        <a:t>2</a:t>
                      </a:r>
                      <a:endParaRPr/>
                    </a:p>
                  </a:txBody>
                  <a:tcPr marT="6350" marB="0" marR="6350" marL="6350"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000000"/>
                          </a:solidFill>
                          <a:latin typeface="Palatino Linotype"/>
                          <a:ea typeface="Palatino Linotype"/>
                          <a:cs typeface="Palatino Linotype"/>
                          <a:sym typeface="Palatino Linotype"/>
                        </a:rPr>
                        <a:t>40</a:t>
                      </a:r>
                      <a:endParaRPr/>
                    </a:p>
                  </a:txBody>
                  <a:tcPr marT="6350" marB="0" marR="6350" marL="635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5700">
                <a:tc>
                  <a:txBody>
                    <a:bodyPr/>
                    <a:lstStyle/>
                    <a:p>
                      <a:pPr indent="0" lvl="0" marL="0" marR="0" rtl="0" algn="l">
                        <a:spcBef>
                          <a:spcPts val="0"/>
                        </a:spcBef>
                        <a:spcAft>
                          <a:spcPts val="0"/>
                        </a:spcAft>
                        <a:buNone/>
                      </a:pPr>
                      <a:r>
                        <a:rPr b="1" i="0" lang="en-US" sz="1050" u="none" strike="noStrike">
                          <a:solidFill>
                            <a:srgbClr val="000000"/>
                          </a:solidFill>
                          <a:latin typeface="Palatino Linotype"/>
                          <a:ea typeface="Palatino Linotype"/>
                          <a:cs typeface="Palatino Linotype"/>
                          <a:sym typeface="Palatino Linotype"/>
                        </a:rPr>
                        <a:t>Total</a:t>
                      </a:r>
                      <a:endParaRPr/>
                    </a:p>
                  </a:txBody>
                  <a:tcPr marT="6350" marB="0" marR="6350" marL="635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050" u="none" strike="noStrike">
                          <a:solidFill>
                            <a:srgbClr val="404040"/>
                          </a:solidFill>
                          <a:latin typeface="Palatino Linotype"/>
                          <a:ea typeface="Palatino Linotype"/>
                          <a:cs typeface="Palatino Linotype"/>
                          <a:sym typeface="Palatino Linotype"/>
                        </a:rPr>
                        <a:t>353</a:t>
                      </a:r>
                      <a:endParaRPr/>
                    </a:p>
                  </a:txBody>
                  <a:tcPr marT="6350" marB="0" marR="6350" marL="6350"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050" u="none" strike="noStrike">
                          <a:solidFill>
                            <a:srgbClr val="404040"/>
                          </a:solidFill>
                          <a:latin typeface="Palatino Linotype"/>
                          <a:ea typeface="Palatino Linotype"/>
                          <a:cs typeface="Palatino Linotype"/>
                          <a:sym typeface="Palatino Linotype"/>
                        </a:rPr>
                        <a:t>2,013</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050" u="none" strike="noStrike">
                          <a:solidFill>
                            <a:srgbClr val="404040"/>
                          </a:solidFill>
                          <a:latin typeface="Palatino Linotype"/>
                          <a:ea typeface="Palatino Linotype"/>
                          <a:cs typeface="Palatino Linotype"/>
                          <a:sym typeface="Palatino Linotype"/>
                        </a:rPr>
                        <a:t>2,759</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050" u="none" strike="noStrike">
                          <a:solidFill>
                            <a:srgbClr val="404040"/>
                          </a:solidFill>
                          <a:latin typeface="Palatino Linotype"/>
                          <a:ea typeface="Palatino Linotype"/>
                          <a:cs typeface="Palatino Linotype"/>
                          <a:sym typeface="Palatino Linotype"/>
                        </a:rPr>
                        <a:t>1,445</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050" u="none" strike="noStrike">
                          <a:solidFill>
                            <a:srgbClr val="404040"/>
                          </a:solidFill>
                          <a:latin typeface="Palatino Linotype"/>
                          <a:ea typeface="Palatino Linotype"/>
                          <a:cs typeface="Palatino Linotype"/>
                          <a:sym typeface="Palatino Linotype"/>
                        </a:rPr>
                        <a:t>2,314</a:t>
                      </a:r>
                      <a:endParaRPr/>
                    </a:p>
                  </a:txBody>
                  <a:tcPr marT="6350" marB="0" marR="6350" marL="6350"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050" u="none" strike="noStrike">
                          <a:solidFill>
                            <a:srgbClr val="000000"/>
                          </a:solidFill>
                          <a:latin typeface="Palatino Linotype"/>
                          <a:ea typeface="Palatino Linotype"/>
                          <a:cs typeface="Palatino Linotype"/>
                          <a:sym typeface="Palatino Linotype"/>
                        </a:rPr>
                        <a:t>2,109</a:t>
                      </a:r>
                      <a:endParaRPr/>
                    </a:p>
                  </a:txBody>
                  <a:tcPr marT="6350" marB="0" marR="6350" marL="6350"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050" u="none" strike="noStrike">
                          <a:solidFill>
                            <a:srgbClr val="000000"/>
                          </a:solidFill>
                          <a:latin typeface="Palatino Linotype"/>
                          <a:ea typeface="Palatino Linotype"/>
                          <a:cs typeface="Palatino Linotype"/>
                          <a:sym typeface="Palatino Linotype"/>
                        </a:rPr>
                        <a:t>378</a:t>
                      </a:r>
                      <a:endParaRPr/>
                    </a:p>
                  </a:txBody>
                  <a:tcPr marT="6350" marB="0" marR="6350" marL="6350"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050" u="none" strike="noStrike">
                          <a:solidFill>
                            <a:srgbClr val="000000"/>
                          </a:solidFill>
                          <a:latin typeface="Palatino Linotype"/>
                          <a:ea typeface="Palatino Linotype"/>
                          <a:cs typeface="Palatino Linotype"/>
                          <a:sym typeface="Palatino Linotype"/>
                        </a:rPr>
                        <a:t>11,371</a:t>
                      </a:r>
                      <a:endParaRPr/>
                    </a:p>
                  </a:txBody>
                  <a:tcPr marT="6350" marB="0" marR="6350" marL="635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23150">
                <a:tc>
                  <a:txBody>
                    <a:bodyPr/>
                    <a:lstStyle/>
                    <a:p>
                      <a:pPr indent="0" lvl="0" marL="0" marR="0" rtl="0" algn="l">
                        <a:spcBef>
                          <a:spcPts val="0"/>
                        </a:spcBef>
                        <a:spcAft>
                          <a:spcPts val="0"/>
                        </a:spcAft>
                        <a:buNone/>
                      </a:pPr>
                      <a:r>
                        <a:rPr b="0" i="0" lang="en-US" sz="1050" u="none" strike="noStrike">
                          <a:solidFill>
                            <a:srgbClr val="000000"/>
                          </a:solidFill>
                          <a:latin typeface="Palatino Linotype"/>
                          <a:ea typeface="Palatino Linotype"/>
                          <a:cs typeface="Palatino Linotype"/>
                          <a:sym typeface="Palatino Linotype"/>
                        </a:rPr>
                        <a:t>Managament Costs</a:t>
                      </a:r>
                      <a:endParaRPr/>
                    </a:p>
                  </a:txBody>
                  <a:tcPr marT="6350" marB="0" marR="6350" marL="635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47</a:t>
                      </a:r>
                      <a:endParaRPr/>
                    </a:p>
                  </a:txBody>
                  <a:tcPr marT="6350" marB="0" marR="6350" marL="6350"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195</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198</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154</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166</a:t>
                      </a:r>
                      <a:endParaRPr/>
                    </a:p>
                  </a:txBody>
                  <a:tcPr marT="6350" marB="0" marR="6350" marL="6350"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000000"/>
                          </a:solidFill>
                          <a:latin typeface="Palatino Linotype"/>
                          <a:ea typeface="Palatino Linotype"/>
                          <a:cs typeface="Palatino Linotype"/>
                          <a:sym typeface="Palatino Linotype"/>
                        </a:rPr>
                        <a:t>247</a:t>
                      </a:r>
                      <a:endParaRPr/>
                    </a:p>
                  </a:txBody>
                  <a:tcPr marT="6350" marB="0" marR="6350" marL="6350"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000000"/>
                          </a:solidFill>
                          <a:latin typeface="Palatino Linotype"/>
                          <a:ea typeface="Palatino Linotype"/>
                          <a:cs typeface="Palatino Linotype"/>
                          <a:sym typeface="Palatino Linotype"/>
                        </a:rPr>
                        <a:t>122</a:t>
                      </a:r>
                      <a:endParaRPr/>
                    </a:p>
                  </a:txBody>
                  <a:tcPr marT="6350" marB="0" marR="6350" marL="6350"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000000"/>
                          </a:solidFill>
                          <a:latin typeface="Palatino Linotype"/>
                          <a:ea typeface="Palatino Linotype"/>
                          <a:cs typeface="Palatino Linotype"/>
                          <a:sym typeface="Palatino Linotype"/>
                        </a:rPr>
                        <a:t>1,129</a:t>
                      </a:r>
                      <a:endParaRPr/>
                    </a:p>
                  </a:txBody>
                  <a:tcPr marT="6350" marB="0" marR="6350" marL="635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r>
              <a:tr h="223150">
                <a:tc>
                  <a:txBody>
                    <a:bodyPr/>
                    <a:lstStyle/>
                    <a:p>
                      <a:pPr indent="0" lvl="0" marL="0" marR="0" rtl="0" algn="l">
                        <a:spcBef>
                          <a:spcPts val="0"/>
                        </a:spcBef>
                        <a:spcAft>
                          <a:spcPts val="0"/>
                        </a:spcAft>
                        <a:buNone/>
                      </a:pPr>
                      <a:r>
                        <a:rPr b="1" i="0" lang="en-US" sz="1050" u="none" strike="noStrike">
                          <a:solidFill>
                            <a:srgbClr val="000000"/>
                          </a:solidFill>
                          <a:latin typeface="Palatino Linotype"/>
                          <a:ea typeface="Palatino Linotype"/>
                          <a:cs typeface="Palatino Linotype"/>
                          <a:sym typeface="Palatino Linotype"/>
                        </a:rPr>
                        <a:t>Grand Total</a:t>
                      </a:r>
                      <a:endParaRPr/>
                    </a:p>
                  </a:txBody>
                  <a:tcPr marT="6350" marB="0" marR="6350" marL="635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050" u="none" strike="noStrike">
                          <a:solidFill>
                            <a:srgbClr val="404040"/>
                          </a:solidFill>
                          <a:latin typeface="Palatino Linotype"/>
                          <a:ea typeface="Palatino Linotype"/>
                          <a:cs typeface="Palatino Linotype"/>
                          <a:sym typeface="Palatino Linotype"/>
                        </a:rPr>
                        <a:t>399</a:t>
                      </a:r>
                      <a:endParaRPr/>
                    </a:p>
                  </a:txBody>
                  <a:tcPr marT="6350" marB="0" marR="6350" marL="6350"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050" u="none" strike="noStrike">
                          <a:solidFill>
                            <a:srgbClr val="404040"/>
                          </a:solidFill>
                          <a:latin typeface="Palatino Linotype"/>
                          <a:ea typeface="Palatino Linotype"/>
                          <a:cs typeface="Palatino Linotype"/>
                          <a:sym typeface="Palatino Linotype"/>
                        </a:rPr>
                        <a:t>2,209</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050" u="none" strike="noStrike">
                          <a:solidFill>
                            <a:srgbClr val="404040"/>
                          </a:solidFill>
                          <a:latin typeface="Palatino Linotype"/>
                          <a:ea typeface="Palatino Linotype"/>
                          <a:cs typeface="Palatino Linotype"/>
                          <a:sym typeface="Palatino Linotype"/>
                        </a:rPr>
                        <a:t>2,957</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050" u="none" strike="noStrike">
                          <a:solidFill>
                            <a:srgbClr val="404040"/>
                          </a:solidFill>
                          <a:latin typeface="Palatino Linotype"/>
                          <a:ea typeface="Palatino Linotype"/>
                          <a:cs typeface="Palatino Linotype"/>
                          <a:sym typeface="Palatino Linotype"/>
                        </a:rPr>
                        <a:t>1,599</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050" u="none" strike="noStrike">
                          <a:solidFill>
                            <a:srgbClr val="404040"/>
                          </a:solidFill>
                          <a:latin typeface="Palatino Linotype"/>
                          <a:ea typeface="Palatino Linotype"/>
                          <a:cs typeface="Palatino Linotype"/>
                          <a:sym typeface="Palatino Linotype"/>
                        </a:rPr>
                        <a:t>2,480</a:t>
                      </a:r>
                      <a:endParaRPr/>
                    </a:p>
                  </a:txBody>
                  <a:tcPr marT="6350" marB="0" marR="6350" marL="6350"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050" u="none" strike="noStrike">
                          <a:solidFill>
                            <a:srgbClr val="000000"/>
                          </a:solidFill>
                          <a:latin typeface="Palatino Linotype"/>
                          <a:ea typeface="Palatino Linotype"/>
                          <a:cs typeface="Palatino Linotype"/>
                          <a:sym typeface="Palatino Linotype"/>
                        </a:rPr>
                        <a:t>2,356</a:t>
                      </a:r>
                      <a:endParaRPr/>
                    </a:p>
                  </a:txBody>
                  <a:tcPr marT="6350" marB="0" marR="6350" marL="6350"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050" u="none" strike="noStrike">
                          <a:solidFill>
                            <a:srgbClr val="000000"/>
                          </a:solidFill>
                          <a:latin typeface="Palatino Linotype"/>
                          <a:ea typeface="Palatino Linotype"/>
                          <a:cs typeface="Palatino Linotype"/>
                          <a:sym typeface="Palatino Linotype"/>
                        </a:rPr>
                        <a:t>500</a:t>
                      </a:r>
                      <a:endParaRPr/>
                    </a:p>
                  </a:txBody>
                  <a:tcPr marT="6350" marB="0" marR="6350" marL="6350"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050" u="none" strike="noStrike">
                          <a:solidFill>
                            <a:srgbClr val="000000"/>
                          </a:solidFill>
                          <a:latin typeface="Palatino Linotype"/>
                          <a:ea typeface="Palatino Linotype"/>
                          <a:cs typeface="Palatino Linotype"/>
                          <a:sym typeface="Palatino Linotype"/>
                        </a:rPr>
                        <a:t>12,500</a:t>
                      </a:r>
                      <a:endParaRPr/>
                    </a:p>
                  </a:txBody>
                  <a:tcPr marT="6350" marB="0" marR="6350" marL="635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Google Shape;249;p17"/>
          <p:cNvSpPr txBox="1"/>
          <p:nvPr/>
        </p:nvSpPr>
        <p:spPr>
          <a:xfrm>
            <a:off x="1554853" y="182737"/>
            <a:ext cx="887468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0070C0"/>
                </a:solidFill>
                <a:latin typeface="Calibri"/>
                <a:ea typeface="Calibri"/>
                <a:cs typeface="Calibri"/>
                <a:sym typeface="Calibri"/>
              </a:rPr>
              <a:t>Proposal - Final CLME+ Project Steering Committee (PSC) Meeting</a:t>
            </a:r>
            <a:endParaRPr/>
          </a:p>
        </p:txBody>
      </p:sp>
      <p:sp>
        <p:nvSpPr>
          <p:cNvPr id="250" name="Google Shape;250;p17"/>
          <p:cNvSpPr txBox="1"/>
          <p:nvPr/>
        </p:nvSpPr>
        <p:spPr>
          <a:xfrm>
            <a:off x="281940" y="878915"/>
            <a:ext cx="10807700" cy="4647426"/>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The Final CLME+ PSC Meeting was originally programmed to take place in November 2020</a:t>
            </a:r>
            <a:endParaRPr/>
          </a:p>
          <a:p>
            <a:pPr indent="-184150" lvl="0" marL="285750" marR="0" rtl="0" algn="l">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The delays experienced, and accentuated as a result of COVID 19, and the additional work required to achieve consensus on all aspects relative to the Permanent Coordination Mechanism, mean that work on several key CLME+ Outputs will not be finalised until December 2020/early 2021</a:t>
            </a:r>
            <a:endParaRPr/>
          </a:p>
          <a:p>
            <a:pPr indent="-158750" lvl="0" marL="285750" marR="0" rtl="0" algn="l">
              <a:spcBef>
                <a:spcPts val="0"/>
              </a:spcBef>
              <a:spcAft>
                <a:spcPts val="0"/>
              </a:spcAft>
              <a:buClr>
                <a:schemeClr val="dk1"/>
              </a:buClr>
              <a:buSzPts val="2000"/>
              <a:buFont typeface="Arial"/>
              <a:buNone/>
            </a:pPr>
            <a:r>
              <a:t/>
            </a:r>
            <a:endParaRPr sz="20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In light of this, the PCU proposes that the date for the Final PSC Meeting be </a:t>
            </a:r>
            <a:r>
              <a:rPr b="1" lang="en-US" sz="2000">
                <a:solidFill>
                  <a:srgbClr val="0070C0"/>
                </a:solidFill>
                <a:latin typeface="Calibri"/>
                <a:ea typeface="Calibri"/>
                <a:cs typeface="Calibri"/>
                <a:sym typeface="Calibri"/>
              </a:rPr>
              <a:t>moved to the first quarter of 2021 (see slide 13)</a:t>
            </a:r>
            <a:endParaRPr/>
          </a:p>
          <a:p>
            <a:pPr indent="-158750" lvl="0" marL="285750" marR="0" rtl="0" algn="l">
              <a:spcBef>
                <a:spcPts val="0"/>
              </a:spcBef>
              <a:spcAft>
                <a:spcPts val="0"/>
              </a:spcAft>
              <a:buClr>
                <a:schemeClr val="dk1"/>
              </a:buClr>
              <a:buSzPts val="2000"/>
              <a:buFont typeface="Arial"/>
              <a:buNone/>
            </a:pPr>
            <a:r>
              <a:t/>
            </a:r>
            <a:endParaRPr b="1" sz="2000">
              <a:solidFill>
                <a:schemeClr val="dk1"/>
              </a:solidFill>
              <a:latin typeface="Calibri"/>
              <a:ea typeface="Calibri"/>
              <a:cs typeface="Calibri"/>
              <a:sym typeface="Calibri"/>
            </a:endParaRPr>
          </a:p>
          <a:p>
            <a:pPr indent="-285750" lvl="0" marL="285750" marR="0" rtl="0" algn="l">
              <a:spcBef>
                <a:spcPts val="0"/>
              </a:spcBef>
              <a:spcAft>
                <a:spcPts val="0"/>
              </a:spcAft>
              <a:buClr>
                <a:srgbClr val="800000"/>
              </a:buClr>
              <a:buSzPts val="2000"/>
              <a:buFont typeface="Arial"/>
              <a:buChar char="•"/>
            </a:pPr>
            <a:r>
              <a:rPr b="1" lang="en-US" sz="2000">
                <a:solidFill>
                  <a:srgbClr val="800000"/>
                </a:solidFill>
                <a:latin typeface="Calibri"/>
                <a:ea typeface="Calibri"/>
                <a:cs typeface="Calibri"/>
                <a:sym typeface="Calibri"/>
              </a:rPr>
              <a:t>In such scenario, and in order to accommodate for any possible needs for PSC decision-making ahead of the Final Meeting, the PCU request the PSC to review, discuss and approve a proposal to facilitate inter-sessional decision-making by the PSC (see the PSC Work Programme, Item 10.2)</a:t>
            </a:r>
            <a:endParaRPr/>
          </a:p>
          <a:p>
            <a:pPr indent="-158750" lvl="0" marL="285750" marR="0" rtl="0" algn="l">
              <a:spcBef>
                <a:spcPts val="0"/>
              </a:spcBef>
              <a:spcAft>
                <a:spcPts val="0"/>
              </a:spcAft>
              <a:buClr>
                <a:schemeClr val="dk1"/>
              </a:buClr>
              <a:buSzPts val="2000"/>
              <a:buFont typeface="Arial"/>
              <a:buNone/>
            </a:pPr>
            <a:r>
              <a:t/>
            </a:r>
            <a:endParaRPr b="1" sz="20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Such a move would allow for the Project Steering Committee to consider in its review of project implementation a number of CLME+ outputs that will be finalized by end of 2020</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255" name="Shape 255"/>
        <p:cNvGrpSpPr/>
        <p:nvPr/>
      </p:nvGrpSpPr>
      <p:grpSpPr>
        <a:xfrm>
          <a:off x="0" y="0"/>
          <a:ext cx="0" cy="0"/>
          <a:chOff x="0" y="0"/>
          <a:chExt cx="0" cy="0"/>
        </a:xfrm>
      </p:grpSpPr>
      <p:sp>
        <p:nvSpPr>
          <p:cNvPr id="256" name="Google Shape;256;p18"/>
          <p:cNvSpPr txBox="1"/>
          <p:nvPr/>
        </p:nvSpPr>
        <p:spPr>
          <a:xfrm>
            <a:off x="3189642" y="107576"/>
            <a:ext cx="533848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0070C0"/>
                </a:solidFill>
                <a:latin typeface="Calibri"/>
                <a:ea typeface="Calibri"/>
                <a:cs typeface="Calibri"/>
                <a:sym typeface="Calibri"/>
              </a:rPr>
              <a:t>Proposal - Terminal Evaluation</a:t>
            </a:r>
            <a:endParaRPr/>
          </a:p>
        </p:txBody>
      </p:sp>
      <p:sp>
        <p:nvSpPr>
          <p:cNvPr id="257" name="Google Shape;257;p18"/>
          <p:cNvSpPr txBox="1"/>
          <p:nvPr/>
        </p:nvSpPr>
        <p:spPr>
          <a:xfrm>
            <a:off x="190500" y="629298"/>
            <a:ext cx="11499850" cy="3139321"/>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 number of important outputs under the CLME+ Project, such as the Regional Strategies and Action Plans and the Investment Plans were to have been completed by 30 April and August 2020 respectively, however they are experiencing delays.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Two sub-projects under Component 3 have identified delays which have been accentuated as a result of COVID-19, and are requesting an extension until 31 December 2020</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SAP M&amp;E and SOMEE development have also been delayed and extensions to support their successful finalization are being proposed</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Negotiations on the Permanent Coordination Mechanism are ongoing</a:t>
            </a:r>
            <a:endParaRPr/>
          </a:p>
        </p:txBody>
      </p:sp>
      <p:sp>
        <p:nvSpPr>
          <p:cNvPr id="258" name="Google Shape;258;p18"/>
          <p:cNvSpPr txBox="1"/>
          <p:nvPr/>
        </p:nvSpPr>
        <p:spPr>
          <a:xfrm>
            <a:off x="430429" y="3999012"/>
            <a:ext cx="11334749" cy="923330"/>
          </a:xfrm>
          <a:prstGeom prst="rect">
            <a:avLst/>
          </a:prstGeom>
          <a:solidFill>
            <a:srgbClr val="FBE4D4"/>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These delays makes it difficult for the Terminal Evaluator to undertake a full assessment of project outputs within the current timeframe of his contract. At present, the Final Draft Terminal Evaluation Report is expected to be delivered by 30 November 2020. However, a number of key CLME+ Outputs would not be finalized at this time.</a:t>
            </a:r>
            <a:endParaRPr/>
          </a:p>
        </p:txBody>
      </p:sp>
      <p:sp>
        <p:nvSpPr>
          <p:cNvPr id="259" name="Google Shape;259;p18"/>
          <p:cNvSpPr txBox="1"/>
          <p:nvPr/>
        </p:nvSpPr>
        <p:spPr>
          <a:xfrm>
            <a:off x="430429" y="5042456"/>
            <a:ext cx="11334749" cy="646331"/>
          </a:xfrm>
          <a:prstGeom prst="rect">
            <a:avLst/>
          </a:prstGeom>
          <a:solidFill>
            <a:srgbClr val="DDEAF6"/>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A 3 month extension of the CLME+ Project will allow the project to also extend the Terminal Evaluator’s contract to allow him to successfully evaluate a number of important outputs which are to be finalized by 31 December 2020</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264" name="Shape 264"/>
        <p:cNvGrpSpPr/>
        <p:nvPr/>
      </p:nvGrpSpPr>
      <p:grpSpPr>
        <a:xfrm>
          <a:off x="0" y="0"/>
          <a:ext cx="0" cy="0"/>
          <a:chOff x="0" y="0"/>
          <a:chExt cx="0" cy="0"/>
        </a:xfrm>
      </p:grpSpPr>
      <p:sp>
        <p:nvSpPr>
          <p:cNvPr id="265" name="Google Shape;265;p19"/>
          <p:cNvSpPr txBox="1"/>
          <p:nvPr/>
        </p:nvSpPr>
        <p:spPr>
          <a:xfrm>
            <a:off x="1896036" y="87888"/>
            <a:ext cx="893153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0070C0"/>
                </a:solidFill>
                <a:latin typeface="Calibri"/>
                <a:ea typeface="Calibri"/>
                <a:cs typeface="Calibri"/>
                <a:sym typeface="Calibri"/>
              </a:rPr>
              <a:t>The critical importance of Sustainability &amp; Continuity of the CLME+ Initiative </a:t>
            </a:r>
            <a:endParaRPr/>
          </a:p>
        </p:txBody>
      </p:sp>
      <p:sp>
        <p:nvSpPr>
          <p:cNvPr id="266" name="Google Shape;266;p19"/>
          <p:cNvSpPr txBox="1"/>
          <p:nvPr/>
        </p:nvSpPr>
        <p:spPr>
          <a:xfrm>
            <a:off x="295017" y="611710"/>
            <a:ext cx="6228020" cy="5262979"/>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700"/>
              <a:buFont typeface="Arial"/>
              <a:buChar char="•"/>
            </a:pPr>
            <a:r>
              <a:rPr lang="en-US" sz="1700">
                <a:solidFill>
                  <a:schemeClr val="dk1"/>
                </a:solidFill>
                <a:latin typeface="Calibri"/>
                <a:ea typeface="Calibri"/>
                <a:cs typeface="Calibri"/>
                <a:sym typeface="Calibri"/>
              </a:rPr>
              <a:t>CLME+ Project Document, sound project management  and 2019 approved Timeline (Gantt Chart) speak to resource mobilization </a:t>
            </a:r>
            <a:r>
              <a:rPr lang="en-US" sz="1700">
                <a:solidFill>
                  <a:schemeClr val="dk1"/>
                </a:solidFill>
                <a:latin typeface="Calibri"/>
                <a:ea typeface="Calibri"/>
                <a:cs typeface="Calibri"/>
                <a:sym typeface="Calibri"/>
              </a:rPr>
              <a:t>for sustainability and continuity of CLME+ Project achievements</a:t>
            </a:r>
            <a:endParaRPr sz="1700">
              <a:solidFill>
                <a:schemeClr val="dk1"/>
              </a:solidFill>
              <a:latin typeface="Calibri"/>
              <a:ea typeface="Calibri"/>
              <a:cs typeface="Calibri"/>
              <a:sym typeface="Calibri"/>
            </a:endParaRPr>
          </a:p>
          <a:p>
            <a:pPr indent="-177800" lvl="0" marL="285750" marR="0" rtl="0" algn="l">
              <a:spcBef>
                <a:spcPts val="0"/>
              </a:spcBef>
              <a:spcAft>
                <a:spcPts val="0"/>
              </a:spcAft>
              <a:buClr>
                <a:schemeClr val="dk1"/>
              </a:buClr>
              <a:buSzPts val="1700"/>
              <a:buFont typeface="Arial"/>
              <a:buNone/>
            </a:pPr>
            <a:r>
              <a:t/>
            </a:r>
            <a:endParaRPr sz="17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700"/>
              <a:buFont typeface="Arial"/>
              <a:buChar char="•"/>
            </a:pPr>
            <a:r>
              <a:rPr lang="en-US" sz="1700">
                <a:solidFill>
                  <a:schemeClr val="dk1"/>
                </a:solidFill>
                <a:latin typeface="Calibri"/>
                <a:ea typeface="Calibri"/>
                <a:cs typeface="Calibri"/>
                <a:sym typeface="Calibri"/>
              </a:rPr>
              <a:t>Successful completion of a number of CLME+ Project outputs will not be impactful to the region unless they are sustained (several outputs = “milestones” rather than “end points”)</a:t>
            </a:r>
            <a:endParaRPr sz="17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7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700"/>
              <a:buFont typeface="Arial"/>
              <a:buChar char="•"/>
            </a:pPr>
            <a:r>
              <a:rPr lang="en-US" sz="1700">
                <a:solidFill>
                  <a:schemeClr val="dk1"/>
                </a:solidFill>
                <a:latin typeface="Calibri"/>
                <a:ea typeface="Calibri"/>
                <a:cs typeface="Calibri"/>
                <a:sym typeface="Calibri"/>
              </a:rPr>
              <a:t>Continuity of the CLME+ initiative through a new GEF Grant will allow to consolidate processes </a:t>
            </a:r>
            <a:r>
              <a:rPr lang="en-US" sz="1700">
                <a:solidFill>
                  <a:schemeClr val="dk1"/>
                </a:solidFill>
                <a:latin typeface="Calibri"/>
                <a:ea typeface="Calibri"/>
                <a:cs typeface="Calibri"/>
                <a:sym typeface="Calibri"/>
              </a:rPr>
              <a:t>initiated under the CLME Project and further advanced through the CLME+ Projects, </a:t>
            </a:r>
            <a:r>
              <a:rPr b="1" i="1" lang="en-US" sz="1700">
                <a:solidFill>
                  <a:srgbClr val="800000"/>
                </a:solidFill>
                <a:latin typeface="Calibri"/>
                <a:ea typeface="Calibri"/>
                <a:cs typeface="Calibri"/>
                <a:sym typeface="Calibri"/>
              </a:rPr>
              <a:t>ensuring existing and future benefits from 10 years of GEF investments and from 20+ years of regional efforts towards integrated ocean governance are not lost</a:t>
            </a:r>
            <a:endParaRPr/>
          </a:p>
          <a:p>
            <a:pPr indent="-177800" lvl="0" marL="285750" marR="0" rtl="0" algn="l">
              <a:spcBef>
                <a:spcPts val="0"/>
              </a:spcBef>
              <a:spcAft>
                <a:spcPts val="0"/>
              </a:spcAft>
              <a:buClr>
                <a:schemeClr val="dk1"/>
              </a:buClr>
              <a:buSzPts val="1700"/>
              <a:buFont typeface="Arial"/>
              <a:buNone/>
            </a:pPr>
            <a:r>
              <a:t/>
            </a:r>
            <a:endParaRPr sz="17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700"/>
              <a:buFont typeface="Arial"/>
              <a:buChar char="•"/>
            </a:pPr>
            <a:r>
              <a:rPr lang="en-US" sz="1700">
                <a:solidFill>
                  <a:schemeClr val="dk1"/>
                </a:solidFill>
                <a:latin typeface="Calibri"/>
                <a:ea typeface="Calibri"/>
                <a:cs typeface="Calibri"/>
                <a:sym typeface="Calibri"/>
              </a:rPr>
              <a:t>Continued support for the implementation of the politically endorsed 10-year CLME+ SAP; mainstreaming of the cyclical TDA/SAP process in regional ocean governance</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7" name="Google Shape;267;p19"/>
          <p:cNvSpPr txBox="1"/>
          <p:nvPr/>
        </p:nvSpPr>
        <p:spPr>
          <a:xfrm>
            <a:off x="7415522" y="590795"/>
            <a:ext cx="4343400" cy="4139595"/>
          </a:xfrm>
          <a:prstGeom prst="rect">
            <a:avLst/>
          </a:prstGeom>
          <a:solidFill>
            <a:srgbClr val="FBE4D4"/>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1E4E79"/>
                </a:solidFill>
                <a:latin typeface="Calibri"/>
                <a:ea typeface="Calibri"/>
                <a:cs typeface="Calibri"/>
                <a:sym typeface="Calibri"/>
              </a:rPr>
              <a:t>Outputs/Achievements requiring sustainability/continuity/implementation if they are to be impactful to the people of the CLME+ region:</a:t>
            </a:r>
            <a:endParaRPr/>
          </a:p>
          <a:p>
            <a:pPr indent="0" lvl="0" marL="0" marR="0" rtl="0" algn="l">
              <a:spcBef>
                <a:spcPts val="0"/>
              </a:spcBef>
              <a:spcAft>
                <a:spcPts val="0"/>
              </a:spcAft>
              <a:buNone/>
            </a:pPr>
            <a:r>
              <a:t/>
            </a:r>
            <a:endParaRPr b="1" sz="1100">
              <a:solidFill>
                <a:srgbClr val="1E4E79"/>
              </a:solidFill>
              <a:latin typeface="Calibri"/>
              <a:ea typeface="Calibri"/>
              <a:cs typeface="Calibri"/>
              <a:sym typeface="Calibri"/>
            </a:endParaRPr>
          </a:p>
          <a:p>
            <a:pPr indent="-285750" lvl="0" marL="285750" marR="0" rtl="0" algn="l">
              <a:spcBef>
                <a:spcPts val="0"/>
              </a:spcBef>
              <a:spcAft>
                <a:spcPts val="0"/>
              </a:spcAft>
              <a:buClr>
                <a:srgbClr val="1E4E79"/>
              </a:buClr>
              <a:buSzPts val="1800"/>
              <a:buFont typeface="Arial"/>
              <a:buChar char="•"/>
            </a:pPr>
            <a:r>
              <a:rPr i="1" lang="en-US" sz="1800">
                <a:solidFill>
                  <a:srgbClr val="1E4E79"/>
                </a:solidFill>
                <a:latin typeface="Calibri"/>
                <a:ea typeface="Calibri"/>
                <a:cs typeface="Calibri"/>
                <a:sym typeface="Calibri"/>
              </a:rPr>
              <a:t>Fisheries and SAP Interim Coordination Mechanisms</a:t>
            </a:r>
            <a:endParaRPr/>
          </a:p>
          <a:p>
            <a:pPr indent="-285750" lvl="0" marL="285750" marR="0" rtl="0" algn="l">
              <a:spcBef>
                <a:spcPts val="0"/>
              </a:spcBef>
              <a:spcAft>
                <a:spcPts val="0"/>
              </a:spcAft>
              <a:buClr>
                <a:srgbClr val="1E4E79"/>
              </a:buClr>
              <a:buSzPts val="1800"/>
              <a:buFont typeface="Arial"/>
              <a:buChar char="•"/>
            </a:pPr>
            <a:r>
              <a:rPr i="1" lang="en-US" sz="1800">
                <a:solidFill>
                  <a:srgbClr val="1E4E79"/>
                </a:solidFill>
                <a:latin typeface="Calibri"/>
                <a:ea typeface="Calibri"/>
                <a:cs typeface="Calibri"/>
                <a:sym typeface="Calibri"/>
              </a:rPr>
              <a:t>Permanent Coordination Mechanism</a:t>
            </a:r>
            <a:endParaRPr/>
          </a:p>
          <a:p>
            <a:pPr indent="-285750" lvl="0" marL="285750" marR="0" rtl="0" algn="l">
              <a:spcBef>
                <a:spcPts val="0"/>
              </a:spcBef>
              <a:spcAft>
                <a:spcPts val="0"/>
              </a:spcAft>
              <a:buClr>
                <a:srgbClr val="1E4E79"/>
              </a:buClr>
              <a:buSzPts val="1800"/>
              <a:buFont typeface="Arial"/>
              <a:buChar char="•"/>
            </a:pPr>
            <a:r>
              <a:rPr i="1" lang="en-US" sz="1800">
                <a:solidFill>
                  <a:srgbClr val="1E4E79"/>
                </a:solidFill>
                <a:latin typeface="Calibri"/>
                <a:ea typeface="Calibri"/>
                <a:cs typeface="Calibri"/>
                <a:sym typeface="Calibri"/>
              </a:rPr>
              <a:t>Regional Strategies and Action Plans</a:t>
            </a:r>
            <a:endParaRPr/>
          </a:p>
          <a:p>
            <a:pPr indent="-285750" lvl="0" marL="285750" marR="0" rtl="0" algn="l">
              <a:spcBef>
                <a:spcPts val="0"/>
              </a:spcBef>
              <a:spcAft>
                <a:spcPts val="0"/>
              </a:spcAft>
              <a:buClr>
                <a:srgbClr val="1E4E79"/>
              </a:buClr>
              <a:buSzPts val="1800"/>
              <a:buFont typeface="Arial"/>
              <a:buChar char="•"/>
            </a:pPr>
            <a:r>
              <a:rPr i="1" lang="en-US" sz="1800">
                <a:solidFill>
                  <a:srgbClr val="1E4E79"/>
                </a:solidFill>
                <a:latin typeface="Calibri"/>
                <a:ea typeface="Calibri"/>
                <a:cs typeface="Calibri"/>
                <a:sym typeface="Calibri"/>
              </a:rPr>
              <a:t>Investment Plans</a:t>
            </a:r>
            <a:endParaRPr/>
          </a:p>
          <a:p>
            <a:pPr indent="-285750" lvl="0" marL="285750" marR="0" rtl="0" algn="l">
              <a:spcBef>
                <a:spcPts val="0"/>
              </a:spcBef>
              <a:spcAft>
                <a:spcPts val="0"/>
              </a:spcAft>
              <a:buClr>
                <a:srgbClr val="1E4E79"/>
              </a:buClr>
              <a:buSzPts val="1800"/>
              <a:buFont typeface="Arial"/>
              <a:buChar char="•"/>
            </a:pPr>
            <a:r>
              <a:rPr i="1" lang="en-US" sz="1800">
                <a:solidFill>
                  <a:srgbClr val="1E4E79"/>
                </a:solidFill>
                <a:latin typeface="Calibri"/>
                <a:ea typeface="Calibri"/>
                <a:cs typeface="Calibri"/>
                <a:sym typeface="Calibri"/>
              </a:rPr>
              <a:t>Small Grants Coordination Mechanism</a:t>
            </a:r>
            <a:endParaRPr/>
          </a:p>
          <a:p>
            <a:pPr indent="-285750" lvl="0" marL="285750" marR="0" rtl="0" algn="l">
              <a:spcBef>
                <a:spcPts val="0"/>
              </a:spcBef>
              <a:spcAft>
                <a:spcPts val="0"/>
              </a:spcAft>
              <a:buClr>
                <a:srgbClr val="1E4E79"/>
              </a:buClr>
              <a:buSzPts val="1800"/>
              <a:buFont typeface="Arial"/>
              <a:buChar char="•"/>
            </a:pPr>
            <a:r>
              <a:rPr i="1" lang="en-US" sz="1800">
                <a:solidFill>
                  <a:srgbClr val="1E4E79"/>
                </a:solidFill>
                <a:latin typeface="Calibri"/>
                <a:ea typeface="Calibri"/>
                <a:cs typeface="Calibri"/>
                <a:sym typeface="Calibri"/>
              </a:rPr>
              <a:t>CLME+ Hub</a:t>
            </a:r>
            <a:endParaRPr/>
          </a:p>
          <a:p>
            <a:pPr indent="-285750" lvl="0" marL="285750" marR="0" rtl="0" algn="l">
              <a:spcBef>
                <a:spcPts val="0"/>
              </a:spcBef>
              <a:spcAft>
                <a:spcPts val="0"/>
              </a:spcAft>
              <a:buClr>
                <a:srgbClr val="1E4E79"/>
              </a:buClr>
              <a:buSzPts val="1800"/>
              <a:buFont typeface="Arial"/>
              <a:buChar char="•"/>
            </a:pPr>
            <a:r>
              <a:rPr i="1" lang="en-US" sz="1800">
                <a:solidFill>
                  <a:srgbClr val="1E4E79"/>
                </a:solidFill>
                <a:latin typeface="Calibri"/>
                <a:ea typeface="Calibri"/>
                <a:cs typeface="Calibri"/>
                <a:sym typeface="Calibri"/>
              </a:rPr>
              <a:t>State of Marine Environment and Associated Economies Reporting mechanism</a:t>
            </a:r>
            <a:endParaRPr/>
          </a:p>
        </p:txBody>
      </p:sp>
      <p:sp>
        <p:nvSpPr>
          <p:cNvPr id="268" name="Google Shape;268;p19"/>
          <p:cNvSpPr txBox="1"/>
          <p:nvPr/>
        </p:nvSpPr>
        <p:spPr>
          <a:xfrm>
            <a:off x="676203" y="5693335"/>
            <a:ext cx="11426964" cy="1107996"/>
          </a:xfrm>
          <a:prstGeom prst="rect">
            <a:avLst/>
          </a:prstGeom>
          <a:solidFill>
            <a:srgbClr val="DDEAF6"/>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200">
                <a:solidFill>
                  <a:schemeClr val="dk1"/>
                </a:solidFill>
                <a:latin typeface="Calibri"/>
                <a:ea typeface="Calibri"/>
                <a:cs typeface="Calibri"/>
                <a:sym typeface="Calibri"/>
              </a:rPr>
              <a:t>A 3 month extension of the CLME+ Project will allow for a more meaningful inclusion of findings &amp; results from these important outputs into a new CLME+ Project Concept, supporting their continuity &amp; sustainability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11" name="Shape 111"/>
        <p:cNvGrpSpPr/>
        <p:nvPr/>
      </p:nvGrpSpPr>
      <p:grpSpPr>
        <a:xfrm>
          <a:off x="0" y="0"/>
          <a:ext cx="0" cy="0"/>
          <a:chOff x="0" y="0"/>
          <a:chExt cx="0" cy="0"/>
        </a:xfrm>
      </p:grpSpPr>
      <p:sp>
        <p:nvSpPr>
          <p:cNvPr id="112" name="Google Shape;112;p2"/>
          <p:cNvSpPr txBox="1"/>
          <p:nvPr/>
        </p:nvSpPr>
        <p:spPr>
          <a:xfrm>
            <a:off x="1821764" y="155936"/>
            <a:ext cx="8387243"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chemeClr val="dk1"/>
                </a:solidFill>
                <a:latin typeface="Calibri"/>
                <a:ea typeface="Calibri"/>
                <a:cs typeface="Calibri"/>
                <a:sym typeface="Calibri"/>
              </a:rPr>
              <a:t>Existing CLME+ Project Timeline </a:t>
            </a:r>
            <a:endParaRPr/>
          </a:p>
          <a:p>
            <a:pPr indent="0" lvl="0" marL="0" marR="0" rtl="0" algn="ctr">
              <a:spcBef>
                <a:spcPts val="0"/>
              </a:spcBef>
              <a:spcAft>
                <a:spcPts val="0"/>
              </a:spcAft>
              <a:buNone/>
            </a:pPr>
            <a:r>
              <a:rPr b="1" i="0" lang="en-US" sz="2400" u="none" cap="none" strike="noStrike">
                <a:solidFill>
                  <a:schemeClr val="dk1"/>
                </a:solidFill>
                <a:latin typeface="Calibri"/>
                <a:ea typeface="Calibri"/>
                <a:cs typeface="Calibri"/>
                <a:sym typeface="Calibri"/>
              </a:rPr>
              <a:t>as approved by the Project Steering Committee in March 2019</a:t>
            </a:r>
            <a:endParaRPr/>
          </a:p>
        </p:txBody>
      </p:sp>
      <p:pic>
        <p:nvPicPr>
          <p:cNvPr id="113" name="Google Shape;113;p2"/>
          <p:cNvPicPr preferRelativeResize="0"/>
          <p:nvPr/>
        </p:nvPicPr>
        <p:blipFill rotWithShape="1">
          <a:blip r:embed="rId3">
            <a:alphaModFix/>
          </a:blip>
          <a:srcRect b="0" l="0" r="0" t="0"/>
          <a:stretch/>
        </p:blipFill>
        <p:spPr>
          <a:xfrm>
            <a:off x="0" y="1293301"/>
            <a:ext cx="12192000" cy="337038"/>
          </a:xfrm>
          <a:prstGeom prst="rect">
            <a:avLst/>
          </a:prstGeom>
          <a:noFill/>
          <a:ln>
            <a:noFill/>
          </a:ln>
        </p:spPr>
      </p:pic>
      <p:pic>
        <p:nvPicPr>
          <p:cNvPr descr="image004" id="114" name="Google Shape;114;p2"/>
          <p:cNvPicPr preferRelativeResize="0"/>
          <p:nvPr/>
        </p:nvPicPr>
        <p:blipFill rotWithShape="1">
          <a:blip r:embed="rId4">
            <a:alphaModFix/>
          </a:blip>
          <a:srcRect b="0" l="0" r="0" t="0"/>
          <a:stretch/>
        </p:blipFill>
        <p:spPr>
          <a:xfrm>
            <a:off x="0" y="1630339"/>
            <a:ext cx="12134850" cy="358288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Google Shape;274;p20"/>
          <p:cNvSpPr txBox="1"/>
          <p:nvPr/>
        </p:nvSpPr>
        <p:spPr>
          <a:xfrm>
            <a:off x="1680807" y="91888"/>
            <a:ext cx="95758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70C0"/>
                </a:solidFill>
                <a:latin typeface="Calibri"/>
                <a:ea typeface="Calibri"/>
                <a:cs typeface="Calibri"/>
                <a:sym typeface="Calibri"/>
              </a:rPr>
              <a:t>Summary of Rationale for Proposed  Second and Final Extension</a:t>
            </a:r>
            <a:endParaRPr/>
          </a:p>
        </p:txBody>
      </p:sp>
      <p:sp>
        <p:nvSpPr>
          <p:cNvPr id="275" name="Google Shape;275;p20"/>
          <p:cNvSpPr txBox="1"/>
          <p:nvPr/>
        </p:nvSpPr>
        <p:spPr>
          <a:xfrm>
            <a:off x="506281" y="641873"/>
            <a:ext cx="11156950" cy="5632311"/>
          </a:xfrm>
          <a:prstGeom prst="rect">
            <a:avLst/>
          </a:prstGeom>
          <a:solidFill>
            <a:srgbClr val="DDEAF6"/>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The </a:t>
            </a:r>
            <a:r>
              <a:rPr b="1" lang="en-US" sz="2000">
                <a:solidFill>
                  <a:schemeClr val="dk1"/>
                </a:solidFill>
                <a:latin typeface="Calibri"/>
                <a:ea typeface="Calibri"/>
                <a:cs typeface="Calibri"/>
                <a:sym typeface="Calibri"/>
              </a:rPr>
              <a:t>proposed second and final 3 month extension of the CLME+ Project </a:t>
            </a:r>
            <a:r>
              <a:rPr lang="en-US" sz="2000">
                <a:solidFill>
                  <a:schemeClr val="dk1"/>
                </a:solidFill>
                <a:latin typeface="Calibri"/>
                <a:ea typeface="Calibri"/>
                <a:cs typeface="Calibri"/>
                <a:sym typeface="Calibri"/>
              </a:rPr>
              <a:t>will allow:</a:t>
            </a:r>
            <a:endParaRPr/>
          </a:p>
          <a:p>
            <a:pPr indent="-158750" lvl="0" marL="285750" marR="0" rtl="0" algn="l">
              <a:spcBef>
                <a:spcPts val="0"/>
              </a:spcBef>
              <a:spcAft>
                <a:spcPts val="0"/>
              </a:spcAft>
              <a:buClr>
                <a:schemeClr val="dk1"/>
              </a:buClr>
              <a:buSzPts val="2000"/>
              <a:buFont typeface="Arial"/>
              <a:buNone/>
            </a:pPr>
            <a:r>
              <a:t/>
            </a:r>
            <a:endParaRPr sz="20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000"/>
              <a:buFont typeface="Arial"/>
              <a:buChar char="•"/>
            </a:pPr>
            <a:r>
              <a:rPr i="1" lang="en-US" sz="2000">
                <a:solidFill>
                  <a:schemeClr val="dk1"/>
                </a:solidFill>
                <a:latin typeface="Calibri"/>
                <a:ea typeface="Calibri"/>
                <a:cs typeface="Calibri"/>
                <a:sym typeface="Calibri"/>
              </a:rPr>
              <a:t>Additional time to successfully achieve the Project Objective and Outcomes, through the revised targets in the Project Results Framework, particularly:</a:t>
            </a:r>
            <a:endParaRPr/>
          </a:p>
          <a:p>
            <a:pPr indent="-285750" lvl="1" marL="742950" marR="0" rtl="0" algn="l">
              <a:spcBef>
                <a:spcPts val="0"/>
              </a:spcBef>
              <a:spcAft>
                <a:spcPts val="0"/>
              </a:spcAft>
              <a:buClr>
                <a:schemeClr val="dk1"/>
              </a:buClr>
              <a:buSzPts val="2000"/>
              <a:buFont typeface="Arial"/>
              <a:buChar char="•"/>
            </a:pPr>
            <a:r>
              <a:rPr b="0" i="1" lang="en-US" sz="2000" u="none" cap="none" strike="noStrike">
                <a:solidFill>
                  <a:schemeClr val="dk1"/>
                </a:solidFill>
                <a:latin typeface="Calibri"/>
                <a:ea typeface="Calibri"/>
                <a:cs typeface="Calibri"/>
                <a:sym typeface="Calibri"/>
              </a:rPr>
              <a:t>Finalization of the CLME+ Flagship Outputs (incl. those relating to the PCM and other SAP priorities)</a:t>
            </a:r>
            <a:endParaRPr/>
          </a:p>
          <a:p>
            <a:pPr indent="-285750" lvl="1" marL="742950" marR="0" rtl="0" algn="l">
              <a:spcBef>
                <a:spcPts val="0"/>
              </a:spcBef>
              <a:spcAft>
                <a:spcPts val="0"/>
              </a:spcAft>
              <a:buClr>
                <a:schemeClr val="dk1"/>
              </a:buClr>
              <a:buSzPts val="2000"/>
              <a:buFont typeface="Arial"/>
              <a:buChar char="•"/>
            </a:pPr>
            <a:r>
              <a:rPr b="0" i="1" lang="en-US" sz="2000" u="none" cap="none" strike="noStrike">
                <a:solidFill>
                  <a:schemeClr val="dk1"/>
                </a:solidFill>
                <a:latin typeface="Calibri"/>
                <a:ea typeface="Calibri"/>
                <a:cs typeface="Calibri"/>
                <a:sym typeface="Calibri"/>
              </a:rPr>
              <a:t>Implementation of the EBM/EAF Sub-Projects under Component 3, testing EAF/EBM effectiveness</a:t>
            </a:r>
            <a:endParaRPr/>
          </a:p>
          <a:p>
            <a:pPr indent="0" lvl="0" marL="0" marR="0" rtl="0" algn="l">
              <a:spcBef>
                <a:spcPts val="0"/>
              </a:spcBef>
              <a:spcAft>
                <a:spcPts val="0"/>
              </a:spcAft>
              <a:buNone/>
            </a:pPr>
            <a:r>
              <a:t/>
            </a:r>
            <a:endParaRPr i="1" sz="20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000"/>
              <a:buFont typeface="Arial"/>
              <a:buChar char="•"/>
            </a:pPr>
            <a:r>
              <a:rPr i="1" lang="en-US" sz="2000">
                <a:solidFill>
                  <a:schemeClr val="dk1"/>
                </a:solidFill>
                <a:latin typeface="Calibri"/>
                <a:ea typeface="Calibri"/>
                <a:cs typeface="Calibri"/>
                <a:sym typeface="Calibri"/>
              </a:rPr>
              <a:t>Additional time, acknowledging the operational aspects and challenges of budget execution</a:t>
            </a:r>
            <a:endParaRPr/>
          </a:p>
          <a:p>
            <a:pPr indent="-158750" lvl="0" marL="285750" marR="0" rtl="0" algn="l">
              <a:spcBef>
                <a:spcPts val="0"/>
              </a:spcBef>
              <a:spcAft>
                <a:spcPts val="0"/>
              </a:spcAft>
              <a:buClr>
                <a:schemeClr val="dk1"/>
              </a:buClr>
              <a:buSzPts val="2000"/>
              <a:buFont typeface="Arial"/>
              <a:buNone/>
            </a:pPr>
            <a:r>
              <a:t/>
            </a:r>
            <a:endParaRPr i="1" sz="20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000"/>
              <a:buFont typeface="Arial"/>
              <a:buChar char="•"/>
            </a:pPr>
            <a:r>
              <a:rPr i="1" lang="en-US" sz="2000">
                <a:solidFill>
                  <a:schemeClr val="dk1"/>
                </a:solidFill>
                <a:latin typeface="Calibri"/>
                <a:ea typeface="Calibri"/>
                <a:cs typeface="Calibri"/>
                <a:sym typeface="Calibri"/>
              </a:rPr>
              <a:t>A more complete assessment by the Terminal Evaluator of Project Outputs &amp; Achievements</a:t>
            </a:r>
            <a:endParaRPr/>
          </a:p>
          <a:p>
            <a:pPr indent="0" lvl="0" marL="0" marR="0" rtl="0" algn="l">
              <a:spcBef>
                <a:spcPts val="0"/>
              </a:spcBef>
              <a:spcAft>
                <a:spcPts val="0"/>
              </a:spcAft>
              <a:buNone/>
            </a:pPr>
            <a:r>
              <a:t/>
            </a:r>
            <a:endParaRPr i="1" sz="20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000"/>
              <a:buFont typeface="Arial"/>
              <a:buChar char="•"/>
            </a:pPr>
            <a:r>
              <a:rPr i="1" lang="en-US" sz="2000">
                <a:solidFill>
                  <a:schemeClr val="dk1"/>
                </a:solidFill>
                <a:latin typeface="Calibri"/>
                <a:ea typeface="Calibri"/>
                <a:cs typeface="Calibri"/>
                <a:sym typeface="Calibri"/>
              </a:rPr>
              <a:t>A more realistic PSC Work Programme, allowing for more meaningful engagement of the PSC membership in all remaining PSC business (note: many countries and Focal Points have expressed that they are overwhelmed with work, affecting their capacity to engage in CLME+ PSC business)</a:t>
            </a:r>
            <a:endParaRPr/>
          </a:p>
          <a:p>
            <a:pPr indent="-158750" lvl="0" marL="285750" marR="0" rtl="0" algn="l">
              <a:spcBef>
                <a:spcPts val="0"/>
              </a:spcBef>
              <a:spcAft>
                <a:spcPts val="0"/>
              </a:spcAft>
              <a:buClr>
                <a:schemeClr val="dk1"/>
              </a:buClr>
              <a:buSzPts val="2000"/>
              <a:buFont typeface="Arial"/>
              <a:buNone/>
            </a:pPr>
            <a:r>
              <a:t/>
            </a:r>
            <a:endParaRPr i="1" sz="20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000"/>
              <a:buFont typeface="Arial"/>
              <a:buChar char="•"/>
            </a:pPr>
            <a:r>
              <a:rPr i="1" lang="en-US" sz="2000">
                <a:solidFill>
                  <a:schemeClr val="dk1"/>
                </a:solidFill>
                <a:latin typeface="Calibri"/>
                <a:ea typeface="Calibri"/>
                <a:cs typeface="Calibri"/>
                <a:sym typeface="Calibri"/>
              </a:rPr>
              <a:t>More meaningful integration of key CLME+ Project results into the new proposal to give continuity to CLME+ SAP implementation and to the outcomes and outputs of the CLME+ Project and related initiatives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280" name="Shape 280"/>
        <p:cNvGrpSpPr/>
        <p:nvPr/>
      </p:nvGrpSpPr>
      <p:grpSpPr>
        <a:xfrm>
          <a:off x="0" y="0"/>
          <a:ext cx="0" cy="0"/>
          <a:chOff x="0" y="0"/>
          <a:chExt cx="0" cy="0"/>
        </a:xfrm>
      </p:grpSpPr>
      <p:graphicFrame>
        <p:nvGraphicFramePr>
          <p:cNvPr id="281" name="Google Shape;281;p21"/>
          <p:cNvGraphicFramePr/>
          <p:nvPr/>
        </p:nvGraphicFramePr>
        <p:xfrm>
          <a:off x="312096" y="704625"/>
          <a:ext cx="3000000" cy="3000000"/>
        </p:xfrm>
        <a:graphic>
          <a:graphicData uri="http://schemas.openxmlformats.org/drawingml/2006/table">
            <a:tbl>
              <a:tblPr bandRow="1" firstRow="1">
                <a:noFill/>
                <a:tableStyleId>{190F3F36-1DA0-4563-BAD2-57EFD8D62D36}</a:tableStyleId>
              </a:tblPr>
              <a:tblGrid>
                <a:gridCol w="1804475"/>
                <a:gridCol w="4897425"/>
                <a:gridCol w="4905325"/>
              </a:tblGrid>
              <a:tr h="399175">
                <a:tc>
                  <a:txBody>
                    <a:bodyPr/>
                    <a:lstStyle/>
                    <a:p>
                      <a:pPr indent="0" lvl="0" marL="0" marR="0" rtl="0" algn="l">
                        <a:spcBef>
                          <a:spcPts val="0"/>
                        </a:spcBef>
                        <a:spcAft>
                          <a:spcPts val="0"/>
                        </a:spcAft>
                        <a:buNone/>
                      </a:pPr>
                      <a:r>
                        <a:rPr lang="en-US" sz="1800"/>
                        <a:t>Agency </a:t>
                      </a:r>
                      <a:endParaRPr/>
                    </a:p>
                  </a:txBody>
                  <a:tcPr marT="45725" marB="45725" marR="91450" marL="91450"/>
                </a:tc>
                <a:tc>
                  <a:txBody>
                    <a:bodyPr/>
                    <a:lstStyle/>
                    <a:p>
                      <a:pPr indent="0" lvl="0" marL="0" marR="0" rtl="0" algn="l">
                        <a:spcBef>
                          <a:spcPts val="0"/>
                        </a:spcBef>
                        <a:spcAft>
                          <a:spcPts val="0"/>
                        </a:spcAft>
                        <a:buNone/>
                      </a:pPr>
                      <a:r>
                        <a:rPr b="1" lang="en-US" sz="1800"/>
                        <a:t>Current End Dates</a:t>
                      </a:r>
                      <a:endParaRPr/>
                    </a:p>
                  </a:txBody>
                  <a:tcPr marT="45725" marB="45725" marR="91450" marL="91450"/>
                </a:tc>
                <a:tc>
                  <a:txBody>
                    <a:bodyPr/>
                    <a:lstStyle/>
                    <a:p>
                      <a:pPr indent="0" lvl="0" marL="0" marR="0" rtl="0" algn="l">
                        <a:spcBef>
                          <a:spcPts val="0"/>
                        </a:spcBef>
                        <a:spcAft>
                          <a:spcPts val="0"/>
                        </a:spcAft>
                        <a:buNone/>
                      </a:pPr>
                      <a:r>
                        <a:rPr b="1" lang="en-US" sz="1800"/>
                        <a:t>Proposed New End Dates</a:t>
                      </a:r>
                      <a:endParaRPr/>
                    </a:p>
                  </a:txBody>
                  <a:tcPr marT="45725" marB="45725" marR="91450" marL="91450"/>
                </a:tc>
              </a:tr>
              <a:tr h="416425">
                <a:tc>
                  <a:txBody>
                    <a:bodyPr/>
                    <a:lstStyle/>
                    <a:p>
                      <a:pPr indent="0" lvl="0" marL="0" marR="0" rtl="0" algn="l">
                        <a:spcBef>
                          <a:spcPts val="0"/>
                        </a:spcBef>
                        <a:spcAft>
                          <a:spcPts val="0"/>
                        </a:spcAft>
                        <a:buNone/>
                      </a:pPr>
                      <a:r>
                        <a:rPr b="1" lang="en-US" sz="1600"/>
                        <a:t>CANARI</a:t>
                      </a:r>
                      <a:endParaRPr/>
                    </a:p>
                  </a:txBody>
                  <a:tcPr marT="45725" marB="45725" marR="91450" marL="91450"/>
                </a:tc>
                <a:tc>
                  <a:txBody>
                    <a:bodyPr/>
                    <a:lstStyle/>
                    <a:p>
                      <a:pPr indent="0" lvl="0" marL="0" marR="0" rtl="0" algn="l">
                        <a:spcBef>
                          <a:spcPts val="0"/>
                        </a:spcBef>
                        <a:spcAft>
                          <a:spcPts val="0"/>
                        </a:spcAft>
                        <a:buNone/>
                      </a:pPr>
                      <a:r>
                        <a:rPr b="1" lang="en-US" sz="1600"/>
                        <a:t>30 July 2020</a:t>
                      </a:r>
                      <a:endParaRPr/>
                    </a:p>
                  </a:txBody>
                  <a:tcPr marT="45725" marB="45725" marR="91450" marL="91450"/>
                </a:tc>
                <a:tc>
                  <a:txBody>
                    <a:bodyPr/>
                    <a:lstStyle/>
                    <a:p>
                      <a:pPr indent="0" lvl="0" marL="0" marR="0" rtl="0" algn="l">
                        <a:spcBef>
                          <a:spcPts val="0"/>
                        </a:spcBef>
                        <a:spcAft>
                          <a:spcPts val="0"/>
                        </a:spcAft>
                        <a:buNone/>
                      </a:pPr>
                      <a:r>
                        <a:rPr b="1" lang="en-US" sz="1600"/>
                        <a:t>30 July 2020</a:t>
                      </a:r>
                      <a:endParaRPr/>
                    </a:p>
                  </a:txBody>
                  <a:tcPr marT="45725" marB="45725" marR="91450" marL="91450"/>
                </a:tc>
              </a:tr>
              <a:tr h="416425">
                <a:tc>
                  <a:txBody>
                    <a:bodyPr/>
                    <a:lstStyle/>
                    <a:p>
                      <a:pPr indent="0" lvl="0" marL="0" marR="0" rtl="0" algn="l">
                        <a:spcBef>
                          <a:spcPts val="0"/>
                        </a:spcBef>
                        <a:spcAft>
                          <a:spcPts val="0"/>
                        </a:spcAft>
                        <a:buNone/>
                      </a:pPr>
                      <a:r>
                        <a:rPr b="1" lang="en-US" sz="1600"/>
                        <a:t>CERMES</a:t>
                      </a:r>
                      <a:endParaRPr sz="1200">
                        <a:solidFill>
                          <a:srgbClr val="C00000"/>
                        </a:solidFill>
                      </a:endParaRPr>
                    </a:p>
                  </a:txBody>
                  <a:tcPr marT="45725" marB="45725" marR="91450" marL="91450"/>
                </a:tc>
                <a:tc>
                  <a:txBody>
                    <a:bodyPr/>
                    <a:lstStyle/>
                    <a:p>
                      <a:pPr indent="0" lvl="0" marL="0" marR="0" rtl="0" algn="l">
                        <a:spcBef>
                          <a:spcPts val="0"/>
                        </a:spcBef>
                        <a:spcAft>
                          <a:spcPts val="0"/>
                        </a:spcAft>
                        <a:buNone/>
                      </a:pPr>
                      <a:r>
                        <a:rPr b="1" lang="en-US" sz="1600"/>
                        <a:t>30 October 2020</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600"/>
                        <a:buFont typeface="Calibri"/>
                        <a:buNone/>
                      </a:pPr>
                      <a:r>
                        <a:rPr b="1" lang="en-US" sz="1600"/>
                        <a:t>30 October 2020</a:t>
                      </a:r>
                      <a:endParaRPr/>
                    </a:p>
                  </a:txBody>
                  <a:tcPr marT="45725" marB="45725" marR="91450" marL="91450"/>
                </a:tc>
              </a:tr>
              <a:tr h="678825">
                <a:tc>
                  <a:txBody>
                    <a:bodyPr/>
                    <a:lstStyle/>
                    <a:p>
                      <a:pPr indent="0" lvl="0" marL="0" marR="0" rtl="0" algn="l">
                        <a:spcBef>
                          <a:spcPts val="0"/>
                        </a:spcBef>
                        <a:spcAft>
                          <a:spcPts val="0"/>
                        </a:spcAft>
                        <a:buNone/>
                      </a:pPr>
                      <a:r>
                        <a:rPr b="1" lang="en-US" sz="1800"/>
                        <a:t>CRFM</a:t>
                      </a:r>
                      <a:r>
                        <a:rPr b="1" lang="en-US" sz="1800"/>
                        <a:t> </a:t>
                      </a:r>
                      <a:endParaRPr b="1" sz="1800"/>
                    </a:p>
                  </a:txBody>
                  <a:tcPr marT="45725" marB="45725" marR="91450" marL="91450"/>
                </a:tc>
                <a:tc>
                  <a:txBody>
                    <a:bodyPr/>
                    <a:lstStyle/>
                    <a:p>
                      <a:pPr indent="0" lvl="0" marL="0" marR="0" rtl="0" algn="l">
                        <a:spcBef>
                          <a:spcPts val="0"/>
                        </a:spcBef>
                        <a:spcAft>
                          <a:spcPts val="0"/>
                        </a:spcAft>
                        <a:buNone/>
                      </a:pPr>
                      <a:r>
                        <a:rPr b="1" lang="en-US" sz="1400"/>
                        <a:t>(GEF Funds Activities)</a:t>
                      </a:r>
                      <a:r>
                        <a:rPr b="1" lang="en-US" sz="1800"/>
                        <a:t> March 2020</a:t>
                      </a:r>
                      <a:endParaRPr/>
                    </a:p>
                    <a:p>
                      <a:pPr indent="0" lvl="0" marL="0" marR="0" rtl="0" algn="l">
                        <a:spcBef>
                          <a:spcPts val="0"/>
                        </a:spcBef>
                        <a:spcAft>
                          <a:spcPts val="0"/>
                        </a:spcAft>
                        <a:buNone/>
                      </a:pPr>
                      <a:r>
                        <a:rPr b="1" lang="en-US" sz="1400"/>
                        <a:t>(Canadian</a:t>
                      </a:r>
                      <a:r>
                        <a:rPr b="1" lang="en-US" sz="1400"/>
                        <a:t> Gov’t funds)</a:t>
                      </a:r>
                      <a:r>
                        <a:rPr b="1" lang="en-US" sz="1800"/>
                        <a:t> December 2020</a:t>
                      </a:r>
                      <a:endParaRPr b="1" sz="1800"/>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(GEF Funds Activities)</a:t>
                      </a:r>
                      <a:r>
                        <a:rPr b="1" i="0" lang="en-US" sz="1800" u="none" cap="none" strike="noStrike">
                          <a:solidFill>
                            <a:srgbClr val="000000"/>
                          </a:solidFill>
                          <a:latin typeface="Calibri"/>
                          <a:ea typeface="Calibri"/>
                          <a:cs typeface="Calibri"/>
                          <a:sym typeface="Calibri"/>
                        </a:rPr>
                        <a:t> </a:t>
                      </a:r>
                      <a:r>
                        <a:rPr b="1" lang="en-US" sz="1800">
                          <a:solidFill>
                            <a:srgbClr val="3C78D8"/>
                          </a:solidFill>
                        </a:rPr>
                        <a:t>TBD</a:t>
                      </a:r>
                      <a:endParaRPr>
                        <a:solidFill>
                          <a:srgbClr val="3C78D8"/>
                        </a:solidFill>
                      </a:endParaRPr>
                    </a:p>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(Canadian Government funds)</a:t>
                      </a:r>
                      <a:r>
                        <a:rPr b="1" i="0" lang="en-US" sz="1800" u="none" cap="none" strike="noStrike">
                          <a:solidFill>
                            <a:srgbClr val="000000"/>
                          </a:solidFill>
                          <a:latin typeface="Calibri"/>
                          <a:ea typeface="Calibri"/>
                          <a:cs typeface="Calibri"/>
                          <a:sym typeface="Calibri"/>
                        </a:rPr>
                        <a:t> December 2020</a:t>
                      </a:r>
                      <a:endParaRPr/>
                    </a:p>
                  </a:txBody>
                  <a:tcPr marT="45725" marB="45725" marR="91450" marL="91450"/>
                </a:tc>
              </a:tr>
              <a:tr h="416425">
                <a:tc>
                  <a:txBody>
                    <a:bodyPr/>
                    <a:lstStyle/>
                    <a:p>
                      <a:pPr indent="0" lvl="0" marL="0" marR="0" rtl="0" algn="l">
                        <a:spcBef>
                          <a:spcPts val="0"/>
                        </a:spcBef>
                        <a:spcAft>
                          <a:spcPts val="0"/>
                        </a:spcAft>
                        <a:buNone/>
                      </a:pPr>
                      <a:r>
                        <a:rPr b="1" lang="en-US" sz="1600"/>
                        <a:t>FAO</a:t>
                      </a:r>
                      <a:endParaRPr/>
                    </a:p>
                  </a:txBody>
                  <a:tcPr marT="45725" marB="45725" marR="91450" marL="91450"/>
                </a:tc>
                <a:tc>
                  <a:txBody>
                    <a:bodyPr/>
                    <a:lstStyle/>
                    <a:p>
                      <a:pPr indent="0" lvl="0" marL="0" marR="0" rtl="0" algn="l">
                        <a:spcBef>
                          <a:spcPts val="0"/>
                        </a:spcBef>
                        <a:spcAft>
                          <a:spcPts val="0"/>
                        </a:spcAft>
                        <a:buNone/>
                      </a:pPr>
                      <a:r>
                        <a:rPr b="1" lang="en-US" sz="1600"/>
                        <a:t>30 April 2020: Finalisation</a:t>
                      </a:r>
                      <a:r>
                        <a:rPr b="1" lang="en-US" sz="1600"/>
                        <a:t> of all technical activities</a:t>
                      </a:r>
                      <a:endParaRPr b="1" sz="1600"/>
                    </a:p>
                    <a:p>
                      <a:pPr indent="0" lvl="0" marL="0" marR="0" rtl="0" algn="l">
                        <a:spcBef>
                          <a:spcPts val="0"/>
                        </a:spcBef>
                        <a:spcAft>
                          <a:spcPts val="0"/>
                        </a:spcAft>
                        <a:buNone/>
                      </a:pPr>
                      <a:r>
                        <a:rPr b="1" lang="en-US" sz="1600"/>
                        <a:t>31 August 2020: </a:t>
                      </a:r>
                      <a:r>
                        <a:rPr b="1" lang="en-US" sz="1600"/>
                        <a:t>Submission of Final Technical Report and Certified Financial Report</a:t>
                      </a:r>
                      <a:endParaRPr b="1" sz="1600"/>
                    </a:p>
                  </a:txBody>
                  <a:tcPr marT="45725" marB="45725" marR="91450" marL="91450"/>
                </a:tc>
                <a:tc>
                  <a:txBody>
                    <a:bodyPr/>
                    <a:lstStyle/>
                    <a:p>
                      <a:pPr indent="0" lvl="0" marL="0" marR="0" rtl="0" algn="l">
                        <a:spcBef>
                          <a:spcPts val="0"/>
                        </a:spcBef>
                        <a:spcAft>
                          <a:spcPts val="0"/>
                        </a:spcAft>
                        <a:buNone/>
                      </a:pPr>
                      <a:r>
                        <a:rPr b="1" lang="en-US" sz="1600">
                          <a:solidFill>
                            <a:srgbClr val="0070C0"/>
                          </a:solidFill>
                        </a:rPr>
                        <a:t>31 December 2020:</a:t>
                      </a:r>
                      <a:r>
                        <a:rPr b="1" lang="en-US" sz="1600"/>
                        <a:t> </a:t>
                      </a:r>
                      <a:r>
                        <a:rPr b="1" lang="en-US" sz="1600"/>
                        <a:t>Finalisation</a:t>
                      </a:r>
                      <a:r>
                        <a:rPr b="1" lang="en-US" sz="1600"/>
                        <a:t> of all technical activities</a:t>
                      </a:r>
                      <a:endParaRPr/>
                    </a:p>
                    <a:p>
                      <a:pPr indent="0" lvl="0" marL="0" marR="0" rtl="0" algn="l">
                        <a:spcBef>
                          <a:spcPts val="0"/>
                        </a:spcBef>
                        <a:spcAft>
                          <a:spcPts val="0"/>
                        </a:spcAft>
                        <a:buNone/>
                      </a:pPr>
                      <a:r>
                        <a:rPr b="1" lang="en-US" sz="1600">
                          <a:solidFill>
                            <a:srgbClr val="0070C0"/>
                          </a:solidFill>
                        </a:rPr>
                        <a:t>31 March 2020:</a:t>
                      </a:r>
                      <a:r>
                        <a:rPr b="1" lang="en-US" sz="1600"/>
                        <a:t> Submission of Final Technical Report and Certified Financial Report</a:t>
                      </a:r>
                      <a:endParaRPr b="1" sz="1600"/>
                    </a:p>
                  </a:txBody>
                  <a:tcPr marT="45725" marB="45725" marR="91450" marL="91450"/>
                </a:tc>
              </a:tr>
              <a:tr h="416425">
                <a:tc>
                  <a:txBody>
                    <a:bodyPr/>
                    <a:lstStyle/>
                    <a:p>
                      <a:pPr indent="0" lvl="0" marL="0" marR="0" rtl="0" algn="l">
                        <a:spcBef>
                          <a:spcPts val="0"/>
                        </a:spcBef>
                        <a:spcAft>
                          <a:spcPts val="0"/>
                        </a:spcAft>
                        <a:buNone/>
                      </a:pPr>
                      <a:r>
                        <a:rPr b="1" lang="en-US" sz="1600"/>
                        <a:t>GCFI</a:t>
                      </a:r>
                      <a:endParaRPr/>
                    </a:p>
                  </a:txBody>
                  <a:tcPr marT="45725" marB="45725" marR="91450" marL="91450"/>
                </a:tc>
                <a:tc>
                  <a:txBody>
                    <a:bodyPr/>
                    <a:lstStyle/>
                    <a:p>
                      <a:pPr indent="0" lvl="0" marL="0" marR="0" rtl="0" algn="l">
                        <a:spcBef>
                          <a:spcPts val="0"/>
                        </a:spcBef>
                        <a:spcAft>
                          <a:spcPts val="0"/>
                        </a:spcAft>
                        <a:buNone/>
                      </a:pPr>
                      <a:r>
                        <a:rPr b="1" lang="en-US" sz="1600"/>
                        <a:t>31</a:t>
                      </a:r>
                      <a:r>
                        <a:rPr b="1" lang="en-US" sz="1600"/>
                        <a:t> May </a:t>
                      </a:r>
                      <a:r>
                        <a:rPr b="1" lang="en-US" sz="1600"/>
                        <a:t>2020</a:t>
                      </a:r>
                      <a:endParaRPr/>
                    </a:p>
                  </a:txBody>
                  <a:tcPr marT="45725" marB="45725" marR="91450" marL="91450"/>
                </a:tc>
                <a:tc>
                  <a:txBody>
                    <a:bodyPr/>
                    <a:lstStyle/>
                    <a:p>
                      <a:pPr indent="0" lvl="0" marL="0" marR="0" rtl="0" algn="l">
                        <a:spcBef>
                          <a:spcPts val="0"/>
                        </a:spcBef>
                        <a:spcAft>
                          <a:spcPts val="0"/>
                        </a:spcAft>
                        <a:buNone/>
                      </a:pPr>
                      <a:r>
                        <a:rPr b="1" lang="en-US" sz="1600"/>
                        <a:t>31 May 2020</a:t>
                      </a:r>
                      <a:endParaRPr/>
                    </a:p>
                  </a:txBody>
                  <a:tcPr marT="45725" marB="45725" marR="91450" marL="91450"/>
                </a:tc>
              </a:tr>
              <a:tr h="416425">
                <a:tc>
                  <a:txBody>
                    <a:bodyPr/>
                    <a:lstStyle/>
                    <a:p>
                      <a:pPr indent="0" lvl="0" marL="0" marR="0" rtl="0" algn="l">
                        <a:spcBef>
                          <a:spcPts val="0"/>
                        </a:spcBef>
                        <a:spcAft>
                          <a:spcPts val="0"/>
                        </a:spcAft>
                        <a:buNone/>
                      </a:pPr>
                      <a:r>
                        <a:rPr b="1" lang="en-US" sz="1600"/>
                        <a:t>OECS</a:t>
                      </a:r>
                      <a:endParaRPr/>
                    </a:p>
                  </a:txBody>
                  <a:tcPr marT="45725" marB="45725" marR="91450" marL="91450"/>
                </a:tc>
                <a:tc>
                  <a:txBody>
                    <a:bodyPr/>
                    <a:lstStyle/>
                    <a:p>
                      <a:pPr indent="0" lvl="0" marL="0" marR="0" rtl="0" algn="l">
                        <a:spcBef>
                          <a:spcPts val="0"/>
                        </a:spcBef>
                        <a:spcAft>
                          <a:spcPts val="0"/>
                        </a:spcAft>
                        <a:buNone/>
                      </a:pPr>
                      <a:r>
                        <a:rPr b="1" lang="en-US" sz="1600"/>
                        <a:t>30 August 2020</a:t>
                      </a:r>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Calibri"/>
                        <a:buNone/>
                      </a:pPr>
                      <a:r>
                        <a:rPr b="1" i="0" lang="en-US" sz="1600" u="none" cap="none" strike="noStrike">
                          <a:solidFill>
                            <a:srgbClr val="000000"/>
                          </a:solidFill>
                          <a:latin typeface="Calibri"/>
                          <a:ea typeface="Calibri"/>
                          <a:cs typeface="Calibri"/>
                          <a:sym typeface="Calibri"/>
                        </a:rPr>
                        <a:t>30 August 2020</a:t>
                      </a:r>
                      <a:endParaRPr/>
                    </a:p>
                  </a:txBody>
                  <a:tcPr marT="45725" marB="45725" marR="91450" marL="91450"/>
                </a:tc>
              </a:tr>
              <a:tr h="416425">
                <a:tc>
                  <a:txBody>
                    <a:bodyPr/>
                    <a:lstStyle/>
                    <a:p>
                      <a:pPr indent="0" lvl="0" marL="0" marR="0" rtl="0" algn="l">
                        <a:spcBef>
                          <a:spcPts val="0"/>
                        </a:spcBef>
                        <a:spcAft>
                          <a:spcPts val="0"/>
                        </a:spcAft>
                        <a:buNone/>
                      </a:pPr>
                      <a:r>
                        <a:rPr b="1" lang="en-US" sz="1600"/>
                        <a:t>OSPESCA</a:t>
                      </a:r>
                      <a:endParaRPr/>
                    </a:p>
                  </a:txBody>
                  <a:tcPr marT="45725" marB="45725" marR="91450" marL="91450"/>
                </a:tc>
                <a:tc>
                  <a:txBody>
                    <a:bodyPr/>
                    <a:lstStyle/>
                    <a:p>
                      <a:pPr indent="0" lvl="0" marL="0" marR="0" rtl="0" algn="l">
                        <a:spcBef>
                          <a:spcPts val="0"/>
                        </a:spcBef>
                        <a:spcAft>
                          <a:spcPts val="0"/>
                        </a:spcAft>
                        <a:buNone/>
                      </a:pPr>
                      <a:r>
                        <a:rPr b="1" lang="en-US" sz="1600"/>
                        <a:t>Agreement</a:t>
                      </a:r>
                      <a:r>
                        <a:rPr b="1" lang="en-US" sz="1600"/>
                        <a:t> finalised</a:t>
                      </a:r>
                      <a:endParaRPr b="1" sz="1600"/>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Calibri"/>
                        <a:buNone/>
                      </a:pPr>
                      <a:r>
                        <a:rPr b="1" i="0" lang="en-US" sz="1600" u="none" cap="none" strike="noStrike">
                          <a:solidFill>
                            <a:srgbClr val="000000"/>
                          </a:solidFill>
                          <a:latin typeface="Calibri"/>
                          <a:ea typeface="Calibri"/>
                          <a:cs typeface="Calibri"/>
                          <a:sym typeface="Calibri"/>
                        </a:rPr>
                        <a:t>Agreement finalised</a:t>
                      </a:r>
                      <a:endParaRPr b="1" i="0" sz="1600" u="none" cap="none" strike="noStrike">
                        <a:solidFill>
                          <a:srgbClr val="000000"/>
                        </a:solidFill>
                        <a:latin typeface="Calibri"/>
                        <a:ea typeface="Calibri"/>
                        <a:cs typeface="Calibri"/>
                        <a:sym typeface="Calibri"/>
                      </a:endParaRPr>
                    </a:p>
                  </a:txBody>
                  <a:tcPr marT="45725" marB="45725" marR="91450" marL="91450"/>
                </a:tc>
              </a:tr>
              <a:tr h="416425">
                <a:tc>
                  <a:txBody>
                    <a:bodyPr/>
                    <a:lstStyle/>
                    <a:p>
                      <a:pPr indent="0" lvl="0" marL="0" marR="0" rtl="0" algn="l">
                        <a:spcBef>
                          <a:spcPts val="0"/>
                        </a:spcBef>
                        <a:spcAft>
                          <a:spcPts val="0"/>
                        </a:spcAft>
                        <a:buNone/>
                      </a:pPr>
                      <a:r>
                        <a:rPr b="1" lang="en-US" sz="1600"/>
                        <a:t>UN Environment</a:t>
                      </a:r>
                      <a:endParaRPr/>
                    </a:p>
                  </a:txBody>
                  <a:tcPr marT="45725" marB="45725" marR="91450" marL="91450"/>
                </a:tc>
                <a:tc>
                  <a:txBody>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31 August 2020: </a:t>
                      </a:r>
                      <a:r>
                        <a:rPr b="1" lang="en-US" sz="1600"/>
                        <a:t>Finalisation</a:t>
                      </a:r>
                      <a:r>
                        <a:rPr b="1" lang="en-US" sz="1600"/>
                        <a:t> of all technical activities</a:t>
                      </a:r>
                      <a:endParaRPr b="1" sz="16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600">
                          <a:solidFill>
                            <a:schemeClr val="dk1"/>
                          </a:solidFill>
                          <a:latin typeface="Calibri"/>
                          <a:ea typeface="Calibri"/>
                          <a:cs typeface="Calibri"/>
                          <a:sym typeface="Calibri"/>
                        </a:rPr>
                        <a:t>11 December 2020: </a:t>
                      </a:r>
                      <a:r>
                        <a:rPr b="1" lang="en-US" sz="1600"/>
                        <a:t>Submission of Final Technical Report and Certified Financial Report</a:t>
                      </a:r>
                      <a:endParaRPr b="1" sz="1600">
                        <a:solidFill>
                          <a:schemeClr val="dk1"/>
                        </a:solidFill>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b="1" lang="en-US" sz="1600">
                          <a:solidFill>
                            <a:srgbClr val="0070C0"/>
                          </a:solidFill>
                        </a:rPr>
                        <a:t>31 December 2020:</a:t>
                      </a:r>
                      <a:r>
                        <a:rPr b="1" lang="en-US" sz="1600"/>
                        <a:t> </a:t>
                      </a:r>
                      <a:r>
                        <a:rPr b="1" lang="en-US" sz="1600"/>
                        <a:t>Finalisation</a:t>
                      </a:r>
                      <a:r>
                        <a:rPr b="1" lang="en-US" sz="1600"/>
                        <a:t> of all technical activities</a:t>
                      </a:r>
                      <a:endParaRPr/>
                    </a:p>
                    <a:p>
                      <a:pPr indent="0" lvl="0" marL="0" marR="0" rtl="0" algn="l">
                        <a:spcBef>
                          <a:spcPts val="0"/>
                        </a:spcBef>
                        <a:spcAft>
                          <a:spcPts val="0"/>
                        </a:spcAft>
                        <a:buNone/>
                      </a:pPr>
                      <a:r>
                        <a:rPr b="1" lang="en-US" sz="1600">
                          <a:solidFill>
                            <a:srgbClr val="0070C0"/>
                          </a:solidFill>
                        </a:rPr>
                        <a:t>31 March 2020:</a:t>
                      </a:r>
                      <a:r>
                        <a:rPr b="1" lang="en-US" sz="1600"/>
                        <a:t> Submission of Final Technical Report and Certified Financial Report</a:t>
                      </a:r>
                      <a:endParaRPr b="1" sz="1600"/>
                    </a:p>
                  </a:txBody>
                  <a:tcPr marT="45725" marB="45725" marR="91450" marL="91450"/>
                </a:tc>
              </a:tr>
              <a:tr h="416425">
                <a:tc>
                  <a:txBody>
                    <a:bodyPr/>
                    <a:lstStyle/>
                    <a:p>
                      <a:pPr indent="0" lvl="0" marL="0" marR="0" rtl="0" algn="l">
                        <a:spcBef>
                          <a:spcPts val="0"/>
                        </a:spcBef>
                        <a:spcAft>
                          <a:spcPts val="0"/>
                        </a:spcAft>
                        <a:buNone/>
                      </a:pPr>
                      <a:r>
                        <a:rPr b="1" lang="en-US" sz="1600"/>
                        <a:t>UNESCO-IOC</a:t>
                      </a:r>
                      <a:endParaRPr/>
                    </a:p>
                  </a:txBody>
                  <a:tcPr marT="45725" marB="45725" marR="91450" marL="91450"/>
                </a:tc>
                <a:tc>
                  <a:txBody>
                    <a:bodyPr/>
                    <a:lstStyle/>
                    <a:p>
                      <a:pPr indent="0" lvl="0" marL="0" marR="0" rtl="0" algn="l">
                        <a:spcBef>
                          <a:spcPts val="0"/>
                        </a:spcBef>
                        <a:spcAft>
                          <a:spcPts val="0"/>
                        </a:spcAft>
                        <a:buNone/>
                      </a:pPr>
                      <a:r>
                        <a:rPr b="1" lang="en-US" sz="1600"/>
                        <a:t>31</a:t>
                      </a:r>
                      <a:r>
                        <a:rPr b="1" lang="en-US" sz="1600"/>
                        <a:t> August 2020</a:t>
                      </a:r>
                      <a:endParaRPr b="1" sz="1600"/>
                    </a:p>
                  </a:txBody>
                  <a:tcPr marT="45725" marB="45725" marR="91450" marL="91450">
                    <a:solidFill>
                      <a:srgbClr val="D8E2F3"/>
                    </a:solidFill>
                  </a:tcPr>
                </a:tc>
                <a:tc>
                  <a:txBody>
                    <a:bodyPr/>
                    <a:lstStyle/>
                    <a:p>
                      <a:pPr indent="0" lvl="0" marL="0" marR="0" rtl="0" algn="l">
                        <a:spcBef>
                          <a:spcPts val="0"/>
                        </a:spcBef>
                        <a:spcAft>
                          <a:spcPts val="0"/>
                        </a:spcAft>
                        <a:buNone/>
                      </a:pPr>
                      <a:r>
                        <a:rPr b="1" lang="en-US" sz="1600">
                          <a:solidFill>
                            <a:srgbClr val="0070C0"/>
                          </a:solidFill>
                        </a:rPr>
                        <a:t>30</a:t>
                      </a:r>
                      <a:r>
                        <a:rPr b="1" lang="en-US" sz="1600">
                          <a:solidFill>
                            <a:srgbClr val="0070C0"/>
                          </a:solidFill>
                        </a:rPr>
                        <a:t> November 2020</a:t>
                      </a:r>
                      <a:endParaRPr b="1" sz="1600">
                        <a:solidFill>
                          <a:srgbClr val="0070C0"/>
                        </a:solidFill>
                      </a:endParaRPr>
                    </a:p>
                  </a:txBody>
                  <a:tcPr marT="45725" marB="45725" marR="91450" marL="91450">
                    <a:solidFill>
                      <a:srgbClr val="D8E2F3"/>
                    </a:solidFill>
                  </a:tcPr>
                </a:tc>
              </a:tr>
            </a:tbl>
          </a:graphicData>
        </a:graphic>
      </p:graphicFrame>
      <p:sp>
        <p:nvSpPr>
          <p:cNvPr id="282" name="Google Shape;282;p21"/>
          <p:cNvSpPr txBox="1"/>
          <p:nvPr/>
        </p:nvSpPr>
        <p:spPr>
          <a:xfrm>
            <a:off x="345558" y="148856"/>
            <a:ext cx="834796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70C0"/>
                </a:solidFill>
                <a:latin typeface="Calibri"/>
                <a:ea typeface="Calibri"/>
                <a:cs typeface="Calibri"/>
                <a:sym typeface="Calibri"/>
              </a:rPr>
              <a:t>Proposed Amendments to Co-Executing Agreements End Dates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7" name="Shape 287"/>
        <p:cNvGrpSpPr/>
        <p:nvPr/>
      </p:nvGrpSpPr>
      <p:grpSpPr>
        <a:xfrm>
          <a:off x="0" y="0"/>
          <a:ext cx="0" cy="0"/>
          <a:chOff x="0" y="0"/>
          <a:chExt cx="0" cy="0"/>
        </a:xfrm>
      </p:grpSpPr>
      <p:sp>
        <p:nvSpPr>
          <p:cNvPr id="288" name="Google Shape;288;p22"/>
          <p:cNvSpPr txBox="1"/>
          <p:nvPr/>
        </p:nvSpPr>
        <p:spPr>
          <a:xfrm>
            <a:off x="761528" y="66277"/>
            <a:ext cx="10294644"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0070C0"/>
                </a:solidFill>
                <a:latin typeface="Calibri"/>
                <a:ea typeface="Calibri"/>
                <a:cs typeface="Calibri"/>
                <a:sym typeface="Calibri"/>
              </a:rPr>
              <a:t>Proposed Way Forward</a:t>
            </a:r>
            <a:endParaRPr/>
          </a:p>
        </p:txBody>
      </p:sp>
      <p:sp>
        <p:nvSpPr>
          <p:cNvPr id="289" name="Google Shape;289;p22"/>
          <p:cNvSpPr txBox="1"/>
          <p:nvPr/>
        </p:nvSpPr>
        <p:spPr>
          <a:xfrm>
            <a:off x="651263" y="816191"/>
            <a:ext cx="10216452" cy="5601533"/>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000"/>
              <a:buFont typeface="Arial"/>
              <a:buChar char="•"/>
            </a:pPr>
            <a:r>
              <a:rPr b="1" lang="en-US" sz="2000">
                <a:solidFill>
                  <a:schemeClr val="dk1"/>
                </a:solidFill>
                <a:latin typeface="Calibri"/>
                <a:ea typeface="Calibri"/>
                <a:cs typeface="Calibri"/>
                <a:sym typeface="Calibri"/>
              </a:rPr>
              <a:t>PSC to approve the revised Project implementation plan </a:t>
            </a:r>
            <a:r>
              <a:rPr lang="en-US" sz="2000">
                <a:solidFill>
                  <a:schemeClr val="dk1"/>
                </a:solidFill>
                <a:latin typeface="Calibri"/>
                <a:ea typeface="Calibri"/>
                <a:cs typeface="Calibri"/>
                <a:sym typeface="Calibri"/>
              </a:rPr>
              <a:t>(revised Results framework, timeline and revised budget).</a:t>
            </a:r>
            <a:endParaRPr/>
          </a:p>
          <a:p>
            <a:pPr indent="0" lvl="0" marL="0" marR="0" rtl="0" algn="l">
              <a:spcBef>
                <a:spcPts val="0"/>
              </a:spcBef>
              <a:spcAft>
                <a:spcPts val="0"/>
              </a:spcAft>
              <a:buNone/>
            </a:pPr>
            <a:r>
              <a:t/>
            </a:r>
            <a:endParaRPr b="1" sz="20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000"/>
              <a:buFont typeface="Arial"/>
              <a:buChar char="•"/>
            </a:pPr>
            <a:r>
              <a:rPr b="1" lang="en-US" sz="2000">
                <a:solidFill>
                  <a:schemeClr val="dk1"/>
                </a:solidFill>
                <a:latin typeface="Calibri"/>
                <a:ea typeface="Calibri"/>
                <a:cs typeface="Calibri"/>
                <a:sym typeface="Calibri"/>
              </a:rPr>
              <a:t>PCU and Co-executing partners to amend Co-Executing Agreements</a:t>
            </a:r>
            <a:r>
              <a:rPr lang="en-US" sz="2000">
                <a:solidFill>
                  <a:schemeClr val="dk1"/>
                </a:solidFill>
                <a:latin typeface="Calibri"/>
                <a:ea typeface="Calibri"/>
                <a:cs typeface="Calibri"/>
                <a:sym typeface="Calibri"/>
              </a:rPr>
              <a:t> as required.</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000"/>
              <a:buFont typeface="Arial"/>
              <a:buChar char="•"/>
            </a:pPr>
            <a:r>
              <a:rPr b="1" lang="en-US" sz="2000">
                <a:solidFill>
                  <a:schemeClr val="dk1"/>
                </a:solidFill>
                <a:latin typeface="Calibri"/>
                <a:ea typeface="Calibri"/>
                <a:cs typeface="Calibri"/>
                <a:sym typeface="Calibri"/>
              </a:rPr>
              <a:t>Full completion of all technical activities </a:t>
            </a:r>
            <a:r>
              <a:rPr lang="en-US" sz="2000">
                <a:solidFill>
                  <a:schemeClr val="dk1"/>
                </a:solidFill>
                <a:latin typeface="Calibri"/>
                <a:ea typeface="Calibri"/>
                <a:cs typeface="Calibri"/>
                <a:sym typeface="Calibri"/>
              </a:rPr>
              <a:t>moved from 31 December 2020 to </a:t>
            </a:r>
            <a:r>
              <a:rPr b="1" lang="en-US" sz="2000">
                <a:solidFill>
                  <a:schemeClr val="dk1"/>
                </a:solidFill>
                <a:latin typeface="Calibri"/>
                <a:ea typeface="Calibri"/>
                <a:cs typeface="Calibri"/>
                <a:sym typeface="Calibri"/>
              </a:rPr>
              <a:t>31 March 2021</a:t>
            </a:r>
            <a:endParaRPr/>
          </a:p>
          <a:p>
            <a:pPr indent="0" lvl="0" marL="0" marR="0" rtl="0" algn="l">
              <a:spcBef>
                <a:spcPts val="0"/>
              </a:spcBef>
              <a:spcAft>
                <a:spcPts val="0"/>
              </a:spcAft>
              <a:buNone/>
            </a:pPr>
            <a:r>
              <a:t/>
            </a:r>
            <a:endParaRPr b="1" sz="20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Project </a:t>
            </a:r>
            <a:r>
              <a:rPr b="1" lang="en-US" sz="2000">
                <a:solidFill>
                  <a:schemeClr val="dk1"/>
                </a:solidFill>
                <a:latin typeface="Calibri"/>
                <a:ea typeface="Calibri"/>
                <a:cs typeface="Calibri"/>
                <a:sym typeface="Calibri"/>
              </a:rPr>
              <a:t>Administrative Close-down </a:t>
            </a:r>
            <a:r>
              <a:rPr lang="en-US" sz="2000">
                <a:solidFill>
                  <a:schemeClr val="dk1"/>
                </a:solidFill>
                <a:latin typeface="Calibri"/>
                <a:ea typeface="Calibri"/>
                <a:cs typeface="Calibri"/>
                <a:sym typeface="Calibri"/>
              </a:rPr>
              <a:t>of 4 months: </a:t>
            </a:r>
            <a:r>
              <a:rPr b="1" lang="en-US" sz="2000">
                <a:solidFill>
                  <a:schemeClr val="dk1"/>
                </a:solidFill>
                <a:latin typeface="Calibri"/>
                <a:ea typeface="Calibri"/>
                <a:cs typeface="Calibri"/>
                <a:sym typeface="Calibri"/>
              </a:rPr>
              <a:t>April 2021 – July 2021 </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000"/>
              <a:buFont typeface="Arial"/>
              <a:buChar char="•"/>
            </a:pPr>
            <a:r>
              <a:rPr b="1" lang="en-US" sz="2000">
                <a:solidFill>
                  <a:schemeClr val="dk1"/>
                </a:solidFill>
                <a:latin typeface="Calibri"/>
                <a:ea typeface="Calibri"/>
                <a:cs typeface="Calibri"/>
                <a:sym typeface="Calibri"/>
              </a:rPr>
              <a:t>Proposed new end date </a:t>
            </a:r>
            <a:r>
              <a:rPr lang="en-US" sz="2000">
                <a:solidFill>
                  <a:schemeClr val="dk1"/>
                </a:solidFill>
                <a:latin typeface="Calibri"/>
                <a:ea typeface="Calibri"/>
                <a:cs typeface="Calibri"/>
                <a:sym typeface="Calibri"/>
              </a:rPr>
              <a:t>for CLME+ Project: </a:t>
            </a:r>
            <a:r>
              <a:rPr b="1" lang="en-US" sz="2000">
                <a:solidFill>
                  <a:schemeClr val="dk1"/>
                </a:solidFill>
                <a:latin typeface="Calibri"/>
                <a:ea typeface="Calibri"/>
                <a:cs typeface="Calibri"/>
                <a:sym typeface="Calibri"/>
              </a:rPr>
              <a:t>31 July 2021</a:t>
            </a:r>
            <a:endParaRPr/>
          </a:p>
          <a:p>
            <a:pPr indent="-158750" lvl="0" marL="285750" marR="0" rtl="0" algn="l">
              <a:spcBef>
                <a:spcPts val="0"/>
              </a:spcBef>
              <a:spcAft>
                <a:spcPts val="0"/>
              </a:spcAft>
              <a:buClr>
                <a:schemeClr val="dk1"/>
              </a:buClr>
              <a:buSzPts val="2000"/>
              <a:buFont typeface="Arial"/>
              <a:buNone/>
            </a:pPr>
            <a:r>
              <a:t/>
            </a:r>
            <a:endParaRPr b="1" sz="20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000"/>
              <a:buFont typeface="Arial"/>
              <a:buChar char="•"/>
            </a:pPr>
            <a:r>
              <a:rPr b="1" lang="en-US" sz="2000">
                <a:solidFill>
                  <a:schemeClr val="dk1"/>
                </a:solidFill>
                <a:latin typeface="Calibri"/>
                <a:ea typeface="Calibri"/>
                <a:cs typeface="Calibri"/>
                <a:sym typeface="Calibri"/>
              </a:rPr>
              <a:t>PSC to continue participating in the decision-making relative to the PCM, including inter-sessionally</a:t>
            </a:r>
            <a:endParaRPr b="1" sz="2000">
              <a:solidFill>
                <a:schemeClr val="dk1"/>
              </a:solidFill>
              <a:latin typeface="Calibri"/>
              <a:ea typeface="Calibri"/>
              <a:cs typeface="Calibri"/>
              <a:sym typeface="Calibri"/>
            </a:endParaRPr>
          </a:p>
          <a:p>
            <a:pPr indent="-158750" lvl="0" marL="285750" marR="0" rtl="0" algn="l">
              <a:spcBef>
                <a:spcPts val="0"/>
              </a:spcBef>
              <a:spcAft>
                <a:spcPts val="0"/>
              </a:spcAft>
              <a:buClr>
                <a:schemeClr val="dk1"/>
              </a:buClr>
              <a:buSzPts val="2000"/>
              <a:buFont typeface="Arial"/>
              <a:buNone/>
            </a:pPr>
            <a:r>
              <a:t/>
            </a:r>
            <a:endParaRPr b="1" sz="20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000"/>
              <a:buFont typeface="Arial"/>
              <a:buChar char="•"/>
            </a:pPr>
            <a:r>
              <a:rPr b="1" lang="en-US" sz="2000">
                <a:solidFill>
                  <a:schemeClr val="dk1"/>
                </a:solidFill>
                <a:latin typeface="Calibri"/>
                <a:ea typeface="Calibri"/>
                <a:cs typeface="Calibri"/>
                <a:sym typeface="Calibri"/>
              </a:rPr>
              <a:t>PSC members to participate in/support</a:t>
            </a:r>
            <a:r>
              <a:rPr lang="en-US" sz="2000">
                <a:solidFill>
                  <a:schemeClr val="dk1"/>
                </a:solidFill>
                <a:latin typeface="Calibri"/>
                <a:ea typeface="Calibri"/>
                <a:cs typeface="Calibri"/>
                <a:sym typeface="Calibri"/>
              </a:rPr>
              <a:t> the process towards the development of a </a:t>
            </a:r>
            <a:r>
              <a:rPr b="1" lang="en-US" sz="2000">
                <a:solidFill>
                  <a:schemeClr val="dk1"/>
                </a:solidFill>
                <a:latin typeface="Calibri"/>
                <a:ea typeface="Calibri"/>
                <a:cs typeface="Calibri"/>
                <a:sym typeface="Calibri"/>
              </a:rPr>
              <a:t>Project Concept </a:t>
            </a:r>
            <a:r>
              <a:rPr lang="en-US" sz="2000">
                <a:solidFill>
                  <a:schemeClr val="dk1"/>
                </a:solidFill>
                <a:latin typeface="Calibri"/>
                <a:ea typeface="Calibri"/>
                <a:cs typeface="Calibri"/>
                <a:sym typeface="Calibri"/>
              </a:rPr>
              <a:t>to give </a:t>
            </a:r>
            <a:r>
              <a:rPr b="1" lang="en-US" sz="2000">
                <a:solidFill>
                  <a:schemeClr val="dk1"/>
                </a:solidFill>
                <a:latin typeface="Calibri"/>
                <a:ea typeface="Calibri"/>
                <a:cs typeface="Calibri"/>
                <a:sym typeface="Calibri"/>
              </a:rPr>
              <a:t>sustainability and continuity to CLME+ SAP  implementation and to key CLME+ Project outputs </a:t>
            </a:r>
            <a:r>
              <a:rPr lang="en-US" sz="2000">
                <a:solidFill>
                  <a:schemeClr val="dk1"/>
                </a:solidFill>
                <a:latin typeface="Calibri"/>
                <a:ea typeface="Calibri"/>
                <a:cs typeface="Calibri"/>
                <a:sym typeface="Calibri"/>
              </a:rPr>
              <a:t>and outcomes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Google Shape;295;p23"/>
          <p:cNvSpPr txBox="1"/>
          <p:nvPr/>
        </p:nvSpPr>
        <p:spPr>
          <a:xfrm>
            <a:off x="2050675" y="123713"/>
            <a:ext cx="7762316"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0070C0"/>
                </a:solidFill>
                <a:latin typeface="Calibri"/>
                <a:ea typeface="Calibri"/>
                <a:cs typeface="Calibri"/>
                <a:sym typeface="Calibri"/>
              </a:rPr>
              <a:t>Proposed CLME+ Project Steering Committee Decision</a:t>
            </a:r>
            <a:endParaRPr/>
          </a:p>
        </p:txBody>
      </p:sp>
      <p:sp>
        <p:nvSpPr>
          <p:cNvPr id="296" name="Google Shape;296;p23"/>
          <p:cNvSpPr txBox="1"/>
          <p:nvPr/>
        </p:nvSpPr>
        <p:spPr>
          <a:xfrm>
            <a:off x="327734" y="1384723"/>
            <a:ext cx="11668800" cy="51090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b="1" lang="en-US" sz="1800">
                <a:solidFill>
                  <a:schemeClr val="dk1"/>
                </a:solidFill>
                <a:latin typeface="Calibri"/>
                <a:ea typeface="Calibri"/>
                <a:cs typeface="Calibri"/>
                <a:sym typeface="Calibri"/>
              </a:rPr>
              <a:t>Takes note </a:t>
            </a:r>
            <a:r>
              <a:rPr lang="en-US" sz="1800">
                <a:solidFill>
                  <a:schemeClr val="dk1"/>
                </a:solidFill>
                <a:latin typeface="Calibri"/>
                <a:ea typeface="Calibri"/>
                <a:cs typeface="Calibri"/>
                <a:sym typeface="Calibri"/>
              </a:rPr>
              <a:t>of the overview and conclusions of the analysis undertaken by the CLME+ Project Coordination Unit on CLME+ Project technical and financial implementation status till </a:t>
            </a:r>
            <a:r>
              <a:rPr b="1" lang="en-US" sz="1800">
                <a:solidFill>
                  <a:schemeClr val="dk1"/>
                </a:solidFill>
                <a:latin typeface="Calibri"/>
                <a:ea typeface="Calibri"/>
                <a:cs typeface="Calibri"/>
                <a:sym typeface="Calibri"/>
              </a:rPr>
              <a:t>May 2020</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b="1" lang="en-US" sz="1800">
                <a:solidFill>
                  <a:schemeClr val="dk1"/>
                </a:solidFill>
                <a:latin typeface="Calibri"/>
                <a:ea typeface="Calibri"/>
                <a:cs typeface="Calibri"/>
                <a:sym typeface="Calibri"/>
              </a:rPr>
              <a:t>Agrees to </a:t>
            </a:r>
            <a:r>
              <a:rPr lang="en-US" sz="1800">
                <a:solidFill>
                  <a:schemeClr val="dk1"/>
                </a:solidFill>
                <a:latin typeface="Calibri"/>
                <a:ea typeface="Calibri"/>
                <a:cs typeface="Calibri"/>
                <a:sym typeface="Calibri"/>
              </a:rPr>
              <a:t>an</a:t>
            </a:r>
            <a:r>
              <a:rPr b="1" lang="en-US" sz="1800">
                <a:solidFill>
                  <a:schemeClr val="dk1"/>
                </a:solidFill>
                <a:latin typeface="Calibri"/>
                <a:ea typeface="Calibri"/>
                <a:cs typeface="Calibri"/>
                <a:sym typeface="Calibri"/>
              </a:rPr>
              <a:t> </a:t>
            </a:r>
            <a:r>
              <a:rPr lang="en-US" sz="1800">
                <a:solidFill>
                  <a:schemeClr val="dk1"/>
                </a:solidFill>
                <a:latin typeface="Calibri"/>
                <a:ea typeface="Calibri"/>
                <a:cs typeface="Calibri"/>
                <a:sym typeface="Calibri"/>
              </a:rPr>
              <a:t>extension of the project duration till </a:t>
            </a:r>
            <a:r>
              <a:rPr b="1" lang="en-US" sz="1800">
                <a:solidFill>
                  <a:schemeClr val="dk1"/>
                </a:solidFill>
                <a:latin typeface="Calibri"/>
                <a:ea typeface="Calibri"/>
                <a:cs typeface="Calibri"/>
                <a:sym typeface="Calibri"/>
              </a:rPr>
              <a:t>31 July 2021,</a:t>
            </a:r>
            <a:r>
              <a:rPr lang="en-US" sz="1800">
                <a:solidFill>
                  <a:schemeClr val="dk1"/>
                </a:solidFill>
                <a:latin typeface="Calibri"/>
                <a:ea typeface="Calibri"/>
                <a:cs typeface="Calibri"/>
                <a:sym typeface="Calibri"/>
              </a:rPr>
              <a:t> to enable successful project completion and delivery of key outputs (including all relevant decisions relative to the Permanent Coordination Mechanism, Project outcome sustainability and SAP implementation continuity)</a:t>
            </a:r>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800"/>
              <a:buFont typeface="Arial"/>
              <a:buChar char="•"/>
            </a:pPr>
            <a:r>
              <a:rPr b="1" lang="en-US" sz="1800">
                <a:solidFill>
                  <a:schemeClr val="dk1"/>
                </a:solidFill>
                <a:latin typeface="Calibri"/>
                <a:ea typeface="Calibri"/>
                <a:cs typeface="Calibri"/>
                <a:sym typeface="Calibri"/>
              </a:rPr>
              <a:t>Approves</a:t>
            </a:r>
            <a:r>
              <a:rPr lang="en-US" sz="1800">
                <a:solidFill>
                  <a:schemeClr val="dk1"/>
                </a:solidFill>
                <a:latin typeface="Calibri"/>
                <a:ea typeface="Calibri"/>
                <a:cs typeface="Calibri"/>
                <a:sym typeface="Calibri"/>
              </a:rPr>
              <a:t> the </a:t>
            </a:r>
            <a:r>
              <a:rPr b="1" lang="en-US" sz="1800">
                <a:solidFill>
                  <a:schemeClr val="dk1"/>
                </a:solidFill>
                <a:latin typeface="Calibri"/>
                <a:ea typeface="Calibri"/>
                <a:cs typeface="Calibri"/>
                <a:sym typeface="Calibri"/>
              </a:rPr>
              <a:t>Revised Work Plan</a:t>
            </a:r>
            <a:r>
              <a:rPr lang="en-US" sz="1800">
                <a:solidFill>
                  <a:schemeClr val="dk1"/>
                </a:solidFill>
                <a:latin typeface="Calibri"/>
                <a:ea typeface="Calibri"/>
                <a:cs typeface="Calibri"/>
                <a:sym typeface="Calibri"/>
              </a:rPr>
              <a:t> (slides 6 -22 of this Powerpoint), including the amendments to the CLME+ Project </a:t>
            </a:r>
            <a:r>
              <a:rPr b="1" lang="en-US" sz="1800">
                <a:solidFill>
                  <a:schemeClr val="dk1"/>
                </a:solidFill>
                <a:latin typeface="Calibri"/>
                <a:ea typeface="Calibri"/>
                <a:cs typeface="Calibri"/>
                <a:sym typeface="Calibri"/>
              </a:rPr>
              <a:t>Results Framework </a:t>
            </a:r>
            <a:r>
              <a:rPr lang="en-US" sz="1800">
                <a:solidFill>
                  <a:schemeClr val="dk1"/>
                </a:solidFill>
                <a:latin typeface="Calibri"/>
                <a:ea typeface="Calibri"/>
                <a:cs typeface="Calibri"/>
                <a:sym typeface="Calibri"/>
              </a:rPr>
              <a:t>as outlined under the document – file name “</a:t>
            </a:r>
            <a:r>
              <a:rPr i="1" lang="en-US" sz="1800" u="sng">
                <a:solidFill>
                  <a:schemeClr val="hlink"/>
                </a:solidFill>
                <a:latin typeface="Calibri"/>
                <a:ea typeface="Calibri"/>
                <a:cs typeface="Calibri"/>
                <a:sym typeface="Calibri"/>
                <a:hlinkClick r:id="rId3"/>
              </a:rPr>
              <a:t>UpdatedResultsFramework_v2005</a:t>
            </a:r>
            <a:r>
              <a:rPr i="1" lang="en-US" sz="1800" u="sng">
                <a:solidFill>
                  <a:schemeClr val="hlink"/>
                </a:solidFill>
                <a:latin typeface="Calibri"/>
                <a:ea typeface="Calibri"/>
                <a:cs typeface="Calibri"/>
                <a:sym typeface="Calibri"/>
                <a:hlinkClick r:id="rId4"/>
              </a:rPr>
              <a:t>22</a:t>
            </a:r>
            <a:r>
              <a:rPr lang="en-US" sz="1800">
                <a:solidFill>
                  <a:schemeClr val="dk1"/>
                </a:solidFill>
                <a:latin typeface="Calibri"/>
                <a:ea typeface="Calibri"/>
                <a:cs typeface="Calibri"/>
                <a:sym typeface="Calibri"/>
              </a:rPr>
              <a:t>”</a:t>
            </a:r>
            <a:endParaRPr/>
          </a:p>
          <a:p>
            <a:pPr indent="-171450" lvl="0" marL="285750" marR="0" rtl="0" algn="just">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rgbClr val="000000"/>
              </a:buClr>
              <a:buSzPts val="1800"/>
              <a:buFont typeface="Arial"/>
              <a:buChar char="•"/>
            </a:pPr>
            <a:r>
              <a:rPr b="1" lang="en-US" sz="1800">
                <a:solidFill>
                  <a:srgbClr val="000000"/>
                </a:solidFill>
                <a:latin typeface="Calibri"/>
                <a:ea typeface="Calibri"/>
                <a:cs typeface="Calibri"/>
                <a:sym typeface="Calibri"/>
              </a:rPr>
              <a:t>Approves </a:t>
            </a:r>
            <a:r>
              <a:rPr lang="en-US" sz="1800">
                <a:solidFill>
                  <a:srgbClr val="000000"/>
                </a:solidFill>
                <a:latin typeface="Calibri"/>
                <a:ea typeface="Calibri"/>
                <a:cs typeface="Calibri"/>
                <a:sym typeface="Calibri"/>
              </a:rPr>
              <a:t>the </a:t>
            </a:r>
            <a:r>
              <a:rPr b="1" lang="en-US" sz="1800">
                <a:latin typeface="Calibri"/>
                <a:ea typeface="Calibri"/>
                <a:cs typeface="Calibri"/>
                <a:sym typeface="Calibri"/>
              </a:rPr>
              <a:t>R</a:t>
            </a:r>
            <a:r>
              <a:rPr b="1" lang="en-US" sz="1800">
                <a:solidFill>
                  <a:srgbClr val="000000"/>
                </a:solidFill>
                <a:latin typeface="Calibri"/>
                <a:ea typeface="Calibri"/>
                <a:cs typeface="Calibri"/>
                <a:sym typeface="Calibri"/>
              </a:rPr>
              <a:t>evised </a:t>
            </a:r>
            <a:r>
              <a:rPr b="1" lang="en-US" sz="1800">
                <a:latin typeface="Calibri"/>
                <a:ea typeface="Calibri"/>
                <a:cs typeface="Calibri"/>
                <a:sym typeface="Calibri"/>
              </a:rPr>
              <a:t>B</a:t>
            </a:r>
            <a:r>
              <a:rPr b="1" lang="en-US" sz="1800">
                <a:solidFill>
                  <a:srgbClr val="000000"/>
                </a:solidFill>
                <a:latin typeface="Calibri"/>
                <a:ea typeface="Calibri"/>
                <a:cs typeface="Calibri"/>
                <a:sym typeface="Calibri"/>
              </a:rPr>
              <a:t>udget </a:t>
            </a:r>
            <a:r>
              <a:rPr lang="en-US" sz="1800">
                <a:solidFill>
                  <a:srgbClr val="000000"/>
                </a:solidFill>
                <a:latin typeface="Calibri"/>
                <a:ea typeface="Calibri"/>
                <a:cs typeface="Calibri"/>
                <a:sym typeface="Calibri"/>
              </a:rPr>
              <a:t>for the period 2020 - 2021, as presented in </a:t>
            </a:r>
            <a:r>
              <a:rPr lang="en-US" sz="1800">
                <a:latin typeface="Calibri"/>
                <a:ea typeface="Calibri"/>
                <a:cs typeface="Calibri"/>
                <a:sym typeface="Calibri"/>
              </a:rPr>
              <a:t>the slide </a:t>
            </a:r>
            <a:r>
              <a:rPr lang="en-US" sz="1800">
                <a:solidFill>
                  <a:srgbClr val="000000"/>
                </a:solidFill>
                <a:latin typeface="Calibri"/>
                <a:ea typeface="Calibri"/>
                <a:cs typeface="Calibri"/>
                <a:sym typeface="Calibri"/>
              </a:rPr>
              <a:t>titled “Budget </a:t>
            </a:r>
            <a:r>
              <a:rPr lang="en-US" sz="1800">
                <a:latin typeface="Calibri"/>
                <a:ea typeface="Calibri"/>
                <a:cs typeface="Calibri"/>
                <a:sym typeface="Calibri"/>
              </a:rPr>
              <a:t>proposal</a:t>
            </a:r>
            <a:r>
              <a:rPr lang="en-US" sz="1800">
                <a:solidFill>
                  <a:srgbClr val="000000"/>
                </a:solidFill>
                <a:latin typeface="Calibri"/>
                <a:ea typeface="Calibri"/>
                <a:cs typeface="Calibri"/>
                <a:sym typeface="Calibri"/>
              </a:rPr>
              <a:t> 2020-2021” (slide numb</a:t>
            </a:r>
            <a:r>
              <a:rPr lang="en-US" sz="1800">
                <a:latin typeface="Calibri"/>
                <a:ea typeface="Calibri"/>
                <a:cs typeface="Calibri"/>
                <a:sym typeface="Calibri"/>
              </a:rPr>
              <a:t>er</a:t>
            </a:r>
            <a:r>
              <a:rPr lang="en-US" sz="1800">
                <a:latin typeface="Calibri"/>
                <a:ea typeface="Calibri"/>
                <a:cs typeface="Calibri"/>
                <a:sym typeface="Calibri"/>
              </a:rPr>
              <a:t> 16</a:t>
            </a:r>
            <a:r>
              <a:rPr lang="en-US" sz="1800">
                <a:latin typeface="Calibri"/>
                <a:ea typeface="Calibri"/>
                <a:cs typeface="Calibri"/>
                <a:sym typeface="Calibri"/>
              </a:rPr>
              <a:t>) </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b="1" lang="en-US" sz="1800">
                <a:solidFill>
                  <a:schemeClr val="dk1"/>
                </a:solidFill>
                <a:latin typeface="Calibri"/>
                <a:ea typeface="Calibri"/>
                <a:cs typeface="Calibri"/>
                <a:sym typeface="Calibri"/>
              </a:rPr>
              <a:t>Urges </a:t>
            </a:r>
            <a:r>
              <a:rPr lang="en-US" sz="1800">
                <a:solidFill>
                  <a:schemeClr val="dk1"/>
                </a:solidFill>
                <a:latin typeface="Calibri"/>
                <a:ea typeface="Calibri"/>
                <a:cs typeface="Calibri"/>
                <a:sym typeface="Calibri"/>
              </a:rPr>
              <a:t>the CLME+ Project Coordination Unit, co-executing partners and participating countries to work diligently towards achieving the (financial and technical) project implementation objectives in this final stage.</a:t>
            </a:r>
            <a:endParaRPr i="1" sz="1800">
              <a:solidFill>
                <a:srgbClr val="FF0000"/>
              </a:solidFill>
              <a:latin typeface="Calibri"/>
              <a:ea typeface="Calibri"/>
              <a:cs typeface="Calibri"/>
              <a:sym typeface="Calibri"/>
            </a:endParaRPr>
          </a:p>
          <a:p>
            <a:pPr indent="-158750" lvl="0" marL="285750" marR="0" rtl="0" algn="l">
              <a:spcBef>
                <a:spcPts val="0"/>
              </a:spcBef>
              <a:spcAft>
                <a:spcPts val="0"/>
              </a:spcAft>
              <a:buClr>
                <a:schemeClr val="dk1"/>
              </a:buClr>
              <a:buSzPts val="2000"/>
              <a:buFont typeface="Arial"/>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sp>
        <p:nvSpPr>
          <p:cNvPr id="297" name="Google Shape;297;p23"/>
          <p:cNvSpPr txBox="1"/>
          <p:nvPr/>
        </p:nvSpPr>
        <p:spPr>
          <a:xfrm>
            <a:off x="451821" y="871369"/>
            <a:ext cx="505071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dk1"/>
                </a:solidFill>
                <a:latin typeface="Calibri"/>
                <a:ea typeface="Calibri"/>
                <a:cs typeface="Calibri"/>
                <a:sym typeface="Calibri"/>
              </a:rPr>
              <a:t>The CLME+ Project Steering Committee: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19" name="Shape 119"/>
        <p:cNvGrpSpPr/>
        <p:nvPr/>
      </p:nvGrpSpPr>
      <p:grpSpPr>
        <a:xfrm>
          <a:off x="0" y="0"/>
          <a:ext cx="0" cy="0"/>
          <a:chOff x="0" y="0"/>
          <a:chExt cx="0" cy="0"/>
        </a:xfrm>
      </p:grpSpPr>
      <p:sp>
        <p:nvSpPr>
          <p:cNvPr id="120" name="Google Shape;120;p3"/>
          <p:cNvSpPr txBox="1"/>
          <p:nvPr/>
        </p:nvSpPr>
        <p:spPr>
          <a:xfrm>
            <a:off x="1904104" y="120650"/>
            <a:ext cx="871309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u="none" cap="none" strike="noStrike">
                <a:solidFill>
                  <a:srgbClr val="0070C0"/>
                </a:solidFill>
                <a:latin typeface="Calibri"/>
                <a:ea typeface="Calibri"/>
                <a:cs typeface="Calibri"/>
                <a:sym typeface="Calibri"/>
              </a:rPr>
              <a:t>Conclusions from the Technical Implementation Status Review</a:t>
            </a:r>
            <a:endParaRPr/>
          </a:p>
        </p:txBody>
      </p:sp>
      <p:sp>
        <p:nvSpPr>
          <p:cNvPr id="121" name="Google Shape;121;p3"/>
          <p:cNvSpPr txBox="1"/>
          <p:nvPr/>
        </p:nvSpPr>
        <p:spPr>
          <a:xfrm>
            <a:off x="304800" y="684451"/>
            <a:ext cx="11550650" cy="6463308"/>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200"/>
              <a:buFont typeface="Arial"/>
              <a:buChar char="•"/>
            </a:pPr>
            <a:r>
              <a:rPr lang="en-US" sz="2200">
                <a:solidFill>
                  <a:schemeClr val="dk1"/>
                </a:solidFill>
                <a:latin typeface="Calibri"/>
                <a:ea typeface="Calibri"/>
                <a:cs typeface="Calibri"/>
                <a:sym typeface="Calibri"/>
              </a:rPr>
              <a:t>Progress continues to take place with CLME+ Project activities, with about 46.5% targets under Component 1,2 4 and 5 successfully achieved, and good progress towards many others</a:t>
            </a:r>
            <a:endParaRPr/>
          </a:p>
          <a:p>
            <a:pPr indent="0" lvl="0" marL="0" marR="0" rtl="0" algn="l">
              <a:spcBef>
                <a:spcPts val="0"/>
              </a:spcBef>
              <a:spcAft>
                <a:spcPts val="0"/>
              </a:spcAft>
              <a:buNone/>
            </a:pPr>
            <a:r>
              <a:t/>
            </a:r>
            <a:endParaRPr sz="22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200"/>
              <a:buFont typeface="Arial"/>
              <a:buChar char="•"/>
            </a:pPr>
            <a:r>
              <a:rPr lang="en-US" sz="2200">
                <a:solidFill>
                  <a:schemeClr val="dk1"/>
                </a:solidFill>
                <a:latin typeface="Calibri"/>
                <a:ea typeface="Calibri"/>
                <a:cs typeface="Calibri"/>
                <a:sym typeface="Calibri"/>
              </a:rPr>
              <a:t>Two of the Outputs under component 3 have already been successfully completed (Outputs 3.1 and 3.5) and another one is in the final stages of implementation (O3.3)</a:t>
            </a:r>
            <a:endParaRPr/>
          </a:p>
          <a:p>
            <a:pPr indent="0" lvl="0" marL="0" marR="0" rtl="0" algn="l">
              <a:spcBef>
                <a:spcPts val="0"/>
              </a:spcBef>
              <a:spcAft>
                <a:spcPts val="0"/>
              </a:spcAft>
              <a:buNone/>
            </a:pPr>
            <a:r>
              <a:t/>
            </a:r>
            <a:endParaRPr sz="22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200"/>
              <a:buFont typeface="Arial"/>
              <a:buChar char="•"/>
            </a:pPr>
            <a:r>
              <a:rPr lang="en-US" sz="2200">
                <a:solidFill>
                  <a:schemeClr val="dk1"/>
                </a:solidFill>
                <a:latin typeface="Calibri"/>
                <a:ea typeface="Calibri"/>
                <a:cs typeface="Calibri"/>
                <a:sym typeface="Calibri"/>
              </a:rPr>
              <a:t>Delays have been experienced with some CLME+ activities including some of the flagship outputs.</a:t>
            </a:r>
            <a:endParaRPr/>
          </a:p>
          <a:p>
            <a:pPr indent="-146050" lvl="0" marL="285750" marR="0" rtl="0" algn="l">
              <a:spcBef>
                <a:spcPts val="0"/>
              </a:spcBef>
              <a:spcAft>
                <a:spcPts val="0"/>
              </a:spcAft>
              <a:buClr>
                <a:schemeClr val="dk1"/>
              </a:buClr>
              <a:buSzPts val="2200"/>
              <a:buFont typeface="Arial"/>
              <a:buNone/>
            </a:pPr>
            <a:r>
              <a:t/>
            </a:r>
            <a:endParaRPr sz="22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200"/>
              <a:buFont typeface="Arial"/>
              <a:buChar char="•"/>
            </a:pPr>
            <a:r>
              <a:rPr lang="en-US" sz="2200">
                <a:solidFill>
                  <a:schemeClr val="dk1"/>
                </a:solidFill>
                <a:latin typeface="Calibri"/>
                <a:ea typeface="Calibri"/>
                <a:cs typeface="Calibri"/>
                <a:sym typeface="Calibri"/>
              </a:rPr>
              <a:t>Several of these delays have either been caused and/or influenced by the COVID-19 pandemic</a:t>
            </a:r>
            <a:endParaRPr/>
          </a:p>
          <a:p>
            <a:pPr indent="-146050" lvl="0" marL="285750" marR="0" rtl="0" algn="l">
              <a:spcBef>
                <a:spcPts val="0"/>
              </a:spcBef>
              <a:spcAft>
                <a:spcPts val="0"/>
              </a:spcAft>
              <a:buClr>
                <a:schemeClr val="dk1"/>
              </a:buClr>
              <a:buSzPts val="2200"/>
              <a:buFont typeface="Arial"/>
              <a:buNone/>
            </a:pPr>
            <a:r>
              <a:t/>
            </a:r>
            <a:endParaRPr sz="22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200"/>
              <a:buFont typeface="Arial"/>
              <a:buChar char="•"/>
            </a:pPr>
            <a:r>
              <a:rPr lang="en-US" sz="2200">
                <a:solidFill>
                  <a:schemeClr val="dk1"/>
                </a:solidFill>
                <a:latin typeface="Calibri"/>
                <a:ea typeface="Calibri"/>
                <a:cs typeface="Calibri"/>
                <a:sym typeface="Calibri"/>
              </a:rPr>
              <a:t>The current end date for technical implementation is 31 December 2020, with all co-executing partners needing to finalise technical activities by latest 30 August to allow for partner final technical reporting and consolidation of results and knowledge management by the PCU</a:t>
            </a:r>
            <a:endParaRPr/>
          </a:p>
          <a:p>
            <a:pPr indent="-196850" lvl="0" marL="285750" marR="0" rtl="0" algn="l">
              <a:spcBef>
                <a:spcPts val="0"/>
              </a:spcBef>
              <a:spcAft>
                <a:spcPts val="0"/>
              </a:spcAft>
              <a:buClr>
                <a:schemeClr val="dk1"/>
              </a:buClr>
              <a:buSzPts val="1400"/>
              <a:buFont typeface="Arial"/>
              <a:buNone/>
            </a:pPr>
            <a:r>
              <a:t/>
            </a:r>
            <a:endParaRPr sz="14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200"/>
              <a:buFont typeface="Arial"/>
              <a:buChar char="•"/>
            </a:pPr>
            <a:r>
              <a:rPr lang="en-US" sz="2200">
                <a:solidFill>
                  <a:schemeClr val="dk1"/>
                </a:solidFill>
                <a:latin typeface="Calibri"/>
                <a:ea typeface="Calibri"/>
                <a:cs typeface="Calibri"/>
                <a:sym typeface="Calibri"/>
              </a:rPr>
              <a:t>With the current timeline a number of CLME+ Project activities will not be successfully completed</a:t>
            </a:r>
            <a:endParaRPr/>
          </a:p>
          <a:p>
            <a:pPr indent="0" lvl="0" marL="0" marR="0" rtl="0" algn="l">
              <a:spcBef>
                <a:spcPts val="0"/>
              </a:spcBef>
              <a:spcAft>
                <a:spcPts val="0"/>
              </a:spcAft>
              <a:buNone/>
            </a:pPr>
            <a:r>
              <a:t/>
            </a:r>
            <a:endParaRPr sz="2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200">
              <a:solidFill>
                <a:srgbClr val="FF0000"/>
              </a:solidFill>
              <a:latin typeface="Calibri"/>
              <a:ea typeface="Calibri"/>
              <a:cs typeface="Calibri"/>
              <a:sym typeface="Calibri"/>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26" name="Shape 126"/>
        <p:cNvGrpSpPr/>
        <p:nvPr/>
      </p:nvGrpSpPr>
      <p:grpSpPr>
        <a:xfrm>
          <a:off x="0" y="0"/>
          <a:ext cx="0" cy="0"/>
          <a:chOff x="0" y="0"/>
          <a:chExt cx="0" cy="0"/>
        </a:xfrm>
      </p:grpSpPr>
      <p:sp>
        <p:nvSpPr>
          <p:cNvPr id="127" name="Google Shape;127;p4"/>
          <p:cNvSpPr txBox="1"/>
          <p:nvPr/>
        </p:nvSpPr>
        <p:spPr>
          <a:xfrm>
            <a:off x="622300" y="1066800"/>
            <a:ext cx="10934700" cy="4801314"/>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dk1"/>
              </a:buClr>
              <a:buSzPts val="1800"/>
              <a:buFont typeface="Arial"/>
              <a:buChar char="•"/>
            </a:pPr>
            <a:r>
              <a:rPr lang="en-US" sz="1800">
                <a:solidFill>
                  <a:schemeClr val="dk1"/>
                </a:solidFill>
                <a:latin typeface="Palatino Linotype"/>
                <a:ea typeface="Palatino Linotype"/>
                <a:cs typeface="Palatino Linotype"/>
                <a:sym typeface="Palatino Linotype"/>
              </a:rPr>
              <a:t>Significant progress has been demonstrated in the implementation of the budget. In 15 months almost  US$3 MM (30% of the budget) has been disbursed, to reach a total expenditure figure of  US$10 MM (81% of the total budget). However, still US$ 3 MM remains to be executed by project end </a:t>
            </a:r>
            <a:r>
              <a:rPr i="1" lang="en-US" sz="1800">
                <a:solidFill>
                  <a:schemeClr val="dk1"/>
                </a:solidFill>
                <a:latin typeface="Palatino Linotype"/>
                <a:ea typeface="Palatino Linotype"/>
                <a:cs typeface="Palatino Linotype"/>
                <a:sym typeface="Palatino Linotype"/>
              </a:rPr>
              <a:t>(note: some of these funds have already been disbursed to co-executing partners)</a:t>
            </a:r>
            <a:endParaRPr/>
          </a:p>
          <a:p>
            <a:pPr indent="-171450" lvl="0" marL="285750" marR="0" rtl="0" algn="just">
              <a:spcBef>
                <a:spcPts val="0"/>
              </a:spcBef>
              <a:spcAft>
                <a:spcPts val="0"/>
              </a:spcAft>
              <a:buClr>
                <a:schemeClr val="dk1"/>
              </a:buClr>
              <a:buSzPts val="1800"/>
              <a:buFont typeface="Arial"/>
              <a:buNone/>
            </a:pPr>
            <a:r>
              <a:t/>
            </a:r>
            <a:endParaRPr sz="1800">
              <a:solidFill>
                <a:schemeClr val="dk1"/>
              </a:solidFill>
              <a:latin typeface="Palatino Linotype"/>
              <a:ea typeface="Palatino Linotype"/>
              <a:cs typeface="Palatino Linotype"/>
              <a:sym typeface="Palatino Linotype"/>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Palatino Linotype"/>
              <a:ea typeface="Palatino Linotype"/>
              <a:cs typeface="Palatino Linotype"/>
              <a:sym typeface="Palatino Linotype"/>
            </a:endParaRPr>
          </a:p>
          <a:p>
            <a:pPr indent="-285750" lvl="0" marL="285750" marR="0" rtl="0" algn="just">
              <a:spcBef>
                <a:spcPts val="0"/>
              </a:spcBef>
              <a:spcAft>
                <a:spcPts val="0"/>
              </a:spcAft>
              <a:buClr>
                <a:schemeClr val="dk1"/>
              </a:buClr>
              <a:buSzPts val="1800"/>
              <a:buFont typeface="Arial"/>
              <a:buChar char="•"/>
            </a:pPr>
            <a:r>
              <a:rPr lang="en-US" sz="1800">
                <a:solidFill>
                  <a:schemeClr val="dk1"/>
                </a:solidFill>
                <a:latin typeface="Palatino Linotype"/>
                <a:ea typeface="Palatino Linotype"/>
                <a:cs typeface="Palatino Linotype"/>
                <a:sym typeface="Palatino Linotype"/>
              </a:rPr>
              <a:t>Progress in financial execution has occurred both at the PCU level and with co-executing partners. However, in this last stage of the project, it is the PCU that will face the greatest responsibility and challenges in terms of implementing their activities with the remaining funds.</a:t>
            </a:r>
            <a:endParaRPr/>
          </a:p>
          <a:p>
            <a:pPr indent="0" lvl="0" marL="0" marR="0" rtl="0" algn="just">
              <a:spcBef>
                <a:spcPts val="0"/>
              </a:spcBef>
              <a:spcAft>
                <a:spcPts val="0"/>
              </a:spcAft>
              <a:buNone/>
            </a:pPr>
            <a:r>
              <a:t/>
            </a:r>
            <a:endParaRPr sz="1800">
              <a:solidFill>
                <a:schemeClr val="dk1"/>
              </a:solidFill>
              <a:latin typeface="Palatino Linotype"/>
              <a:ea typeface="Palatino Linotype"/>
              <a:cs typeface="Palatino Linotype"/>
              <a:sym typeface="Palatino Linotype"/>
            </a:endParaRPr>
          </a:p>
          <a:p>
            <a:pPr indent="-171450" lvl="0" marL="285750" marR="0" rtl="0" algn="just">
              <a:spcBef>
                <a:spcPts val="0"/>
              </a:spcBef>
              <a:spcAft>
                <a:spcPts val="0"/>
              </a:spcAft>
              <a:buClr>
                <a:schemeClr val="dk1"/>
              </a:buClr>
              <a:buSzPts val="1800"/>
              <a:buFont typeface="Arial"/>
              <a:buNone/>
            </a:pPr>
            <a:r>
              <a:t/>
            </a:r>
            <a:endParaRPr sz="1800">
              <a:solidFill>
                <a:schemeClr val="dk1"/>
              </a:solidFill>
              <a:latin typeface="Palatino Linotype"/>
              <a:ea typeface="Palatino Linotype"/>
              <a:cs typeface="Palatino Linotype"/>
              <a:sym typeface="Palatino Linotype"/>
            </a:endParaRPr>
          </a:p>
          <a:p>
            <a:pPr indent="-285750" lvl="0" marL="285750" marR="0" rtl="0" algn="just">
              <a:spcBef>
                <a:spcPts val="0"/>
              </a:spcBef>
              <a:spcAft>
                <a:spcPts val="0"/>
              </a:spcAft>
              <a:buClr>
                <a:schemeClr val="dk1"/>
              </a:buClr>
              <a:buSzPts val="1800"/>
              <a:buFont typeface="Arial"/>
              <a:buChar char="•"/>
            </a:pPr>
            <a:r>
              <a:rPr lang="en-US" sz="1800">
                <a:solidFill>
                  <a:schemeClr val="dk1"/>
                </a:solidFill>
                <a:latin typeface="Palatino Linotype"/>
                <a:ea typeface="Palatino Linotype"/>
                <a:cs typeface="Palatino Linotype"/>
                <a:sym typeface="Palatino Linotype"/>
              </a:rPr>
              <a:t>The current circumstances of 2020 due to the covid-19 outbreak will not allow the remaining budget to be fully executed within the currently approved project time frame (e.g cancellation of physical meetings and events, identification and implementation of alternative working modalities, delays in recruitment process,etc). </a:t>
            </a:r>
            <a:r>
              <a:rPr lang="en-US" sz="1800">
                <a:solidFill>
                  <a:schemeClr val="dk1"/>
                </a:solidFill>
                <a:latin typeface="Palatino Linotype"/>
                <a:ea typeface="Palatino Linotype"/>
                <a:cs typeface="Palatino Linotype"/>
                <a:sym typeface="Palatino Linotype"/>
              </a:rPr>
              <a:t>This context creates new and adds to existing delays</a:t>
            </a:r>
            <a:r>
              <a:rPr lang="en-US" sz="1800">
                <a:solidFill>
                  <a:schemeClr val="dk1"/>
                </a:solidFill>
                <a:latin typeface="Palatino Linotype"/>
                <a:ea typeface="Palatino Linotype"/>
                <a:cs typeface="Palatino Linotype"/>
                <a:sym typeface="Palatino Linotype"/>
              </a:rPr>
              <a:t>, and implies a substantial challenge in terms of the effective execution of the budget by the currently approved project end date.</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 name="Google Shape;128;p4"/>
          <p:cNvSpPr txBox="1"/>
          <p:nvPr/>
        </p:nvSpPr>
        <p:spPr>
          <a:xfrm>
            <a:off x="1921435" y="190500"/>
            <a:ext cx="799988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70C0"/>
                </a:solidFill>
                <a:latin typeface="Calibri"/>
                <a:ea typeface="Calibri"/>
                <a:cs typeface="Calibri"/>
                <a:sym typeface="Calibri"/>
              </a:rPr>
              <a:t>Conclusions from Financial Implementation Status Review</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5"/>
          <p:cNvSpPr txBox="1"/>
          <p:nvPr/>
        </p:nvSpPr>
        <p:spPr>
          <a:xfrm>
            <a:off x="1606550" y="369651"/>
            <a:ext cx="90297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70C0"/>
                </a:solidFill>
                <a:latin typeface="Calibri"/>
                <a:ea typeface="Calibri"/>
                <a:cs typeface="Calibri"/>
                <a:sym typeface="Calibri"/>
              </a:rPr>
              <a:t>Important Information for Consideration for GEF4 – GEF 6  Projects</a:t>
            </a:r>
            <a:endParaRPr/>
          </a:p>
        </p:txBody>
      </p:sp>
      <p:sp>
        <p:nvSpPr>
          <p:cNvPr id="135" name="Google Shape;135;p5"/>
          <p:cNvSpPr txBox="1"/>
          <p:nvPr/>
        </p:nvSpPr>
        <p:spPr>
          <a:xfrm>
            <a:off x="285800" y="1244900"/>
            <a:ext cx="11671200" cy="467820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2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200"/>
              <a:buFont typeface="Arial"/>
              <a:buChar char="•"/>
            </a:pPr>
            <a:r>
              <a:rPr lang="en-US" sz="2200">
                <a:solidFill>
                  <a:schemeClr val="dk1"/>
                </a:solidFill>
                <a:latin typeface="Calibri"/>
                <a:ea typeface="Calibri"/>
                <a:cs typeface="Calibri"/>
                <a:sym typeface="Calibri"/>
              </a:rPr>
              <a:t>Revised UNDP Policy for GEF 4 to GEF 6 Projects indicates that projects can be extended for up to 18 months (previously it was 12 months)</a:t>
            </a:r>
            <a:endParaRPr/>
          </a:p>
          <a:p>
            <a:pPr indent="0" lvl="0" marL="0" marR="0" rtl="0" algn="l">
              <a:spcBef>
                <a:spcPts val="0"/>
              </a:spcBef>
              <a:spcAft>
                <a:spcPts val="0"/>
              </a:spcAft>
              <a:buNone/>
            </a:pPr>
            <a:r>
              <a:t/>
            </a:r>
            <a:endParaRPr sz="22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200"/>
              <a:buFont typeface="Arial"/>
              <a:buChar char="•"/>
            </a:pPr>
            <a:r>
              <a:rPr lang="en-US" sz="2200">
                <a:solidFill>
                  <a:schemeClr val="dk1"/>
                </a:solidFill>
                <a:latin typeface="Calibri"/>
                <a:ea typeface="Calibri"/>
                <a:cs typeface="Calibri"/>
                <a:sym typeface="Calibri"/>
              </a:rPr>
              <a:t>A 12 month extension (from 31 April 2020 to 31 April 2021) for the CLME+ Project was approved in March 2019</a:t>
            </a:r>
            <a:endParaRPr/>
          </a:p>
          <a:p>
            <a:pPr indent="-158750" lvl="0" marL="285750" marR="0" rtl="0" algn="l">
              <a:spcBef>
                <a:spcPts val="0"/>
              </a:spcBef>
              <a:spcAft>
                <a:spcPts val="0"/>
              </a:spcAft>
              <a:buClr>
                <a:schemeClr val="dk1"/>
              </a:buClr>
              <a:buSzPts val="2000"/>
              <a:buFont typeface="Arial"/>
              <a:buNone/>
            </a:pPr>
            <a:r>
              <a:t/>
            </a:r>
            <a:endParaRPr sz="20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200"/>
              <a:buFont typeface="Arial"/>
              <a:buChar char="•"/>
            </a:pPr>
            <a:r>
              <a:rPr lang="en-US" sz="2200">
                <a:solidFill>
                  <a:schemeClr val="dk1"/>
                </a:solidFill>
                <a:latin typeface="Calibri"/>
                <a:ea typeface="Calibri"/>
                <a:cs typeface="Calibri"/>
                <a:sym typeface="Calibri"/>
              </a:rPr>
              <a:t>UNDP Policy clearly states “Projects may request a second project extension due to COVID-19 related delays for a maximum of 3 months (no extra budget). At the end of the three-month period the project will financially close and any remaining project grant will be returned to the Vertical Fund.”</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158750" lvl="0" marL="285750" marR="0" rtl="0" algn="l">
              <a:spcBef>
                <a:spcPts val="0"/>
              </a:spcBef>
              <a:spcAft>
                <a:spcPts val="0"/>
              </a:spcAft>
              <a:buClr>
                <a:schemeClr val="dk1"/>
              </a:buClr>
              <a:buSzPts val="2000"/>
              <a:buFont typeface="Arial"/>
              <a:buNone/>
            </a:pPr>
            <a:r>
              <a:t/>
            </a:r>
            <a:endParaRPr sz="2000">
              <a:solidFill>
                <a:schemeClr val="dk1"/>
              </a:solidFill>
              <a:latin typeface="Calibri"/>
              <a:ea typeface="Calibri"/>
              <a:cs typeface="Calibri"/>
              <a:sym typeface="Calibri"/>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6"/>
          <p:cNvSpPr txBox="1"/>
          <p:nvPr/>
        </p:nvSpPr>
        <p:spPr>
          <a:xfrm>
            <a:off x="914400" y="280094"/>
            <a:ext cx="10036886"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0070C0"/>
                </a:solidFill>
                <a:latin typeface="Calibri"/>
                <a:ea typeface="Calibri"/>
                <a:cs typeface="Calibri"/>
                <a:sym typeface="Calibri"/>
              </a:rPr>
              <a:t>Proposed PCU Response to the current implementation status &amp; challenges: </a:t>
            </a:r>
            <a:endParaRPr/>
          </a:p>
          <a:p>
            <a:pPr indent="0" lvl="0" marL="0" marR="0" rtl="0" algn="ctr">
              <a:spcBef>
                <a:spcPts val="0"/>
              </a:spcBef>
              <a:spcAft>
                <a:spcPts val="0"/>
              </a:spcAft>
              <a:buNone/>
            </a:pPr>
            <a:r>
              <a:t/>
            </a:r>
            <a:endParaRPr i="1" sz="700">
              <a:solidFill>
                <a:srgbClr val="0070C0"/>
              </a:solidFill>
              <a:latin typeface="Calibri"/>
              <a:ea typeface="Calibri"/>
              <a:cs typeface="Calibri"/>
              <a:sym typeface="Calibri"/>
            </a:endParaRPr>
          </a:p>
          <a:p>
            <a:pPr indent="0" lvl="0" marL="0" marR="0" rtl="0" algn="ctr">
              <a:spcBef>
                <a:spcPts val="0"/>
              </a:spcBef>
              <a:spcAft>
                <a:spcPts val="0"/>
              </a:spcAft>
              <a:buNone/>
            </a:pPr>
            <a:r>
              <a:rPr i="1" lang="en-US" sz="2300">
                <a:solidFill>
                  <a:srgbClr val="0070C0"/>
                </a:solidFill>
                <a:latin typeface="Calibri"/>
                <a:ea typeface="Calibri"/>
                <a:cs typeface="Calibri"/>
                <a:sym typeface="Calibri"/>
              </a:rPr>
              <a:t>slides 6-22 of this powerpoint represent the</a:t>
            </a:r>
            <a:endParaRPr i="1" sz="2300">
              <a:solidFill>
                <a:srgbClr val="0070C0"/>
              </a:solidFill>
              <a:latin typeface="Calibri"/>
              <a:ea typeface="Calibri"/>
              <a:cs typeface="Calibri"/>
              <a:sym typeface="Calibri"/>
            </a:endParaRPr>
          </a:p>
          <a:p>
            <a:pPr indent="0" lvl="0" marL="0" marR="0" rtl="0" algn="ctr">
              <a:spcBef>
                <a:spcPts val="0"/>
              </a:spcBef>
              <a:spcAft>
                <a:spcPts val="0"/>
              </a:spcAft>
              <a:buNone/>
            </a:pPr>
            <a:r>
              <a:rPr b="1" lang="en-US" sz="3400">
                <a:solidFill>
                  <a:srgbClr val="0070C0"/>
                </a:solidFill>
                <a:latin typeface="Calibri"/>
                <a:ea typeface="Calibri"/>
                <a:cs typeface="Calibri"/>
                <a:sym typeface="Calibri"/>
              </a:rPr>
              <a:t>Revised 2020-21 Work Plan, Budget &amp; Timeline</a:t>
            </a:r>
            <a:r>
              <a:rPr b="1" lang="en-US" sz="3200">
                <a:solidFill>
                  <a:srgbClr val="0070C0"/>
                </a:solidFill>
                <a:latin typeface="Calibri"/>
                <a:ea typeface="Calibri"/>
                <a:cs typeface="Calibri"/>
                <a:sym typeface="Calibri"/>
              </a:rPr>
              <a:t> </a:t>
            </a:r>
            <a:endParaRPr sz="2200"/>
          </a:p>
        </p:txBody>
      </p:sp>
      <p:sp>
        <p:nvSpPr>
          <p:cNvPr id="142" name="Google Shape;142;p6"/>
          <p:cNvSpPr txBox="1"/>
          <p:nvPr/>
        </p:nvSpPr>
        <p:spPr>
          <a:xfrm>
            <a:off x="482600" y="1899850"/>
            <a:ext cx="11067900" cy="2462100"/>
          </a:xfrm>
          <a:prstGeom prst="rect">
            <a:avLst/>
          </a:prstGeom>
          <a:solidFill>
            <a:srgbClr val="DDEAF6"/>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chemeClr val="dk1"/>
                </a:solidFill>
                <a:latin typeface="Calibri"/>
                <a:ea typeface="Calibri"/>
                <a:cs typeface="Calibri"/>
                <a:sym typeface="Calibri"/>
              </a:rPr>
              <a:t>Acknowledging the conclusions from the May 2020 Financial and Technical Implementation Review, and the information provided as part of the UNDP revised policy for GEF 4 to GEF 6 Projects, the CLME+ Project Coordination Unit considers that a </a:t>
            </a:r>
            <a:r>
              <a:rPr b="1" lang="en-US" sz="2200">
                <a:solidFill>
                  <a:schemeClr val="dk1"/>
                </a:solidFill>
                <a:latin typeface="Calibri"/>
                <a:ea typeface="Calibri"/>
                <a:cs typeface="Calibri"/>
                <a:sym typeface="Calibri"/>
              </a:rPr>
              <a:t>second and final 3 month extension of the CLME+ Project, from 30 April 2021 to 31 July 2021</a:t>
            </a:r>
            <a:r>
              <a:rPr lang="en-US" sz="2200">
                <a:solidFill>
                  <a:schemeClr val="dk1"/>
                </a:solidFill>
                <a:latin typeface="Calibri"/>
                <a:ea typeface="Calibri"/>
                <a:cs typeface="Calibri"/>
                <a:sym typeface="Calibri"/>
              </a:rPr>
              <a:t>, will be necessary for the project </a:t>
            </a:r>
            <a:r>
              <a:rPr b="1" lang="en-US" sz="2200">
                <a:solidFill>
                  <a:schemeClr val="dk1"/>
                </a:solidFill>
                <a:latin typeface="Calibri"/>
                <a:ea typeface="Calibri"/>
                <a:cs typeface="Calibri"/>
                <a:sym typeface="Calibri"/>
              </a:rPr>
              <a:t>successfully meeting its objective and outcomes </a:t>
            </a:r>
            <a:r>
              <a:rPr i="1" lang="en-US" sz="2200">
                <a:solidFill>
                  <a:schemeClr val="dk1"/>
                </a:solidFill>
                <a:latin typeface="Calibri"/>
                <a:ea typeface="Calibri"/>
                <a:cs typeface="Calibri"/>
                <a:sym typeface="Calibri"/>
              </a:rPr>
              <a:t>(incl. those of stakeholder ownership, sustainability &amp; continuity of outputs and outcomes)</a:t>
            </a:r>
            <a:endParaRPr/>
          </a:p>
          <a:p>
            <a:pPr indent="0" lvl="0" marL="0" marR="0" rtl="0" algn="l">
              <a:spcBef>
                <a:spcPts val="0"/>
              </a:spcBef>
              <a:spcAft>
                <a:spcPts val="0"/>
              </a:spcAft>
              <a:buNone/>
            </a:pPr>
            <a:r>
              <a:t/>
            </a:r>
            <a:endParaRPr sz="2200">
              <a:solidFill>
                <a:schemeClr val="dk1"/>
              </a:solidFill>
              <a:latin typeface="Calibri"/>
              <a:ea typeface="Calibri"/>
              <a:cs typeface="Calibri"/>
              <a:sym typeface="Calibri"/>
            </a:endParaRPr>
          </a:p>
        </p:txBody>
      </p:sp>
      <p:sp>
        <p:nvSpPr>
          <p:cNvPr id="143" name="Google Shape;143;p6"/>
          <p:cNvSpPr txBox="1"/>
          <p:nvPr/>
        </p:nvSpPr>
        <p:spPr>
          <a:xfrm>
            <a:off x="635000" y="4648200"/>
            <a:ext cx="109158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The slides below will outline the CLME+ PCU proposal to address these challenges, including the rationale for why a 3 month extension is deemed essential.</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7"/>
          <p:cNvSpPr txBox="1"/>
          <p:nvPr/>
        </p:nvSpPr>
        <p:spPr>
          <a:xfrm>
            <a:off x="1810220" y="107302"/>
            <a:ext cx="8073959"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libri"/>
                <a:ea typeface="Calibri"/>
                <a:cs typeface="Calibri"/>
                <a:sym typeface="Calibri"/>
              </a:rPr>
              <a:t>Revised Results Framework (proposal)</a:t>
            </a:r>
            <a:endParaRPr/>
          </a:p>
        </p:txBody>
      </p:sp>
      <p:sp>
        <p:nvSpPr>
          <p:cNvPr id="150" name="Google Shape;150;p7"/>
          <p:cNvSpPr txBox="1"/>
          <p:nvPr/>
        </p:nvSpPr>
        <p:spPr>
          <a:xfrm>
            <a:off x="512324" y="1136119"/>
            <a:ext cx="4081191" cy="707886"/>
          </a:xfrm>
          <a:prstGeom prst="rect">
            <a:avLst/>
          </a:prstGeom>
          <a:solidFill>
            <a:srgbClr val="FEE599"/>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0070C0"/>
                </a:solidFill>
                <a:latin typeface="Calibri"/>
                <a:ea typeface="Calibri"/>
                <a:cs typeface="Calibri"/>
                <a:sym typeface="Calibri"/>
              </a:rPr>
              <a:t>PSC Review of the proposed changes to Results Framework Targets</a:t>
            </a:r>
            <a:endParaRPr/>
          </a:p>
        </p:txBody>
      </p:sp>
      <p:sp>
        <p:nvSpPr>
          <p:cNvPr id="151" name="Google Shape;151;p7"/>
          <p:cNvSpPr txBox="1"/>
          <p:nvPr/>
        </p:nvSpPr>
        <p:spPr>
          <a:xfrm>
            <a:off x="623028" y="2349602"/>
            <a:ext cx="3100356" cy="3170099"/>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lt1"/>
                </a:solidFill>
                <a:latin typeface="Calibri"/>
                <a:ea typeface="Calibri"/>
                <a:cs typeface="Calibri"/>
                <a:sym typeface="Calibri"/>
              </a:rPr>
              <a:t>The CLME+ PSC is requested to review and express (as applicable) their agreement with the proposed changes to the </a:t>
            </a:r>
            <a:r>
              <a:rPr b="1" lang="en-US" sz="2000" u="sng">
                <a:solidFill>
                  <a:schemeClr val="hlink"/>
                </a:solidFill>
                <a:latin typeface="Calibri"/>
                <a:ea typeface="Calibri"/>
                <a:cs typeface="Calibri"/>
                <a:sym typeface="Calibri"/>
                <a:hlinkClick r:id="rId3"/>
              </a:rPr>
              <a:t>CLME+ Results Framework</a:t>
            </a:r>
            <a:r>
              <a:rPr b="1" lang="en-US" sz="2000">
                <a:solidFill>
                  <a:schemeClr val="lt1"/>
                </a:solidFill>
                <a:latin typeface="Calibri"/>
                <a:ea typeface="Calibri"/>
                <a:cs typeface="Calibri"/>
                <a:sym typeface="Calibri"/>
              </a:rPr>
              <a:t>, contained in full in the submitted Word Document </a:t>
            </a:r>
            <a:endParaRPr/>
          </a:p>
          <a:p>
            <a:pPr indent="0" lvl="0" marL="0" marR="0" rtl="0" algn="l">
              <a:spcBef>
                <a:spcPts val="0"/>
              </a:spcBef>
              <a:spcAft>
                <a:spcPts val="0"/>
              </a:spcAft>
              <a:buNone/>
            </a:pPr>
            <a:r>
              <a:t/>
            </a:r>
            <a:endParaRPr b="1" sz="2000">
              <a:solidFill>
                <a:schemeClr val="lt1"/>
              </a:solidFill>
              <a:latin typeface="Calibri"/>
              <a:ea typeface="Calibri"/>
              <a:cs typeface="Calibri"/>
              <a:sym typeface="Calibri"/>
            </a:endParaRPr>
          </a:p>
        </p:txBody>
      </p:sp>
      <p:pic>
        <p:nvPicPr>
          <p:cNvPr id="152" name="Google Shape;152;p7"/>
          <p:cNvPicPr preferRelativeResize="0"/>
          <p:nvPr/>
        </p:nvPicPr>
        <p:blipFill rotWithShape="1">
          <a:blip r:embed="rId4">
            <a:alphaModFix/>
          </a:blip>
          <a:srcRect b="0" l="0" r="0" t="0"/>
          <a:stretch/>
        </p:blipFill>
        <p:spPr>
          <a:xfrm>
            <a:off x="5137503" y="1022350"/>
            <a:ext cx="6521620" cy="5118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8"/>
          <p:cNvSpPr txBox="1"/>
          <p:nvPr/>
        </p:nvSpPr>
        <p:spPr>
          <a:xfrm>
            <a:off x="2578396" y="95693"/>
            <a:ext cx="721419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0070C0"/>
                </a:solidFill>
                <a:latin typeface="Calibri"/>
                <a:ea typeface="Calibri"/>
                <a:cs typeface="Calibri"/>
                <a:sym typeface="Calibri"/>
              </a:rPr>
              <a:t>Proposed Modifications to Delivery Dates </a:t>
            </a:r>
            <a:endParaRPr/>
          </a:p>
          <a:p>
            <a:pPr indent="0" lvl="0" marL="0" marR="0" rtl="0" algn="ctr">
              <a:spcBef>
                <a:spcPts val="0"/>
              </a:spcBef>
              <a:spcAft>
                <a:spcPts val="0"/>
              </a:spcAft>
              <a:buNone/>
            </a:pPr>
            <a:r>
              <a:rPr b="1" lang="en-US" sz="1800">
                <a:solidFill>
                  <a:schemeClr val="dk1"/>
                </a:solidFill>
                <a:latin typeface="Calibri"/>
                <a:ea typeface="Calibri"/>
                <a:cs typeface="Calibri"/>
                <a:sym typeface="Calibri"/>
              </a:rPr>
              <a:t>for some of the Key CLME+ Outputs and Achievements</a:t>
            </a:r>
            <a:endParaRPr/>
          </a:p>
        </p:txBody>
      </p:sp>
      <p:pic>
        <p:nvPicPr>
          <p:cNvPr id="159" name="Google Shape;159;p8"/>
          <p:cNvPicPr preferRelativeResize="0"/>
          <p:nvPr/>
        </p:nvPicPr>
        <p:blipFill>
          <a:blip r:embed="rId3">
            <a:alphaModFix/>
          </a:blip>
          <a:stretch>
            <a:fillRect/>
          </a:stretch>
        </p:blipFill>
        <p:spPr>
          <a:xfrm>
            <a:off x="152400" y="1284725"/>
            <a:ext cx="11887196" cy="3316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graphicFrame>
        <p:nvGraphicFramePr>
          <p:cNvPr id="165" name="Google Shape;165;p9"/>
          <p:cNvGraphicFramePr/>
          <p:nvPr/>
        </p:nvGraphicFramePr>
        <p:xfrm>
          <a:off x="372471" y="842325"/>
          <a:ext cx="3000000" cy="3000000"/>
        </p:xfrm>
        <a:graphic>
          <a:graphicData uri="http://schemas.openxmlformats.org/drawingml/2006/table">
            <a:tbl>
              <a:tblPr bandRow="1" firstRow="1">
                <a:noFill/>
                <a:tableStyleId>{190F3F36-1DA0-4563-BAD2-57EFD8D62D36}</a:tableStyleId>
              </a:tblPr>
              <a:tblGrid>
                <a:gridCol w="6891475"/>
                <a:gridCol w="4140850"/>
              </a:tblGrid>
              <a:tr h="774525">
                <a:tc>
                  <a:txBody>
                    <a:bodyPr/>
                    <a:lstStyle/>
                    <a:p>
                      <a:pPr indent="0" lvl="0" marL="0" marR="0" rtl="0" algn="l">
                        <a:spcBef>
                          <a:spcPts val="0"/>
                        </a:spcBef>
                        <a:spcAft>
                          <a:spcPts val="0"/>
                        </a:spcAft>
                        <a:buNone/>
                      </a:pPr>
                      <a:r>
                        <a:rPr lang="en-US" sz="2000" u="none" cap="none" strike="noStrike"/>
                        <a:t>Output</a:t>
                      </a:r>
                      <a:endParaRPr/>
                    </a:p>
                  </a:txBody>
                  <a:tcPr marT="45725" marB="45725" marR="91450" marL="91450"/>
                </a:tc>
                <a:tc>
                  <a:txBody>
                    <a:bodyPr/>
                    <a:lstStyle/>
                    <a:p>
                      <a:pPr indent="0" lvl="0" marL="0" marR="0" rtl="0" algn="l">
                        <a:spcBef>
                          <a:spcPts val="0"/>
                        </a:spcBef>
                        <a:spcAft>
                          <a:spcPts val="0"/>
                        </a:spcAft>
                        <a:buNone/>
                      </a:pPr>
                      <a:r>
                        <a:rPr lang="en-US" sz="2000"/>
                        <a:t>Proposed Delivery</a:t>
                      </a:r>
                      <a:r>
                        <a:rPr lang="en-US" sz="2000"/>
                        <a:t> Date with the new Project End </a:t>
                      </a:r>
                      <a:r>
                        <a:rPr lang="en-US" sz="2000"/>
                        <a:t>Date</a:t>
                      </a:r>
                      <a:endParaRPr sz="2000"/>
                    </a:p>
                  </a:txBody>
                  <a:tcPr marT="45725" marB="45725" marR="91450" marL="91450"/>
                </a:tc>
              </a:tr>
              <a:tr h="460975">
                <a:tc>
                  <a:txBody>
                    <a:bodyPr/>
                    <a:lstStyle/>
                    <a:p>
                      <a:pPr indent="0" lvl="0" marL="0" marR="0" rtl="0" algn="l">
                        <a:spcBef>
                          <a:spcPts val="0"/>
                        </a:spcBef>
                        <a:spcAft>
                          <a:spcPts val="0"/>
                        </a:spcAft>
                        <a:buNone/>
                      </a:pPr>
                      <a:r>
                        <a:rPr lang="en-US" sz="1800"/>
                        <a:t>O1.1 Permanent</a:t>
                      </a:r>
                      <a:r>
                        <a:rPr lang="en-US" sz="1800"/>
                        <a:t> Coordination Mechanism</a:t>
                      </a:r>
                      <a:endParaRPr sz="1800"/>
                    </a:p>
                  </a:txBody>
                  <a:tcPr marT="45725" marB="45725" marR="91450" marL="91450"/>
                </a:tc>
                <a:tc>
                  <a:txBody>
                    <a:bodyPr/>
                    <a:lstStyle/>
                    <a:p>
                      <a:pPr indent="0" lvl="0" marL="0" marR="0" rtl="0" algn="l">
                        <a:spcBef>
                          <a:spcPts val="0"/>
                        </a:spcBef>
                        <a:spcAft>
                          <a:spcPts val="0"/>
                        </a:spcAft>
                        <a:buNone/>
                      </a:pPr>
                      <a:r>
                        <a:rPr lang="en-US" sz="1800"/>
                        <a:t>31 December 2020</a:t>
                      </a:r>
                      <a:endParaRPr/>
                    </a:p>
                  </a:txBody>
                  <a:tcPr marT="45725" marB="45725" marR="91450" marL="91450"/>
                </a:tc>
              </a:tr>
              <a:tr h="460975">
                <a:tc>
                  <a:txBody>
                    <a:bodyPr/>
                    <a:lstStyle/>
                    <a:p>
                      <a:pPr indent="0" lvl="0" marL="0" marR="0" rtl="0" algn="l">
                        <a:spcBef>
                          <a:spcPts val="0"/>
                        </a:spcBef>
                        <a:spcAft>
                          <a:spcPts val="0"/>
                        </a:spcAft>
                        <a:buNone/>
                      </a:pPr>
                      <a:r>
                        <a:rPr lang="en-US" sz="1800"/>
                        <a:t>O1.5</a:t>
                      </a:r>
                      <a:r>
                        <a:rPr lang="en-US" sz="1800"/>
                        <a:t> Sustainable Financing Plan</a:t>
                      </a:r>
                      <a:endParaRPr sz="1800"/>
                    </a:p>
                  </a:txBody>
                  <a:tcPr marT="45725" marB="45725" marR="91450" marL="91450"/>
                </a:tc>
                <a:tc>
                  <a:txBody>
                    <a:bodyPr/>
                    <a:lstStyle/>
                    <a:p>
                      <a:pPr indent="0" lvl="0" marL="0" marR="0" rtl="0" algn="l">
                        <a:spcBef>
                          <a:spcPts val="0"/>
                        </a:spcBef>
                        <a:spcAft>
                          <a:spcPts val="0"/>
                        </a:spcAft>
                        <a:buNone/>
                      </a:pPr>
                      <a:r>
                        <a:rPr lang="en-US" sz="1800"/>
                        <a:t>31 December</a:t>
                      </a:r>
                      <a:r>
                        <a:rPr lang="en-US" sz="1800"/>
                        <a:t> 2020</a:t>
                      </a:r>
                      <a:endParaRPr sz="1800"/>
                    </a:p>
                  </a:txBody>
                  <a:tcPr marT="45725" marB="45725" marR="91450" marL="91450"/>
                </a:tc>
              </a:tr>
              <a:tr h="695250">
                <a:tc>
                  <a:txBody>
                    <a:bodyPr/>
                    <a:lstStyle/>
                    <a:p>
                      <a:pPr indent="0" lvl="0" marL="0" marR="0" rtl="0" algn="l">
                        <a:spcBef>
                          <a:spcPts val="0"/>
                        </a:spcBef>
                        <a:spcAft>
                          <a:spcPts val="0"/>
                        </a:spcAft>
                        <a:buNone/>
                      </a:pPr>
                      <a:r>
                        <a:rPr lang="en-US" sz="1800"/>
                        <a:t>O2.1 Regional Strategies &amp;</a:t>
                      </a:r>
                      <a:r>
                        <a:rPr lang="en-US" sz="1800"/>
                        <a:t> </a:t>
                      </a:r>
                      <a:r>
                        <a:rPr lang="en-US" sz="1800"/>
                        <a:t>Action Plans </a:t>
                      </a:r>
                      <a:endParaRPr/>
                    </a:p>
                    <a:p>
                      <a:pPr indent="-285750" lvl="0" marL="285750" marR="0" rtl="0" algn="l">
                        <a:spcBef>
                          <a:spcPts val="0"/>
                        </a:spcBef>
                        <a:spcAft>
                          <a:spcPts val="0"/>
                        </a:spcAft>
                        <a:buClr>
                          <a:schemeClr val="dk1"/>
                        </a:buClr>
                        <a:buSzPts val="1800"/>
                        <a:buFont typeface="Calibri"/>
                        <a:buChar char="-"/>
                      </a:pPr>
                      <a:r>
                        <a:rPr lang="en-US" sz="1800"/>
                        <a:t>National Plan of Action  on IUU Fishing</a:t>
                      </a:r>
                      <a:endParaRPr/>
                    </a:p>
                    <a:p>
                      <a:pPr indent="-285750" lvl="0" marL="285750" marR="0" rtl="0" algn="l">
                        <a:spcBef>
                          <a:spcPts val="0"/>
                        </a:spcBef>
                        <a:spcAft>
                          <a:spcPts val="0"/>
                        </a:spcAft>
                        <a:buClr>
                          <a:schemeClr val="dk1"/>
                        </a:buClr>
                        <a:buSzPts val="1800"/>
                        <a:buFont typeface="Calibri"/>
                        <a:buChar char="-"/>
                      </a:pPr>
                      <a:r>
                        <a:rPr lang="en-US" sz="1800"/>
                        <a:t>Regional Strategy and Action Plan on Coastal Habitats</a:t>
                      </a:r>
                      <a:endParaRPr/>
                    </a:p>
                    <a:p>
                      <a:pPr indent="-285750" lvl="0" marL="285750" marR="0" rtl="0" algn="l">
                        <a:spcBef>
                          <a:spcPts val="0"/>
                        </a:spcBef>
                        <a:spcAft>
                          <a:spcPts val="0"/>
                        </a:spcAft>
                        <a:buClr>
                          <a:schemeClr val="dk1"/>
                        </a:buClr>
                        <a:buSzPts val="1800"/>
                        <a:buFont typeface="Calibri"/>
                        <a:buChar char="-"/>
                      </a:pPr>
                      <a:r>
                        <a:rPr lang="en-US" sz="1800"/>
                        <a:t>Regional Strategy and Action Plan on Nutrients</a:t>
                      </a:r>
                      <a:endParaRPr sz="1800"/>
                    </a:p>
                  </a:txBody>
                  <a:tcPr marT="45725" marB="45725" marR="91450" marL="91450"/>
                </a:tc>
                <a:tc>
                  <a:txBody>
                    <a:bodyPr/>
                    <a:lstStyle/>
                    <a:p>
                      <a:pPr indent="0" lvl="0" marL="0" marR="0" rtl="0" algn="l">
                        <a:spcBef>
                          <a:spcPts val="0"/>
                        </a:spcBef>
                        <a:spcAft>
                          <a:spcPts val="0"/>
                        </a:spcAft>
                        <a:buNone/>
                      </a:pPr>
                      <a:r>
                        <a:t/>
                      </a:r>
                      <a:endParaRPr sz="1800">
                        <a:solidFill>
                          <a:schemeClr val="dk1"/>
                        </a:solidFill>
                      </a:endParaRPr>
                    </a:p>
                    <a:p>
                      <a:pPr indent="0" lvl="0" marL="0" marR="0" rtl="0" algn="l">
                        <a:lnSpc>
                          <a:spcPct val="100000"/>
                        </a:lnSpc>
                        <a:spcBef>
                          <a:spcPts val="0"/>
                        </a:spcBef>
                        <a:spcAft>
                          <a:spcPts val="0"/>
                        </a:spcAft>
                        <a:buClr>
                          <a:schemeClr val="dk1"/>
                        </a:buClr>
                        <a:buSzPts val="1800"/>
                        <a:buFont typeface="Calibri"/>
                        <a:buNone/>
                      </a:pPr>
                      <a:r>
                        <a:rPr lang="en-US" sz="1800">
                          <a:solidFill>
                            <a:schemeClr val="dk1"/>
                          </a:solidFill>
                        </a:rPr>
                        <a:t>31 July</a:t>
                      </a:r>
                      <a:r>
                        <a:rPr lang="en-US" sz="1800">
                          <a:solidFill>
                            <a:schemeClr val="dk1"/>
                          </a:solidFill>
                        </a:rPr>
                        <a:t> 2020</a:t>
                      </a:r>
                      <a:endParaRPr sz="1800">
                        <a:solidFill>
                          <a:schemeClr val="dk1"/>
                        </a:solidFill>
                      </a:endParaRPr>
                    </a:p>
                    <a:p>
                      <a:pPr indent="0" lvl="0" marL="0" marR="0" rtl="0" algn="l">
                        <a:spcBef>
                          <a:spcPts val="0"/>
                        </a:spcBef>
                        <a:spcAft>
                          <a:spcPts val="0"/>
                        </a:spcAft>
                        <a:buNone/>
                      </a:pPr>
                      <a:r>
                        <a:rPr lang="en-US" sz="1800">
                          <a:solidFill>
                            <a:schemeClr val="dk1"/>
                          </a:solidFill>
                        </a:rPr>
                        <a:t>31</a:t>
                      </a:r>
                      <a:r>
                        <a:rPr lang="en-US" sz="1800">
                          <a:solidFill>
                            <a:schemeClr val="dk1"/>
                          </a:solidFill>
                        </a:rPr>
                        <a:t> July 2020</a:t>
                      </a:r>
                      <a:endParaRPr/>
                    </a:p>
                    <a:p>
                      <a:pPr indent="0" lvl="0" marL="0" marR="0" rtl="0" algn="l">
                        <a:spcBef>
                          <a:spcPts val="0"/>
                        </a:spcBef>
                        <a:spcAft>
                          <a:spcPts val="0"/>
                        </a:spcAft>
                        <a:buNone/>
                      </a:pPr>
                      <a:r>
                        <a:rPr lang="en-US" sz="1800">
                          <a:solidFill>
                            <a:schemeClr val="dk1"/>
                          </a:solidFill>
                        </a:rPr>
                        <a:t>31 November 2020</a:t>
                      </a:r>
                      <a:endParaRPr sz="1800">
                        <a:solidFill>
                          <a:schemeClr val="dk1"/>
                        </a:solidFill>
                      </a:endParaRPr>
                    </a:p>
                  </a:txBody>
                  <a:tcPr marT="45725" marB="45725" marR="91450" marL="91450"/>
                </a:tc>
              </a:tr>
              <a:tr h="471225">
                <a:tc>
                  <a:txBody>
                    <a:bodyPr/>
                    <a:lstStyle/>
                    <a:p>
                      <a:pPr indent="0" lvl="0" marL="0" marR="0" rtl="0" algn="l">
                        <a:spcBef>
                          <a:spcPts val="0"/>
                        </a:spcBef>
                        <a:spcAft>
                          <a:spcPts val="0"/>
                        </a:spcAft>
                        <a:buNone/>
                      </a:pPr>
                      <a:r>
                        <a:rPr lang="en-US" sz="1800"/>
                        <a:t>O2.2 Private Sector</a:t>
                      </a:r>
                      <a:r>
                        <a:rPr lang="en-US" sz="1800"/>
                        <a:t> Engagement</a:t>
                      </a:r>
                      <a:endParaRPr sz="1800"/>
                    </a:p>
                  </a:txBody>
                  <a:tcPr marT="45725" marB="45725" marR="91450" marL="91450">
                    <a:solidFill>
                      <a:srgbClr val="CFE2F3"/>
                    </a:solidFill>
                  </a:tcPr>
                </a:tc>
                <a:tc>
                  <a:txBody>
                    <a:bodyPr/>
                    <a:lstStyle/>
                    <a:p>
                      <a:pPr indent="0" lvl="0" marL="0" marR="0" rtl="0" algn="l">
                        <a:spcBef>
                          <a:spcPts val="0"/>
                        </a:spcBef>
                        <a:spcAft>
                          <a:spcPts val="0"/>
                        </a:spcAft>
                        <a:buNone/>
                      </a:pPr>
                      <a:r>
                        <a:rPr lang="en-US" sz="1800">
                          <a:solidFill>
                            <a:schemeClr val="dk1"/>
                          </a:solidFill>
                        </a:rPr>
                        <a:t>31 </a:t>
                      </a:r>
                      <a:r>
                        <a:rPr lang="en-US" sz="1800"/>
                        <a:t>December 2020</a:t>
                      </a:r>
                      <a:endParaRPr/>
                    </a:p>
                  </a:txBody>
                  <a:tcPr marT="45725" marB="45725" marR="91450" marL="91450">
                    <a:solidFill>
                      <a:srgbClr val="CFE2F3"/>
                    </a:solidFill>
                  </a:tcPr>
                </a:tc>
              </a:tr>
              <a:tr h="460975">
                <a:tc>
                  <a:txBody>
                    <a:bodyPr/>
                    <a:lstStyle/>
                    <a:p>
                      <a:pPr indent="0" lvl="0" marL="0" marR="0" rtl="0" algn="l">
                        <a:lnSpc>
                          <a:spcPct val="100000"/>
                        </a:lnSpc>
                        <a:spcBef>
                          <a:spcPts val="0"/>
                        </a:spcBef>
                        <a:spcAft>
                          <a:spcPts val="0"/>
                        </a:spcAft>
                        <a:buClr>
                          <a:schemeClr val="dk1"/>
                        </a:buClr>
                        <a:buSzPts val="1800"/>
                        <a:buFont typeface="Calibri"/>
                        <a:buNone/>
                      </a:pPr>
                      <a:r>
                        <a:rPr lang="en-US" sz="1800"/>
                        <a:t>O4.2</a:t>
                      </a:r>
                      <a:r>
                        <a:rPr lang="en-US" sz="1800"/>
                        <a:t> Investment Plans </a:t>
                      </a:r>
                      <a:endParaRPr/>
                    </a:p>
                    <a:p>
                      <a:pPr indent="-285750" lvl="0" marL="285750" marR="0" rtl="0" algn="l">
                        <a:lnSpc>
                          <a:spcPct val="100000"/>
                        </a:lnSpc>
                        <a:spcBef>
                          <a:spcPts val="0"/>
                        </a:spcBef>
                        <a:spcAft>
                          <a:spcPts val="0"/>
                        </a:spcAft>
                        <a:buClr>
                          <a:schemeClr val="dk1"/>
                        </a:buClr>
                        <a:buSzPts val="1800"/>
                        <a:buFont typeface="Calibri"/>
                        <a:buChar char="-"/>
                      </a:pPr>
                      <a:r>
                        <a:rPr lang="en-US" sz="1800"/>
                        <a:t>Fisheries</a:t>
                      </a:r>
                      <a:endParaRPr/>
                    </a:p>
                    <a:p>
                      <a:pPr indent="-285750" lvl="0" marL="285750" marR="0" rtl="0" algn="l">
                        <a:lnSpc>
                          <a:spcPct val="100000"/>
                        </a:lnSpc>
                        <a:spcBef>
                          <a:spcPts val="0"/>
                        </a:spcBef>
                        <a:spcAft>
                          <a:spcPts val="0"/>
                        </a:spcAft>
                        <a:buClr>
                          <a:schemeClr val="dk1"/>
                        </a:buClr>
                        <a:buSzPts val="1800"/>
                        <a:buFont typeface="Calibri"/>
                        <a:buChar char="-"/>
                      </a:pPr>
                      <a:r>
                        <a:rPr lang="en-US" sz="1800"/>
                        <a:t>Habitats and Pollution</a:t>
                      </a:r>
                      <a:endParaRPr sz="1800"/>
                    </a:p>
                  </a:txBody>
                  <a:tcPr marT="45725" marB="45725" marR="91450" marL="91450"/>
                </a:tc>
                <a:tc>
                  <a:txBody>
                    <a:bodyPr/>
                    <a:lstStyle/>
                    <a:p>
                      <a:pPr indent="0" lvl="0" marL="0" marR="0" rtl="0" algn="l">
                        <a:spcBef>
                          <a:spcPts val="0"/>
                        </a:spcBef>
                        <a:spcAft>
                          <a:spcPts val="0"/>
                        </a:spcAft>
                        <a:buNone/>
                      </a:pPr>
                      <a:r>
                        <a:t/>
                      </a:r>
                      <a:endParaRPr sz="1800">
                        <a:solidFill>
                          <a:srgbClr val="FF0000"/>
                        </a:solidFill>
                      </a:endParaRPr>
                    </a:p>
                    <a:p>
                      <a:pPr indent="0" lvl="0" marL="0" marR="0" rtl="0" algn="l">
                        <a:lnSpc>
                          <a:spcPct val="100000"/>
                        </a:lnSpc>
                        <a:spcBef>
                          <a:spcPts val="0"/>
                        </a:spcBef>
                        <a:spcAft>
                          <a:spcPts val="0"/>
                        </a:spcAft>
                        <a:buClr>
                          <a:schemeClr val="dk1"/>
                        </a:buClr>
                        <a:buSzPts val="1800"/>
                        <a:buFont typeface="Calibri"/>
                        <a:buNone/>
                      </a:pPr>
                      <a:r>
                        <a:rPr lang="en-US" sz="1800">
                          <a:solidFill>
                            <a:schemeClr val="dk1"/>
                          </a:solidFill>
                        </a:rPr>
                        <a:t>31 August 2020</a:t>
                      </a:r>
                      <a:endParaRPr/>
                    </a:p>
                    <a:p>
                      <a:pPr indent="0" lvl="0" marL="0" marR="0" rtl="0" algn="l">
                        <a:spcBef>
                          <a:spcPts val="0"/>
                        </a:spcBef>
                        <a:spcAft>
                          <a:spcPts val="0"/>
                        </a:spcAft>
                        <a:buNone/>
                      </a:pPr>
                      <a:r>
                        <a:rPr lang="en-US" sz="1800">
                          <a:solidFill>
                            <a:schemeClr val="dk1"/>
                          </a:solidFill>
                        </a:rPr>
                        <a:t>31</a:t>
                      </a:r>
                      <a:r>
                        <a:rPr lang="en-US" sz="1800">
                          <a:solidFill>
                            <a:schemeClr val="dk1"/>
                          </a:solidFill>
                        </a:rPr>
                        <a:t> October 2020</a:t>
                      </a:r>
                      <a:endParaRPr sz="1800">
                        <a:solidFill>
                          <a:schemeClr val="dk1"/>
                        </a:solidFill>
                      </a:endParaRPr>
                    </a:p>
                  </a:txBody>
                  <a:tcPr marT="45725" marB="45725" marR="91450" marL="91450"/>
                </a:tc>
              </a:tr>
              <a:tr h="460975">
                <a:tc>
                  <a:txBody>
                    <a:bodyPr/>
                    <a:lstStyle/>
                    <a:p>
                      <a:pPr indent="0" lvl="0" marL="0" marR="0" rtl="0" algn="l">
                        <a:spcBef>
                          <a:spcPts val="0"/>
                        </a:spcBef>
                        <a:spcAft>
                          <a:spcPts val="0"/>
                        </a:spcAft>
                        <a:buNone/>
                      </a:pPr>
                      <a:r>
                        <a:rPr lang="en-US" sz="1800"/>
                        <a:t>O5.2 SAP M&amp;E and SOMEE Framework</a:t>
                      </a:r>
                      <a:endParaRPr/>
                    </a:p>
                  </a:txBody>
                  <a:tcPr marT="45725" marB="45725" marR="91450" marL="91450"/>
                </a:tc>
                <a:tc>
                  <a:txBody>
                    <a:bodyPr/>
                    <a:lstStyle/>
                    <a:p>
                      <a:pPr indent="0" lvl="0" marL="0" marR="0" rtl="0" algn="l">
                        <a:spcBef>
                          <a:spcPts val="0"/>
                        </a:spcBef>
                        <a:spcAft>
                          <a:spcPts val="0"/>
                        </a:spcAft>
                        <a:buNone/>
                      </a:pPr>
                      <a:r>
                        <a:rPr lang="en-US" sz="1800">
                          <a:solidFill>
                            <a:schemeClr val="dk1"/>
                          </a:solidFill>
                        </a:rPr>
                        <a:t>31 December 2020</a:t>
                      </a:r>
                      <a:endParaRPr/>
                    </a:p>
                  </a:txBody>
                  <a:tcPr marT="45725" marB="45725" marR="91450" marL="91450"/>
                </a:tc>
              </a:tr>
              <a:tr h="460975">
                <a:tc>
                  <a:txBody>
                    <a:bodyPr/>
                    <a:lstStyle/>
                    <a:p>
                      <a:pPr indent="0" lvl="0" marL="0" marR="0" rtl="0" algn="l">
                        <a:spcBef>
                          <a:spcPts val="0"/>
                        </a:spcBef>
                        <a:spcAft>
                          <a:spcPts val="0"/>
                        </a:spcAft>
                        <a:buNone/>
                      </a:pPr>
                      <a:r>
                        <a:rPr lang="en-US" sz="1800"/>
                        <a:t>O5.3 SOMEE</a:t>
                      </a:r>
                      <a:r>
                        <a:rPr lang="en-US" sz="1800"/>
                        <a:t> developed</a:t>
                      </a:r>
                      <a:endParaRPr sz="1800"/>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rPr lang="en-US" sz="1800">
                          <a:solidFill>
                            <a:schemeClr val="dk1"/>
                          </a:solidFill>
                        </a:rPr>
                        <a:t>31 March 2021</a:t>
                      </a:r>
                      <a:endParaRPr/>
                    </a:p>
                  </a:txBody>
                  <a:tcPr marT="45725" marB="45725" marR="91450" marL="91450"/>
                </a:tc>
              </a:tr>
            </a:tbl>
          </a:graphicData>
        </a:graphic>
      </p:graphicFrame>
      <p:sp>
        <p:nvSpPr>
          <p:cNvPr id="166" name="Google Shape;166;p9"/>
          <p:cNvSpPr txBox="1"/>
          <p:nvPr/>
        </p:nvSpPr>
        <p:spPr>
          <a:xfrm>
            <a:off x="1460350" y="177896"/>
            <a:ext cx="899070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Revised Delivery Dates for CLME+ Project Flagship Outputs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2019-10-15T15:42:30Z</dcterms:created>
  <dc:creator>CLME SPO</dc:creator>
</cp:coreProperties>
</file>