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Garamond"/>
      <p:regular r:id="rId29"/>
      <p:bold r:id="rId30"/>
      <p:italic r:id="rId31"/>
      <p:boldItalic r:id="rId32"/>
    </p:embeddedFont>
    <p:embeddedFont>
      <p:font typeface="Palatino Linotyp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ouaVWdNC1Y2z1AKEQh+nSTsTB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A13EFD7-15D4-4B27-BFFA-EEFED9B855F0}">
  <a:tblStyle styleId="{EA13EFD7-15D4-4B27-BFFA-EEFED9B855F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6AE3B0B-BEC2-4379-A27C-202542A709FE}"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6.xml"/><Relationship Id="rId33" Type="http://schemas.openxmlformats.org/officeDocument/2006/relationships/font" Target="fonts/PalatinoLinotype-regular.fntdata"/><Relationship Id="rId10" Type="http://schemas.openxmlformats.org/officeDocument/2006/relationships/slide" Target="slides/slide5.xml"/><Relationship Id="rId32" Type="http://schemas.openxmlformats.org/officeDocument/2006/relationships/font" Target="fonts/Garamond-boldItalic.fntdata"/><Relationship Id="rId13" Type="http://schemas.openxmlformats.org/officeDocument/2006/relationships/slide" Target="slides/slide8.xml"/><Relationship Id="rId35" Type="http://schemas.openxmlformats.org/officeDocument/2006/relationships/font" Target="fonts/PalatinoLinotype-italic.fntdata"/><Relationship Id="rId12" Type="http://schemas.openxmlformats.org/officeDocument/2006/relationships/slide" Target="slides/slide7.xml"/><Relationship Id="rId34" Type="http://schemas.openxmlformats.org/officeDocument/2006/relationships/font" Target="fonts/PalatinoLinotype-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PalatinoLinotyp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 (4)'!$L$5</c:f>
              <c:strCache>
                <c:ptCount val="1"/>
                <c:pt idx="0">
                  <c:v>Total Spent/Budget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Palatino Linotype" panose="0204050205050503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(4)'!$O$2:$U$2</c:f>
              <c:numCache>
                <c:formatCode>mmm\-yy</c:formatCode>
                <c:ptCount val="7"/>
                <c:pt idx="0">
                  <c:v>43070</c:v>
                </c:pt>
                <c:pt idx="1">
                  <c:v>43435</c:v>
                </c:pt>
                <c:pt idx="2">
                  <c:v>43800</c:v>
                </c:pt>
                <c:pt idx="3">
                  <c:v>43922</c:v>
                </c:pt>
                <c:pt idx="4">
                  <c:v>44166</c:v>
                </c:pt>
                <c:pt idx="5">
                  <c:v>44285</c:v>
                </c:pt>
                <c:pt idx="6">
                  <c:v>44407</c:v>
                </c:pt>
              </c:numCache>
            </c:numRef>
          </c:cat>
          <c:val>
            <c:numRef>
              <c:f>'Sheet1 (4)'!$O$5:$U$5</c:f>
              <c:numCache>
                <c:formatCode>0%</c:formatCode>
                <c:ptCount val="7"/>
                <c:pt idx="0">
                  <c:v>0.44518080437599999</c:v>
                </c:pt>
                <c:pt idx="1">
                  <c:v>0.57308072304000002</c:v>
                </c:pt>
                <c:pt idx="2">
                  <c:v>0.77146944556000008</c:v>
                </c:pt>
                <c:pt idx="3">
                  <c:v>0.80725344556000012</c:v>
                </c:pt>
              </c:numCache>
            </c:numRef>
          </c:val>
          <c:smooth val="0"/>
          <c:extLst>
            <c:ext xmlns:c16="http://schemas.microsoft.com/office/drawing/2014/chart" uri="{C3380CC4-5D6E-409C-BE32-E72D297353CC}">
              <c16:uniqueId val="{00000000-BA18-43C9-B999-3215726A85CF}"/>
            </c:ext>
          </c:extLst>
        </c:ser>
        <c:dLbls>
          <c:showLegendKey val="0"/>
          <c:showVal val="0"/>
          <c:showCatName val="0"/>
          <c:showSerName val="0"/>
          <c:showPercent val="0"/>
          <c:showBubbleSize val="0"/>
        </c:dLbls>
        <c:smooth val="0"/>
        <c:axId val="503931680"/>
        <c:axId val="503932464"/>
      </c:lineChart>
      <c:dateAx>
        <c:axId val="50393168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03932464"/>
        <c:crosses val="autoZero"/>
        <c:auto val="1"/>
        <c:lblOffset val="100"/>
        <c:baseTimeUnit val="months"/>
      </c:dateAx>
      <c:valAx>
        <c:axId val="5039324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crossAx val="50393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Palatino Linotype" panose="02040502050505030304" pitchFamily="18" charset="0"/>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presenta la justificación de la recomendación que hace la UCP del Proyecto CLME+ de modificar la fecha final de los objetivos asociados con un Mecanismo Permanente de Coordinación.</a:t>
            </a:r>
            <a:endParaRPr/>
          </a:p>
        </p:txBody>
      </p:sp>
      <p:sp>
        <p:nvSpPr>
          <p:cNvPr id="170" name="Google Shape;17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detalla la solicitud hecha por el PNUMA y la FAO para una extensión de 4 meses de sus acuerdos de co-ejecución en el Proyecto CLME+, que permitirá finalizar sus actividades técnicas para diciembre de 2020. </a:t>
            </a:r>
            <a:endParaRPr/>
          </a:p>
        </p:txBody>
      </p:sp>
      <p:sp>
        <p:nvSpPr>
          <p:cNvPr id="177" name="Google Shape;17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a:t>
            </a:r>
            <a:r>
              <a:rPr lang="en-US"/>
              <a:t>diapositiva</a:t>
            </a:r>
            <a:r>
              <a:rPr lang="en-US" sz="1200">
                <a:solidFill>
                  <a:schemeClr val="dk1"/>
                </a:solidFill>
                <a:latin typeface="Calibri"/>
                <a:ea typeface="Calibri"/>
                <a:cs typeface="Calibri"/>
                <a:sym typeface="Calibri"/>
              </a:rPr>
              <a:t> presenta la importancia de las actividades bajo el Componente 3 que ejecutan la FAO y el Convenio de Cartagena en apoyo a la implementación de M</a:t>
            </a:r>
            <a:r>
              <a:rPr lang="en-US"/>
              <a:t>E</a:t>
            </a:r>
            <a:r>
              <a:rPr lang="en-US" sz="1200">
                <a:solidFill>
                  <a:schemeClr val="dk1"/>
                </a:solidFill>
                <a:latin typeface="Calibri"/>
                <a:ea typeface="Calibri"/>
                <a:cs typeface="Calibri"/>
                <a:sym typeface="Calibri"/>
              </a:rPr>
              <a:t>E/EEP en la plataforma continental del norte de Brasil y las posibilidades de que el PNUD, la FAO o el PNUMA amplíen estas actividades.</a:t>
            </a:r>
            <a:endParaRPr/>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Esta diapositiva muestra el ritmo de evolución del gastos (gastados sobre el presupuesto total) y el presupuesto pendiente por desembolsar (línea discontinua): 19 % de los USD 12,5 millones del total de la subvención del FMAM. Esta pendiente más marcada de la línea representa el desafío que hay que resolver en el próximos meses respecto de la ejecución financiera. </a:t>
            </a:r>
            <a:endParaRPr/>
          </a:p>
        </p:txBody>
      </p:sp>
      <p:sp>
        <p:nvSpPr>
          <p:cNvPr id="193" name="Google Shape;1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Esta diapositiva resume las reasignaciones propuestas para el período 2020-2021, que incluye los tres meses de extensión propuestos hasta julio de 2021. Las flechas numeradas representan:</a:t>
            </a:r>
            <a:endParaRPr/>
          </a:p>
          <a:p>
            <a:pPr indent="0" lvl="0" marL="0" marR="0" rtl="0" algn="l">
              <a:lnSpc>
                <a:spcPct val="100000"/>
              </a:lnSpc>
              <a:spcBef>
                <a:spcPts val="0"/>
              </a:spcBef>
              <a:spcAft>
                <a:spcPts val="0"/>
              </a:spcAft>
              <a:buClr>
                <a:schemeClr val="dk1"/>
              </a:buClr>
              <a:buSzPts val="1200"/>
              <a:buFont typeface="Calibri"/>
              <a:buNone/>
            </a:pPr>
            <a:r>
              <a:rPr lang="en-US"/>
              <a:t>1:fondos no gastos de 2019, especialmente debido a la  rotación de personal, demora en la contratación de </a:t>
            </a:r>
            <a:r>
              <a:rPr lang="en-US" sz="1200">
                <a:solidFill>
                  <a:schemeClr val="dk1"/>
                </a:solidFill>
                <a:latin typeface="Calibri"/>
                <a:ea typeface="Calibri"/>
                <a:cs typeface="Calibri"/>
                <a:sym typeface="Calibri"/>
              </a:rPr>
              <a:t>RR. HH.</a:t>
            </a:r>
            <a:r>
              <a:rPr lang="en-US"/>
              <a:t> y aplazamiento de los contratos y actividades técnicas relacionadas con dichas contrataciones.</a:t>
            </a:r>
            <a:endParaRPr/>
          </a:p>
          <a:p>
            <a:pPr indent="0" lvl="0" marL="0" marR="0" rtl="0" algn="l">
              <a:lnSpc>
                <a:spcPct val="100000"/>
              </a:lnSpc>
              <a:spcBef>
                <a:spcPts val="0"/>
              </a:spcBef>
              <a:spcAft>
                <a:spcPts val="0"/>
              </a:spcAft>
              <a:buClr>
                <a:schemeClr val="dk1"/>
              </a:buClr>
              <a:buSzPts val="1200"/>
              <a:buFont typeface="Calibri"/>
              <a:buNone/>
            </a:pPr>
            <a:r>
              <a:rPr lang="en-US"/>
              <a:t>2: aumento propuesto del presupuesto de RR. HH. en 2020 para acelerar la ejecución técnica (utilizando presupuesto no desembolsado en 2019).</a:t>
            </a:r>
            <a:endParaRPr/>
          </a:p>
          <a:p>
            <a:pPr indent="0" lvl="0" marL="0" marR="0" rtl="0" algn="l">
              <a:lnSpc>
                <a:spcPct val="100000"/>
              </a:lnSpc>
              <a:spcBef>
                <a:spcPts val="0"/>
              </a:spcBef>
              <a:spcAft>
                <a:spcPts val="0"/>
              </a:spcAft>
              <a:buClr>
                <a:schemeClr val="dk1"/>
              </a:buClr>
              <a:buSzPts val="1200"/>
              <a:buFont typeface="Calibri"/>
              <a:buNone/>
            </a:pPr>
            <a:r>
              <a:rPr lang="en-US"/>
              <a:t>3: reducción propuesta  del presupuesto para viajes debido al brote de COVID-19. Se ha reservado una cantidad en caso de que se puedan volver a pautar viajes o reuniones antes de que concluya el proyecto, y para cubrir el costo de las reuniones virtuales (plataforma que posibilita las traducciones simultáneas y el apoyo técnico). Tenga en cuenta que todavía están programadas 2 reuniones del Comité Directivo del Proyecto: la reunión entre sesiones de junio y la Reunión Final del Comité Directivo del Proyecto, hacia el final del período de Implementación Técnica del Proyecto</a:t>
            </a:r>
            <a:endParaRPr/>
          </a:p>
          <a:p>
            <a:pPr indent="0" lvl="0" marL="0" marR="0" rtl="0" algn="l">
              <a:lnSpc>
                <a:spcPct val="100000"/>
              </a:lnSpc>
              <a:spcBef>
                <a:spcPts val="0"/>
              </a:spcBef>
              <a:spcAft>
                <a:spcPts val="0"/>
              </a:spcAft>
              <a:buClr>
                <a:schemeClr val="dk1"/>
              </a:buClr>
              <a:buSzPts val="1200"/>
              <a:buFont typeface="Calibri"/>
              <a:buNone/>
            </a:pPr>
            <a:r>
              <a:rPr lang="en-US"/>
              <a:t>4: aumento propuesto de los servicios por contrato para acelerar la implementación técnica (usando para de los fondos no gastados en 2020). </a:t>
            </a:r>
            <a:endParaRPr/>
          </a:p>
          <a:p>
            <a:pPr indent="0" lvl="0" marL="0" marR="0" rtl="0" algn="l">
              <a:lnSpc>
                <a:spcPct val="100000"/>
              </a:lnSpc>
              <a:spcBef>
                <a:spcPts val="0"/>
              </a:spcBef>
              <a:spcAft>
                <a:spcPts val="0"/>
              </a:spcAft>
              <a:buClr>
                <a:schemeClr val="dk1"/>
              </a:buClr>
              <a:buSzPts val="1200"/>
              <a:buFont typeface="Calibri"/>
              <a:buNone/>
            </a:pPr>
            <a:r>
              <a:rPr lang="en-US"/>
              <a:t>5 y 6: propuesta asignación de recursos para financiar actividades de proyecto durante 2021, incluidos los 3 meses adicionales hasta julio de 2021 (principalmente usando los fondos de viajes no gastados durante 2019 y 2020).</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09" name="Google Shape;20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4" name="Google Shape;22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presenta el presupuesto total del proyecto para todo el período de ejecución del proyecto, incluida la revisión del presupuesto propuesto para el período 2020-2021, tomando en consideración el nuevo cronograma y las actividades futuras propuestas para el proyecto. Los fondos no gastados del Plan de presupuesto aprobado por el CDP para 2019 se ha reasignado para 2020-2021, como se explica en la diapositiva titulada “Reasignación financiera”.</a:t>
            </a:r>
            <a:endParaRPr/>
          </a:p>
        </p:txBody>
      </p:sp>
      <p:sp>
        <p:nvSpPr>
          <p:cNvPr id="238" name="Google Shape;23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La diapositiva detalla cómo puede beneficiarse el Comité Directivo del Proyecto CLME+ de una extensión de 3 meses.</a:t>
            </a:r>
            <a:endParaRPr/>
          </a:p>
        </p:txBody>
      </p:sp>
      <p:sp>
        <p:nvSpPr>
          <p:cNvPr id="247" name="Google Shape;24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 esta diapositiva se describe el modo en que los esfuerzos de evaluación final podrían beneficiarse de una extensión de 3 meses del Proyecto CLME+.</a:t>
            </a:r>
            <a:endParaRPr/>
          </a:p>
        </p:txBody>
      </p:sp>
      <p:sp>
        <p:nvSpPr>
          <p:cNvPr id="254" name="Google Shape;25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muestra el cronograma actual del Proyecto CLME+, tal como fue aprobado por el Comité Directivo del Proyecto para marzo de 2019 (nótese que no se contemplan los 4 meses de cierre administrativo del proyecto, de enero a abril de 2021).  La diapositiva ofrece más información sobre las extensiones del cronograma aprobadas para lograr una serie de productos emblemáticos del Proyecto CLME+ (marcados en amarillo en la letra "E"), tal como habían sido propuestos como parte de la revisión del Plan de Trabajo del Proyecto de febrero 2019. Debe señalarse que la Revisión del estado de </a:t>
            </a:r>
            <a:r>
              <a:rPr lang="en-US"/>
              <a:t>implementación</a:t>
            </a:r>
            <a:r>
              <a:rPr lang="en-US" sz="1200">
                <a:solidFill>
                  <a:schemeClr val="dk1"/>
                </a:solidFill>
                <a:latin typeface="Calibri"/>
                <a:ea typeface="Calibri"/>
                <a:cs typeface="Calibri"/>
                <a:sym typeface="Calibri"/>
              </a:rPr>
              <a:t> de mayo de 2020 </a:t>
            </a:r>
            <a:r>
              <a:rPr lang="en-US"/>
              <a:t>identificó </a:t>
            </a:r>
            <a:r>
              <a:rPr lang="en-US" sz="1200">
                <a:solidFill>
                  <a:schemeClr val="dk1"/>
                </a:solidFill>
                <a:latin typeface="Calibri"/>
                <a:ea typeface="Calibri"/>
                <a:cs typeface="Calibri"/>
                <a:sym typeface="Calibri"/>
              </a:rPr>
              <a:t>que algunos de estos productos no se podrán completar satisfactoriamente </a:t>
            </a:r>
            <a:r>
              <a:rPr lang="en-US"/>
              <a:t>dentro del actual calendario del proyecto</a:t>
            </a:r>
            <a:r>
              <a:rPr lang="en-US" sz="1200">
                <a:solidFill>
                  <a:schemeClr val="dk1"/>
                </a:solidFill>
                <a:latin typeface="Calibri"/>
                <a:ea typeface="Calibri"/>
                <a:cs typeface="Calibri"/>
                <a:sym typeface="Calibri"/>
              </a:rPr>
              <a:t>.</a:t>
            </a:r>
            <a:endParaRPr/>
          </a:p>
        </p:txBody>
      </p:sp>
      <p:sp>
        <p:nvSpPr>
          <p:cNvPr id="110" name="Google Shape;1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La diapositiva ofrece al CDP un resumen de las fechas de finalización existentes y propuestas, considerando una extensión de 3 meses de los acuerdos con organismos de coejecución.</a:t>
            </a:r>
            <a:endParaRPr/>
          </a:p>
        </p:txBody>
      </p:sp>
      <p:sp>
        <p:nvSpPr>
          <p:cNvPr id="279" name="Google Shape;27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En esta diapositiva se esboza el camino a seguir propuesto por la UCP para abordar las cuestiones esbozadas en las diapositivas anteriores, y se presenta para la revisión y consideración del Comité Directivo del Proyecto CLME+.</a:t>
            </a:r>
            <a:endParaRPr/>
          </a:p>
          <a:p>
            <a:pPr indent="0" lvl="0" marL="0" rtl="0" algn="l">
              <a:spcBef>
                <a:spcPts val="0"/>
              </a:spcBef>
              <a:spcAft>
                <a:spcPts val="0"/>
              </a:spcAft>
              <a:buNone/>
            </a:pPr>
            <a:r>
              <a:t/>
            </a:r>
            <a:endParaRPr/>
          </a:p>
        </p:txBody>
      </p:sp>
      <p:sp>
        <p:nvSpPr>
          <p:cNvPr id="286" name="Google Shape;2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resume las conclusiones de la </a:t>
            </a:r>
            <a:r>
              <a:rPr lang="en-US"/>
              <a:t>r</a:t>
            </a:r>
            <a:r>
              <a:rPr lang="en-US" sz="1200">
                <a:solidFill>
                  <a:schemeClr val="dk1"/>
                </a:solidFill>
                <a:latin typeface="Calibri"/>
                <a:ea typeface="Calibri"/>
                <a:cs typeface="Calibri"/>
                <a:sym typeface="Calibri"/>
              </a:rPr>
              <a:t>evisión del estado de </a:t>
            </a:r>
            <a:r>
              <a:rPr lang="en-US"/>
              <a:t>implementación</a:t>
            </a:r>
            <a:r>
              <a:rPr lang="en-US" sz="1200">
                <a:solidFill>
                  <a:schemeClr val="dk1"/>
                </a:solidFill>
                <a:latin typeface="Calibri"/>
                <a:ea typeface="Calibri"/>
                <a:cs typeface="Calibri"/>
                <a:sym typeface="Calibri"/>
              </a:rPr>
              <a:t> técnica del Proyecto CLME+</a:t>
            </a:r>
            <a:endParaRPr/>
          </a:p>
        </p:txBody>
      </p:sp>
      <p:sp>
        <p:nvSpPr>
          <p:cNvPr id="118" name="Google Shape;11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resume las conclusiones de la Revisión del estado de </a:t>
            </a:r>
            <a:r>
              <a:rPr lang="en-US"/>
              <a:t>implementación </a:t>
            </a:r>
            <a:r>
              <a:rPr lang="en-US" sz="1200">
                <a:solidFill>
                  <a:schemeClr val="dk1"/>
                </a:solidFill>
                <a:latin typeface="Calibri"/>
                <a:ea typeface="Calibri"/>
                <a:cs typeface="Calibri"/>
                <a:sym typeface="Calibri"/>
              </a:rPr>
              <a:t>financiera del Proyecto CLME+</a:t>
            </a:r>
            <a:endParaRPr/>
          </a:p>
          <a:p>
            <a:pPr indent="0" lvl="0" marL="0" rtl="0" algn="l">
              <a:spcBef>
                <a:spcPts val="0"/>
              </a:spcBef>
              <a:spcAft>
                <a:spcPts val="0"/>
              </a:spcAft>
              <a:buNone/>
            </a:pPr>
            <a:r>
              <a:t/>
            </a:r>
            <a:endParaRPr/>
          </a:p>
        </p:txBody>
      </p:sp>
      <p:sp>
        <p:nvSpPr>
          <p:cNvPr id="125" name="Google Shape;12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indica algunas actualizaciones importantes de la Política del PNUD relacionadas con los proyectos FMAM-4 y FMAM-6.</a:t>
            </a:r>
            <a:endParaRPr/>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Sobre la base de las conclusiones del análisis de </a:t>
            </a:r>
            <a:r>
              <a:rPr lang="en-US"/>
              <a:t>implementación</a:t>
            </a:r>
            <a:r>
              <a:rPr lang="en-US" sz="1200">
                <a:solidFill>
                  <a:schemeClr val="dk1"/>
                </a:solidFill>
                <a:latin typeface="Calibri"/>
                <a:ea typeface="Calibri"/>
                <a:cs typeface="Calibri"/>
                <a:sym typeface="Calibri"/>
              </a:rPr>
              <a:t>, la UCP del CLME+ también revisó el Marco de Resultados del Proyecto, incluidos los cambios ya propuestos por la UCP en octubre de 2019 (pero que no han sido plenamente aprobados por el CDP debido a que quedan pendientes algunas aclaraciones y revisiones solicitadas por Colombia sobre los Productos 1.4 y 2.2). Las modificaciones propuestas permanecen iguales en su mayor parte. No obstante, hay nuevas modificaciones propuestas (principalmente extensiones de los </a:t>
            </a:r>
            <a:r>
              <a:rPr lang="en-US"/>
              <a:t>cronogramas</a:t>
            </a:r>
            <a:r>
              <a:rPr lang="en-US" sz="1200">
                <a:solidFill>
                  <a:schemeClr val="dk1"/>
                </a:solidFill>
                <a:latin typeface="Calibri"/>
                <a:ea typeface="Calibri"/>
                <a:cs typeface="Calibri"/>
                <a:sym typeface="Calibri"/>
              </a:rPr>
              <a:t> para alcanzar ciertos objetivos) como resultado de las demoras, la necesidad de (más tiempo para) mayor participación de las partes interesadas, o la necesidad de </a:t>
            </a:r>
            <a:r>
              <a:rPr lang="en-US"/>
              <a:t>alinear</a:t>
            </a:r>
            <a:r>
              <a:rPr lang="en-US" sz="1200">
                <a:solidFill>
                  <a:schemeClr val="dk1"/>
                </a:solidFill>
                <a:latin typeface="Calibri"/>
                <a:ea typeface="Calibri"/>
                <a:cs typeface="Calibri"/>
                <a:sym typeface="Calibri"/>
              </a:rPr>
              <a:t> con los cronogramas (revisados) para los procesos externos de gobernanza, una serie de los asuntos previamente mencionados vinculados con la pandemia de</a:t>
            </a:r>
            <a:r>
              <a:rPr lang="en-US"/>
              <a:t>l</a:t>
            </a:r>
            <a:r>
              <a:rPr lang="en-US" sz="1200">
                <a:solidFill>
                  <a:schemeClr val="dk1"/>
                </a:solidFill>
                <a:latin typeface="Calibri"/>
                <a:ea typeface="Calibri"/>
                <a:cs typeface="Calibri"/>
                <a:sym typeface="Calibri"/>
              </a:rPr>
              <a:t> COVID-19.  Sin la extensión propuesta de 3 meses adicionales para el proyecto, todas las actividades técnicas y procesos participativos asociados deberán cesar, y todos los productos deberán finalizar para el 31 de diciembre de 2020. Con la extensión de 3 meses, la fecha final para actividades técnicas (p. ej., presentación de informes y </a:t>
            </a:r>
            <a:r>
              <a:rPr lang="en-US"/>
              <a:t>gestión</a:t>
            </a:r>
            <a:r>
              <a:rPr lang="en-US" sz="1200">
                <a:solidFill>
                  <a:schemeClr val="dk1"/>
                </a:solidFill>
                <a:latin typeface="Calibri"/>
                <a:ea typeface="Calibri"/>
                <a:cs typeface="Calibri"/>
                <a:sym typeface="Calibri"/>
              </a:rPr>
              <a:t> de conocimientos de la UCP, </a:t>
            </a:r>
            <a:r>
              <a:rPr lang="en-US"/>
              <a:t>reunión final</a:t>
            </a:r>
            <a:r>
              <a:rPr lang="en-US" sz="1200">
                <a:solidFill>
                  <a:schemeClr val="dk1"/>
                </a:solidFill>
                <a:latin typeface="Calibri"/>
                <a:ea typeface="Calibri"/>
                <a:cs typeface="Calibri"/>
                <a:sym typeface="Calibri"/>
              </a:rPr>
              <a:t> del CDP, evaluación final, estrategia y medidas de sostenibilidad) y para que se concluyan algunos productos técnicos puede llevarse al 31 de marzo, de modo que los 4 meses normales de Cierre administrativo del proyecto puedan programarse </a:t>
            </a:r>
            <a:r>
              <a:rPr lang="en-US"/>
              <a:t>de </a:t>
            </a:r>
            <a:r>
              <a:rPr lang="en-US" sz="1200">
                <a:solidFill>
                  <a:schemeClr val="dk1"/>
                </a:solidFill>
                <a:latin typeface="Calibri"/>
                <a:ea typeface="Calibri"/>
                <a:cs typeface="Calibri"/>
                <a:sym typeface="Calibri"/>
              </a:rPr>
              <a:t>abril a julio de 2021.</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Todas las modificaciones propuestas se hicieron en el nivel de Productos y solo pueden verse mediante control de cambios (Tra</a:t>
            </a:r>
            <a:r>
              <a:rPr lang="en-US"/>
              <a:t>ck</a:t>
            </a:r>
            <a:r>
              <a:rPr lang="en-US" sz="1200">
                <a:solidFill>
                  <a:schemeClr val="dk1"/>
                </a:solidFill>
                <a:latin typeface="Calibri"/>
                <a:ea typeface="Calibri"/>
                <a:cs typeface="Calibri"/>
                <a:sym typeface="Calibri"/>
              </a:rPr>
              <a:t> changes). No hubo modificaciones a los resultados del proyecto. (</a:t>
            </a:r>
            <a:r>
              <a:rPr lang="en-US"/>
              <a:t>La retroalimentación pendiente</a:t>
            </a:r>
            <a:r>
              <a:rPr lang="en-US" sz="1200">
                <a:solidFill>
                  <a:schemeClr val="dk1"/>
                </a:solidFill>
                <a:latin typeface="Calibri"/>
                <a:ea typeface="Calibri"/>
                <a:cs typeface="Calibri"/>
                <a:sym typeface="Calibri"/>
              </a:rPr>
              <a:t> relativo a los Productos 1.4. y 2.2. se proporcionarán por separado). Además, no se propone que se eliminen productos, objetivos ni hitos. Las modificaciones sugeridas corresponden a una reformulación, al recorte del alcance de algunos objetivos, o a cambios en la fecha propuesta en que se deben finalizar los objetivos/productos.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Se invita al CDP del CLME+ a revisar el Marco de Resultados del Proyecto completo en el documento de Word adjunto y a aprobar las modificaciones propuestas (según corresponda).</a:t>
            </a:r>
            <a:endParaRPr/>
          </a:p>
        </p:txBody>
      </p:sp>
      <p:sp>
        <p:nvSpPr>
          <p:cNvPr id="147" name="Google Shape;14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resume algunos de los principales cambios del cronograma del proyecto para la </a:t>
            </a:r>
            <a:r>
              <a:rPr lang="en-US" sz="1200">
                <a:solidFill>
                  <a:schemeClr val="dk1"/>
                </a:solidFill>
                <a:latin typeface="Calibri"/>
                <a:ea typeface="Calibri"/>
                <a:cs typeface="Calibri"/>
                <a:sym typeface="Calibri"/>
              </a:rPr>
              <a:t>ejecución</a:t>
            </a:r>
            <a:r>
              <a:rPr lang="en-US" sz="1200">
                <a:solidFill>
                  <a:schemeClr val="dk1"/>
                </a:solidFill>
                <a:latin typeface="Calibri"/>
                <a:ea typeface="Calibri"/>
                <a:cs typeface="Calibri"/>
                <a:sym typeface="Calibri"/>
              </a:rPr>
              <a:t> de actividades del </a:t>
            </a:r>
            <a:r>
              <a:rPr lang="en-US"/>
              <a:t>P</a:t>
            </a:r>
            <a:r>
              <a:rPr lang="en-US" sz="1200">
                <a:solidFill>
                  <a:schemeClr val="dk1"/>
                </a:solidFill>
                <a:latin typeface="Calibri"/>
                <a:ea typeface="Calibri"/>
                <a:cs typeface="Calibri"/>
                <a:sym typeface="Calibri"/>
              </a:rPr>
              <a:t>royecto, y la entrega de productos del </a:t>
            </a:r>
            <a:r>
              <a:rPr lang="en-US"/>
              <a:t>P</a:t>
            </a:r>
            <a:r>
              <a:rPr lang="en-US" sz="1200">
                <a:solidFill>
                  <a:schemeClr val="dk1"/>
                </a:solidFill>
                <a:latin typeface="Calibri"/>
                <a:ea typeface="Calibri"/>
                <a:cs typeface="Calibri"/>
                <a:sym typeface="Calibri"/>
              </a:rPr>
              <a:t>royecto, más allá de los cambios ya propuestos y aprobados en la primera mitad de 2019 (véase la </a:t>
            </a:r>
            <a:r>
              <a:rPr lang="en-US"/>
              <a:t>segunda</a:t>
            </a:r>
            <a:r>
              <a:rPr lang="en-US" sz="1200">
                <a:solidFill>
                  <a:schemeClr val="dk1"/>
                </a:solidFill>
                <a:latin typeface="Calibri"/>
                <a:ea typeface="Calibri"/>
                <a:cs typeface="Calibri"/>
                <a:sym typeface="Calibri"/>
              </a:rPr>
              <a:t> diapositiva en esta presentación).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Esta diapositiva define las (nuevas) fechas propuestas de entrega de Productos emblemáticos del Proyecto CLME+, tomando en cuenta la extensión de 3 meses.  Sin la extensión propuesta, todos los productos técnicos que ejecuten los </a:t>
            </a:r>
            <a:r>
              <a:rPr lang="en-US"/>
              <a:t>socios co-ejecutores</a:t>
            </a:r>
            <a:r>
              <a:rPr lang="en-US" sz="1200">
                <a:solidFill>
                  <a:schemeClr val="dk1"/>
                </a:solidFill>
                <a:latin typeface="Calibri"/>
                <a:ea typeface="Calibri"/>
                <a:cs typeface="Calibri"/>
                <a:sym typeface="Calibri"/>
              </a:rPr>
              <a:t> deberán finalizarse para agosto de 2020, para dar tiempo a los </a:t>
            </a:r>
            <a:r>
              <a:rPr lang="en-US"/>
              <a:t>socios</a:t>
            </a:r>
            <a:r>
              <a:rPr lang="en-US" sz="1200">
                <a:solidFill>
                  <a:schemeClr val="dk1"/>
                </a:solidFill>
                <a:latin typeface="Calibri"/>
                <a:ea typeface="Calibri"/>
                <a:cs typeface="Calibri"/>
                <a:sym typeface="Calibri"/>
              </a:rPr>
              <a:t> y a la UCP para preparar todos los </a:t>
            </a:r>
            <a:r>
              <a:rPr lang="en-US"/>
              <a:t>I</a:t>
            </a:r>
            <a:r>
              <a:rPr lang="en-US" sz="1200">
                <a:solidFill>
                  <a:schemeClr val="dk1"/>
                </a:solidFill>
                <a:latin typeface="Calibri"/>
                <a:ea typeface="Calibri"/>
                <a:cs typeface="Calibri"/>
                <a:sym typeface="Calibri"/>
              </a:rPr>
              <a:t>nformes </a:t>
            </a:r>
            <a:r>
              <a:rPr lang="en-US"/>
              <a:t>T</a:t>
            </a:r>
            <a:r>
              <a:rPr lang="en-US" sz="1200">
                <a:solidFill>
                  <a:schemeClr val="dk1"/>
                </a:solidFill>
                <a:latin typeface="Calibri"/>
                <a:ea typeface="Calibri"/>
                <a:cs typeface="Calibri"/>
                <a:sym typeface="Calibri"/>
              </a:rPr>
              <a:t>écnicos </a:t>
            </a:r>
            <a:r>
              <a:rPr lang="en-US"/>
              <a:t>F</a:t>
            </a:r>
            <a:r>
              <a:rPr lang="en-US" sz="1200">
                <a:solidFill>
                  <a:schemeClr val="dk1"/>
                </a:solidFill>
                <a:latin typeface="Calibri"/>
                <a:ea typeface="Calibri"/>
                <a:cs typeface="Calibri"/>
                <a:sym typeface="Calibri"/>
              </a:rPr>
              <a:t>inales del </a:t>
            </a:r>
            <a:r>
              <a:rPr lang="en-US"/>
              <a:t>P</a:t>
            </a:r>
            <a:r>
              <a:rPr lang="en-US" sz="1200">
                <a:solidFill>
                  <a:schemeClr val="dk1"/>
                </a:solidFill>
                <a:latin typeface="Calibri"/>
                <a:ea typeface="Calibri"/>
                <a:cs typeface="Calibri"/>
                <a:sym typeface="Calibri"/>
              </a:rPr>
              <a:t>royecto para diciembre de 2020. Con la extensión propuesta, el trabajo en todos los productos emblemáticos del proyecto, con la excepción de 2 productos que ejecuta la FAO, avanzaría más allá de agosto de 2020.  </a:t>
            </a:r>
            <a:endParaRPr/>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ront_cover_no_flags">
  <p:cSld name="front_cover_no_flags">
    <p:spTree>
      <p:nvGrpSpPr>
        <p:cNvPr id="15" name="Shape 15"/>
        <p:cNvGrpSpPr/>
        <p:nvPr/>
      </p:nvGrpSpPr>
      <p:grpSpPr>
        <a:xfrm>
          <a:off x="0" y="0"/>
          <a:ext cx="0" cy="0"/>
          <a:chOff x="0" y="0"/>
          <a:chExt cx="0" cy="0"/>
        </a:xfrm>
      </p:grpSpPr>
      <p:sp>
        <p:nvSpPr>
          <p:cNvPr id="16" name="Google Shape;16;p25"/>
          <p:cNvSpPr/>
          <p:nvPr>
            <p:ph idx="2" type="pic"/>
          </p:nvPr>
        </p:nvSpPr>
        <p:spPr>
          <a:xfrm>
            <a:off x="-33742" y="1495426"/>
            <a:ext cx="12259488" cy="488561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25"/>
          <p:cNvSpPr/>
          <p:nvPr/>
        </p:nvSpPr>
        <p:spPr>
          <a:xfrm>
            <a:off x="8014010" y="409828"/>
            <a:ext cx="4205508" cy="404345"/>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8" name="Google Shape;18;p25"/>
          <p:cNvPicPr preferRelativeResize="0"/>
          <p:nvPr/>
        </p:nvPicPr>
        <p:blipFill rotWithShape="1">
          <a:blip r:embed="rId2">
            <a:alphaModFix/>
          </a:blip>
          <a:srcRect b="0" l="0" r="0" t="0"/>
          <a:stretch/>
        </p:blipFill>
        <p:spPr>
          <a:xfrm>
            <a:off x="203945" y="279400"/>
            <a:ext cx="5636684" cy="717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2" name="Shape 62"/>
        <p:cNvGrpSpPr/>
        <p:nvPr/>
      </p:nvGrpSpPr>
      <p:grpSpPr>
        <a:xfrm>
          <a:off x="0" y="0"/>
          <a:ext cx="0" cy="0"/>
          <a:chOff x="0" y="0"/>
          <a:chExt cx="0" cy="0"/>
        </a:xfrm>
      </p:grpSpPr>
      <p:sp>
        <p:nvSpPr>
          <p:cNvPr id="63" name="Google Shape;6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Google Shape;6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1" name="Shape 71"/>
        <p:cNvGrpSpPr/>
        <p:nvPr/>
      </p:nvGrpSpPr>
      <p:grpSpPr>
        <a:xfrm>
          <a:off x="0" y="0"/>
          <a:ext cx="0" cy="0"/>
          <a:chOff x="0" y="0"/>
          <a:chExt cx="0" cy="0"/>
        </a:xfrm>
      </p:grpSpPr>
      <p:sp>
        <p:nvSpPr>
          <p:cNvPr id="72" name="Google Shape;7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 name="Google Shape;74;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8" name="Shape 78"/>
        <p:cNvGrpSpPr/>
        <p:nvPr/>
      </p:nvGrpSpPr>
      <p:grpSpPr>
        <a:xfrm>
          <a:off x="0" y="0"/>
          <a:ext cx="0" cy="0"/>
          <a:chOff x="0" y="0"/>
          <a:chExt cx="0" cy="0"/>
        </a:xfrm>
      </p:grpSpPr>
      <p:sp>
        <p:nvSpPr>
          <p:cNvPr id="79" name="Google Shape;7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1" name="Google Shape;81;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5" name="Shape 85"/>
        <p:cNvGrpSpPr/>
        <p:nvPr/>
      </p:nvGrpSpPr>
      <p:grpSpPr>
        <a:xfrm>
          <a:off x="0" y="0"/>
          <a:ext cx="0" cy="0"/>
          <a:chOff x="0" y="0"/>
          <a:chExt cx="0" cy="0"/>
        </a:xfrm>
      </p:grpSpPr>
      <p:sp>
        <p:nvSpPr>
          <p:cNvPr id="86" name="Google Shape;8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wo Content">
  <p:cSld name="3_Two Content">
    <p:spTree>
      <p:nvGrpSpPr>
        <p:cNvPr id="19" name="Shape 19"/>
        <p:cNvGrpSpPr/>
        <p:nvPr/>
      </p:nvGrpSpPr>
      <p:grpSpPr>
        <a:xfrm>
          <a:off x="0" y="0"/>
          <a:ext cx="0" cy="0"/>
          <a:chOff x="0" y="0"/>
          <a:chExt cx="0" cy="0"/>
        </a:xfrm>
      </p:grpSpPr>
      <p:sp>
        <p:nvSpPr>
          <p:cNvPr id="20" name="Google Shape;20;p26"/>
          <p:cNvSpPr/>
          <p:nvPr/>
        </p:nvSpPr>
        <p:spPr>
          <a:xfrm>
            <a:off x="-20638" y="5630870"/>
            <a:ext cx="12212638"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1" name="Google Shape;21;p26"/>
          <p:cNvPicPr preferRelativeResize="0"/>
          <p:nvPr/>
        </p:nvPicPr>
        <p:blipFill rotWithShape="1">
          <a:blip r:embed="rId2">
            <a:alphaModFix/>
          </a:blip>
          <a:srcRect b="0" l="0" r="0" t="0"/>
          <a:stretch/>
        </p:blipFill>
        <p:spPr>
          <a:xfrm>
            <a:off x="10192968" y="5976944"/>
            <a:ext cx="1763712" cy="746125"/>
          </a:xfrm>
          <a:prstGeom prst="rect">
            <a:avLst/>
          </a:prstGeom>
          <a:noFill/>
          <a:ln>
            <a:noFill/>
          </a:ln>
        </p:spPr>
      </p:pic>
      <p:sp>
        <p:nvSpPr>
          <p:cNvPr id="22" name="Google Shape;22;p26"/>
          <p:cNvSpPr txBox="1"/>
          <p:nvPr>
            <p:ph idx="1" type="body"/>
          </p:nvPr>
        </p:nvSpPr>
        <p:spPr>
          <a:xfrm>
            <a:off x="2155711" y="1865312"/>
            <a:ext cx="8037257" cy="3245852"/>
          </a:xfrm>
          <a:prstGeom prst="rect">
            <a:avLst/>
          </a:prstGeom>
          <a:noFill/>
          <a:ln>
            <a:noFill/>
          </a:ln>
        </p:spPr>
        <p:txBody>
          <a:bodyPr anchorCtr="0" anchor="t" bIns="45700" lIns="91425" spcFirstLastPara="1" rIns="91425" wrap="square" tIns="45700">
            <a:normAutofit/>
          </a:bodyPr>
          <a:lstStyle>
            <a:lvl1pPr indent="-228600" lvl="0" marL="457200" algn="l">
              <a:lnSpc>
                <a:spcPct val="133333"/>
              </a:lnSpc>
              <a:spcBef>
                <a:spcPts val="0"/>
              </a:spcBef>
              <a:spcAft>
                <a:spcPts val="0"/>
              </a:spcAft>
              <a:buClr>
                <a:srgbClr val="595959"/>
              </a:buClr>
              <a:buSzPts val="3000"/>
              <a:buFont typeface="Avenir"/>
              <a:buNone/>
              <a:defRPr b="1" i="0" sz="3000">
                <a:solidFill>
                  <a:srgbClr val="595959"/>
                </a:solidFill>
                <a:latin typeface="Avenir"/>
                <a:ea typeface="Avenir"/>
                <a:cs typeface="Avenir"/>
                <a:sym typeface="Avenir"/>
              </a:defRPr>
            </a:lvl1pPr>
            <a:lvl2pPr indent="-228600" lvl="1" marL="914400" algn="l">
              <a:lnSpc>
                <a:spcPct val="83333"/>
              </a:lnSpc>
              <a:spcBef>
                <a:spcPts val="400"/>
              </a:spcBef>
              <a:spcAft>
                <a:spcPts val="0"/>
              </a:spcAft>
              <a:buClr>
                <a:srgbClr val="595959"/>
              </a:buClr>
              <a:buSzPts val="2400"/>
              <a:buFont typeface="Avenir"/>
              <a:buNone/>
              <a:defRPr b="1" i="1" sz="2400">
                <a:solidFill>
                  <a:srgbClr val="595959"/>
                </a:solidFill>
                <a:latin typeface="Avenir"/>
                <a:ea typeface="Avenir"/>
                <a:cs typeface="Avenir"/>
                <a:sym typeface="Avenir"/>
              </a:defRPr>
            </a:lvl2pPr>
            <a:lvl3pPr indent="-228600" lvl="2" marL="1371600" algn="l">
              <a:lnSpc>
                <a:spcPct val="90000"/>
              </a:lnSpc>
              <a:spcBef>
                <a:spcPts val="400"/>
              </a:spcBef>
              <a:spcAft>
                <a:spcPts val="0"/>
              </a:spcAft>
              <a:buClr>
                <a:srgbClr val="595959"/>
              </a:buClr>
              <a:buSzPts val="2100"/>
              <a:buFont typeface="Avenir"/>
              <a:buNone/>
              <a:defRPr b="0" i="0" sz="2100">
                <a:solidFill>
                  <a:srgbClr val="595959"/>
                </a:solidFill>
                <a:latin typeface="Avenir"/>
                <a:ea typeface="Avenir"/>
                <a:cs typeface="Avenir"/>
                <a:sym typeface="Avenir"/>
              </a:defRPr>
            </a:lvl3pPr>
            <a:lvl4pPr indent="-342900" lvl="3" marL="1828800" algn="l">
              <a:lnSpc>
                <a:spcPct val="90000"/>
              </a:lnSpc>
              <a:spcBef>
                <a:spcPts val="500"/>
              </a:spcBef>
              <a:spcAft>
                <a:spcPts val="0"/>
              </a:spcAft>
              <a:buClr>
                <a:srgbClr val="15C6D9"/>
              </a:buClr>
              <a:buSzPts val="1800"/>
              <a:buFont typeface="Noto Sans Symbols"/>
              <a:buChar char="▪"/>
              <a:defRPr b="0" i="0" sz="1800">
                <a:solidFill>
                  <a:srgbClr val="595959"/>
                </a:solidFill>
                <a:latin typeface="Avenir"/>
                <a:ea typeface="Avenir"/>
                <a:cs typeface="Avenir"/>
                <a:sym typeface="Avenir"/>
              </a:defRPr>
            </a:lvl4pPr>
            <a:lvl5pPr indent="-361950" lvl="4" marL="2286000" algn="l">
              <a:lnSpc>
                <a:spcPct val="90000"/>
              </a:lnSpc>
              <a:spcBef>
                <a:spcPts val="500"/>
              </a:spcBef>
              <a:spcAft>
                <a:spcPts val="0"/>
              </a:spcAft>
              <a:buClr>
                <a:srgbClr val="15C6D9"/>
              </a:buClr>
              <a:buSzPts val="2100"/>
              <a:buFont typeface="Arimo"/>
              <a:buChar char="▸"/>
              <a:defRPr b="0" i="0" sz="1400">
                <a:solidFill>
                  <a:srgbClr val="595959"/>
                </a:solidFill>
                <a:latin typeface="Avenir"/>
                <a:ea typeface="Avenir"/>
                <a:cs typeface="Avenir"/>
                <a:sym typeface="Avenir"/>
              </a:defRPr>
            </a:lvl5pPr>
            <a:lvl6pPr indent="-228600" lvl="5" marL="2743200" algn="ctr">
              <a:lnSpc>
                <a:spcPct val="90000"/>
              </a:lnSpc>
              <a:spcBef>
                <a:spcPts val="500"/>
              </a:spcBef>
              <a:spcAft>
                <a:spcPts val="0"/>
              </a:spcAft>
              <a:buClr>
                <a:srgbClr val="15C6D9"/>
              </a:buClr>
              <a:buSzPts val="2200"/>
              <a:buNone/>
              <a:defRPr b="1" i="1" sz="2200">
                <a:solidFill>
                  <a:srgbClr val="15C6D9"/>
                </a:solidFill>
                <a:latin typeface="Avenir"/>
                <a:ea typeface="Avenir"/>
                <a:cs typeface="Avenir"/>
                <a:sym typeface="Aveni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p:cSld name="text">
    <p:spTree>
      <p:nvGrpSpPr>
        <p:cNvPr id="23"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wo Content">
  <p:cSld name="6_Two Content">
    <p:spTree>
      <p:nvGrpSpPr>
        <p:cNvPr id="24" name="Shape 24"/>
        <p:cNvGrpSpPr/>
        <p:nvPr/>
      </p:nvGrpSpPr>
      <p:grpSpPr>
        <a:xfrm>
          <a:off x="0" y="0"/>
          <a:ext cx="0" cy="0"/>
          <a:chOff x="0" y="0"/>
          <a:chExt cx="0" cy="0"/>
        </a:xfrm>
      </p:grpSpPr>
      <p:sp>
        <p:nvSpPr>
          <p:cNvPr id="25" name="Google Shape;25;p28"/>
          <p:cNvSpPr/>
          <p:nvPr/>
        </p:nvSpPr>
        <p:spPr>
          <a:xfrm>
            <a:off x="-20638" y="5630870"/>
            <a:ext cx="12212638" cy="1227137"/>
          </a:xfrm>
          <a:custGeom>
            <a:rect b="b" l="l" r="r" t="t"/>
            <a:pathLst>
              <a:path extrusionOk="0" h="2552" w="22351">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6" name="Google Shape;26;p28"/>
          <p:cNvPicPr preferRelativeResize="0"/>
          <p:nvPr/>
        </p:nvPicPr>
        <p:blipFill rotWithShape="1">
          <a:blip r:embed="rId2">
            <a:alphaModFix/>
          </a:blip>
          <a:srcRect b="0" l="0" r="0" t="0"/>
          <a:stretch/>
        </p:blipFill>
        <p:spPr>
          <a:xfrm>
            <a:off x="10192968" y="5976944"/>
            <a:ext cx="1763712" cy="746125"/>
          </a:xfrm>
          <a:prstGeom prst="rect">
            <a:avLst/>
          </a:prstGeom>
          <a:noFill/>
          <a:ln>
            <a:noFill/>
          </a:ln>
        </p:spPr>
      </p:pic>
      <p:sp>
        <p:nvSpPr>
          <p:cNvPr id="27" name="Google Shape;27;p28"/>
          <p:cNvSpPr txBox="1"/>
          <p:nvPr>
            <p:ph idx="1" type="body"/>
          </p:nvPr>
        </p:nvSpPr>
        <p:spPr>
          <a:xfrm>
            <a:off x="2155711" y="1865312"/>
            <a:ext cx="8037257" cy="3245852"/>
          </a:xfrm>
          <a:prstGeom prst="rect">
            <a:avLst/>
          </a:prstGeom>
          <a:noFill/>
          <a:ln>
            <a:noFill/>
          </a:ln>
        </p:spPr>
        <p:txBody>
          <a:bodyPr anchorCtr="0" anchor="t" bIns="45700" lIns="91425" spcFirstLastPara="1" rIns="91425" wrap="square" tIns="45700">
            <a:normAutofit/>
          </a:bodyPr>
          <a:lstStyle>
            <a:lvl1pPr indent="-228600" lvl="0" marL="457200" algn="l">
              <a:lnSpc>
                <a:spcPct val="133333"/>
              </a:lnSpc>
              <a:spcBef>
                <a:spcPts val="0"/>
              </a:spcBef>
              <a:spcAft>
                <a:spcPts val="0"/>
              </a:spcAft>
              <a:buClr>
                <a:srgbClr val="595959"/>
              </a:buClr>
              <a:buSzPts val="3000"/>
              <a:buFont typeface="Avenir"/>
              <a:buNone/>
              <a:defRPr b="1" i="0" sz="3000">
                <a:solidFill>
                  <a:srgbClr val="595959"/>
                </a:solidFill>
                <a:latin typeface="Avenir"/>
                <a:ea typeface="Avenir"/>
                <a:cs typeface="Avenir"/>
                <a:sym typeface="Avenir"/>
              </a:defRPr>
            </a:lvl1pPr>
            <a:lvl2pPr indent="-228600" lvl="1" marL="914400" algn="l">
              <a:lnSpc>
                <a:spcPct val="83333"/>
              </a:lnSpc>
              <a:spcBef>
                <a:spcPts val="400"/>
              </a:spcBef>
              <a:spcAft>
                <a:spcPts val="0"/>
              </a:spcAft>
              <a:buClr>
                <a:srgbClr val="595959"/>
              </a:buClr>
              <a:buSzPts val="2400"/>
              <a:buFont typeface="Avenir"/>
              <a:buNone/>
              <a:defRPr b="1" i="1" sz="2400">
                <a:solidFill>
                  <a:srgbClr val="595959"/>
                </a:solidFill>
                <a:latin typeface="Avenir"/>
                <a:ea typeface="Avenir"/>
                <a:cs typeface="Avenir"/>
                <a:sym typeface="Avenir"/>
              </a:defRPr>
            </a:lvl2pPr>
            <a:lvl3pPr indent="-228600" lvl="2" marL="1371600" algn="l">
              <a:lnSpc>
                <a:spcPct val="90000"/>
              </a:lnSpc>
              <a:spcBef>
                <a:spcPts val="400"/>
              </a:spcBef>
              <a:spcAft>
                <a:spcPts val="0"/>
              </a:spcAft>
              <a:buClr>
                <a:srgbClr val="595959"/>
              </a:buClr>
              <a:buSzPts val="2100"/>
              <a:buFont typeface="Avenir"/>
              <a:buNone/>
              <a:defRPr b="0" i="0" sz="2100">
                <a:solidFill>
                  <a:srgbClr val="595959"/>
                </a:solidFill>
                <a:latin typeface="Avenir"/>
                <a:ea typeface="Avenir"/>
                <a:cs typeface="Avenir"/>
                <a:sym typeface="Avenir"/>
              </a:defRPr>
            </a:lvl3pPr>
            <a:lvl4pPr indent="-342900" lvl="3" marL="1828800" algn="l">
              <a:lnSpc>
                <a:spcPct val="90000"/>
              </a:lnSpc>
              <a:spcBef>
                <a:spcPts val="500"/>
              </a:spcBef>
              <a:spcAft>
                <a:spcPts val="0"/>
              </a:spcAft>
              <a:buClr>
                <a:srgbClr val="15C6D9"/>
              </a:buClr>
              <a:buSzPts val="1800"/>
              <a:buFont typeface="Noto Sans Symbols"/>
              <a:buChar char="▪"/>
              <a:defRPr b="0" i="0" sz="1800">
                <a:solidFill>
                  <a:srgbClr val="595959"/>
                </a:solidFill>
                <a:latin typeface="Avenir"/>
                <a:ea typeface="Avenir"/>
                <a:cs typeface="Avenir"/>
                <a:sym typeface="Avenir"/>
              </a:defRPr>
            </a:lvl4pPr>
            <a:lvl5pPr indent="-361950" lvl="4" marL="2286000" algn="l">
              <a:lnSpc>
                <a:spcPct val="90000"/>
              </a:lnSpc>
              <a:spcBef>
                <a:spcPts val="500"/>
              </a:spcBef>
              <a:spcAft>
                <a:spcPts val="0"/>
              </a:spcAft>
              <a:buClr>
                <a:srgbClr val="15C6D9"/>
              </a:buClr>
              <a:buSzPts val="2100"/>
              <a:buFont typeface="Arimo"/>
              <a:buChar char="▸"/>
              <a:defRPr b="0" i="0" sz="1400">
                <a:solidFill>
                  <a:srgbClr val="595959"/>
                </a:solidFill>
                <a:latin typeface="Avenir"/>
                <a:ea typeface="Avenir"/>
                <a:cs typeface="Avenir"/>
                <a:sym typeface="Avenir"/>
              </a:defRPr>
            </a:lvl5pPr>
            <a:lvl6pPr indent="-228600" lvl="5" marL="2743200" algn="ctr">
              <a:lnSpc>
                <a:spcPct val="90000"/>
              </a:lnSpc>
              <a:spcBef>
                <a:spcPts val="500"/>
              </a:spcBef>
              <a:spcAft>
                <a:spcPts val="0"/>
              </a:spcAft>
              <a:buClr>
                <a:srgbClr val="15C6D9"/>
              </a:buClr>
              <a:buSzPts val="2200"/>
              <a:buNone/>
              <a:defRPr b="1" i="1" sz="2200">
                <a:solidFill>
                  <a:srgbClr val="15C6D9"/>
                </a:solidFill>
                <a:latin typeface="Avenir"/>
                <a:ea typeface="Avenir"/>
                <a:cs typeface="Avenir"/>
                <a:sym typeface="Aveni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 name="Shape 28"/>
        <p:cNvGrpSpPr/>
        <p:nvPr/>
      </p:nvGrpSpPr>
      <p:grpSpPr>
        <a:xfrm>
          <a:off x="0" y="0"/>
          <a:ext cx="0" cy="0"/>
          <a:chOff x="0" y="0"/>
          <a:chExt cx="0" cy="0"/>
        </a:xfrm>
      </p:grpSpPr>
      <p:sp>
        <p:nvSpPr>
          <p:cNvPr id="29" name="Google Shape;29;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4" name="Shape 34"/>
        <p:cNvGrpSpPr/>
        <p:nvPr/>
      </p:nvGrpSpPr>
      <p:grpSpPr>
        <a:xfrm>
          <a:off x="0" y="0"/>
          <a:ext cx="0" cy="0"/>
          <a:chOff x="0" y="0"/>
          <a:chExt cx="0" cy="0"/>
        </a:xfrm>
      </p:grpSpPr>
      <p:sp>
        <p:nvSpPr>
          <p:cNvPr id="35" name="Google Shape;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0" name="Shape 40"/>
        <p:cNvGrpSpPr/>
        <p:nvPr/>
      </p:nvGrpSpPr>
      <p:grpSpPr>
        <a:xfrm>
          <a:off x="0" y="0"/>
          <a:ext cx="0" cy="0"/>
          <a:chOff x="0" y="0"/>
          <a:chExt cx="0" cy="0"/>
        </a:xfrm>
      </p:grpSpPr>
      <p:sp>
        <p:nvSpPr>
          <p:cNvPr id="41" name="Google Shape;4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 name="Shape 46"/>
        <p:cNvGrpSpPr/>
        <p:nvPr/>
      </p:nvGrpSpPr>
      <p:grpSpPr>
        <a:xfrm>
          <a:off x="0" y="0"/>
          <a:ext cx="0" cy="0"/>
          <a:chOff x="0" y="0"/>
          <a:chExt cx="0" cy="0"/>
        </a:xfrm>
      </p:grpSpPr>
      <p:sp>
        <p:nvSpPr>
          <p:cNvPr id="47" name="Google Shape;4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3" name="Shape 53"/>
        <p:cNvGrpSpPr/>
        <p:nvPr/>
      </p:nvGrpSpPr>
      <p:grpSpPr>
        <a:xfrm>
          <a:off x="0" y="0"/>
          <a:ext cx="0" cy="0"/>
          <a:chOff x="0" y="0"/>
          <a:chExt cx="0" cy="0"/>
        </a:xfrm>
      </p:grpSpPr>
      <p:sp>
        <p:nvSpPr>
          <p:cNvPr id="54" name="Google Shape;54;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drive.google.com/a/unops.org/open?id=1MZHa1xC-Nv2aC1Oy4ZgILQxd0fdfkvLW" TargetMode="External"/><Relationship Id="rId4" Type="http://schemas.openxmlformats.org/officeDocument/2006/relationships/hyperlink" Target="https://drive.google.com/a/unops.org/open?id=1MZHa1xC-Nv2aC1Oy4ZgILQxd0fdfkvL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a/unops.org/file/d/1MZHa1xC-Nv2aC1Oy4ZgILQxd0fdfkvLW/view?usp=drive_web"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id="102" name="Google Shape;102;p1"/>
          <p:cNvPicPr preferRelativeResize="0"/>
          <p:nvPr>
            <p:ph idx="2" type="pic"/>
          </p:nvPr>
        </p:nvPicPr>
        <p:blipFill rotWithShape="1">
          <a:blip r:embed="rId3">
            <a:alphaModFix/>
          </a:blip>
          <a:srcRect b="12536" l="0" r="0" t="12535"/>
          <a:stretch/>
        </p:blipFill>
        <p:spPr>
          <a:xfrm>
            <a:off x="0" y="1416598"/>
            <a:ext cx="12259488" cy="4885615"/>
          </a:xfrm>
          <a:prstGeom prst="rect">
            <a:avLst/>
          </a:prstGeom>
          <a:noFill/>
          <a:ln>
            <a:noFill/>
          </a:ln>
        </p:spPr>
      </p:pic>
      <p:sp>
        <p:nvSpPr>
          <p:cNvPr id="103" name="Google Shape;103;p1"/>
          <p:cNvSpPr txBox="1"/>
          <p:nvPr/>
        </p:nvSpPr>
        <p:spPr>
          <a:xfrm>
            <a:off x="799247" y="6463337"/>
            <a:ext cx="9926665" cy="23852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950" u="none" cap="none" strike="noStrike">
                <a:solidFill>
                  <a:srgbClr val="7F7F7F"/>
                </a:solidFill>
                <a:latin typeface="Avenir"/>
                <a:ea typeface="Avenir"/>
                <a:cs typeface="Avenir"/>
                <a:sym typeface="Avenir"/>
              </a:rPr>
              <a:t>Propulsando la implementación del Programa de Acciones Estratégicas de los GEM del Caribe y la Plataforma Continental del Norte de Brasil (2015-2020)</a:t>
            </a:r>
            <a:endParaRPr/>
          </a:p>
        </p:txBody>
      </p:sp>
      <p:sp>
        <p:nvSpPr>
          <p:cNvPr id="104" name="Google Shape;104;p1"/>
          <p:cNvSpPr txBox="1"/>
          <p:nvPr/>
        </p:nvSpPr>
        <p:spPr>
          <a:xfrm>
            <a:off x="8425541" y="482780"/>
            <a:ext cx="2300371" cy="274637"/>
          </a:xfrm>
          <a:prstGeom prst="rect">
            <a:avLst/>
          </a:prstGeom>
          <a:noFill/>
          <a:ln>
            <a:noFill/>
          </a:ln>
        </p:spPr>
        <p:txBody>
          <a:bodyPr anchorCtr="0" anchor="t" bIns="45700" lIns="91425" spcFirstLastPara="1" rIns="91425" wrap="square" tIns="45700">
            <a:noAutofit/>
          </a:bodyPr>
          <a:lstStyle/>
          <a:p>
            <a:pPr indent="0" lvl="0" marL="0" marR="0" rtl="0" algn="r">
              <a:lnSpc>
                <a:spcPct val="114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5" name="Google Shape;105;p1"/>
          <p:cNvSpPr txBox="1"/>
          <p:nvPr/>
        </p:nvSpPr>
        <p:spPr>
          <a:xfrm>
            <a:off x="6279777" y="447248"/>
            <a:ext cx="5887122"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1050" u="none" cap="none" strike="noStrike">
                <a:solidFill>
                  <a:schemeClr val="lt1"/>
                </a:solidFill>
                <a:latin typeface="Calibri"/>
                <a:ea typeface="Calibri"/>
                <a:cs typeface="Calibri"/>
                <a:sym typeface="Calibri"/>
              </a:rPr>
              <a:t>Programa de Trabajo del CDP CLME+ para mayo-junio de 2020 - Ítem 5.2 </a:t>
            </a:r>
            <a:endParaRPr/>
          </a:p>
        </p:txBody>
      </p:sp>
      <p:sp>
        <p:nvSpPr>
          <p:cNvPr id="106" name="Google Shape;106;p1"/>
          <p:cNvSpPr/>
          <p:nvPr/>
        </p:nvSpPr>
        <p:spPr>
          <a:xfrm>
            <a:off x="16872" y="2588310"/>
            <a:ext cx="12225742" cy="1278978"/>
          </a:xfrm>
          <a:prstGeom prst="rect">
            <a:avLst/>
          </a:prstGeom>
          <a:solidFill>
            <a:srgbClr val="7F7F7F">
              <a:alpha val="7372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Calibri"/>
                <a:ea typeface="Calibri"/>
                <a:cs typeface="Calibri"/>
                <a:sym typeface="Calibri"/>
              </a:rPr>
              <a:t>Pl</a:t>
            </a:r>
            <a:r>
              <a:rPr b="0" i="0" lang="en-US" sz="3200" u="none" cap="none" strike="noStrike">
                <a:solidFill>
                  <a:schemeClr val="lt1"/>
                </a:solidFill>
                <a:latin typeface="Calibri"/>
                <a:ea typeface="Calibri"/>
                <a:cs typeface="Calibri"/>
                <a:sym typeface="Calibri"/>
              </a:rPr>
              <a:t>an de </a:t>
            </a:r>
            <a:r>
              <a:rPr lang="en-US" sz="3200">
                <a:solidFill>
                  <a:schemeClr val="lt1"/>
                </a:solidFill>
                <a:latin typeface="Calibri"/>
                <a:ea typeface="Calibri"/>
                <a:cs typeface="Calibri"/>
                <a:sym typeface="Calibri"/>
              </a:rPr>
              <a:t>T</a:t>
            </a:r>
            <a:r>
              <a:rPr b="0" i="0" lang="en-US" sz="3200" u="none" cap="none" strike="noStrike">
                <a:solidFill>
                  <a:schemeClr val="lt1"/>
                </a:solidFill>
                <a:latin typeface="Calibri"/>
                <a:ea typeface="Calibri"/>
                <a:cs typeface="Calibri"/>
                <a:sym typeface="Calibri"/>
              </a:rPr>
              <a:t>rabajo y Presupuest</a:t>
            </a:r>
            <a:r>
              <a:rPr lang="en-US" sz="3200">
                <a:solidFill>
                  <a:schemeClr val="lt1"/>
                </a:solidFill>
                <a:latin typeface="Calibri"/>
                <a:ea typeface="Calibri"/>
                <a:cs typeface="Calibri"/>
                <a:sym typeface="Calibri"/>
              </a:rPr>
              <a:t>o </a:t>
            </a:r>
            <a:r>
              <a:rPr b="0" i="0" lang="en-US" sz="3200" u="none" cap="none" strike="noStrike">
                <a:solidFill>
                  <a:schemeClr val="lt1"/>
                </a:solidFill>
                <a:latin typeface="Calibri"/>
                <a:ea typeface="Calibri"/>
                <a:cs typeface="Calibri"/>
                <a:sym typeface="Calibri"/>
              </a:rPr>
              <a:t>revisados para 2020-21, con c</a:t>
            </a:r>
            <a:r>
              <a:rPr lang="en-US" sz="3200">
                <a:solidFill>
                  <a:schemeClr val="lt1"/>
                </a:solidFill>
                <a:latin typeface="Calibri"/>
                <a:ea typeface="Calibri"/>
                <a:cs typeface="Calibri"/>
                <a:sym typeface="Calibri"/>
              </a:rPr>
              <a:t>ronograma</a:t>
            </a:r>
            <a:endParaRPr sz="1000"/>
          </a:p>
          <a:p>
            <a:pPr indent="0" lvl="0" marL="0" marR="0" rtl="0" algn="ctr">
              <a:spcBef>
                <a:spcPts val="0"/>
              </a:spcBef>
              <a:spcAft>
                <a:spcPts val="0"/>
              </a:spcAft>
              <a:buNone/>
            </a:pPr>
            <a:r>
              <a:rPr b="0" i="1" lang="en-US" sz="2600" u="none" cap="none" strike="noStrike">
                <a:solidFill>
                  <a:schemeClr val="lt1"/>
                </a:solidFill>
                <a:latin typeface="Calibri"/>
                <a:ea typeface="Calibri"/>
                <a:cs typeface="Calibri"/>
                <a:sym typeface="Calibri"/>
              </a:rPr>
              <a:t>y decisiones conexas del CDP (propuestas)</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1" name="Shape 171"/>
        <p:cNvGrpSpPr/>
        <p:nvPr/>
      </p:nvGrpSpPr>
      <p:grpSpPr>
        <a:xfrm>
          <a:off x="0" y="0"/>
          <a:ext cx="0" cy="0"/>
          <a:chOff x="0" y="0"/>
          <a:chExt cx="0" cy="0"/>
        </a:xfrm>
      </p:grpSpPr>
      <p:sp>
        <p:nvSpPr>
          <p:cNvPr id="172" name="Google Shape;172;p10"/>
          <p:cNvSpPr txBox="1"/>
          <p:nvPr/>
        </p:nvSpPr>
        <p:spPr>
          <a:xfrm>
            <a:off x="632727" y="1481998"/>
            <a:ext cx="11188700" cy="501675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Si bien la UCP del CLME+ está trabajando para que el Comité Directivo del Proyecto pueda llegar a un consenso respecto de los </a:t>
            </a:r>
            <a:r>
              <a:rPr lang="en-US" sz="2000" u="sng">
                <a:solidFill>
                  <a:schemeClr val="dk1"/>
                </a:solidFill>
                <a:latin typeface="Calibri"/>
                <a:ea typeface="Calibri"/>
                <a:cs typeface="Calibri"/>
                <a:sym typeface="Calibri"/>
              </a:rPr>
              <a:t>aspectos centrales</a:t>
            </a:r>
            <a:r>
              <a:rPr lang="en-US" sz="2000">
                <a:solidFill>
                  <a:schemeClr val="dk1"/>
                </a:solidFill>
                <a:latin typeface="Calibri"/>
                <a:ea typeface="Calibri"/>
                <a:cs typeface="Calibri"/>
                <a:sym typeface="Calibri"/>
              </a:rPr>
              <a:t> y la </a:t>
            </a:r>
            <a:r>
              <a:rPr lang="en-US" sz="2000" u="sng">
                <a:solidFill>
                  <a:schemeClr val="dk1"/>
                </a:solidFill>
                <a:latin typeface="Calibri"/>
                <a:ea typeface="Calibri"/>
                <a:cs typeface="Calibri"/>
                <a:sym typeface="Calibri"/>
              </a:rPr>
              <a:t>modalidad de conformación</a:t>
            </a:r>
            <a:r>
              <a:rPr lang="en-US" sz="2000">
                <a:solidFill>
                  <a:schemeClr val="dk1"/>
                </a:solidFill>
                <a:latin typeface="Calibri"/>
                <a:ea typeface="Calibri"/>
                <a:cs typeface="Calibri"/>
                <a:sym typeface="Calibri"/>
              </a:rPr>
              <a:t> del Mecanismo Permanente de Coordinación (MPC) en la reunión virtual del CDP de </a:t>
            </a:r>
            <a:r>
              <a:rPr lang="en-US" sz="2000" u="sng">
                <a:solidFill>
                  <a:schemeClr val="dk1"/>
                </a:solidFill>
                <a:latin typeface="Calibri"/>
                <a:ea typeface="Calibri"/>
                <a:cs typeface="Calibri"/>
                <a:sym typeface="Calibri"/>
              </a:rPr>
              <a:t>junio de 2020</a:t>
            </a:r>
            <a:r>
              <a:rPr lang="en-US" sz="2000">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aún</a:t>
            </a:r>
            <a:r>
              <a:rPr lang="en-US" sz="2000">
                <a:solidFill>
                  <a:schemeClr val="dk1"/>
                </a:solidFill>
                <a:latin typeface="Calibri"/>
                <a:ea typeface="Calibri"/>
                <a:cs typeface="Calibri"/>
                <a:sym typeface="Calibri"/>
              </a:rPr>
              <a:t> así quedarán importantes conversaciones y toma de decisiones que deberán tener lugar </a:t>
            </a:r>
            <a:r>
              <a:rPr lang="en-US" sz="2000" u="sng">
                <a:solidFill>
                  <a:schemeClr val="dk1"/>
                </a:solidFill>
                <a:latin typeface="Calibri"/>
                <a:ea typeface="Calibri"/>
                <a:cs typeface="Calibri"/>
                <a:sym typeface="Calibri"/>
              </a:rPr>
              <a:t>después de la reunión de junio</a:t>
            </a:r>
            <a:r>
              <a:rPr lang="en-US" sz="2000">
                <a:solidFill>
                  <a:schemeClr val="dk1"/>
                </a:solidFill>
                <a:latin typeface="Calibri"/>
                <a:ea typeface="Calibri"/>
                <a:cs typeface="Calibri"/>
                <a:sym typeface="Calibri"/>
              </a:rPr>
              <a:t> en relación con </a:t>
            </a:r>
            <a:r>
              <a:rPr lang="en-US" sz="2000" u="sng">
                <a:solidFill>
                  <a:schemeClr val="dk1"/>
                </a:solidFill>
                <a:latin typeface="Calibri"/>
                <a:ea typeface="Calibri"/>
                <a:cs typeface="Calibri"/>
                <a:sym typeface="Calibri"/>
              </a:rPr>
              <a:t>aspectos adicionales</a:t>
            </a:r>
            <a:r>
              <a:rPr lang="en-US" sz="2000">
                <a:solidFill>
                  <a:schemeClr val="dk1"/>
                </a:solidFill>
                <a:latin typeface="Calibri"/>
                <a:ea typeface="Calibri"/>
                <a:cs typeface="Calibri"/>
                <a:sym typeface="Calibri"/>
              </a:rPr>
              <a:t>, asuntos y acuerdos prácticos relativos al MPC </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Asimismo, no puede anticiparse totalmente la posibilidad de que incluso sean necesarias </a:t>
            </a:r>
            <a:r>
              <a:rPr lang="en-US" sz="2000">
                <a:solidFill>
                  <a:schemeClr val="dk1"/>
                </a:solidFill>
                <a:latin typeface="Calibri"/>
                <a:ea typeface="Calibri"/>
                <a:cs typeface="Calibri"/>
                <a:sym typeface="Calibri"/>
              </a:rPr>
              <a:t>discusiones</a:t>
            </a:r>
            <a:r>
              <a:rPr lang="en-US" sz="2000">
                <a:solidFill>
                  <a:schemeClr val="dk1"/>
                </a:solidFill>
                <a:latin typeface="Calibri"/>
                <a:ea typeface="Calibri"/>
                <a:cs typeface="Calibri"/>
                <a:sym typeface="Calibri"/>
              </a:rPr>
              <a:t> y negociaciones adicionales sobre algunos aspectos centrales del MPC.</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Por este motivo, la UCP considera esencial que el Cronograma del Proyecto revisado prevea la posibilidad de seguir trabajando en el Producto del MPC del Proyecto (y otros producto asociados), si/según fuera necesario, hasta el final de 2020</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73" name="Google Shape;173;p10"/>
          <p:cNvSpPr txBox="1"/>
          <p:nvPr/>
        </p:nvSpPr>
        <p:spPr>
          <a:xfrm>
            <a:off x="943897" y="169358"/>
            <a:ext cx="1035336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Decisiones (consenso) sobre aspectos centrales del                                   Mecanismo Permanente de Coordinación para la Gobernanza de los Océanos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1"/>
          <p:cNvSpPr txBox="1"/>
          <p:nvPr/>
        </p:nvSpPr>
        <p:spPr>
          <a:xfrm>
            <a:off x="4137498" y="369651"/>
            <a:ext cx="48378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11"/>
          <p:cNvSpPr txBox="1"/>
          <p:nvPr/>
        </p:nvSpPr>
        <p:spPr>
          <a:xfrm>
            <a:off x="270120" y="0"/>
            <a:ext cx="227496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Componente 3</a:t>
            </a:r>
            <a:endParaRPr/>
          </a:p>
        </p:txBody>
      </p:sp>
      <p:sp>
        <p:nvSpPr>
          <p:cNvPr id="181" name="Google Shape;181;p11"/>
          <p:cNvSpPr txBox="1"/>
          <p:nvPr/>
        </p:nvSpPr>
        <p:spPr>
          <a:xfrm>
            <a:off x="314570" y="1012371"/>
            <a:ext cx="11657901" cy="449353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Bajo</a:t>
            </a:r>
            <a:r>
              <a:rPr lang="en-US" sz="2200">
                <a:solidFill>
                  <a:schemeClr val="dk1"/>
                </a:solidFill>
                <a:latin typeface="Calibri"/>
                <a:ea typeface="Calibri"/>
                <a:cs typeface="Calibri"/>
                <a:sym typeface="Calibri"/>
              </a:rPr>
              <a:t> los actuales Acuerdos </a:t>
            </a:r>
            <a:r>
              <a:rPr lang="en-US" sz="2200">
                <a:solidFill>
                  <a:schemeClr val="dk1"/>
                </a:solidFill>
                <a:latin typeface="Calibri"/>
                <a:ea typeface="Calibri"/>
                <a:cs typeface="Calibri"/>
                <a:sym typeface="Calibri"/>
              </a:rPr>
              <a:t>Interagenciales</a:t>
            </a:r>
            <a:r>
              <a:rPr lang="en-US" sz="2200">
                <a:solidFill>
                  <a:schemeClr val="dk1"/>
                </a:solidFill>
                <a:latin typeface="Calibri"/>
                <a:ea typeface="Calibri"/>
                <a:cs typeface="Calibri"/>
                <a:sym typeface="Calibri"/>
              </a:rPr>
              <a:t> </a:t>
            </a:r>
            <a:r>
              <a:rPr i="1" lang="en-US" sz="2200">
                <a:solidFill>
                  <a:schemeClr val="dk1"/>
                </a:solidFill>
                <a:latin typeface="Calibri"/>
                <a:ea typeface="Calibri"/>
                <a:cs typeface="Calibri"/>
                <a:sym typeface="Calibri"/>
              </a:rPr>
              <a:t>(co-ejecución del proyecto)</a:t>
            </a:r>
            <a:r>
              <a:rPr lang="en-US" sz="2200">
                <a:solidFill>
                  <a:schemeClr val="dk1"/>
                </a:solidFill>
                <a:latin typeface="Calibri"/>
                <a:ea typeface="Calibri"/>
                <a:cs typeface="Calibri"/>
                <a:sym typeface="Calibri"/>
              </a:rPr>
              <a:t> todas las actividades técnicas deberían completarse para las siguientes fechas:</a:t>
            </a:r>
            <a:endParaRPr/>
          </a:p>
          <a:p>
            <a:pPr indent="-285750" lvl="1" marL="7429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FAO: las actividades técnicas en abril de 2020 y el Informe Final en agosto de 2020.</a:t>
            </a:r>
            <a:endParaRPr/>
          </a:p>
          <a:p>
            <a:pPr indent="-285750" lvl="1" marL="742950" marR="0" rtl="0" algn="l">
              <a:spcBef>
                <a:spcPts val="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PNUMA: las actividades técnicas en agosto de 2020 y el Informe final en diciembre de 2020 </a:t>
            </a:r>
            <a:endParaRPr/>
          </a:p>
          <a:p>
            <a:pPr indent="0" lvl="1" marL="45720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2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Dados los retrasos derivados de la COVID-19, tanto FAO como PNUMA han señalado que para completar sus actividades de los Subproyectos (03.2 y O3.4) necesitarán una extensión hasta el 31 de diciembre de 2020, que les dé 3 meses para finalizar los Informes Finales de Proyecto para el 31 de marzo de 2021.</a:t>
            </a:r>
            <a:endParaRPr/>
          </a:p>
          <a:p>
            <a:pPr indent="-146050" lvl="0" marL="285750" marR="0" rtl="0" algn="l">
              <a:spcBef>
                <a:spcPts val="0"/>
              </a:spcBef>
              <a:spcAft>
                <a:spcPts val="0"/>
              </a:spcAft>
              <a:buClr>
                <a:schemeClr val="dk1"/>
              </a:buClr>
              <a:buSzPts val="2200"/>
              <a:buFont typeface="Arial"/>
              <a:buNone/>
            </a:pPr>
            <a:r>
              <a:t/>
            </a:r>
            <a:endParaRPr b="1" sz="2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200"/>
              <a:buFont typeface="Arial"/>
              <a:buChar char="•"/>
            </a:pPr>
            <a:r>
              <a:rPr b="1" lang="en-US" sz="2200">
                <a:solidFill>
                  <a:schemeClr val="dk1"/>
                </a:solidFill>
                <a:latin typeface="Calibri"/>
                <a:ea typeface="Calibri"/>
                <a:cs typeface="Calibri"/>
                <a:sym typeface="Calibri"/>
              </a:rPr>
              <a:t>Tanto FAO como PNUMA han informado que los países participantes están preparándose para reabrir y que es posible retomar las actividades de los subproyectos</a:t>
            </a:r>
            <a:endParaRPr/>
          </a:p>
        </p:txBody>
      </p:sp>
      <p:sp>
        <p:nvSpPr>
          <p:cNvPr id="182" name="Google Shape;182;p11"/>
          <p:cNvSpPr txBox="1"/>
          <p:nvPr/>
        </p:nvSpPr>
        <p:spPr>
          <a:xfrm>
            <a:off x="666750" y="475400"/>
            <a:ext cx="11266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Propuesta de respuesta de la administración para los SubProyectos del Componente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87" name="Shape 187"/>
        <p:cNvGrpSpPr/>
        <p:nvPr/>
      </p:nvGrpSpPr>
      <p:grpSpPr>
        <a:xfrm>
          <a:off x="0" y="0"/>
          <a:ext cx="0" cy="0"/>
          <a:chOff x="0" y="0"/>
          <a:chExt cx="0" cy="0"/>
        </a:xfrm>
      </p:grpSpPr>
      <p:sp>
        <p:nvSpPr>
          <p:cNvPr id="188" name="Google Shape;188;p12"/>
          <p:cNvSpPr txBox="1"/>
          <p:nvPr/>
        </p:nvSpPr>
        <p:spPr>
          <a:xfrm>
            <a:off x="1925619" y="214337"/>
            <a:ext cx="881917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Justificación adicional para prorrogar los Productos 3.2 y 3.4 </a:t>
            </a:r>
            <a:endParaRPr/>
          </a:p>
        </p:txBody>
      </p:sp>
      <p:sp>
        <p:nvSpPr>
          <p:cNvPr id="189" name="Google Shape;189;p12"/>
          <p:cNvSpPr txBox="1"/>
          <p:nvPr/>
        </p:nvSpPr>
        <p:spPr>
          <a:xfrm>
            <a:off x="287020" y="805404"/>
            <a:ext cx="11468100" cy="578619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FAO y el Convenio de Cartagena (PNUMA) están probando la efectividad del EEP/MEE en los países adyacentes a la Plataforma del Norte de Brasil </a:t>
            </a:r>
            <a:endParaRPr/>
          </a:p>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FAO está ayudando a los países adyacentes a la Plataforma del Norte de Brasil a desarrollar su primer Plan de Gestión Subregional EEP para contribuir a la gestión del camarón y los peces demersales</a:t>
            </a:r>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FAO está ayudando a los países adyacentes a la Plataforma del Norte de Brasil a establecer mecanismos para abordar la pesca INDNR </a:t>
            </a:r>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Los Programas de Trabajo sobre Fuentes Terrestres de Contaminación (LBS) y sobre Áreas y Fauna Silvestre Especialmente Protegidas (SPAW) del Convenio de Cartagena están haciendo pruebas piloto de sus primeras iniciativas integradoras sobre el terreno, con vistas a favorecer una colaboración superior entre los Programas de Trabajo de LBS y SPAW (MEE)</a:t>
            </a:r>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Todas estas iniciativas pueden mejorarse/replicarse en la región CLME+, si se las lleva a término exitosamente</a:t>
            </a:r>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13"/>
          <p:cNvSpPr txBox="1"/>
          <p:nvPr/>
        </p:nvSpPr>
        <p:spPr>
          <a:xfrm>
            <a:off x="0" y="0"/>
            <a:ext cx="6730678" cy="529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6D9EEB"/>
                </a:solidFill>
                <a:latin typeface="Palatino Linotype"/>
                <a:ea typeface="Palatino Linotype"/>
                <a:cs typeface="Palatino Linotype"/>
                <a:sym typeface="Palatino Linotype"/>
              </a:rPr>
              <a:t>Desafíos de la ejecución financiera</a:t>
            </a: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196" name="Google Shape;196;p13"/>
          <p:cNvSpPr txBox="1"/>
          <p:nvPr/>
        </p:nvSpPr>
        <p:spPr>
          <a:xfrm>
            <a:off x="81159" y="529761"/>
            <a:ext cx="10425399" cy="424869"/>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197" name="Google Shape;197;p13"/>
          <p:cNvSpPr txBox="1"/>
          <p:nvPr/>
        </p:nvSpPr>
        <p:spPr>
          <a:xfrm>
            <a:off x="81159" y="453553"/>
            <a:ext cx="11251237" cy="45620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A pesar del progreso bajo la actual línea de tiempo del proyecto, habrá que desembolsar hacia el final del proyecto una cantidad significativa de  presupuesto, en un contexto en que la realización de las actividades se dificulta desde el punto de vista logístico.</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84150" lvl="0" marL="285750" marR="0" rtl="0" algn="l">
              <a:spcBef>
                <a:spcPts val="0"/>
              </a:spcBef>
              <a:spcAft>
                <a:spcPts val="0"/>
              </a:spcAft>
              <a:buClr>
                <a:schemeClr val="dk1"/>
              </a:buClr>
              <a:buSzPts val="1600"/>
              <a:buFont typeface="Arial"/>
              <a:buNone/>
            </a:pPr>
            <a:r>
              <a:t/>
            </a:r>
            <a:endParaRPr b="1" sz="16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1600">
                <a:solidFill>
                  <a:srgbClr val="2F5496"/>
                </a:solidFill>
                <a:latin typeface="Garamond"/>
                <a:ea typeface="Garamond"/>
                <a:cs typeface="Garamond"/>
                <a:sym typeface="Garamond"/>
              </a:rPr>
            </a:br>
            <a:br>
              <a:rPr b="1" lang="en-US" sz="1600">
                <a:solidFill>
                  <a:srgbClr val="2F5496"/>
                </a:solidFill>
                <a:latin typeface="Garamond"/>
                <a:ea typeface="Garamond"/>
                <a:cs typeface="Garamond"/>
                <a:sym typeface="Garamond"/>
              </a:rPr>
            </a:br>
            <a:endParaRPr b="1" sz="1600">
              <a:solidFill>
                <a:srgbClr val="2F5496"/>
              </a:solidFill>
              <a:latin typeface="Garamond"/>
              <a:ea typeface="Garamond"/>
              <a:cs typeface="Garamond"/>
              <a:sym typeface="Garamond"/>
            </a:endParaRPr>
          </a:p>
        </p:txBody>
      </p:sp>
      <p:cxnSp>
        <p:nvCxnSpPr>
          <p:cNvPr id="198" name="Google Shape;198;p13"/>
          <p:cNvCxnSpPr/>
          <p:nvPr/>
        </p:nvCxnSpPr>
        <p:spPr>
          <a:xfrm flipH="1" rot="10800000">
            <a:off x="4248548" y="1539537"/>
            <a:ext cx="1102500" cy="668400"/>
          </a:xfrm>
          <a:prstGeom prst="straightConnector1">
            <a:avLst/>
          </a:prstGeom>
          <a:noFill/>
          <a:ln cap="flat" cmpd="sng" w="28575">
            <a:solidFill>
              <a:srgbClr val="385623"/>
            </a:solidFill>
            <a:prstDash val="dashDot"/>
            <a:miter lim="800000"/>
            <a:headEnd len="sm" w="sm" type="none"/>
            <a:tailEnd len="sm" w="sm" type="none"/>
          </a:ln>
        </p:spPr>
      </p:cxnSp>
      <p:sp>
        <p:nvSpPr>
          <p:cNvPr id="199" name="Google Shape;199;p13"/>
          <p:cNvSpPr/>
          <p:nvPr/>
        </p:nvSpPr>
        <p:spPr>
          <a:xfrm>
            <a:off x="6719336" y="1439394"/>
            <a:ext cx="594360" cy="868680"/>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b="0" l="0" r="0" t="0"/>
          <a:stretch/>
        </p:blipFill>
        <p:spPr>
          <a:xfrm>
            <a:off x="378826" y="1520417"/>
            <a:ext cx="6340500" cy="4206300"/>
          </a:xfrm>
          <a:prstGeom prst="rect">
            <a:avLst/>
          </a:prstGeom>
          <a:noFill/>
          <a:ln>
            <a:noFill/>
          </a:ln>
        </p:spPr>
      </p:pic>
      <p:sp>
        <p:nvSpPr>
          <p:cNvPr id="201" name="Google Shape;201;p13"/>
          <p:cNvSpPr txBox="1"/>
          <p:nvPr/>
        </p:nvSpPr>
        <p:spPr>
          <a:xfrm>
            <a:off x="7461228" y="1168687"/>
            <a:ext cx="4124240"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USD 1 millón que desembolsarán los asociados en la coejecución dentro de los próximos 7 meses o menos. </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USD 2 millones que desembolsará la UCP hasta el final del proyecto </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02" name="Google Shape;202;p13"/>
          <p:cNvSpPr/>
          <p:nvPr/>
        </p:nvSpPr>
        <p:spPr>
          <a:xfrm rot="5400000">
            <a:off x="5181500" y="5224742"/>
            <a:ext cx="594360" cy="982088"/>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3"/>
          <p:cNvSpPr txBox="1"/>
          <p:nvPr/>
        </p:nvSpPr>
        <p:spPr>
          <a:xfrm>
            <a:off x="4033880" y="5864270"/>
            <a:ext cx="4124240"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Período de ejecución </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técnica restante</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04" name="Google Shape;204;p13"/>
          <p:cNvSpPr/>
          <p:nvPr/>
        </p:nvSpPr>
        <p:spPr>
          <a:xfrm flipH="1" rot="5400000">
            <a:off x="5944228" y="3810354"/>
            <a:ext cx="597705" cy="1085819"/>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13"/>
          <p:cNvSpPr txBox="1"/>
          <p:nvPr/>
        </p:nvSpPr>
        <p:spPr>
          <a:xfrm>
            <a:off x="4876000" y="3217726"/>
            <a:ext cx="5982900" cy="6684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400">
                <a:solidFill>
                  <a:schemeClr val="dk1"/>
                </a:solidFill>
                <a:latin typeface="Palatino Linotype"/>
                <a:ea typeface="Palatino Linotype"/>
                <a:cs typeface="Palatino Linotype"/>
                <a:sym typeface="Palatino Linotype"/>
              </a:rPr>
              <a:t>Riesgo en la implementación técnica de la PCU (reportes finales, actividades de gestión del conocimiento, ET, ultima reunión del CD</a:t>
            </a:r>
            <a:r>
              <a:rPr b="1" lang="en-US">
                <a:solidFill>
                  <a:schemeClr val="dk1"/>
                </a:solidFill>
                <a:latin typeface="Palatino Linotype"/>
                <a:ea typeface="Palatino Linotype"/>
                <a:cs typeface="Palatino Linotype"/>
                <a:sym typeface="Palatino Linotype"/>
              </a:rPr>
              <a:t>) </a:t>
            </a:r>
            <a:r>
              <a:rPr b="1" lang="en-US" sz="1400">
                <a:solidFill>
                  <a:schemeClr val="dk1"/>
                </a:solidFill>
                <a:latin typeface="Palatino Linotype"/>
                <a:ea typeface="Palatino Linotype"/>
                <a:cs typeface="Palatino Linotype"/>
                <a:sym typeface="Palatino Linotype"/>
              </a:rPr>
              <a:t>lo cual extiende la ejecución hasta el período reservado para el cierre administrativo del proyecto.</a:t>
            </a:r>
            <a:endParaRPr b="1" sz="14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4"/>
          <p:cNvSpPr txBox="1"/>
          <p:nvPr/>
        </p:nvSpPr>
        <p:spPr>
          <a:xfrm>
            <a:off x="0" y="0"/>
            <a:ext cx="8138160" cy="529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4A86E8"/>
                </a:solidFill>
                <a:latin typeface="Palatino Linotype"/>
                <a:ea typeface="Palatino Linotype"/>
                <a:cs typeface="Palatino Linotype"/>
                <a:sym typeface="Palatino Linotype"/>
              </a:rPr>
              <a:t>Reasignación financiera en apoyo a la extensión de 3 meses</a:t>
            </a: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12" name="Google Shape;212;p14"/>
          <p:cNvSpPr txBox="1"/>
          <p:nvPr/>
        </p:nvSpPr>
        <p:spPr>
          <a:xfrm>
            <a:off x="275469" y="529761"/>
            <a:ext cx="10937361" cy="36177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Una extensión de 3 meses alineada con las reglas de extensión del PNUD puede financiarse con el presupuesto no utilizado del período 2019-2020</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graphicFrame>
        <p:nvGraphicFramePr>
          <p:cNvPr id="213" name="Google Shape;213;p14"/>
          <p:cNvGraphicFramePr/>
          <p:nvPr/>
        </p:nvGraphicFramePr>
        <p:xfrm>
          <a:off x="1062990" y="1280161"/>
          <a:ext cx="3000000" cy="3000000"/>
        </p:xfrm>
        <a:graphic>
          <a:graphicData uri="http://schemas.openxmlformats.org/drawingml/2006/table">
            <a:tbl>
              <a:tblPr>
                <a:noFill/>
                <a:tableStyleId>{C6AE3B0B-BEC2-4379-A27C-202542A709FE}</a:tableStyleId>
              </a:tblPr>
              <a:tblGrid>
                <a:gridCol w="1118200"/>
                <a:gridCol w="990275"/>
                <a:gridCol w="322375"/>
                <a:gridCol w="777875"/>
                <a:gridCol w="777875"/>
                <a:gridCol w="656325"/>
                <a:gridCol w="231875"/>
                <a:gridCol w="825550"/>
                <a:gridCol w="748600"/>
                <a:gridCol w="671325"/>
                <a:gridCol w="277800"/>
                <a:gridCol w="830375"/>
                <a:gridCol w="732200"/>
                <a:gridCol w="629075"/>
              </a:tblGrid>
              <a:tr h="157850">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l">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PROPUESTA</a:t>
                      </a:r>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3100">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3">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2019</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hMerge="1"/>
                <a:tc>
                  <a:txBody>
                    <a:bodyPr/>
                    <a:lstStyle/>
                    <a:p>
                      <a:pPr indent="0" lvl="0" marL="0" marR="0" rtl="0" algn="l">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2020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l">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2021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l">
                        <a:spcBef>
                          <a:spcPts val="0"/>
                        </a:spcBef>
                        <a:spcAft>
                          <a:spcPts val="0"/>
                        </a:spcAft>
                        <a:buNone/>
                      </a:pPr>
                      <a:r>
                        <a:t/>
                      </a:r>
                      <a:endParaRPr b="1" i="0" sz="1000" u="none" strike="noStrike">
                        <a:solidFill>
                          <a:srgbClr val="000000"/>
                        </a:solidFill>
                        <a:latin typeface="Calibri"/>
                        <a:ea typeface="Calibri"/>
                        <a:cs typeface="Calibri"/>
                        <a:sym typeface="Calibri"/>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768200">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Último presupuesto aprobado por el CDP</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Gastos anuales</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hMerge="1"/>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Diferencia</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a:txBody>
                    <a:bodyPr/>
                    <a:lstStyle/>
                    <a:p>
                      <a:pPr indent="0" lvl="0" marL="0" marR="0" rtl="0" algn="l">
                        <a:spcBef>
                          <a:spcPts val="0"/>
                        </a:spcBef>
                        <a:spcAft>
                          <a:spcPts val="0"/>
                        </a:spcAft>
                        <a:buNone/>
                      </a:pPr>
                      <a:r>
                        <a:t/>
                      </a:r>
                      <a:endParaRPr b="1"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Último presupuesto aprobado por el CDP</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Nueva propuesta de presupuesto</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Diferencia</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Último presupuesto aprobado por el CDP</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Nueva propuesta de presupuesto</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497B0"/>
                    </a:solidFill>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Diferencia</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r>
              <a:tr h="3051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Personal y consultores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738.500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592.313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-146.187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748.000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900.750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152.750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301.326</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152.326</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142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Viajes (incluye SCM, PEG, reuniones)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290.000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252.572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-37.428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224.500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137.343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-87.157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5.000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61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Servicios por contrato</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1.584.000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1.424.649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-159.351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950.000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1.021.111</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71.111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60.917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58.917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628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Alquiler y mantenimiento (locales, salas de reuniones)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831</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-7.169</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4.850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-13.150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3.100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-4.900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985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Equipo y mobiliario (incluye TIC)</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6.815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-1.185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5.680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-2.320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1560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Audiovisuales, impresión y traducciones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34.500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19.095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-15.405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29.500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28.977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-523</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Suministros</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5.982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3.000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99900">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Miscelánea</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11.092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-908</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4.506</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-7.494</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2.400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-1.600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Total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2.681.000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2.313.349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1.996.000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2.109.217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169.000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378.143</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 </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2575">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Costos de gestión</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224.000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165.570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-58.430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FFC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179.000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246.980</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67.980</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109.000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122.292</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13.292</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7850">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Total general</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2.905.000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2.478.919</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-426.081</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2.175.000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2.356.197</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181.197</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1" i="0" sz="1000" u="none" strike="noStrike">
                        <a:solidFill>
                          <a:srgbClr val="000000"/>
                        </a:solidFill>
                        <a:latin typeface="Palatino Linotype"/>
                        <a:ea typeface="Palatino Linotype"/>
                        <a:cs typeface="Palatino Linotype"/>
                        <a:sym typeface="Palatino Linotype"/>
                      </a:endParaRPr>
                    </a:p>
                  </a:txBody>
                  <a:tcPr marT="4275" marB="0" marR="4275" marL="4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278.000</a:t>
                      </a:r>
                      <a:endParaRPr/>
                    </a:p>
                  </a:txBody>
                  <a:tcPr marT="4275" marB="0" marR="4275" marL="4275" anchor="ctr">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00" u="none" strike="noStrike">
                          <a:solidFill>
                            <a:srgbClr val="000000"/>
                          </a:solidFill>
                          <a:latin typeface="Palatino Linotype"/>
                          <a:ea typeface="Palatino Linotype"/>
                          <a:cs typeface="Palatino Linotype"/>
                          <a:sym typeface="Palatino Linotype"/>
                        </a:rPr>
                        <a:t>500.435</a:t>
                      </a:r>
                      <a:endParaRPr/>
                    </a:p>
                  </a:txBody>
                  <a:tcPr marT="4275" marB="0" marR="4275" marL="4275" anchor="ctr">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00" u="none" strike="noStrike">
                          <a:solidFill>
                            <a:srgbClr val="000000"/>
                          </a:solidFill>
                          <a:latin typeface="Palatino Linotype"/>
                          <a:ea typeface="Palatino Linotype"/>
                          <a:cs typeface="Palatino Linotype"/>
                          <a:sym typeface="Palatino Linotype"/>
                        </a:rPr>
                        <a:t>222.435</a:t>
                      </a:r>
                      <a:endParaRPr/>
                    </a:p>
                  </a:txBody>
                  <a:tcPr marT="4275" marB="0" marR="4275" marL="4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4" name="Google Shape;214;p14"/>
          <p:cNvSpPr/>
          <p:nvPr/>
        </p:nvSpPr>
        <p:spPr>
          <a:xfrm>
            <a:off x="5195495" y="2354575"/>
            <a:ext cx="420300" cy="1165800"/>
          </a:xfrm>
          <a:prstGeom prst="downArrow">
            <a:avLst>
              <a:gd fmla="val 50000" name="adj1"/>
              <a:gd fmla="val 50000" name="adj2"/>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215" name="Google Shape;215;p14"/>
          <p:cNvSpPr/>
          <p:nvPr/>
        </p:nvSpPr>
        <p:spPr>
          <a:xfrm>
            <a:off x="8138146" y="2164250"/>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16" name="Google Shape;216;p14"/>
          <p:cNvSpPr/>
          <p:nvPr/>
        </p:nvSpPr>
        <p:spPr>
          <a:xfrm>
            <a:off x="8138146" y="3276950"/>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17" name="Google Shape;217;p14"/>
          <p:cNvSpPr/>
          <p:nvPr/>
        </p:nvSpPr>
        <p:spPr>
          <a:xfrm>
            <a:off x="8138151" y="2720600"/>
            <a:ext cx="420300" cy="457200"/>
          </a:xfrm>
          <a:prstGeom prst="downArrow">
            <a:avLst>
              <a:gd fmla="val 50000" name="adj1"/>
              <a:gd fmla="val 50000" name="adj2"/>
            </a:avLst>
          </a:prstGeom>
          <a:solidFill>
            <a:srgbClr val="FF0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18" name="Google Shape;218;p14"/>
          <p:cNvSpPr/>
          <p:nvPr/>
        </p:nvSpPr>
        <p:spPr>
          <a:xfrm>
            <a:off x="10652745" y="2206300"/>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5</a:t>
            </a:r>
            <a:endParaRPr/>
          </a:p>
        </p:txBody>
      </p:sp>
      <p:sp>
        <p:nvSpPr>
          <p:cNvPr id="219" name="Google Shape;219;p14"/>
          <p:cNvSpPr/>
          <p:nvPr/>
        </p:nvSpPr>
        <p:spPr>
          <a:xfrm>
            <a:off x="10652747" y="3132425"/>
            <a:ext cx="420300" cy="457200"/>
          </a:xfrm>
          <a:prstGeom prst="up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6</a:t>
            </a:r>
            <a:endParaRPr/>
          </a:p>
        </p:txBody>
      </p:sp>
      <p:cxnSp>
        <p:nvCxnSpPr>
          <p:cNvPr id="220" name="Google Shape;220;p14"/>
          <p:cNvCxnSpPr/>
          <p:nvPr/>
        </p:nvCxnSpPr>
        <p:spPr>
          <a:xfrm>
            <a:off x="5615709" y="1163782"/>
            <a:ext cx="0" cy="5474441"/>
          </a:xfrm>
          <a:prstGeom prst="straightConnector1">
            <a:avLst/>
          </a:prstGeom>
          <a:noFill/>
          <a:ln cap="flat" cmpd="sng" w="28575">
            <a:solidFill>
              <a:schemeClr val="accent1"/>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graphicFrame>
        <p:nvGraphicFramePr>
          <p:cNvPr id="226" name="Google Shape;226;p15"/>
          <p:cNvGraphicFramePr/>
          <p:nvPr/>
        </p:nvGraphicFramePr>
        <p:xfrm>
          <a:off x="212431" y="1866817"/>
          <a:ext cx="9033837" cy="3626556"/>
        </p:xfrm>
        <a:graphic>
          <a:graphicData uri="http://schemas.openxmlformats.org/drawingml/2006/chart">
            <c:chart r:id="rId3"/>
          </a:graphicData>
        </a:graphic>
      </p:graphicFrame>
      <p:sp>
        <p:nvSpPr>
          <p:cNvPr id="227" name="Google Shape;227;p15"/>
          <p:cNvSpPr txBox="1"/>
          <p:nvPr/>
        </p:nvSpPr>
        <p:spPr>
          <a:xfrm>
            <a:off x="43029" y="91841"/>
            <a:ext cx="11903338" cy="5297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70C0"/>
                </a:solidFill>
                <a:latin typeface="Palatino Linotype"/>
                <a:ea typeface="Palatino Linotype"/>
                <a:cs typeface="Palatino Linotype"/>
                <a:sym typeface="Palatino Linotype"/>
              </a:rPr>
              <a:t>Justificación de la extensión de 3 meses: el estado de la ejecución presupuestaria es también un síntoma ("indicador") de los desafíos que quedan en la implementación técnica</a:t>
            </a:r>
            <a:br>
              <a:rPr b="1" lang="en-US" sz="2400">
                <a:solidFill>
                  <a:srgbClr val="0070C0"/>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28" name="Google Shape;228;p15"/>
          <p:cNvSpPr txBox="1"/>
          <p:nvPr/>
        </p:nvSpPr>
        <p:spPr>
          <a:xfrm>
            <a:off x="293590" y="962690"/>
            <a:ext cx="10425399" cy="424869"/>
          </a:xfrm>
          <a:prstGeom prst="rect">
            <a:avLst/>
          </a:prstGeom>
          <a:noFill/>
          <a:ln>
            <a:noFill/>
          </a:ln>
        </p:spPr>
        <p:txBody>
          <a:bodyPr anchorCtr="0" anchor="t" bIns="45700" lIns="91425" spcFirstLastPara="1" rIns="91425" wrap="square" tIns="45700">
            <a:noAutofit/>
          </a:bodyPr>
          <a:lstStyle/>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29" name="Google Shape;229;p15"/>
          <p:cNvSpPr txBox="1"/>
          <p:nvPr/>
        </p:nvSpPr>
        <p:spPr>
          <a:xfrm>
            <a:off x="126477" y="882430"/>
            <a:ext cx="10937361" cy="36177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La ejecución presupuestaria y técnica van de la mano: contar con 3 meses adicionales reducirá los riesgos asociados a los aspectos operativos de la ejecución del presupuesto y, por lo tanto, también los potenciales efectos negativos asociados sobre la concreción técnica (“</a:t>
            </a:r>
            <a:r>
              <a:rPr b="1" i="1" lang="en-US" sz="1600">
                <a:solidFill>
                  <a:schemeClr val="dk1"/>
                </a:solidFill>
                <a:latin typeface="Palatino Linotype"/>
                <a:ea typeface="Palatino Linotype"/>
                <a:cs typeface="Palatino Linotype"/>
                <a:sym typeface="Palatino Linotype"/>
              </a:rPr>
              <a:t>falta de concreción en el tiempo previsto”</a:t>
            </a:r>
            <a:r>
              <a:rPr b="1" lang="en-US" sz="1600">
                <a:solidFill>
                  <a:schemeClr val="dk1"/>
                </a:solidFill>
                <a:latin typeface="Palatino Linotype"/>
                <a:ea typeface="Palatino Linotype"/>
                <a:cs typeface="Palatino Linotype"/>
                <a:sym typeface="Palatino Linotype"/>
              </a:rPr>
              <a:t>)</a:t>
            </a:r>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chemeClr val="dk1"/>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cxnSp>
        <p:nvCxnSpPr>
          <p:cNvPr id="230" name="Google Shape;230;p15"/>
          <p:cNvCxnSpPr/>
          <p:nvPr/>
        </p:nvCxnSpPr>
        <p:spPr>
          <a:xfrm flipH="1" rot="10800000">
            <a:off x="5036200" y="1994319"/>
            <a:ext cx="2119500" cy="457800"/>
          </a:xfrm>
          <a:prstGeom prst="straightConnector1">
            <a:avLst/>
          </a:prstGeom>
          <a:noFill/>
          <a:ln cap="flat" cmpd="sng" w="28575">
            <a:solidFill>
              <a:srgbClr val="7030A0"/>
            </a:solidFill>
            <a:prstDash val="dashDot"/>
            <a:miter lim="800000"/>
            <a:headEnd len="sm" w="sm" type="none"/>
            <a:tailEnd len="sm" w="sm" type="none"/>
          </a:ln>
        </p:spPr>
      </p:cxnSp>
      <p:sp>
        <p:nvSpPr>
          <p:cNvPr id="231" name="Google Shape;231;p15"/>
          <p:cNvSpPr/>
          <p:nvPr/>
        </p:nvSpPr>
        <p:spPr>
          <a:xfrm>
            <a:off x="8737385" y="1917320"/>
            <a:ext cx="594360" cy="611826"/>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15"/>
          <p:cNvSpPr txBox="1"/>
          <p:nvPr/>
        </p:nvSpPr>
        <p:spPr>
          <a:xfrm>
            <a:off x="9364050" y="1912199"/>
            <a:ext cx="2582317" cy="8686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rgbClr val="7030A0"/>
                </a:solidFill>
                <a:latin typeface="Palatino Linotype"/>
                <a:ea typeface="Palatino Linotype"/>
                <a:cs typeface="Palatino Linotype"/>
                <a:sym typeface="Palatino Linotype"/>
              </a:rPr>
              <a:t>el ritmo de la implementación               reduce el riesgo</a:t>
            </a:r>
            <a:endParaRPr/>
          </a:p>
          <a:p>
            <a:pPr indent="0" lvl="0" marL="0" marR="0" rtl="0" algn="l">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0" lvl="0" marL="0" marR="0" rtl="0" algn="l">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7030A0"/>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7030A0"/>
                </a:solidFill>
                <a:latin typeface="Garamond"/>
                <a:ea typeface="Garamond"/>
                <a:cs typeface="Garamond"/>
                <a:sym typeface="Garamond"/>
              </a:rPr>
            </a:br>
            <a:br>
              <a:rPr b="1" lang="en-US" sz="2400">
                <a:solidFill>
                  <a:srgbClr val="7030A0"/>
                </a:solidFill>
                <a:latin typeface="Garamond"/>
                <a:ea typeface="Garamond"/>
                <a:cs typeface="Garamond"/>
                <a:sym typeface="Garamond"/>
              </a:rPr>
            </a:br>
            <a:endParaRPr b="1" sz="2400">
              <a:solidFill>
                <a:srgbClr val="7030A0"/>
              </a:solidFill>
              <a:latin typeface="Garamond"/>
              <a:ea typeface="Garamond"/>
              <a:cs typeface="Garamond"/>
              <a:sym typeface="Garamond"/>
            </a:endParaRPr>
          </a:p>
        </p:txBody>
      </p:sp>
      <p:sp>
        <p:nvSpPr>
          <p:cNvPr id="233" name="Google Shape;233;p15"/>
          <p:cNvSpPr/>
          <p:nvPr/>
        </p:nvSpPr>
        <p:spPr>
          <a:xfrm rot="5400000">
            <a:off x="7043132" y="4387136"/>
            <a:ext cx="501474" cy="2119589"/>
          </a:xfrm>
          <a:prstGeom prst="rightBrace">
            <a:avLst>
              <a:gd fmla="val 8333"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5"/>
          <p:cNvSpPr txBox="1"/>
          <p:nvPr/>
        </p:nvSpPr>
        <p:spPr>
          <a:xfrm>
            <a:off x="5214911" y="5858522"/>
            <a:ext cx="5050589" cy="86868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rgbClr val="7030A0"/>
                </a:solidFill>
                <a:latin typeface="Palatino Linotype"/>
                <a:ea typeface="Palatino Linotype"/>
                <a:cs typeface="Palatino Linotype"/>
                <a:sym typeface="Palatino Linotype"/>
              </a:rPr>
              <a:t>Plazo ligeramente extendido para ejecutar recursos</a:t>
            </a:r>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0" lvl="0" marL="0" marR="0" rtl="0" algn="just">
              <a:spcBef>
                <a:spcPts val="0"/>
              </a:spcBef>
              <a:spcAft>
                <a:spcPts val="0"/>
              </a:spcAft>
              <a:buNone/>
            </a:pPr>
            <a:r>
              <a:t/>
            </a:r>
            <a:endParaRPr b="1" sz="1600">
              <a:solidFill>
                <a:srgbClr val="7030A0"/>
              </a:solidFill>
              <a:latin typeface="Palatino Linotype"/>
              <a:ea typeface="Palatino Linotype"/>
              <a:cs typeface="Palatino Linotype"/>
              <a:sym typeface="Palatino Linotype"/>
            </a:endParaRPr>
          </a:p>
          <a:p>
            <a:pPr indent="-196850" lvl="0" marL="285750" marR="0" rtl="0" algn="l">
              <a:spcBef>
                <a:spcPts val="0"/>
              </a:spcBef>
              <a:spcAft>
                <a:spcPts val="0"/>
              </a:spcAft>
              <a:buClr>
                <a:schemeClr val="dk1"/>
              </a:buClr>
              <a:buSzPts val="1400"/>
              <a:buFont typeface="Arial"/>
              <a:buNone/>
            </a:pPr>
            <a:r>
              <a:t/>
            </a:r>
            <a:endParaRPr b="1" sz="1400">
              <a:solidFill>
                <a:srgbClr val="7030A0"/>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7030A0"/>
                </a:solidFill>
                <a:latin typeface="Garamond"/>
                <a:ea typeface="Garamond"/>
                <a:cs typeface="Garamond"/>
                <a:sym typeface="Garamond"/>
              </a:rPr>
            </a:br>
            <a:br>
              <a:rPr b="1" lang="en-US" sz="2400">
                <a:solidFill>
                  <a:srgbClr val="7030A0"/>
                </a:solidFill>
                <a:latin typeface="Garamond"/>
                <a:ea typeface="Garamond"/>
                <a:cs typeface="Garamond"/>
                <a:sym typeface="Garamond"/>
              </a:rPr>
            </a:br>
            <a:endParaRPr b="1" sz="2400">
              <a:solidFill>
                <a:srgbClr val="7030A0"/>
              </a:solidFill>
              <a:latin typeface="Garamond"/>
              <a:ea typeface="Garamond"/>
              <a:cs typeface="Garamond"/>
              <a:sym typeface="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16"/>
          <p:cNvSpPr txBox="1"/>
          <p:nvPr/>
        </p:nvSpPr>
        <p:spPr>
          <a:xfrm>
            <a:off x="-477078" y="110396"/>
            <a:ext cx="6730678" cy="52976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0070C0"/>
                </a:solidFill>
                <a:latin typeface="Palatino Linotype"/>
                <a:ea typeface="Palatino Linotype"/>
                <a:cs typeface="Palatino Linotype"/>
                <a:sym typeface="Palatino Linotype"/>
              </a:rPr>
              <a:t>Propuesta de presupuesto para 2020-2021</a:t>
            </a: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41" name="Google Shape;241;p16"/>
          <p:cNvSpPr txBox="1"/>
          <p:nvPr/>
        </p:nvSpPr>
        <p:spPr>
          <a:xfrm>
            <a:off x="407504" y="475157"/>
            <a:ext cx="11439507" cy="41936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En vista del contexto expuesto, la UCP propone los siguientes presupuestos (en miles de USD)</a:t>
            </a:r>
            <a:endParaRPr/>
          </a:p>
          <a:p>
            <a:pPr indent="0" lvl="0" marL="0" marR="0" rtl="0" algn="just">
              <a:spcBef>
                <a:spcPts val="0"/>
              </a:spcBef>
              <a:spcAft>
                <a:spcPts val="0"/>
              </a:spcAft>
              <a:buNone/>
            </a:pPr>
            <a:r>
              <a:rPr b="1" lang="en-US" sz="1600">
                <a:solidFill>
                  <a:schemeClr val="dk1"/>
                </a:solidFill>
                <a:latin typeface="Palatino Linotype"/>
                <a:ea typeface="Palatino Linotype"/>
                <a:cs typeface="Palatino Linotype"/>
                <a:sym typeface="Palatino Linotype"/>
              </a:rPr>
              <a:t>para el período 2020-2021, que incluye una extensión de 3 meses del proyecto hasta julio de 2021.</a:t>
            </a:r>
            <a:endParaRPr/>
          </a:p>
          <a:p>
            <a:pPr indent="0" lvl="0" marL="0" marR="0" rtl="0" algn="just">
              <a:spcBef>
                <a:spcPts val="0"/>
              </a:spcBef>
              <a:spcAft>
                <a:spcPts val="0"/>
              </a:spcAft>
              <a:buNone/>
            </a:pPr>
            <a:r>
              <a:t/>
            </a:r>
            <a:endParaRPr b="1" sz="1400">
              <a:solidFill>
                <a:srgbClr val="2F5496"/>
              </a:solidFill>
              <a:latin typeface="Palatino Linotype"/>
              <a:ea typeface="Palatino Linotype"/>
              <a:cs typeface="Palatino Linotype"/>
              <a:sym typeface="Palatino Linotype"/>
            </a:endParaRPr>
          </a:p>
          <a:p>
            <a:pPr indent="0" lvl="0" marL="0" marR="0" rtl="0" algn="l">
              <a:spcBef>
                <a:spcPts val="0"/>
              </a:spcBef>
              <a:spcAft>
                <a:spcPts val="0"/>
              </a:spcAft>
              <a:buNone/>
            </a:pPr>
            <a:br>
              <a:rPr b="1" lang="en-US" sz="2400">
                <a:solidFill>
                  <a:srgbClr val="2F5496"/>
                </a:solidFill>
                <a:latin typeface="Garamond"/>
                <a:ea typeface="Garamond"/>
                <a:cs typeface="Garamond"/>
                <a:sym typeface="Garamond"/>
              </a:rPr>
            </a:br>
            <a:br>
              <a:rPr b="1" lang="en-US" sz="2400">
                <a:solidFill>
                  <a:srgbClr val="2F5496"/>
                </a:solidFill>
                <a:latin typeface="Garamond"/>
                <a:ea typeface="Garamond"/>
                <a:cs typeface="Garamond"/>
                <a:sym typeface="Garamond"/>
              </a:rPr>
            </a:br>
            <a:endParaRPr b="1" sz="2400">
              <a:solidFill>
                <a:srgbClr val="2F5496"/>
              </a:solidFill>
              <a:latin typeface="Garamond"/>
              <a:ea typeface="Garamond"/>
              <a:cs typeface="Garamond"/>
              <a:sym typeface="Garamond"/>
            </a:endParaRPr>
          </a:p>
        </p:txBody>
      </p:sp>
      <p:sp>
        <p:nvSpPr>
          <p:cNvPr id="242" name="Google Shape;242;p16"/>
          <p:cNvSpPr txBox="1"/>
          <p:nvPr/>
        </p:nvSpPr>
        <p:spPr>
          <a:xfrm>
            <a:off x="8391994" y="4176093"/>
            <a:ext cx="2685694" cy="298543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209550" lvl="0" marL="285750" marR="0" rtl="0" algn="l">
              <a:spcBef>
                <a:spcPts val="0"/>
              </a:spcBef>
              <a:spcAft>
                <a:spcPts val="0"/>
              </a:spcAft>
              <a:buClr>
                <a:schemeClr val="dk1"/>
              </a:buClr>
              <a:buSzPts val="1200"/>
              <a:buFont typeface="Arial"/>
              <a:buNone/>
            </a:pPr>
            <a:r>
              <a:t/>
            </a:r>
            <a:endParaRPr b="1" sz="1200">
              <a:solidFill>
                <a:schemeClr val="dk1"/>
              </a:solidFill>
              <a:latin typeface="Palatino Linotype"/>
              <a:ea typeface="Palatino Linotype"/>
              <a:cs typeface="Palatino Linotype"/>
              <a:sym typeface="Palatino Linotype"/>
            </a:endParaRPr>
          </a:p>
          <a:p>
            <a:pPr indent="-285750" lvl="0" marL="285750" marR="0" rtl="0" algn="l">
              <a:spcBef>
                <a:spcPts val="0"/>
              </a:spcBef>
              <a:spcAft>
                <a:spcPts val="0"/>
              </a:spcAft>
              <a:buClr>
                <a:schemeClr val="dk1"/>
              </a:buClr>
              <a:buSzPts val="1050"/>
              <a:buFont typeface="Arial"/>
              <a:buChar char="•"/>
            </a:pPr>
            <a:r>
              <a:rPr lang="en-US" sz="1050">
                <a:solidFill>
                  <a:schemeClr val="dk1"/>
                </a:solidFill>
                <a:latin typeface="Palatino Linotype"/>
                <a:ea typeface="Palatino Linotype"/>
                <a:cs typeface="Palatino Linotype"/>
                <a:sym typeface="Palatino Linotype"/>
              </a:rPr>
              <a:t>La tarifa total revisada para cubrir el incremento en los costos de gestión de UNOPS se mantiene dentro de los límites de Costo de Gestión del Proyecto permitidos conforme a lo estipulado en el Documento del Proyecto (ProDoc) de CLME+</a:t>
            </a:r>
            <a:r>
              <a:rPr lang="en-US" sz="1200">
                <a:solidFill>
                  <a:schemeClr val="dk1"/>
                </a:solidFill>
                <a:latin typeface="Palatino Linotype"/>
                <a:ea typeface="Palatino Linotype"/>
                <a:cs typeface="Palatino Linotype"/>
                <a:sym typeface="Palatino Linotype"/>
              </a:rPr>
              <a:t>	</a:t>
            </a:r>
            <a:endParaRPr/>
          </a:p>
          <a:p>
            <a:pPr indent="0" lvl="0" marL="0" marR="0" rtl="0" algn="l">
              <a:spcBef>
                <a:spcPts val="0"/>
              </a:spcBef>
              <a:spcAft>
                <a:spcPts val="0"/>
              </a:spcAft>
              <a:buNone/>
            </a:pPr>
            <a:r>
              <a:t/>
            </a:r>
            <a:endParaRPr sz="1600">
              <a:solidFill>
                <a:schemeClr val="dk1"/>
              </a:solidFill>
              <a:latin typeface="Palatino Linotype"/>
              <a:ea typeface="Palatino Linotype"/>
              <a:cs typeface="Palatino Linotype"/>
              <a:sym typeface="Palatino Linotype"/>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graphicFrame>
        <p:nvGraphicFramePr>
          <p:cNvPr id="243" name="Google Shape;243;p16"/>
          <p:cNvGraphicFramePr/>
          <p:nvPr/>
        </p:nvGraphicFramePr>
        <p:xfrm>
          <a:off x="520995" y="1505891"/>
          <a:ext cx="3000000" cy="3000000"/>
        </p:xfrm>
        <a:graphic>
          <a:graphicData uri="http://schemas.openxmlformats.org/drawingml/2006/table">
            <a:tbl>
              <a:tblPr>
                <a:noFill/>
                <a:tableStyleId>{C6AE3B0B-BEC2-4379-A27C-202542A709FE}</a:tableStyleId>
              </a:tblPr>
              <a:tblGrid>
                <a:gridCol w="2348625"/>
                <a:gridCol w="772375"/>
                <a:gridCol w="740850"/>
                <a:gridCol w="677800"/>
                <a:gridCol w="756600"/>
                <a:gridCol w="756600"/>
                <a:gridCol w="669925"/>
                <a:gridCol w="591100"/>
                <a:gridCol w="788125"/>
              </a:tblGrid>
              <a:tr h="364450">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Propuesta de nuevo presupuesto</a:t>
                      </a:r>
                      <a:endParaRPr/>
                    </a:p>
                  </a:txBody>
                  <a:tcPr marT="635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0CECE"/>
                    </a:solidFill>
                  </a:tcPr>
                </a:tc>
                <a:tc hMerge="1"/>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23150">
                <a:tc>
                  <a:txBody>
                    <a:bodyPr/>
                    <a:lstStyle/>
                    <a:p>
                      <a:pPr indent="0" lvl="0" marL="0" marR="0" rtl="0" algn="l">
                        <a:spcBef>
                          <a:spcPts val="0"/>
                        </a:spcBef>
                        <a:spcAft>
                          <a:spcPts val="0"/>
                        </a:spcAft>
                        <a:buNone/>
                      </a:pPr>
                      <a:r>
                        <a:t/>
                      </a:r>
                      <a:endParaRPr b="0" i="0" sz="1050" u="none" strike="noStrike">
                        <a:solidFill>
                          <a:srgbClr val="000000"/>
                        </a:solidFill>
                        <a:latin typeface="Palatino Linotype"/>
                        <a:ea typeface="Palatino Linotype"/>
                        <a:cs typeface="Palatino Linotype"/>
                        <a:sym typeface="Palatino Linotype"/>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2018</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2019</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2020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2021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CB9CA"/>
                    </a:solidFill>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Personal y consultores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426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461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571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592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901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301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3.463</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44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Viáticos (incluye reuniones del grupo ejecutivo y el comité directivo del proyecto)</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83</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151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253</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137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8</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1.154</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Servicios contractuales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1337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2120</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519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1425</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1021</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6517</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88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Alquileres y mantenimiento (instalaciones, salas de reunión)</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3</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17</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14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Equipamiento y amueblamiento (incluye TIC)</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3</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14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Material audiovisual/editorial y traducciones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11</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24</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93</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Provisiones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0</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6</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26</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Varios</a:t>
                      </a:r>
                      <a:endParaRPr/>
                    </a:p>
                  </a:txBody>
                  <a:tcPr marT="635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2</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5</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40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5700">
                <a:tc>
                  <a:txBody>
                    <a:bodyPr/>
                    <a:lstStyle/>
                    <a:p>
                      <a:pPr indent="0" lvl="0" marL="0" marR="0" rtl="0" algn="l">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353</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2.013</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2.759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1.445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2.314</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2.109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378</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11.371</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3150">
                <a:tc>
                  <a:txBody>
                    <a:bodyPr/>
                    <a:lstStyle/>
                    <a:p>
                      <a:pPr indent="0" lvl="0" marL="0" marR="0" rtl="0" algn="l">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Costos de gestión</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47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195</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198</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154</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404040"/>
                          </a:solidFill>
                          <a:latin typeface="Palatino Linotype"/>
                          <a:ea typeface="Palatino Linotype"/>
                          <a:cs typeface="Palatino Linotype"/>
                          <a:sym typeface="Palatino Linotype"/>
                        </a:rPr>
                        <a:t>166</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247</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122</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US" sz="1050" u="none" strike="noStrike">
                          <a:solidFill>
                            <a:srgbClr val="000000"/>
                          </a:solidFill>
                          <a:latin typeface="Palatino Linotype"/>
                          <a:ea typeface="Palatino Linotype"/>
                          <a:cs typeface="Palatino Linotype"/>
                          <a:sym typeface="Palatino Linotype"/>
                        </a:rPr>
                        <a:t>1129</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tcPr>
                </a:tc>
              </a:tr>
              <a:tr h="223150">
                <a:tc>
                  <a:txBody>
                    <a:bodyPr/>
                    <a:lstStyle/>
                    <a:p>
                      <a:pPr indent="0" lvl="0" marL="0" marR="0" rtl="0" algn="l">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Suma total</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399</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2209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2957</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1599</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404040"/>
                          </a:solidFill>
                          <a:latin typeface="Palatino Linotype"/>
                          <a:ea typeface="Palatino Linotype"/>
                          <a:cs typeface="Palatino Linotype"/>
                          <a:sym typeface="Palatino Linotype"/>
                        </a:rPr>
                        <a:t>2480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2356</a:t>
                      </a:r>
                      <a:endParaRPr/>
                    </a:p>
                  </a:txBody>
                  <a:tcPr marT="6350" marB="0" marR="6350" marL="6350" anchor="b">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500</a:t>
                      </a:r>
                      <a:endParaRPr/>
                    </a:p>
                  </a:txBody>
                  <a:tcPr marT="6350" marB="0" marR="6350" marL="6350" anchor="b">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050" u="none" strike="noStrike">
                          <a:solidFill>
                            <a:srgbClr val="000000"/>
                          </a:solidFill>
                          <a:latin typeface="Palatino Linotype"/>
                          <a:ea typeface="Palatino Linotype"/>
                          <a:cs typeface="Palatino Linotype"/>
                          <a:sym typeface="Palatino Linotype"/>
                        </a:rPr>
                        <a:t>12500</a:t>
                      </a:r>
                      <a:endParaRPr/>
                    </a:p>
                  </a:txBody>
                  <a:tcPr marT="635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7"/>
          <p:cNvSpPr txBox="1"/>
          <p:nvPr/>
        </p:nvSpPr>
        <p:spPr>
          <a:xfrm>
            <a:off x="1554853" y="182737"/>
            <a:ext cx="95347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Propuesta - Reunión Final del Comité Directivo del Proyecto (CDP) CLME+</a:t>
            </a:r>
            <a:endParaRPr/>
          </a:p>
        </p:txBody>
      </p:sp>
      <p:sp>
        <p:nvSpPr>
          <p:cNvPr id="250" name="Google Shape;250;p17"/>
          <p:cNvSpPr txBox="1"/>
          <p:nvPr/>
        </p:nvSpPr>
        <p:spPr>
          <a:xfrm>
            <a:off x="281940" y="1055895"/>
            <a:ext cx="10807700" cy="427809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La Reunión Final del CDP CLME+ estaba programada originalmente para noviembre de 2020</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Los retrasos sufridos, que se agudizaron como consecuencia de la COVID-19, así como el trabajo adicional requerido para llegar a un consenso en todos los aspectos relativos al Mecanismo Permanente de Coordinación, implican que la labor concerniente a varios Productos clave del CLME+ no podrá terminarse hasta diciembre de 2020/comienzos de 2021</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En vista de ello, la UCP propone que la fecha de la Reunión Final del CDP se </a:t>
            </a:r>
            <a:r>
              <a:rPr b="1" lang="en-US" sz="1700">
                <a:solidFill>
                  <a:srgbClr val="0070C0"/>
                </a:solidFill>
                <a:latin typeface="Calibri"/>
                <a:ea typeface="Calibri"/>
                <a:cs typeface="Calibri"/>
                <a:sym typeface="Calibri"/>
              </a:rPr>
              <a:t>traslade al primer trimestre de 2021 (ver diapositiva 13)</a:t>
            </a:r>
            <a:endParaRPr/>
          </a:p>
          <a:p>
            <a:pPr indent="-177800" lvl="0" marL="285750" marR="0" rtl="0" algn="l">
              <a:spcBef>
                <a:spcPts val="0"/>
              </a:spcBef>
              <a:spcAft>
                <a:spcPts val="0"/>
              </a:spcAft>
              <a:buClr>
                <a:schemeClr val="dk1"/>
              </a:buClr>
              <a:buSzPts val="1700"/>
              <a:buFont typeface="Arial"/>
              <a:buNone/>
            </a:pPr>
            <a:r>
              <a:t/>
            </a:r>
            <a:endParaRPr b="1" sz="1700">
              <a:solidFill>
                <a:schemeClr val="dk1"/>
              </a:solidFill>
              <a:latin typeface="Calibri"/>
              <a:ea typeface="Calibri"/>
              <a:cs typeface="Calibri"/>
              <a:sym typeface="Calibri"/>
            </a:endParaRPr>
          </a:p>
          <a:p>
            <a:pPr indent="-285750" lvl="0" marL="285750" marR="0" rtl="0" algn="l">
              <a:spcBef>
                <a:spcPts val="0"/>
              </a:spcBef>
              <a:spcAft>
                <a:spcPts val="0"/>
              </a:spcAft>
              <a:buClr>
                <a:srgbClr val="800000"/>
              </a:buClr>
              <a:buSzPts val="1700"/>
              <a:buFont typeface="Arial"/>
              <a:buChar char="•"/>
            </a:pPr>
            <a:r>
              <a:rPr b="1" lang="en-US" sz="1700">
                <a:solidFill>
                  <a:srgbClr val="800000"/>
                </a:solidFill>
                <a:latin typeface="Calibri"/>
                <a:ea typeface="Calibri"/>
                <a:cs typeface="Calibri"/>
                <a:sym typeface="Calibri"/>
              </a:rPr>
              <a:t>Frente a este panorama, y a fin de adaptarse al supuesto de que eventualmente hiciera falta que el CDP adoptara alguna decisión antes de la Reunión Final, la UCP solicita al CDP que estudie, debate y apruebe una propuesta para facilitar la toma de decisiones entre sesiones del CDP (véase el Programa de Trabajo del CDP, Ítem 10.2)</a:t>
            </a:r>
            <a:endParaRPr/>
          </a:p>
          <a:p>
            <a:pPr indent="-177800" lvl="0" marL="285750" marR="0" rtl="0" algn="l">
              <a:spcBef>
                <a:spcPts val="0"/>
              </a:spcBef>
              <a:spcAft>
                <a:spcPts val="0"/>
              </a:spcAft>
              <a:buClr>
                <a:schemeClr val="dk1"/>
              </a:buClr>
              <a:buSzPts val="1700"/>
              <a:buFont typeface="Arial"/>
              <a:buNone/>
            </a:pPr>
            <a:r>
              <a:t/>
            </a:r>
            <a:endParaRPr b="1"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Dicha medida permitiría que el Comité Directivo del Proyecto pueda contemplar en su análisis de la implementación del proyecto varios productos del CLME+ que se terminarán a finales de 2020.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5" name="Shape 255"/>
        <p:cNvGrpSpPr/>
        <p:nvPr/>
      </p:nvGrpSpPr>
      <p:grpSpPr>
        <a:xfrm>
          <a:off x="0" y="0"/>
          <a:ext cx="0" cy="0"/>
          <a:chOff x="0" y="0"/>
          <a:chExt cx="0" cy="0"/>
        </a:xfrm>
      </p:grpSpPr>
      <p:sp>
        <p:nvSpPr>
          <p:cNvPr id="256" name="Google Shape;256;p18"/>
          <p:cNvSpPr txBox="1"/>
          <p:nvPr/>
        </p:nvSpPr>
        <p:spPr>
          <a:xfrm>
            <a:off x="3189642" y="107576"/>
            <a:ext cx="53384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Propuesta - Evaluación terminal</a:t>
            </a:r>
            <a:endParaRPr/>
          </a:p>
        </p:txBody>
      </p:sp>
      <p:sp>
        <p:nvSpPr>
          <p:cNvPr id="257" name="Google Shape;257;p18"/>
          <p:cNvSpPr txBox="1"/>
          <p:nvPr/>
        </p:nvSpPr>
        <p:spPr>
          <a:xfrm>
            <a:off x="190500" y="629298"/>
            <a:ext cx="11499850" cy="297004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La culminación de varios productos importantes del Proyecto CLME+, como las Estrategias y Planes de Acción Regionales y los Planes de Inversión, estaba prevista para el 30 de abril y agosto de 2020, respectivamente. Sin embargo, están sufriendo retrasos.</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Dos de los subproyectos del Componente 3 han identificado retrasos que se han agudizado a causa de la COVID-19, y están solicitando una extensión hasta el 31 de diciembre de 2020</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El desarrollo del MyE y el SOMEE del PAE también se ha retrasado, y se proponen extensiones para ayudar a que puedan terminarse exitosamente</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Las negociaciones acerca del Mecanismo Permanente de Coordinación siguen en curso</a:t>
            </a:r>
            <a:endParaRPr/>
          </a:p>
        </p:txBody>
      </p:sp>
      <p:sp>
        <p:nvSpPr>
          <p:cNvPr id="258" name="Google Shape;258;p18"/>
          <p:cNvSpPr txBox="1"/>
          <p:nvPr/>
        </p:nvSpPr>
        <p:spPr>
          <a:xfrm>
            <a:off x="430429" y="3828676"/>
            <a:ext cx="11334749" cy="1107996"/>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50">
                <a:solidFill>
                  <a:schemeClr val="dk1"/>
                </a:solidFill>
                <a:latin typeface="Calibri"/>
                <a:ea typeface="Calibri"/>
                <a:cs typeface="Calibri"/>
                <a:sym typeface="Calibri"/>
              </a:rPr>
              <a:t>Estos retrasos dificultan al Evaluador Terminal la tarea de hacer una evaluación integral de los productos del proyecto dentro del plazo actualmente previsto en su contrato. Al día de hoy, la entrega del Borrador del Informe Final de la Evaluación Terminal está prevista para el 30 de noviembre de 2020. Sin embargo, hay varios Productos clave del CLME+ que no estarían finalizados para esa fecha.</a:t>
            </a:r>
            <a:endParaRPr/>
          </a:p>
        </p:txBody>
      </p:sp>
      <p:sp>
        <p:nvSpPr>
          <p:cNvPr id="259" name="Google Shape;259;p18"/>
          <p:cNvSpPr txBox="1"/>
          <p:nvPr/>
        </p:nvSpPr>
        <p:spPr>
          <a:xfrm>
            <a:off x="430429" y="5042456"/>
            <a:ext cx="11334749" cy="600164"/>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50">
                <a:solidFill>
                  <a:schemeClr val="dk1"/>
                </a:solidFill>
                <a:latin typeface="Calibri"/>
                <a:ea typeface="Calibri"/>
                <a:cs typeface="Calibri"/>
                <a:sym typeface="Calibri"/>
              </a:rPr>
              <a:t>Prorrogar 3 meses el Proyecto CLME+ permitiría también extender el contrato del Evaluador Terminal para que pueda evaluar satisfactoriamente varios productos que se terminarán para el 31 de diciembre de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64" name="Shape 264"/>
        <p:cNvGrpSpPr/>
        <p:nvPr/>
      </p:nvGrpSpPr>
      <p:grpSpPr>
        <a:xfrm>
          <a:off x="0" y="0"/>
          <a:ext cx="0" cy="0"/>
          <a:chOff x="0" y="0"/>
          <a:chExt cx="0" cy="0"/>
        </a:xfrm>
      </p:grpSpPr>
      <p:sp>
        <p:nvSpPr>
          <p:cNvPr id="265" name="Google Shape;265;p19"/>
          <p:cNvSpPr txBox="1"/>
          <p:nvPr/>
        </p:nvSpPr>
        <p:spPr>
          <a:xfrm>
            <a:off x="1896036" y="87888"/>
            <a:ext cx="893153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70C0"/>
                </a:solidFill>
                <a:latin typeface="Calibri"/>
                <a:ea typeface="Calibri"/>
                <a:cs typeface="Calibri"/>
                <a:sym typeface="Calibri"/>
              </a:rPr>
              <a:t>La vital importancia de la sostenibilidad y continuidad de la Iniciativa CLME+ </a:t>
            </a:r>
            <a:endParaRPr/>
          </a:p>
        </p:txBody>
      </p:sp>
      <p:sp>
        <p:nvSpPr>
          <p:cNvPr id="266" name="Google Shape;266;p19"/>
          <p:cNvSpPr txBox="1"/>
          <p:nvPr/>
        </p:nvSpPr>
        <p:spPr>
          <a:xfrm>
            <a:off x="295017" y="611710"/>
            <a:ext cx="5800983" cy="50013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50"/>
              <a:buFont typeface="Arial"/>
              <a:buChar char="•"/>
            </a:pPr>
            <a:r>
              <a:rPr lang="en-US" sz="1450">
                <a:solidFill>
                  <a:schemeClr val="dk1"/>
                </a:solidFill>
                <a:latin typeface="Calibri"/>
                <a:ea typeface="Calibri"/>
                <a:cs typeface="Calibri"/>
                <a:sym typeface="Calibri"/>
              </a:rPr>
              <a:t>El Documento del Proyecto CLME+, una gestión sensata del proyecto y el cronograma aprobado para el 2019 (Diagrama de Gantt) aluden a la movilización de recursos para la sostenibilidad y la continuidad de los logros del Proyecto CLME+</a:t>
            </a:r>
            <a:endParaRPr/>
          </a:p>
          <a:p>
            <a:pPr indent="-193675" lvl="0" marL="285750" marR="0" rtl="0" algn="l">
              <a:spcBef>
                <a:spcPts val="0"/>
              </a:spcBef>
              <a:spcAft>
                <a:spcPts val="0"/>
              </a:spcAft>
              <a:buClr>
                <a:schemeClr val="dk1"/>
              </a:buClr>
              <a:buSzPts val="1450"/>
              <a:buFont typeface="Arial"/>
              <a:buNone/>
            </a:pPr>
            <a:r>
              <a:t/>
            </a:r>
            <a:endParaRPr sz="14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50"/>
              <a:buFont typeface="Arial"/>
              <a:buChar char="•"/>
            </a:pPr>
            <a:r>
              <a:rPr lang="en-US" sz="1450">
                <a:solidFill>
                  <a:schemeClr val="dk1"/>
                </a:solidFill>
                <a:latin typeface="Calibri"/>
                <a:ea typeface="Calibri"/>
                <a:cs typeface="Calibri"/>
                <a:sym typeface="Calibri"/>
              </a:rPr>
              <a:t>La culminación satisfactoria de varios productos del Proyecto CLME+ no tendrá un impacto significativo en la región si no se los sostiene (varios productos = “</a:t>
            </a:r>
            <a:r>
              <a:rPr i="1" lang="en-US" sz="1450">
                <a:solidFill>
                  <a:schemeClr val="dk1"/>
                </a:solidFill>
                <a:latin typeface="Calibri"/>
                <a:ea typeface="Calibri"/>
                <a:cs typeface="Calibri"/>
                <a:sym typeface="Calibri"/>
              </a:rPr>
              <a:t>logros intermedios</a:t>
            </a:r>
            <a:r>
              <a:rPr lang="en-US" sz="1450">
                <a:solidFill>
                  <a:schemeClr val="dk1"/>
                </a:solidFill>
                <a:latin typeface="Calibri"/>
                <a:ea typeface="Calibri"/>
                <a:cs typeface="Calibri"/>
                <a:sym typeface="Calibri"/>
              </a:rPr>
              <a:t>”, no “</a:t>
            </a:r>
            <a:r>
              <a:rPr i="1" lang="en-US" sz="1450">
                <a:solidFill>
                  <a:schemeClr val="dk1"/>
                </a:solidFill>
                <a:latin typeface="Calibri"/>
                <a:ea typeface="Calibri"/>
                <a:cs typeface="Calibri"/>
                <a:sym typeface="Calibri"/>
              </a:rPr>
              <a:t>puntos de llegada</a:t>
            </a:r>
            <a:r>
              <a:rPr lang="en-US" sz="145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4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50"/>
              <a:buFont typeface="Arial"/>
              <a:buChar char="•"/>
            </a:pPr>
            <a:r>
              <a:rPr lang="en-US" sz="1450">
                <a:solidFill>
                  <a:schemeClr val="dk1"/>
                </a:solidFill>
                <a:latin typeface="Calibri"/>
                <a:ea typeface="Calibri"/>
                <a:cs typeface="Calibri"/>
                <a:sym typeface="Calibri"/>
              </a:rPr>
              <a:t>El hecho de continuar la iniciativa CLME+ a través de un nuevo Subsidio del FMAM permitiría consolidar los procesos iniciados en el Proyecto CLME y que siguieron desarrollándose con los Proyectos CLME+, </a:t>
            </a:r>
            <a:r>
              <a:rPr b="1" i="1" lang="en-US" sz="1450">
                <a:solidFill>
                  <a:srgbClr val="800000"/>
                </a:solidFill>
                <a:latin typeface="Calibri"/>
                <a:ea typeface="Calibri"/>
                <a:cs typeface="Calibri"/>
                <a:sym typeface="Calibri"/>
              </a:rPr>
              <a:t>y así garantizar que no se echen a perder los beneficios actuales y futuros derivados de los 10 años de inversiones del FMAM y los más de 20 años de esfuerzos regionales tendientes a una gobernanza integrada de los océanos</a:t>
            </a:r>
            <a:endParaRPr/>
          </a:p>
          <a:p>
            <a:pPr indent="-193675" lvl="0" marL="285750" marR="0" rtl="0" algn="l">
              <a:spcBef>
                <a:spcPts val="0"/>
              </a:spcBef>
              <a:spcAft>
                <a:spcPts val="0"/>
              </a:spcAft>
              <a:buClr>
                <a:schemeClr val="dk1"/>
              </a:buClr>
              <a:buSzPts val="1450"/>
              <a:buFont typeface="Arial"/>
              <a:buNone/>
            </a:pPr>
            <a:r>
              <a:t/>
            </a:r>
            <a:endParaRPr sz="14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50"/>
              <a:buFont typeface="Arial"/>
              <a:buChar char="•"/>
            </a:pPr>
            <a:r>
              <a:rPr lang="en-US" sz="1450">
                <a:solidFill>
                  <a:schemeClr val="dk1"/>
                </a:solidFill>
                <a:latin typeface="Calibri"/>
                <a:ea typeface="Calibri"/>
                <a:cs typeface="Calibri"/>
                <a:sym typeface="Calibri"/>
              </a:rPr>
              <a:t>Apoyo ininterrumpido para la implementación del PAE de 10 años de CLME+ respaldado políticamente; integración generalizada del proceso cíclico de ADT/PAE en la gobernanza regional de los océanos </a:t>
            </a:r>
            <a:endParaRPr/>
          </a:p>
          <a:p>
            <a:pPr indent="0" lvl="0" marL="0" marR="0" rtl="0" algn="l">
              <a:spcBef>
                <a:spcPts val="0"/>
              </a:spcBef>
              <a:spcAft>
                <a:spcPts val="0"/>
              </a:spcAft>
              <a:buNone/>
            </a:pPr>
            <a:r>
              <a:t/>
            </a:r>
            <a:endParaRPr sz="14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50">
              <a:solidFill>
                <a:schemeClr val="dk1"/>
              </a:solidFill>
              <a:latin typeface="Calibri"/>
              <a:ea typeface="Calibri"/>
              <a:cs typeface="Calibri"/>
              <a:sym typeface="Calibri"/>
            </a:endParaRPr>
          </a:p>
        </p:txBody>
      </p:sp>
      <p:sp>
        <p:nvSpPr>
          <p:cNvPr id="267" name="Google Shape;267;p19"/>
          <p:cNvSpPr txBox="1"/>
          <p:nvPr/>
        </p:nvSpPr>
        <p:spPr>
          <a:xfrm>
            <a:off x="7270954" y="611710"/>
            <a:ext cx="3967317" cy="4001095"/>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1E4E79"/>
                </a:solidFill>
                <a:latin typeface="Calibri"/>
                <a:ea typeface="Calibri"/>
                <a:cs typeface="Calibri"/>
                <a:sym typeface="Calibri"/>
              </a:rPr>
              <a:t>Productos/Logros que requieren sostenibilidad/continuidad/implementación si se quiere que tengan un impacto significativo en las personas de la región CLME+:</a:t>
            </a:r>
            <a:endParaRPr/>
          </a:p>
          <a:p>
            <a:pPr indent="0" lvl="0" marL="0" marR="0" rtl="0" algn="l">
              <a:spcBef>
                <a:spcPts val="0"/>
              </a:spcBef>
              <a:spcAft>
                <a:spcPts val="0"/>
              </a:spcAft>
              <a:buNone/>
            </a:pPr>
            <a:r>
              <a:t/>
            </a:r>
            <a:endParaRPr b="1" sz="1450">
              <a:solidFill>
                <a:srgbClr val="1E4E79"/>
              </a:solidFill>
              <a:latin typeface="Calibri"/>
              <a:ea typeface="Calibri"/>
              <a:cs typeface="Calibri"/>
              <a:sym typeface="Calibri"/>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Mecanismos Interinos de Coordinación del PAE y la pesca</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Mecanismo Permanente de Coordinación</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Estrategias y Planes de Acción Regionales</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Planes de inversión</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Mecanismo de Coordinación de Pequeños Subsidios</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Hub del CLME+</a:t>
            </a:r>
            <a:endParaRPr/>
          </a:p>
          <a:p>
            <a:pPr indent="-285750" lvl="0" marL="285750" marR="0" rtl="0" algn="l">
              <a:spcBef>
                <a:spcPts val="0"/>
              </a:spcBef>
              <a:spcAft>
                <a:spcPts val="0"/>
              </a:spcAft>
              <a:buClr>
                <a:srgbClr val="1E4E79"/>
              </a:buClr>
              <a:buSzPts val="1450"/>
              <a:buFont typeface="Arial"/>
              <a:buChar char="•"/>
            </a:pPr>
            <a:r>
              <a:rPr i="1" lang="en-US" sz="1450">
                <a:solidFill>
                  <a:srgbClr val="1E4E79"/>
                </a:solidFill>
                <a:latin typeface="Calibri"/>
                <a:ea typeface="Calibri"/>
                <a:cs typeface="Calibri"/>
                <a:sym typeface="Calibri"/>
              </a:rPr>
              <a:t>Mecanismo de reporte sobre el Estado de los Ecosistemas Marinos y las Economías Asociadas</a:t>
            </a:r>
            <a:endParaRPr/>
          </a:p>
        </p:txBody>
      </p:sp>
      <p:sp>
        <p:nvSpPr>
          <p:cNvPr id="268" name="Google Shape;268;p19"/>
          <p:cNvSpPr txBox="1"/>
          <p:nvPr/>
        </p:nvSpPr>
        <p:spPr>
          <a:xfrm>
            <a:off x="382518" y="5182793"/>
            <a:ext cx="9734876" cy="1015663"/>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Prorrogar 3 meses el Proyecto CLME+ permitiría una inclusión más significativa de las conclusiones y resultados de estos importantes productos dentro de un nuevo Concepto de Proyecto CLME+, lo cual favorecería su continuidad y sostenibilidad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1" name="Shape 111"/>
        <p:cNvGrpSpPr/>
        <p:nvPr/>
      </p:nvGrpSpPr>
      <p:grpSpPr>
        <a:xfrm>
          <a:off x="0" y="0"/>
          <a:ext cx="0" cy="0"/>
          <a:chOff x="0" y="0"/>
          <a:chExt cx="0" cy="0"/>
        </a:xfrm>
      </p:grpSpPr>
      <p:sp>
        <p:nvSpPr>
          <p:cNvPr id="112" name="Google Shape;112;p2"/>
          <p:cNvSpPr txBox="1"/>
          <p:nvPr/>
        </p:nvSpPr>
        <p:spPr>
          <a:xfrm>
            <a:off x="1821764" y="155936"/>
            <a:ext cx="8387243"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Cronograma actual del Proyecto CLME+ </a:t>
            </a:r>
            <a:endParaRPr/>
          </a:p>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aprobado por el Comité Directivo del Proyecto en marzo de 2019</a:t>
            </a:r>
            <a:endParaRPr/>
          </a:p>
        </p:txBody>
      </p:sp>
      <p:pic>
        <p:nvPicPr>
          <p:cNvPr id="113" name="Google Shape;113;p2"/>
          <p:cNvPicPr preferRelativeResize="0"/>
          <p:nvPr/>
        </p:nvPicPr>
        <p:blipFill rotWithShape="1">
          <a:blip r:embed="rId3">
            <a:alphaModFix/>
          </a:blip>
          <a:srcRect b="0" l="0" r="0" t="0"/>
          <a:stretch/>
        </p:blipFill>
        <p:spPr>
          <a:xfrm>
            <a:off x="132738" y="1299417"/>
            <a:ext cx="11970774" cy="330922"/>
          </a:xfrm>
          <a:prstGeom prst="rect">
            <a:avLst/>
          </a:prstGeom>
          <a:noFill/>
          <a:ln>
            <a:noFill/>
          </a:ln>
        </p:spPr>
      </p:pic>
      <p:pic>
        <p:nvPicPr>
          <p:cNvPr descr="image004" id="114" name="Google Shape;114;p2"/>
          <p:cNvPicPr preferRelativeResize="0"/>
          <p:nvPr/>
        </p:nvPicPr>
        <p:blipFill rotWithShape="1">
          <a:blip r:embed="rId4">
            <a:alphaModFix/>
          </a:blip>
          <a:srcRect b="0" l="0" r="0" t="0"/>
          <a:stretch/>
        </p:blipFill>
        <p:spPr>
          <a:xfrm>
            <a:off x="132738" y="1630339"/>
            <a:ext cx="11913624" cy="35175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0"/>
          <p:cNvSpPr txBox="1"/>
          <p:nvPr/>
        </p:nvSpPr>
        <p:spPr>
          <a:xfrm>
            <a:off x="1680807" y="91888"/>
            <a:ext cx="95758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Resumen de los criterios para proponer una segunda y última extensión</a:t>
            </a:r>
            <a:endParaRPr/>
          </a:p>
        </p:txBody>
      </p:sp>
      <p:sp>
        <p:nvSpPr>
          <p:cNvPr id="275" name="Google Shape;275;p20"/>
          <p:cNvSpPr txBox="1"/>
          <p:nvPr/>
        </p:nvSpPr>
        <p:spPr>
          <a:xfrm>
            <a:off x="476784" y="553553"/>
            <a:ext cx="11012209" cy="5324535"/>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Calibri"/>
                <a:ea typeface="Calibri"/>
                <a:cs typeface="Calibri"/>
                <a:sym typeface="Calibri"/>
              </a:rPr>
              <a:t>Esta </a:t>
            </a:r>
            <a:r>
              <a:rPr b="1" lang="en-US" sz="1700">
                <a:solidFill>
                  <a:schemeClr val="dk1"/>
                </a:solidFill>
                <a:latin typeface="Calibri"/>
                <a:ea typeface="Calibri"/>
                <a:cs typeface="Calibri"/>
                <a:sym typeface="Calibri"/>
              </a:rPr>
              <a:t>segunda y última extensión de 3 meses que se propone para el Proyecto CLME+ </a:t>
            </a:r>
            <a:r>
              <a:rPr lang="en-US" sz="1700">
                <a:solidFill>
                  <a:schemeClr val="dk1"/>
                </a:solidFill>
                <a:latin typeface="Calibri"/>
                <a:ea typeface="Calibri"/>
                <a:cs typeface="Calibri"/>
                <a:sym typeface="Calibri"/>
              </a:rPr>
              <a:t>permitirá:</a:t>
            </a:r>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i="1" lang="en-US" sz="1700">
                <a:solidFill>
                  <a:schemeClr val="dk1"/>
                </a:solidFill>
                <a:latin typeface="Calibri"/>
                <a:ea typeface="Calibri"/>
                <a:cs typeface="Calibri"/>
                <a:sym typeface="Calibri"/>
              </a:rPr>
              <a:t>Tiempo adicional para lograr satisfactoriamente el Objetivo y los Productos del Proyecto, a través de las metas revisadas del Marco de Resultados del Proyecto, en especial:</a:t>
            </a:r>
            <a:endParaRPr/>
          </a:p>
          <a:p>
            <a:pPr indent="-285750" lvl="1" marL="742950" marR="0" rtl="0" algn="l">
              <a:spcBef>
                <a:spcPts val="0"/>
              </a:spcBef>
              <a:spcAft>
                <a:spcPts val="0"/>
              </a:spcAft>
              <a:buClr>
                <a:schemeClr val="dk1"/>
              </a:buClr>
              <a:buSzPts val="1700"/>
              <a:buFont typeface="Arial"/>
              <a:buChar char="•"/>
            </a:pPr>
            <a:r>
              <a:rPr b="0" i="1" lang="en-US" sz="1700" u="none" cap="none" strike="noStrike">
                <a:solidFill>
                  <a:schemeClr val="dk1"/>
                </a:solidFill>
                <a:latin typeface="Calibri"/>
                <a:ea typeface="Calibri"/>
                <a:cs typeface="Calibri"/>
                <a:sym typeface="Calibri"/>
              </a:rPr>
              <a:t>La culminación de los productos emblemáticos del CLME+ (incluidos los referentes al MPC y demás prioridades del PAE)</a:t>
            </a:r>
            <a:endParaRPr/>
          </a:p>
          <a:p>
            <a:pPr indent="-285750" lvl="1" marL="742950" marR="0" rtl="0" algn="l">
              <a:spcBef>
                <a:spcPts val="0"/>
              </a:spcBef>
              <a:spcAft>
                <a:spcPts val="0"/>
              </a:spcAft>
              <a:buClr>
                <a:schemeClr val="dk1"/>
              </a:buClr>
              <a:buSzPts val="1700"/>
              <a:buFont typeface="Arial"/>
              <a:buChar char="•"/>
            </a:pPr>
            <a:r>
              <a:rPr b="0" i="1" lang="en-US" sz="1700" u="none" cap="none" strike="noStrike">
                <a:solidFill>
                  <a:schemeClr val="dk1"/>
                </a:solidFill>
                <a:latin typeface="Calibri"/>
                <a:ea typeface="Calibri"/>
                <a:cs typeface="Calibri"/>
                <a:sym typeface="Calibri"/>
              </a:rPr>
              <a:t>La implementación de los Subproyectos de MEE/EEP del Componente 3, que ponga a prueba la efectividad del MEE/EEP</a:t>
            </a:r>
            <a:endParaRPr/>
          </a:p>
          <a:p>
            <a:pPr indent="0" lvl="0" marL="0" marR="0" rtl="0" algn="l">
              <a:spcBef>
                <a:spcPts val="0"/>
              </a:spcBef>
              <a:spcAft>
                <a:spcPts val="0"/>
              </a:spcAft>
              <a:buNone/>
            </a:pPr>
            <a:r>
              <a:t/>
            </a:r>
            <a:endParaRPr i="1"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i="1" lang="en-US" sz="1700">
                <a:solidFill>
                  <a:schemeClr val="dk1"/>
                </a:solidFill>
                <a:latin typeface="Calibri"/>
                <a:ea typeface="Calibri"/>
                <a:cs typeface="Calibri"/>
                <a:sym typeface="Calibri"/>
              </a:rPr>
              <a:t>Tiempo adicional, reconociendo los desafíos y aspectos operativos de la ejecución presupuestaria</a:t>
            </a:r>
            <a:endParaRPr/>
          </a:p>
          <a:p>
            <a:pPr indent="-177800" lvl="0" marL="285750" marR="0" rtl="0" algn="l">
              <a:spcBef>
                <a:spcPts val="0"/>
              </a:spcBef>
              <a:spcAft>
                <a:spcPts val="0"/>
              </a:spcAft>
              <a:buClr>
                <a:schemeClr val="dk1"/>
              </a:buClr>
              <a:buSzPts val="1700"/>
              <a:buFont typeface="Arial"/>
              <a:buNone/>
            </a:pPr>
            <a:r>
              <a:t/>
            </a:r>
            <a:endParaRPr i="1"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i="1" lang="en-US" sz="1700">
                <a:solidFill>
                  <a:schemeClr val="dk1"/>
                </a:solidFill>
                <a:latin typeface="Calibri"/>
                <a:ea typeface="Calibri"/>
                <a:cs typeface="Calibri"/>
                <a:sym typeface="Calibri"/>
              </a:rPr>
              <a:t>Un análisis más completo de los productos y logros del Proyecto por parte del Evaluador Terminal</a:t>
            </a:r>
            <a:endParaRPr/>
          </a:p>
          <a:p>
            <a:pPr indent="0" lvl="0" marL="0" marR="0" rtl="0" algn="l">
              <a:spcBef>
                <a:spcPts val="0"/>
              </a:spcBef>
              <a:spcAft>
                <a:spcPts val="0"/>
              </a:spcAft>
              <a:buNone/>
            </a:pPr>
            <a:r>
              <a:t/>
            </a:r>
            <a:endParaRPr i="1"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i="1" lang="en-US" sz="1700">
                <a:solidFill>
                  <a:schemeClr val="dk1"/>
                </a:solidFill>
                <a:latin typeface="Calibri"/>
                <a:ea typeface="Calibri"/>
                <a:cs typeface="Calibri"/>
                <a:sym typeface="Calibri"/>
              </a:rPr>
              <a:t>Un Programa de Trabajo del CDP más realista, que permita una participación más significativa de los integrantes del CDP en todos los asuntos restantes del CDP (nota: muchos países y referentes locales han manifestado estar sobrecargados de trabajo, lo cual afecta su capacidad de involucrarse en los asuntos del CDP CLME+) </a:t>
            </a:r>
            <a:endParaRPr/>
          </a:p>
          <a:p>
            <a:pPr indent="-177800" lvl="0" marL="285750" marR="0" rtl="0" algn="l">
              <a:spcBef>
                <a:spcPts val="0"/>
              </a:spcBef>
              <a:spcAft>
                <a:spcPts val="0"/>
              </a:spcAft>
              <a:buClr>
                <a:schemeClr val="dk1"/>
              </a:buClr>
              <a:buSzPts val="1700"/>
              <a:buFont typeface="Arial"/>
              <a:buNone/>
            </a:pPr>
            <a:r>
              <a:t/>
            </a:r>
            <a:endParaRPr i="1" sz="17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700"/>
              <a:buFont typeface="Arial"/>
              <a:buChar char="•"/>
            </a:pPr>
            <a:r>
              <a:rPr i="1" lang="en-US" sz="1700">
                <a:solidFill>
                  <a:schemeClr val="dk1"/>
                </a:solidFill>
                <a:latin typeface="Calibri"/>
                <a:ea typeface="Calibri"/>
                <a:cs typeface="Calibri"/>
                <a:sym typeface="Calibri"/>
              </a:rPr>
              <a:t>Una integración más significativa de los resultados clave del Proyecto CLME+ dentro de la nueva propuesta, a fin de dar continuidad a la implementación del PAE CLME+ y a los resultados y productos del Proyecto CLME+ y demás iniciativas asociadas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0" name="Shape 280"/>
        <p:cNvGrpSpPr/>
        <p:nvPr/>
      </p:nvGrpSpPr>
      <p:grpSpPr>
        <a:xfrm>
          <a:off x="0" y="0"/>
          <a:ext cx="0" cy="0"/>
          <a:chOff x="0" y="0"/>
          <a:chExt cx="0" cy="0"/>
        </a:xfrm>
      </p:grpSpPr>
      <p:graphicFrame>
        <p:nvGraphicFramePr>
          <p:cNvPr id="281" name="Google Shape;281;p21"/>
          <p:cNvGraphicFramePr/>
          <p:nvPr/>
        </p:nvGraphicFramePr>
        <p:xfrm>
          <a:off x="312096" y="704625"/>
          <a:ext cx="3000000" cy="3000000"/>
        </p:xfrm>
        <a:graphic>
          <a:graphicData uri="http://schemas.openxmlformats.org/drawingml/2006/table">
            <a:tbl>
              <a:tblPr bandRow="1" firstRow="1">
                <a:noFill/>
                <a:tableStyleId>{EA13EFD7-15D4-4B27-BFFA-EEFED9B855F0}</a:tableStyleId>
              </a:tblPr>
              <a:tblGrid>
                <a:gridCol w="1624275"/>
                <a:gridCol w="4897425"/>
                <a:gridCol w="4905325"/>
              </a:tblGrid>
              <a:tr h="399175">
                <a:tc>
                  <a:txBody>
                    <a:bodyPr/>
                    <a:lstStyle/>
                    <a:p>
                      <a:pPr indent="0" lvl="0" marL="0" marR="0" rtl="0" algn="l">
                        <a:spcBef>
                          <a:spcPts val="0"/>
                        </a:spcBef>
                        <a:spcAft>
                          <a:spcPts val="0"/>
                        </a:spcAft>
                        <a:buNone/>
                      </a:pPr>
                      <a:r>
                        <a:rPr lang="en-US" sz="1400"/>
                        <a:t>Organismo </a:t>
                      </a:r>
                      <a:endParaRPr/>
                    </a:p>
                  </a:txBody>
                  <a:tcPr marT="45725" marB="45725" marR="91450" marL="91450"/>
                </a:tc>
                <a:tc>
                  <a:txBody>
                    <a:bodyPr/>
                    <a:lstStyle/>
                    <a:p>
                      <a:pPr indent="0" lvl="0" marL="0" marR="0" rtl="0" algn="l">
                        <a:spcBef>
                          <a:spcPts val="0"/>
                        </a:spcBef>
                        <a:spcAft>
                          <a:spcPts val="0"/>
                        </a:spcAft>
                        <a:buNone/>
                      </a:pPr>
                      <a:r>
                        <a:rPr b="1" lang="en-US" sz="1400"/>
                        <a:t>Fechas de finalización actuales</a:t>
                      </a:r>
                      <a:endParaRPr/>
                    </a:p>
                  </a:txBody>
                  <a:tcPr marT="45725" marB="45725" marR="91450" marL="91450"/>
                </a:tc>
                <a:tc>
                  <a:txBody>
                    <a:bodyPr/>
                    <a:lstStyle/>
                    <a:p>
                      <a:pPr indent="0" lvl="0" marL="0" marR="0" rtl="0" algn="l">
                        <a:spcBef>
                          <a:spcPts val="0"/>
                        </a:spcBef>
                        <a:spcAft>
                          <a:spcPts val="0"/>
                        </a:spcAft>
                        <a:buNone/>
                      </a:pPr>
                      <a:r>
                        <a:rPr b="1" lang="en-US" sz="1400"/>
                        <a:t>Nuevas fechas de finalización propuestas</a:t>
                      </a:r>
                      <a:endParaRPr/>
                    </a:p>
                  </a:txBody>
                  <a:tcPr marT="45725" marB="45725" marR="91450" marL="91450"/>
                </a:tc>
              </a:tr>
              <a:tr h="416425">
                <a:tc>
                  <a:txBody>
                    <a:bodyPr/>
                    <a:lstStyle/>
                    <a:p>
                      <a:pPr indent="0" lvl="0" marL="0" marR="0" rtl="0" algn="l">
                        <a:spcBef>
                          <a:spcPts val="0"/>
                        </a:spcBef>
                        <a:spcAft>
                          <a:spcPts val="0"/>
                        </a:spcAft>
                        <a:buNone/>
                      </a:pPr>
                      <a:r>
                        <a:rPr b="1" lang="en-US" sz="1400"/>
                        <a:t>CANARI</a:t>
                      </a:r>
                      <a:endParaRPr/>
                    </a:p>
                  </a:txBody>
                  <a:tcPr marT="45725" marB="45725" marR="91450" marL="91450"/>
                </a:tc>
                <a:tc>
                  <a:txBody>
                    <a:bodyPr/>
                    <a:lstStyle/>
                    <a:p>
                      <a:pPr indent="0" lvl="0" marL="0" marR="0" rtl="0" algn="l">
                        <a:spcBef>
                          <a:spcPts val="0"/>
                        </a:spcBef>
                        <a:spcAft>
                          <a:spcPts val="0"/>
                        </a:spcAft>
                        <a:buNone/>
                      </a:pPr>
                      <a:r>
                        <a:rPr b="1" lang="en-US" sz="1200"/>
                        <a:t>30 de julio de 2020</a:t>
                      </a:r>
                      <a:endParaRPr/>
                    </a:p>
                  </a:txBody>
                  <a:tcPr marT="45725" marB="45725" marR="91450" marL="91450"/>
                </a:tc>
                <a:tc>
                  <a:txBody>
                    <a:bodyPr/>
                    <a:lstStyle/>
                    <a:p>
                      <a:pPr indent="0" lvl="0" marL="0" marR="0" rtl="0" algn="l">
                        <a:spcBef>
                          <a:spcPts val="0"/>
                        </a:spcBef>
                        <a:spcAft>
                          <a:spcPts val="0"/>
                        </a:spcAft>
                        <a:buNone/>
                      </a:pPr>
                      <a:r>
                        <a:rPr b="1" lang="en-US" sz="1200"/>
                        <a:t>30 de julio de 2020</a:t>
                      </a:r>
                      <a:endParaRPr/>
                    </a:p>
                  </a:txBody>
                  <a:tcPr marT="45725" marB="45725" marR="91450" marL="91450"/>
                </a:tc>
              </a:tr>
              <a:tr h="416425">
                <a:tc>
                  <a:txBody>
                    <a:bodyPr/>
                    <a:lstStyle/>
                    <a:p>
                      <a:pPr indent="0" lvl="0" marL="0" marR="0" rtl="0" algn="l">
                        <a:spcBef>
                          <a:spcPts val="0"/>
                        </a:spcBef>
                        <a:spcAft>
                          <a:spcPts val="0"/>
                        </a:spcAft>
                        <a:buNone/>
                      </a:pPr>
                      <a:r>
                        <a:rPr b="1" lang="en-US" sz="1400"/>
                        <a:t>CERMES</a:t>
                      </a:r>
                      <a:endParaRPr/>
                    </a:p>
                  </a:txBody>
                  <a:tcPr marT="45725" marB="45725" marR="91450" marL="91450"/>
                </a:tc>
                <a:tc>
                  <a:txBody>
                    <a:bodyPr/>
                    <a:lstStyle/>
                    <a:p>
                      <a:pPr indent="0" lvl="0" marL="0" marR="0" rtl="0" algn="l">
                        <a:spcBef>
                          <a:spcPts val="0"/>
                        </a:spcBef>
                        <a:spcAft>
                          <a:spcPts val="0"/>
                        </a:spcAft>
                        <a:buNone/>
                      </a:pPr>
                      <a:r>
                        <a:rPr b="1" lang="en-US" sz="1200"/>
                        <a:t>30 de octubre de 2020</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200"/>
                        <a:buFont typeface="Calibri"/>
                        <a:buNone/>
                      </a:pPr>
                      <a:r>
                        <a:rPr b="1" lang="en-US" sz="1200"/>
                        <a:t>30 de octubre de 2020</a:t>
                      </a:r>
                      <a:endParaRPr/>
                    </a:p>
                  </a:txBody>
                  <a:tcPr marT="45725" marB="45725" marR="91450" marL="91450"/>
                </a:tc>
              </a:tr>
              <a:tr h="678825">
                <a:tc>
                  <a:txBody>
                    <a:bodyPr/>
                    <a:lstStyle/>
                    <a:p>
                      <a:pPr indent="0" lvl="0" marL="0" marR="0" rtl="0" algn="l">
                        <a:spcBef>
                          <a:spcPts val="0"/>
                        </a:spcBef>
                        <a:spcAft>
                          <a:spcPts val="0"/>
                        </a:spcAft>
                        <a:buNone/>
                      </a:pPr>
                      <a:r>
                        <a:rPr b="1" lang="en-US" sz="1400"/>
                        <a:t>CRFM</a:t>
                      </a:r>
                      <a:r>
                        <a:rPr b="1" lang="en-US" sz="1400"/>
                        <a:t> </a:t>
                      </a:r>
                      <a:endParaRPr/>
                    </a:p>
                  </a:txBody>
                  <a:tcPr marT="45725" marB="45725" marR="91450" marL="91450"/>
                </a:tc>
                <a:tc>
                  <a:txBody>
                    <a:bodyPr/>
                    <a:lstStyle/>
                    <a:p>
                      <a:pPr indent="0" lvl="0" marL="0" marR="0" rtl="0" algn="l">
                        <a:spcBef>
                          <a:spcPts val="0"/>
                        </a:spcBef>
                        <a:spcAft>
                          <a:spcPts val="0"/>
                        </a:spcAft>
                        <a:buNone/>
                      </a:pPr>
                      <a:r>
                        <a:rPr b="1" lang="en-US" sz="1200"/>
                        <a:t>(Actividades con fondos del FMAM) Marzo de 2020</a:t>
                      </a:r>
                      <a:endParaRPr/>
                    </a:p>
                    <a:p>
                      <a:pPr indent="0" lvl="0" marL="0" marR="0" rtl="0" algn="l">
                        <a:spcBef>
                          <a:spcPts val="0"/>
                        </a:spcBef>
                        <a:spcAft>
                          <a:spcPts val="0"/>
                        </a:spcAft>
                        <a:buNone/>
                      </a:pPr>
                      <a:r>
                        <a:rPr b="1" lang="en-US" sz="1200"/>
                        <a:t>(</a:t>
                      </a:r>
                      <a:r>
                        <a:rPr b="1" lang="en-US" sz="1200"/>
                        <a:t>Fondos del Gobierno de Canadá) Diciembre de 2020</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(Actividades con fondos del FMAM) </a:t>
                      </a:r>
                      <a:r>
                        <a:rPr b="1" i="0" lang="en-US" sz="1200" u="none" cap="none" strike="noStrike">
                          <a:solidFill>
                            <a:srgbClr val="FF0000"/>
                          </a:solidFill>
                          <a:latin typeface="Calibri"/>
                          <a:ea typeface="Calibri"/>
                          <a:cs typeface="Calibri"/>
                          <a:sym typeface="Calibri"/>
                        </a:rPr>
                        <a:t>???</a:t>
                      </a:r>
                      <a:r>
                        <a:rPr b="1" i="0" lang="en-US" sz="1200" u="none" cap="none" strike="noStrike">
                          <a:solidFill>
                            <a:srgbClr val="000000"/>
                          </a:solidFill>
                          <a:latin typeface="Calibri"/>
                          <a:ea typeface="Calibri"/>
                          <a:cs typeface="Calibri"/>
                          <a:sym typeface="Calibri"/>
                        </a:rPr>
                        <a:t> 2020</a:t>
                      </a:r>
                      <a:endParaRPr/>
                    </a:p>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(Fondos del Gobierno de Canadá) Diciembre 2020</a:t>
                      </a:r>
                      <a:endParaRPr/>
                    </a:p>
                  </a:txBody>
                  <a:tcPr marT="45725" marB="45725" marR="91450" marL="91450"/>
                </a:tc>
              </a:tr>
              <a:tr h="416425">
                <a:tc>
                  <a:txBody>
                    <a:bodyPr/>
                    <a:lstStyle/>
                    <a:p>
                      <a:pPr indent="0" lvl="0" marL="0" marR="0" rtl="0" algn="l">
                        <a:spcBef>
                          <a:spcPts val="0"/>
                        </a:spcBef>
                        <a:spcAft>
                          <a:spcPts val="0"/>
                        </a:spcAft>
                        <a:buNone/>
                      </a:pPr>
                      <a:r>
                        <a:rPr b="1" lang="en-US" sz="1400"/>
                        <a:t>FAO</a:t>
                      </a:r>
                      <a:endParaRPr/>
                    </a:p>
                  </a:txBody>
                  <a:tcPr marT="45725" marB="45725" marR="91450" marL="91450"/>
                </a:tc>
                <a:tc>
                  <a:txBody>
                    <a:bodyPr/>
                    <a:lstStyle/>
                    <a:p>
                      <a:pPr indent="0" lvl="0" marL="0" marR="0" rtl="0" algn="l">
                        <a:spcBef>
                          <a:spcPts val="0"/>
                        </a:spcBef>
                        <a:spcAft>
                          <a:spcPts val="0"/>
                        </a:spcAft>
                        <a:buNone/>
                      </a:pPr>
                      <a:r>
                        <a:rPr b="1" lang="en-US" sz="1200"/>
                        <a:t>30 de abril de 2020: Finalización de todas las actividades técnicas</a:t>
                      </a:r>
                      <a:endParaRPr/>
                    </a:p>
                    <a:p>
                      <a:pPr indent="0" lvl="0" marL="0" marR="0" rtl="0" algn="l">
                        <a:spcBef>
                          <a:spcPts val="0"/>
                        </a:spcBef>
                        <a:spcAft>
                          <a:spcPts val="0"/>
                        </a:spcAft>
                        <a:buNone/>
                      </a:pPr>
                      <a:r>
                        <a:rPr b="1" lang="en-US" sz="1200"/>
                        <a:t>31 de agosto de 2020: </a:t>
                      </a:r>
                      <a:r>
                        <a:rPr b="1" lang="en-US" sz="1200"/>
                        <a:t>Presentación del Informe Técnico Final y el Informe Financiero Certificado</a:t>
                      </a:r>
                      <a:endParaRPr/>
                    </a:p>
                  </a:txBody>
                  <a:tcPr marT="45725" marB="45725" marR="91450" marL="91450"/>
                </a:tc>
                <a:tc>
                  <a:txBody>
                    <a:bodyPr/>
                    <a:lstStyle/>
                    <a:p>
                      <a:pPr indent="0" lvl="0" marL="0" marR="0" rtl="0" algn="l">
                        <a:spcBef>
                          <a:spcPts val="0"/>
                        </a:spcBef>
                        <a:spcAft>
                          <a:spcPts val="0"/>
                        </a:spcAft>
                        <a:buNone/>
                      </a:pPr>
                      <a:r>
                        <a:rPr b="1" lang="en-US" sz="1200">
                          <a:solidFill>
                            <a:srgbClr val="0070C0"/>
                          </a:solidFill>
                        </a:rPr>
                        <a:t>31 de diciembre de 2020:</a:t>
                      </a:r>
                      <a:r>
                        <a:rPr b="1" lang="en-US" sz="1200"/>
                        <a:t> </a:t>
                      </a:r>
                      <a:r>
                        <a:rPr b="1" lang="en-US" sz="1200"/>
                        <a:t>Finalización de todas las actividades técnicas</a:t>
                      </a:r>
                      <a:endParaRPr/>
                    </a:p>
                    <a:p>
                      <a:pPr indent="0" lvl="0" marL="0" marR="0" rtl="0" algn="l">
                        <a:spcBef>
                          <a:spcPts val="0"/>
                        </a:spcBef>
                        <a:spcAft>
                          <a:spcPts val="0"/>
                        </a:spcAft>
                        <a:buNone/>
                      </a:pPr>
                      <a:r>
                        <a:rPr b="1" lang="en-US" sz="1200">
                          <a:solidFill>
                            <a:srgbClr val="0070C0"/>
                          </a:solidFill>
                        </a:rPr>
                        <a:t>31 de marzo de 2020:</a:t>
                      </a:r>
                      <a:r>
                        <a:rPr b="1" lang="en-US" sz="1200"/>
                        <a:t> Presentación del Informe Técnico Final y el Informe Financiero Certificado</a:t>
                      </a:r>
                      <a:endParaRPr/>
                    </a:p>
                  </a:txBody>
                  <a:tcPr marT="45725" marB="45725" marR="91450" marL="91450"/>
                </a:tc>
              </a:tr>
              <a:tr h="416425">
                <a:tc>
                  <a:txBody>
                    <a:bodyPr/>
                    <a:lstStyle/>
                    <a:p>
                      <a:pPr indent="0" lvl="0" marL="0" marR="0" rtl="0" algn="l">
                        <a:spcBef>
                          <a:spcPts val="0"/>
                        </a:spcBef>
                        <a:spcAft>
                          <a:spcPts val="0"/>
                        </a:spcAft>
                        <a:buNone/>
                      </a:pPr>
                      <a:r>
                        <a:rPr b="1" lang="en-US" sz="1400"/>
                        <a:t>GCFI</a:t>
                      </a:r>
                      <a:endParaRPr/>
                    </a:p>
                  </a:txBody>
                  <a:tcPr marT="45725" marB="45725" marR="91450" marL="91450"/>
                </a:tc>
                <a:tc>
                  <a:txBody>
                    <a:bodyPr/>
                    <a:lstStyle/>
                    <a:p>
                      <a:pPr indent="0" lvl="0" marL="0" marR="0" rtl="0" algn="l">
                        <a:spcBef>
                          <a:spcPts val="0"/>
                        </a:spcBef>
                        <a:spcAft>
                          <a:spcPts val="0"/>
                        </a:spcAft>
                        <a:buNone/>
                      </a:pPr>
                      <a:r>
                        <a:rPr b="1" lang="en-US" sz="1200"/>
                        <a:t>31</a:t>
                      </a:r>
                      <a:r>
                        <a:rPr b="1" lang="en-US" sz="1200"/>
                        <a:t> de mayo de </a:t>
                      </a:r>
                      <a:r>
                        <a:rPr b="1" lang="en-US" sz="1200"/>
                        <a:t>2020</a:t>
                      </a:r>
                      <a:endParaRPr/>
                    </a:p>
                  </a:txBody>
                  <a:tcPr marT="45725" marB="45725" marR="91450" marL="91450"/>
                </a:tc>
                <a:tc>
                  <a:txBody>
                    <a:bodyPr/>
                    <a:lstStyle/>
                    <a:p>
                      <a:pPr indent="0" lvl="0" marL="0" marR="0" rtl="0" algn="l">
                        <a:spcBef>
                          <a:spcPts val="0"/>
                        </a:spcBef>
                        <a:spcAft>
                          <a:spcPts val="0"/>
                        </a:spcAft>
                        <a:buNone/>
                      </a:pPr>
                      <a:r>
                        <a:rPr b="1" lang="en-US" sz="1200"/>
                        <a:t>31 de mayo de 2020</a:t>
                      </a:r>
                      <a:endParaRPr/>
                    </a:p>
                  </a:txBody>
                  <a:tcPr marT="45725" marB="45725" marR="91450" marL="91450"/>
                </a:tc>
              </a:tr>
              <a:tr h="416425">
                <a:tc>
                  <a:txBody>
                    <a:bodyPr/>
                    <a:lstStyle/>
                    <a:p>
                      <a:pPr indent="0" lvl="0" marL="0" marR="0" rtl="0" algn="l">
                        <a:spcBef>
                          <a:spcPts val="0"/>
                        </a:spcBef>
                        <a:spcAft>
                          <a:spcPts val="0"/>
                        </a:spcAft>
                        <a:buNone/>
                      </a:pPr>
                      <a:r>
                        <a:rPr b="1" lang="en-US" sz="1400"/>
                        <a:t>OECO</a:t>
                      </a:r>
                      <a:endParaRPr b="1" sz="1400"/>
                    </a:p>
                  </a:txBody>
                  <a:tcPr marT="45725" marB="45725" marR="91450" marL="91450"/>
                </a:tc>
                <a:tc>
                  <a:txBody>
                    <a:bodyPr/>
                    <a:lstStyle/>
                    <a:p>
                      <a:pPr indent="0" lvl="0" marL="0" marR="0" rtl="0" algn="l">
                        <a:spcBef>
                          <a:spcPts val="0"/>
                        </a:spcBef>
                        <a:spcAft>
                          <a:spcPts val="0"/>
                        </a:spcAft>
                        <a:buNone/>
                      </a:pPr>
                      <a:r>
                        <a:rPr b="1" lang="en-US" sz="1200"/>
                        <a:t>30 de agosto de 2020</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30 de agosto de 2020</a:t>
                      </a:r>
                      <a:endParaRPr/>
                    </a:p>
                  </a:txBody>
                  <a:tcPr marT="45725" marB="45725" marR="91450" marL="91450"/>
                </a:tc>
              </a:tr>
              <a:tr h="416425">
                <a:tc>
                  <a:txBody>
                    <a:bodyPr/>
                    <a:lstStyle/>
                    <a:p>
                      <a:pPr indent="0" lvl="0" marL="0" marR="0" rtl="0" algn="l">
                        <a:spcBef>
                          <a:spcPts val="0"/>
                        </a:spcBef>
                        <a:spcAft>
                          <a:spcPts val="0"/>
                        </a:spcAft>
                        <a:buNone/>
                      </a:pPr>
                      <a:r>
                        <a:rPr b="1" lang="en-US" sz="1400"/>
                        <a:t>OSPESCA</a:t>
                      </a:r>
                      <a:endParaRPr/>
                    </a:p>
                  </a:txBody>
                  <a:tcPr marT="45725" marB="45725" marR="91450" marL="91450"/>
                </a:tc>
                <a:tc>
                  <a:txBody>
                    <a:bodyPr/>
                    <a:lstStyle/>
                    <a:p>
                      <a:pPr indent="0" lvl="0" marL="0" marR="0" rtl="0" algn="l">
                        <a:spcBef>
                          <a:spcPts val="0"/>
                        </a:spcBef>
                        <a:spcAft>
                          <a:spcPts val="0"/>
                        </a:spcAft>
                        <a:buNone/>
                      </a:pPr>
                      <a:r>
                        <a:rPr b="1" lang="en-US" sz="1200"/>
                        <a:t>Finalización del acuerdo</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200"/>
                        <a:buFont typeface="Calibri"/>
                        <a:buNone/>
                      </a:pPr>
                      <a:r>
                        <a:rPr b="1" i="0" lang="en-US" sz="1200" u="none" cap="none" strike="noStrike">
                          <a:solidFill>
                            <a:srgbClr val="000000"/>
                          </a:solidFill>
                          <a:latin typeface="Calibri"/>
                          <a:ea typeface="Calibri"/>
                          <a:cs typeface="Calibri"/>
                          <a:sym typeface="Calibri"/>
                        </a:rPr>
                        <a:t>Finalización del acuerdo</a:t>
                      </a:r>
                      <a:endParaRPr/>
                    </a:p>
                  </a:txBody>
                  <a:tcPr marT="45725" marB="45725" marR="91450" marL="91450"/>
                </a:tc>
              </a:tr>
              <a:tr h="416425">
                <a:tc>
                  <a:txBody>
                    <a:bodyPr/>
                    <a:lstStyle/>
                    <a:p>
                      <a:pPr indent="0" lvl="0" marL="0" marR="0" rtl="0" algn="l">
                        <a:spcBef>
                          <a:spcPts val="0"/>
                        </a:spcBef>
                        <a:spcAft>
                          <a:spcPts val="0"/>
                        </a:spcAft>
                        <a:buNone/>
                      </a:pPr>
                      <a:r>
                        <a:rPr b="1" lang="en-US" sz="1400"/>
                        <a:t>ONU Medio Ambiente</a:t>
                      </a:r>
                      <a:endParaRPr/>
                    </a:p>
                  </a:txBody>
                  <a:tcPr marT="45725" marB="45725" marR="91450" marL="91450"/>
                </a:tc>
                <a:tc>
                  <a:txBody>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31  de agosto de 2020: </a:t>
                      </a:r>
                      <a:r>
                        <a:rPr b="1" lang="en-US" sz="1200"/>
                        <a:t>Finalización de todas las actividades técnicas</a:t>
                      </a:r>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11 de diciembre de 2020: </a:t>
                      </a:r>
                      <a:r>
                        <a:rPr b="1" lang="en-US" sz="1200"/>
                        <a:t>Presentación del Informe Técnico Final y el Informe Financiero Certificado</a:t>
                      </a:r>
                      <a:endParaRPr/>
                    </a:p>
                  </a:txBody>
                  <a:tcPr marT="45725" marB="45725" marR="91450" marL="91450"/>
                </a:tc>
                <a:tc>
                  <a:txBody>
                    <a:bodyPr/>
                    <a:lstStyle/>
                    <a:p>
                      <a:pPr indent="0" lvl="0" marL="0" marR="0" rtl="0" algn="l">
                        <a:spcBef>
                          <a:spcPts val="0"/>
                        </a:spcBef>
                        <a:spcAft>
                          <a:spcPts val="0"/>
                        </a:spcAft>
                        <a:buNone/>
                      </a:pPr>
                      <a:r>
                        <a:rPr b="1" lang="en-US" sz="1200">
                          <a:solidFill>
                            <a:srgbClr val="0070C0"/>
                          </a:solidFill>
                        </a:rPr>
                        <a:t>31 de diciembre de 2020:</a:t>
                      </a:r>
                      <a:r>
                        <a:rPr b="1" lang="en-US" sz="1200"/>
                        <a:t> </a:t>
                      </a:r>
                      <a:r>
                        <a:rPr b="1" lang="en-US" sz="1200"/>
                        <a:t>Finalización de todas las actividades técnicas</a:t>
                      </a:r>
                      <a:endParaRPr/>
                    </a:p>
                    <a:p>
                      <a:pPr indent="0" lvl="0" marL="0" marR="0" rtl="0" algn="l">
                        <a:spcBef>
                          <a:spcPts val="0"/>
                        </a:spcBef>
                        <a:spcAft>
                          <a:spcPts val="0"/>
                        </a:spcAft>
                        <a:buNone/>
                      </a:pPr>
                      <a:r>
                        <a:rPr b="1" lang="en-US" sz="1200">
                          <a:solidFill>
                            <a:srgbClr val="0070C0"/>
                          </a:solidFill>
                        </a:rPr>
                        <a:t>31 de marzo de 2020:</a:t>
                      </a:r>
                      <a:r>
                        <a:rPr b="1" lang="en-US" sz="1200"/>
                        <a:t> Presentación del Informe Técnico Final y el Informe Financiero Certificado</a:t>
                      </a:r>
                      <a:endParaRPr/>
                    </a:p>
                  </a:txBody>
                  <a:tcPr marT="45725" marB="45725" marR="91450" marL="91450"/>
                </a:tc>
              </a:tr>
              <a:tr h="416425">
                <a:tc>
                  <a:txBody>
                    <a:bodyPr/>
                    <a:lstStyle/>
                    <a:p>
                      <a:pPr indent="0" lvl="0" marL="0" marR="0" rtl="0" algn="l">
                        <a:spcBef>
                          <a:spcPts val="0"/>
                        </a:spcBef>
                        <a:spcAft>
                          <a:spcPts val="0"/>
                        </a:spcAft>
                        <a:buNone/>
                      </a:pPr>
                      <a:r>
                        <a:rPr b="1" lang="en-US" sz="1400"/>
                        <a:t>COI de UNESCO</a:t>
                      </a:r>
                      <a:endParaRPr/>
                    </a:p>
                  </a:txBody>
                  <a:tcPr marT="45725" marB="45725" marR="91450" marL="91450"/>
                </a:tc>
                <a:tc>
                  <a:txBody>
                    <a:bodyPr/>
                    <a:lstStyle/>
                    <a:p>
                      <a:pPr indent="0" lvl="0" marL="0" marR="0" rtl="0" algn="l">
                        <a:spcBef>
                          <a:spcPts val="0"/>
                        </a:spcBef>
                        <a:spcAft>
                          <a:spcPts val="0"/>
                        </a:spcAft>
                        <a:buNone/>
                      </a:pPr>
                      <a:r>
                        <a:rPr b="1" lang="en-US" sz="1200"/>
                        <a:t>31 de agosto de 2020</a:t>
                      </a:r>
                      <a:endParaRPr/>
                    </a:p>
                  </a:txBody>
                  <a:tcPr marT="45725" marB="45725" marR="91450" marL="91450">
                    <a:solidFill>
                      <a:srgbClr val="D8E2F3"/>
                    </a:solidFill>
                  </a:tcPr>
                </a:tc>
                <a:tc>
                  <a:txBody>
                    <a:bodyPr/>
                    <a:lstStyle/>
                    <a:p>
                      <a:pPr indent="0" lvl="0" marL="0" marR="0" rtl="0" algn="l">
                        <a:spcBef>
                          <a:spcPts val="0"/>
                        </a:spcBef>
                        <a:spcAft>
                          <a:spcPts val="0"/>
                        </a:spcAft>
                        <a:buNone/>
                      </a:pPr>
                      <a:r>
                        <a:rPr b="1" lang="en-US" sz="1200">
                          <a:solidFill>
                            <a:srgbClr val="0070C0"/>
                          </a:solidFill>
                        </a:rPr>
                        <a:t>30 de noviembre de 2020</a:t>
                      </a:r>
                      <a:endParaRPr/>
                    </a:p>
                  </a:txBody>
                  <a:tcPr marT="45725" marB="45725" marR="91450" marL="91450">
                    <a:solidFill>
                      <a:srgbClr val="D8E2F3"/>
                    </a:solidFill>
                  </a:tcPr>
                </a:tc>
              </a:tr>
            </a:tbl>
          </a:graphicData>
        </a:graphic>
      </p:graphicFrame>
      <p:sp>
        <p:nvSpPr>
          <p:cNvPr id="282" name="Google Shape;282;p21"/>
          <p:cNvSpPr txBox="1"/>
          <p:nvPr/>
        </p:nvSpPr>
        <p:spPr>
          <a:xfrm>
            <a:off x="345558" y="148856"/>
            <a:ext cx="1134016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Propuesta de modificación de las fechas de finalización de los Acuerdos de Coejecución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22"/>
          <p:cNvSpPr txBox="1"/>
          <p:nvPr/>
        </p:nvSpPr>
        <p:spPr>
          <a:xfrm>
            <a:off x="761528" y="66277"/>
            <a:ext cx="1029464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Propuesta del camino a seguir</a:t>
            </a:r>
            <a:endParaRPr/>
          </a:p>
        </p:txBody>
      </p:sp>
      <p:sp>
        <p:nvSpPr>
          <p:cNvPr id="289" name="Google Shape;289;p22"/>
          <p:cNvSpPr txBox="1"/>
          <p:nvPr/>
        </p:nvSpPr>
        <p:spPr>
          <a:xfrm>
            <a:off x="651263" y="816191"/>
            <a:ext cx="10808234" cy="535531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Aprobación por parte del CDP del plan revisado de implementación del Proyecto </a:t>
            </a:r>
            <a:r>
              <a:rPr lang="en-US" sz="1800">
                <a:solidFill>
                  <a:schemeClr val="dk1"/>
                </a:solidFill>
                <a:latin typeface="Calibri"/>
                <a:ea typeface="Calibri"/>
                <a:cs typeface="Calibri"/>
                <a:sym typeface="Calibri"/>
              </a:rPr>
              <a:t>(Marco de resultados revisado, cronograma y presupuesto revisado).</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Modificación de los Acuerdos de Coejecución por parte de la UCP y los asociados en la coejecución,</a:t>
            </a:r>
            <a:r>
              <a:rPr lang="en-US" sz="1800">
                <a:solidFill>
                  <a:schemeClr val="dk1"/>
                </a:solidFill>
                <a:latin typeface="Calibri"/>
                <a:ea typeface="Calibri"/>
                <a:cs typeface="Calibri"/>
                <a:sym typeface="Calibri"/>
              </a:rPr>
              <a:t> conforme a lo requerido.</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La culminación total de todas las actividades técnicas </a:t>
            </a:r>
            <a:r>
              <a:rPr lang="en-US" sz="1800">
                <a:solidFill>
                  <a:schemeClr val="dk1"/>
                </a:solidFill>
                <a:latin typeface="Calibri"/>
                <a:ea typeface="Calibri"/>
                <a:cs typeface="Calibri"/>
                <a:sym typeface="Calibri"/>
              </a:rPr>
              <a:t>pasa del 31 de diciembre de 2020 al </a:t>
            </a:r>
            <a:r>
              <a:rPr b="1" lang="en-US" sz="1800">
                <a:solidFill>
                  <a:schemeClr val="dk1"/>
                </a:solidFill>
                <a:latin typeface="Calibri"/>
                <a:ea typeface="Calibri"/>
                <a:cs typeface="Calibri"/>
                <a:sym typeface="Calibri"/>
              </a:rPr>
              <a:t>31 de marzo de 2021</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Cierre administrativo </a:t>
            </a:r>
            <a:r>
              <a:rPr lang="en-US" sz="1800">
                <a:solidFill>
                  <a:schemeClr val="dk1"/>
                </a:solidFill>
                <a:latin typeface="Calibri"/>
                <a:ea typeface="Calibri"/>
                <a:cs typeface="Calibri"/>
                <a:sym typeface="Calibri"/>
              </a:rPr>
              <a:t>de 4 meses del proyecto: </a:t>
            </a:r>
            <a:r>
              <a:rPr b="1" lang="en-US" sz="1800">
                <a:solidFill>
                  <a:schemeClr val="dk1"/>
                </a:solidFill>
                <a:latin typeface="Calibri"/>
                <a:ea typeface="Calibri"/>
                <a:cs typeface="Calibri"/>
                <a:sym typeface="Calibri"/>
              </a:rPr>
              <a:t>Abril de 2021 – Julio de 2021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Nueva fecha propuesta para la finalización </a:t>
            </a:r>
            <a:r>
              <a:rPr lang="en-US" sz="1800">
                <a:solidFill>
                  <a:schemeClr val="dk1"/>
                </a:solidFill>
                <a:latin typeface="Calibri"/>
                <a:ea typeface="Calibri"/>
                <a:cs typeface="Calibri"/>
                <a:sym typeface="Calibri"/>
              </a:rPr>
              <a:t>del Proyecto CLME+: </a:t>
            </a:r>
            <a:r>
              <a:rPr b="1" lang="en-US" sz="1800">
                <a:solidFill>
                  <a:schemeClr val="dk1"/>
                </a:solidFill>
                <a:latin typeface="Calibri"/>
                <a:ea typeface="Calibri"/>
                <a:cs typeface="Calibri"/>
                <a:sym typeface="Calibri"/>
              </a:rPr>
              <a:t>31 de julio de 2021</a:t>
            </a:r>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Continuidad de la participación del CDP en la toma de decisiones relativas al MPC, incluso entre sesiones</a:t>
            </a:r>
            <a:endParaRPr/>
          </a:p>
          <a:p>
            <a:pPr indent="-171450" lvl="0" marL="285750" marR="0" rtl="0" algn="l">
              <a:spcBef>
                <a:spcPts val="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Participación/apoyo de los miembros del CDP</a:t>
            </a:r>
            <a:r>
              <a:rPr lang="en-US" sz="1800">
                <a:solidFill>
                  <a:schemeClr val="dk1"/>
                </a:solidFill>
                <a:latin typeface="Calibri"/>
                <a:ea typeface="Calibri"/>
                <a:cs typeface="Calibri"/>
                <a:sym typeface="Calibri"/>
              </a:rPr>
              <a:t> en el proceso hacia del desarrollo de un </a:t>
            </a:r>
            <a:r>
              <a:rPr b="1" lang="en-US" sz="1800">
                <a:solidFill>
                  <a:schemeClr val="dk1"/>
                </a:solidFill>
                <a:latin typeface="Calibri"/>
                <a:ea typeface="Calibri"/>
                <a:cs typeface="Calibri"/>
                <a:sym typeface="Calibri"/>
              </a:rPr>
              <a:t>Concepto de Proyecto </a:t>
            </a:r>
            <a:r>
              <a:rPr lang="en-US" sz="1800">
                <a:solidFill>
                  <a:schemeClr val="dk1"/>
                </a:solidFill>
                <a:latin typeface="Calibri"/>
                <a:ea typeface="Calibri"/>
                <a:cs typeface="Calibri"/>
                <a:sym typeface="Calibri"/>
              </a:rPr>
              <a:t>que dé </a:t>
            </a:r>
            <a:r>
              <a:rPr b="1" lang="en-US" sz="1800">
                <a:solidFill>
                  <a:schemeClr val="dk1"/>
                </a:solidFill>
                <a:latin typeface="Calibri"/>
                <a:ea typeface="Calibri"/>
                <a:cs typeface="Calibri"/>
                <a:sym typeface="Calibri"/>
              </a:rPr>
              <a:t>sostenibilidad y continuidad a la implementación del PAE del CLME+ y a productos y resultados clave del Proyecto CLME+</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23"/>
          <p:cNvSpPr txBox="1"/>
          <p:nvPr/>
        </p:nvSpPr>
        <p:spPr>
          <a:xfrm>
            <a:off x="2050675" y="123713"/>
            <a:ext cx="8286694"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Propuesta de decisión del Comité Directivo del Proyecto CLME+</a:t>
            </a:r>
            <a:endParaRPr/>
          </a:p>
        </p:txBody>
      </p:sp>
      <p:sp>
        <p:nvSpPr>
          <p:cNvPr id="296" name="Google Shape;296;p23"/>
          <p:cNvSpPr txBox="1"/>
          <p:nvPr/>
        </p:nvSpPr>
        <p:spPr>
          <a:xfrm>
            <a:off x="261658" y="1352273"/>
            <a:ext cx="11668684" cy="49167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50"/>
              <a:buFont typeface="Arial"/>
              <a:buChar char="•"/>
            </a:pPr>
            <a:r>
              <a:rPr b="1" lang="en-US" sz="1650">
                <a:solidFill>
                  <a:schemeClr val="dk1"/>
                </a:solidFill>
                <a:latin typeface="Calibri"/>
                <a:ea typeface="Calibri"/>
                <a:cs typeface="Calibri"/>
                <a:sym typeface="Calibri"/>
              </a:rPr>
              <a:t>Toma nota </a:t>
            </a:r>
            <a:r>
              <a:rPr lang="en-US" sz="1650">
                <a:solidFill>
                  <a:schemeClr val="dk1"/>
                </a:solidFill>
                <a:latin typeface="Calibri"/>
                <a:ea typeface="Calibri"/>
                <a:cs typeface="Calibri"/>
                <a:sym typeface="Calibri"/>
              </a:rPr>
              <a:t>del resumen y las conclusiones  del análisis efectuado por la Unidad Coordinadora del Proyecto CLME+ acerca del estado de la implementación técnica y financiera del Proyecto CLME+ hasta </a:t>
            </a:r>
            <a:r>
              <a:rPr b="1" lang="en-US" sz="1650">
                <a:solidFill>
                  <a:schemeClr val="dk1"/>
                </a:solidFill>
                <a:latin typeface="Calibri"/>
                <a:ea typeface="Calibri"/>
                <a:cs typeface="Calibri"/>
                <a:sym typeface="Calibri"/>
              </a:rPr>
              <a:t>mayo de 2020</a:t>
            </a:r>
            <a:endParaRPr/>
          </a:p>
          <a:p>
            <a:pPr indent="-180975" lvl="0" marL="285750" marR="0" rtl="0" algn="l">
              <a:spcBef>
                <a:spcPts val="0"/>
              </a:spcBef>
              <a:spcAft>
                <a:spcPts val="0"/>
              </a:spcAft>
              <a:buClr>
                <a:schemeClr val="dk1"/>
              </a:buClr>
              <a:buSzPts val="1650"/>
              <a:buFont typeface="Arial"/>
              <a:buNone/>
            </a:pPr>
            <a:r>
              <a:t/>
            </a:r>
            <a:endParaRPr sz="16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50"/>
              <a:buFont typeface="Arial"/>
              <a:buChar char="•"/>
            </a:pPr>
            <a:r>
              <a:rPr b="1" lang="en-US" sz="1650">
                <a:solidFill>
                  <a:schemeClr val="dk1"/>
                </a:solidFill>
                <a:latin typeface="Calibri"/>
                <a:ea typeface="Calibri"/>
                <a:cs typeface="Calibri"/>
                <a:sym typeface="Calibri"/>
              </a:rPr>
              <a:t>Resuelve </a:t>
            </a:r>
            <a:r>
              <a:rPr lang="en-US" sz="1650">
                <a:solidFill>
                  <a:schemeClr val="dk1"/>
                </a:solidFill>
                <a:latin typeface="Calibri"/>
                <a:ea typeface="Calibri"/>
                <a:cs typeface="Calibri"/>
                <a:sym typeface="Calibri"/>
              </a:rPr>
              <a:t>extender la duración del proyecto hasta el </a:t>
            </a:r>
            <a:r>
              <a:rPr b="1" lang="en-US" sz="1650">
                <a:solidFill>
                  <a:schemeClr val="dk1"/>
                </a:solidFill>
                <a:latin typeface="Calibri"/>
                <a:ea typeface="Calibri"/>
                <a:cs typeface="Calibri"/>
                <a:sym typeface="Calibri"/>
              </a:rPr>
              <a:t>31 de julio de 2021,</a:t>
            </a:r>
            <a:r>
              <a:rPr lang="en-US" sz="1650">
                <a:solidFill>
                  <a:schemeClr val="dk1"/>
                </a:solidFill>
                <a:latin typeface="Calibri"/>
                <a:ea typeface="Calibri"/>
                <a:cs typeface="Calibri"/>
                <a:sym typeface="Calibri"/>
              </a:rPr>
              <a:t> a fin de permitir la culminación satisfactoria del proyecto y la concreción de ciertos productos clave (incluidas todas las decisiones pertinentes al Mecanismo Permanente de Coordinación, la sostenibilidad del resultado del Proyecto y la continuidad de la implementación del PAE)</a:t>
            </a:r>
            <a:endParaRPr/>
          </a:p>
          <a:p>
            <a:pPr indent="0" lvl="0" marL="0" marR="0" rtl="0" algn="l">
              <a:spcBef>
                <a:spcPts val="0"/>
              </a:spcBef>
              <a:spcAft>
                <a:spcPts val="0"/>
              </a:spcAft>
              <a:buNone/>
            </a:pPr>
            <a:r>
              <a:t/>
            </a:r>
            <a:endParaRPr b="1" sz="165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650"/>
              <a:buFont typeface="Arial"/>
              <a:buChar char="•"/>
            </a:pPr>
            <a:r>
              <a:rPr b="1" lang="en-US" sz="1650">
                <a:solidFill>
                  <a:schemeClr val="dk1"/>
                </a:solidFill>
                <a:latin typeface="Calibri"/>
                <a:ea typeface="Calibri"/>
                <a:cs typeface="Calibri"/>
                <a:sym typeface="Calibri"/>
              </a:rPr>
              <a:t>Aprueba</a:t>
            </a:r>
            <a:r>
              <a:rPr lang="en-US" sz="1650">
                <a:solidFill>
                  <a:schemeClr val="dk1"/>
                </a:solidFill>
                <a:latin typeface="Calibri"/>
                <a:ea typeface="Calibri"/>
                <a:cs typeface="Calibri"/>
                <a:sym typeface="Calibri"/>
              </a:rPr>
              <a:t> el </a:t>
            </a:r>
            <a:r>
              <a:rPr b="1" lang="en-US" sz="1650">
                <a:solidFill>
                  <a:schemeClr val="dk1"/>
                </a:solidFill>
                <a:latin typeface="Calibri"/>
                <a:ea typeface="Calibri"/>
                <a:cs typeface="Calibri"/>
                <a:sym typeface="Calibri"/>
              </a:rPr>
              <a:t>Plan de Trabajo Revisado </a:t>
            </a:r>
            <a:r>
              <a:rPr lang="en-US" sz="1650">
                <a:solidFill>
                  <a:schemeClr val="dk1"/>
                </a:solidFill>
                <a:latin typeface="Calibri"/>
                <a:ea typeface="Calibri"/>
                <a:cs typeface="Calibri"/>
                <a:sym typeface="Calibri"/>
              </a:rPr>
              <a:t>(transparencias 6-22 de este </a:t>
            </a:r>
            <a:r>
              <a:rPr lang="en-US" sz="1650">
                <a:solidFill>
                  <a:schemeClr val="dk1"/>
                </a:solidFill>
                <a:latin typeface="Calibri"/>
                <a:ea typeface="Calibri"/>
                <a:cs typeface="Calibri"/>
                <a:sym typeface="Calibri"/>
              </a:rPr>
              <a:t>Powerpoint), incluyendo las modificaciones al Marco de Resultados del Proyecto CLME+ conforme a lo dispuesto en el documento del archivo “</a:t>
            </a:r>
            <a:r>
              <a:rPr i="1" lang="en-US" sz="1650" u="sng">
                <a:solidFill>
                  <a:schemeClr val="hlink"/>
                </a:solidFill>
                <a:latin typeface="Calibri"/>
                <a:ea typeface="Calibri"/>
                <a:cs typeface="Calibri"/>
                <a:sym typeface="Calibri"/>
                <a:hlinkClick r:id="rId3"/>
              </a:rPr>
              <a:t>Esp_Actualizacion Marco de Resultados_200522</a:t>
            </a:r>
            <a:r>
              <a:rPr lang="en-US" sz="1650" u="sng">
                <a:solidFill>
                  <a:schemeClr val="hlink"/>
                </a:solidFill>
                <a:latin typeface="Calibri"/>
                <a:ea typeface="Calibri"/>
                <a:cs typeface="Calibri"/>
                <a:sym typeface="Calibri"/>
                <a:hlinkClick r:id="rId4"/>
              </a:rPr>
              <a:t>”</a:t>
            </a:r>
            <a:endParaRPr/>
          </a:p>
          <a:p>
            <a:pPr indent="-180975" lvl="0" marL="285750" marR="0" rtl="0" algn="just">
              <a:spcBef>
                <a:spcPts val="0"/>
              </a:spcBef>
              <a:spcAft>
                <a:spcPts val="0"/>
              </a:spcAft>
              <a:buClr>
                <a:schemeClr val="dk1"/>
              </a:buClr>
              <a:buSzPts val="1650"/>
              <a:buFont typeface="Arial"/>
              <a:buNone/>
            </a:pPr>
            <a:r>
              <a:t/>
            </a:r>
            <a:endParaRPr sz="1650">
              <a:solidFill>
                <a:schemeClr val="dk1"/>
              </a:solidFill>
              <a:latin typeface="Calibri"/>
              <a:ea typeface="Calibri"/>
              <a:cs typeface="Calibri"/>
              <a:sym typeface="Calibri"/>
            </a:endParaRPr>
          </a:p>
          <a:p>
            <a:pPr indent="-285750" lvl="0" marL="285750" marR="0" rtl="0" algn="l">
              <a:spcBef>
                <a:spcPts val="0"/>
              </a:spcBef>
              <a:spcAft>
                <a:spcPts val="0"/>
              </a:spcAft>
              <a:buClr>
                <a:srgbClr val="000000"/>
              </a:buClr>
              <a:buSzPts val="1650"/>
              <a:buFont typeface="Arial"/>
              <a:buChar char="•"/>
            </a:pPr>
            <a:r>
              <a:rPr b="1" lang="en-US" sz="1650">
                <a:solidFill>
                  <a:srgbClr val="000000"/>
                </a:solidFill>
                <a:latin typeface="Calibri"/>
                <a:ea typeface="Calibri"/>
                <a:cs typeface="Calibri"/>
                <a:sym typeface="Calibri"/>
              </a:rPr>
              <a:t>Aprueba el Presupuesto Revisado </a:t>
            </a:r>
            <a:r>
              <a:rPr lang="en-US" sz="1650">
                <a:solidFill>
                  <a:srgbClr val="000000"/>
                </a:solidFill>
                <a:latin typeface="Calibri"/>
                <a:ea typeface="Calibri"/>
                <a:cs typeface="Calibri"/>
                <a:sym typeface="Calibri"/>
              </a:rPr>
              <a:t>para el período 2020 - 2021 conforme a lo expuesto en la diapositiva titulada “</a:t>
            </a:r>
            <a:r>
              <a:rPr lang="en-US" sz="1650">
                <a:latin typeface="Calibri"/>
                <a:ea typeface="Calibri"/>
                <a:cs typeface="Calibri"/>
                <a:sym typeface="Calibri"/>
              </a:rPr>
              <a:t>Propuesta de presupuesto para 2020-2021</a:t>
            </a:r>
            <a:r>
              <a:rPr lang="en-US" sz="1650">
                <a:solidFill>
                  <a:srgbClr val="000000"/>
                </a:solidFill>
                <a:latin typeface="Calibri"/>
                <a:ea typeface="Calibri"/>
                <a:cs typeface="Calibri"/>
                <a:sym typeface="Calibri"/>
              </a:rPr>
              <a:t>” (diapositiva número</a:t>
            </a:r>
            <a:r>
              <a:rPr lang="en-US" sz="1650">
                <a:latin typeface="Calibri"/>
                <a:ea typeface="Calibri"/>
                <a:cs typeface="Calibri"/>
                <a:sym typeface="Calibri"/>
              </a:rPr>
              <a:t> 16</a:t>
            </a:r>
            <a:r>
              <a:rPr lang="en-US" sz="1650">
                <a:solidFill>
                  <a:srgbClr val="000000"/>
                </a:solidFill>
                <a:latin typeface="Calibri"/>
                <a:ea typeface="Calibri"/>
                <a:cs typeface="Calibri"/>
                <a:sym typeface="Calibri"/>
              </a:rPr>
              <a:t>) </a:t>
            </a:r>
            <a:endParaRPr/>
          </a:p>
          <a:p>
            <a:pPr indent="-180975" lvl="0" marL="285750" marR="0" rtl="0" algn="l">
              <a:spcBef>
                <a:spcPts val="0"/>
              </a:spcBef>
              <a:spcAft>
                <a:spcPts val="0"/>
              </a:spcAft>
              <a:buClr>
                <a:schemeClr val="dk1"/>
              </a:buClr>
              <a:buSzPts val="1650"/>
              <a:buFont typeface="Arial"/>
              <a:buNone/>
            </a:pPr>
            <a:r>
              <a:t/>
            </a:r>
            <a:endParaRPr sz="165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650"/>
              <a:buFont typeface="Arial"/>
              <a:buChar char="•"/>
            </a:pPr>
            <a:r>
              <a:rPr b="1" lang="en-US" sz="1650">
                <a:solidFill>
                  <a:schemeClr val="dk1"/>
                </a:solidFill>
                <a:latin typeface="Calibri"/>
                <a:ea typeface="Calibri"/>
                <a:cs typeface="Calibri"/>
                <a:sym typeface="Calibri"/>
              </a:rPr>
              <a:t>Exhorta </a:t>
            </a:r>
            <a:r>
              <a:rPr lang="en-US" sz="1650">
                <a:solidFill>
                  <a:schemeClr val="dk1"/>
                </a:solidFill>
                <a:latin typeface="Calibri"/>
                <a:ea typeface="Calibri"/>
                <a:cs typeface="Calibri"/>
                <a:sym typeface="Calibri"/>
              </a:rPr>
              <a:t>a la Unidad Coordinadora del Proyecto CLME+, a los asociados en la coejecución y a los países participantes a trabajar diligentemente en pos de los objetivos de implementación (financiera y técnica) del proyecto en esta etapa final.</a:t>
            </a:r>
            <a:endParaRPr/>
          </a:p>
          <a:p>
            <a:pPr indent="-180975" lvl="0" marL="285750" marR="0" rtl="0" algn="l">
              <a:spcBef>
                <a:spcPts val="0"/>
              </a:spcBef>
              <a:spcAft>
                <a:spcPts val="0"/>
              </a:spcAft>
              <a:buClr>
                <a:schemeClr val="dk1"/>
              </a:buClr>
              <a:buSzPts val="1650"/>
              <a:buFont typeface="Arial"/>
              <a:buNone/>
            </a:pPr>
            <a:r>
              <a:t/>
            </a:r>
            <a:endParaRPr sz="165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50">
              <a:solidFill>
                <a:schemeClr val="dk1"/>
              </a:solidFill>
              <a:latin typeface="Calibri"/>
              <a:ea typeface="Calibri"/>
              <a:cs typeface="Calibri"/>
              <a:sym typeface="Calibri"/>
            </a:endParaRPr>
          </a:p>
          <a:p>
            <a:pPr indent="-180975" lvl="0" marL="285750" marR="0" rtl="0" algn="l">
              <a:spcBef>
                <a:spcPts val="0"/>
              </a:spcBef>
              <a:spcAft>
                <a:spcPts val="0"/>
              </a:spcAft>
              <a:buClr>
                <a:schemeClr val="dk1"/>
              </a:buClr>
              <a:buSzPts val="1650"/>
              <a:buFont typeface="Arial"/>
              <a:buNone/>
            </a:pPr>
            <a:r>
              <a:t/>
            </a:r>
            <a:endParaRPr sz="1650">
              <a:solidFill>
                <a:schemeClr val="dk1"/>
              </a:solidFill>
              <a:latin typeface="Calibri"/>
              <a:ea typeface="Calibri"/>
              <a:cs typeface="Calibri"/>
              <a:sym typeface="Calibri"/>
            </a:endParaRPr>
          </a:p>
        </p:txBody>
      </p:sp>
      <p:sp>
        <p:nvSpPr>
          <p:cNvPr id="297" name="Google Shape;297;p23"/>
          <p:cNvSpPr txBox="1"/>
          <p:nvPr/>
        </p:nvSpPr>
        <p:spPr>
          <a:xfrm>
            <a:off x="451821" y="871369"/>
            <a:ext cx="50507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rPr>
              <a:t>El Comité Directivo del Proyecto CLME+: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19" name="Shape 119"/>
        <p:cNvGrpSpPr/>
        <p:nvPr/>
      </p:nvGrpSpPr>
      <p:grpSpPr>
        <a:xfrm>
          <a:off x="0" y="0"/>
          <a:ext cx="0" cy="0"/>
          <a:chOff x="0" y="0"/>
          <a:chExt cx="0" cy="0"/>
        </a:xfrm>
      </p:grpSpPr>
      <p:sp>
        <p:nvSpPr>
          <p:cNvPr id="120" name="Google Shape;120;p3"/>
          <p:cNvSpPr txBox="1"/>
          <p:nvPr/>
        </p:nvSpPr>
        <p:spPr>
          <a:xfrm>
            <a:off x="1904104" y="120650"/>
            <a:ext cx="871309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0070C0"/>
                </a:solidFill>
                <a:latin typeface="Calibri"/>
                <a:ea typeface="Calibri"/>
                <a:cs typeface="Calibri"/>
                <a:sym typeface="Calibri"/>
              </a:rPr>
              <a:t>Conclusiones del Análisis del Estado de la Implementación Técnica</a:t>
            </a:r>
            <a:endParaRPr/>
          </a:p>
        </p:txBody>
      </p:sp>
      <p:sp>
        <p:nvSpPr>
          <p:cNvPr id="121" name="Google Shape;121;p3"/>
          <p:cNvSpPr txBox="1"/>
          <p:nvPr/>
        </p:nvSpPr>
        <p:spPr>
          <a:xfrm>
            <a:off x="304800" y="684451"/>
            <a:ext cx="11550650" cy="563231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 sigue avanzando con las actividades del Proyecto CLME+; en este sentido, se ha alcanzado satisfactoriamente alrededor de un 46,5 % de los objetivos de los Componentes 1, 2, 4 y 5, y hay un buen progreso en varios de los demás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Dos de los Productos bajo el  componente 3 ya se han completado satisfactoriamente (Productos 3.1 and 3.5) y otro (el 3.3) se encuentra en las etapas finales de implementación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 habido retrasos con algunas actividades de CLME+ incluyendo algunos de los productos emblemáticos.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Varias de estas demoras han sido causadas  y/o influenciadas por la pandemia del COVID-19</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 actual fecha de finalización de la implementación técnica es el 31 de diciembre de 2020. Todos los asociados en la co-ejecución deberán terminar las actividades técnicas a más tardar el 30 de agosto, a fin de permitir a los socios del proyecto elaborar los reportes técnicos finales y la consolidación de los resultados y gestión del conocimiento por parte de la UCP </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 el actual calendario, varias de las actividades del Proyecto CLME+ no se completarán satisfactoriamente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rgbClr val="FF0000"/>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26" name="Shape 126"/>
        <p:cNvGrpSpPr/>
        <p:nvPr/>
      </p:nvGrpSpPr>
      <p:grpSpPr>
        <a:xfrm>
          <a:off x="0" y="0"/>
          <a:ext cx="0" cy="0"/>
          <a:chOff x="0" y="0"/>
          <a:chExt cx="0" cy="0"/>
        </a:xfrm>
      </p:grpSpPr>
      <p:sp>
        <p:nvSpPr>
          <p:cNvPr id="127" name="Google Shape;127;p4"/>
          <p:cNvSpPr txBox="1"/>
          <p:nvPr/>
        </p:nvSpPr>
        <p:spPr>
          <a:xfrm>
            <a:off x="628650" y="786581"/>
            <a:ext cx="10934700" cy="480131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Palatino Linotype"/>
                <a:ea typeface="Palatino Linotype"/>
                <a:cs typeface="Palatino Linotype"/>
                <a:sym typeface="Palatino Linotype"/>
              </a:rPr>
              <a:t>Se han evidenciado avances significativos en la implementación del presupuesto.  En 15 meses, se desembolsaron casi USD 3 millones (30 % del presupuesto), con lo cual el gasto total asciende a USD 10 millones (81% del presupuesto total). No obstante, aún quedan USD 3 millones por ejecutar para la fecha de finalización del proyecto </a:t>
            </a:r>
            <a:r>
              <a:rPr i="1" lang="en-US" sz="1700">
                <a:solidFill>
                  <a:schemeClr val="dk1"/>
                </a:solidFill>
                <a:latin typeface="Palatino Linotype"/>
                <a:ea typeface="Palatino Linotype"/>
                <a:cs typeface="Palatino Linotype"/>
                <a:sym typeface="Palatino Linotype"/>
              </a:rPr>
              <a:t>(nota: algunos de estos fondos ya han sido desembolsados a socios co-ejecutores)</a:t>
            </a:r>
            <a:endParaRPr/>
          </a:p>
          <a:p>
            <a:pPr indent="-177800" lvl="0" marL="285750" marR="0" rtl="0" algn="just">
              <a:spcBef>
                <a:spcPts val="0"/>
              </a:spcBef>
              <a:spcAft>
                <a:spcPts val="0"/>
              </a:spcAft>
              <a:buClr>
                <a:schemeClr val="dk1"/>
              </a:buClr>
              <a:buSzPts val="1700"/>
              <a:buFont typeface="Arial"/>
              <a:buNone/>
            </a:pPr>
            <a:r>
              <a:t/>
            </a:r>
            <a:endParaRPr sz="1700">
              <a:solidFill>
                <a:schemeClr val="dk1"/>
              </a:solidFill>
              <a:latin typeface="Palatino Linotype"/>
              <a:ea typeface="Palatino Linotype"/>
              <a:cs typeface="Palatino Linotype"/>
              <a:sym typeface="Palatino Linotype"/>
            </a:endParaRPr>
          </a:p>
          <a:p>
            <a:pPr indent="-177800" lvl="0" marL="285750" marR="0" rtl="0" algn="l">
              <a:spcBef>
                <a:spcPts val="0"/>
              </a:spcBef>
              <a:spcAft>
                <a:spcPts val="0"/>
              </a:spcAft>
              <a:buClr>
                <a:schemeClr val="dk1"/>
              </a:buClr>
              <a:buSzPts val="1700"/>
              <a:buFont typeface="Arial"/>
              <a:buNone/>
            </a:pPr>
            <a:r>
              <a:t/>
            </a:r>
            <a:endParaRPr sz="1700">
              <a:solidFill>
                <a:schemeClr val="dk1"/>
              </a:solidFill>
              <a:latin typeface="Palatino Linotype"/>
              <a:ea typeface="Palatino Linotype"/>
              <a:cs typeface="Palatino Linotype"/>
              <a:sym typeface="Palatino Linotype"/>
            </a:endParaRPr>
          </a:p>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Palatino Linotype"/>
                <a:ea typeface="Palatino Linotype"/>
                <a:cs typeface="Palatino Linotype"/>
                <a:sym typeface="Palatino Linotype"/>
              </a:rPr>
              <a:t>Se ha avanzado en la ejecución financiera tanto a nivel de la UCP como de los socios co-ejecutores. No obstante, en esta última etapa del proyecto, será la UCP quien afrontará la mayor responsabilidad y desafíos en cuanto a la implementación de sus actividades con los fondos restantes.</a:t>
            </a:r>
            <a:endParaRPr/>
          </a:p>
          <a:p>
            <a:pPr indent="0" lvl="0" marL="0" marR="0" rtl="0" algn="just">
              <a:spcBef>
                <a:spcPts val="0"/>
              </a:spcBef>
              <a:spcAft>
                <a:spcPts val="0"/>
              </a:spcAft>
              <a:buNone/>
            </a:pPr>
            <a:r>
              <a:t/>
            </a:r>
            <a:endParaRPr sz="1700">
              <a:solidFill>
                <a:schemeClr val="dk1"/>
              </a:solidFill>
              <a:latin typeface="Palatino Linotype"/>
              <a:ea typeface="Palatino Linotype"/>
              <a:cs typeface="Palatino Linotype"/>
              <a:sym typeface="Palatino Linotype"/>
            </a:endParaRPr>
          </a:p>
          <a:p>
            <a:pPr indent="-177800" lvl="0" marL="285750" marR="0" rtl="0" algn="just">
              <a:spcBef>
                <a:spcPts val="0"/>
              </a:spcBef>
              <a:spcAft>
                <a:spcPts val="0"/>
              </a:spcAft>
              <a:buClr>
                <a:schemeClr val="dk1"/>
              </a:buClr>
              <a:buSzPts val="1700"/>
              <a:buFont typeface="Arial"/>
              <a:buNone/>
            </a:pPr>
            <a:r>
              <a:t/>
            </a:r>
            <a:endParaRPr sz="1700">
              <a:solidFill>
                <a:schemeClr val="dk1"/>
              </a:solidFill>
              <a:latin typeface="Palatino Linotype"/>
              <a:ea typeface="Palatino Linotype"/>
              <a:cs typeface="Palatino Linotype"/>
              <a:sym typeface="Palatino Linotype"/>
            </a:endParaRPr>
          </a:p>
          <a:p>
            <a:pPr indent="-285750" lvl="0" marL="285750" marR="0" rtl="0" algn="just">
              <a:spcBef>
                <a:spcPts val="0"/>
              </a:spcBef>
              <a:spcAft>
                <a:spcPts val="0"/>
              </a:spcAft>
              <a:buClr>
                <a:schemeClr val="dk1"/>
              </a:buClr>
              <a:buSzPts val="1700"/>
              <a:buFont typeface="Arial"/>
              <a:buChar char="•"/>
            </a:pPr>
            <a:r>
              <a:rPr lang="en-US" sz="1700">
                <a:solidFill>
                  <a:schemeClr val="dk1"/>
                </a:solidFill>
                <a:latin typeface="Palatino Linotype"/>
                <a:ea typeface="Palatino Linotype"/>
                <a:cs typeface="Palatino Linotype"/>
                <a:sym typeface="Palatino Linotype"/>
              </a:rPr>
              <a:t>Las actuales circunstancias del 2020 generadas por el brote de COVID-19 no permitirán que se ejecute en su totalidad lo que queda del presupuesto dentro del plazo actualmente aprobado del proyecto (p. ej. por cancelaciones de reuniones y eventos presenciales, identificación e implementación de modalidades alternativas de trabajo, retrasos en la contratación de personal, ...). Este contexto genera nuevas dilaciones que se añaden a las ya existentes, e implica un reto sustancial en cuanto a la ejecución efectiva del presupuesto para la fecha de finalización del proyecto actualmente aprobada.</a:t>
            </a:r>
            <a:endParaRPr/>
          </a:p>
          <a:p>
            <a:pPr indent="0" lvl="0" marL="0" marR="0" rtl="0" algn="l">
              <a:spcBef>
                <a:spcPts val="0"/>
              </a:spcBef>
              <a:spcAft>
                <a:spcPts val="0"/>
              </a:spcAft>
              <a:buNone/>
            </a:pPr>
            <a:r>
              <a:t/>
            </a:r>
            <a:endParaRPr sz="1700">
              <a:solidFill>
                <a:schemeClr val="dk1"/>
              </a:solidFill>
              <a:latin typeface="Calibri"/>
              <a:ea typeface="Calibri"/>
              <a:cs typeface="Calibri"/>
              <a:sym typeface="Calibri"/>
            </a:endParaRPr>
          </a:p>
        </p:txBody>
      </p:sp>
      <p:sp>
        <p:nvSpPr>
          <p:cNvPr id="128" name="Google Shape;128;p4"/>
          <p:cNvSpPr txBox="1"/>
          <p:nvPr/>
        </p:nvSpPr>
        <p:spPr>
          <a:xfrm>
            <a:off x="1921434" y="190500"/>
            <a:ext cx="92528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Conclusiones del Análisis del Estado de la Implementación Financiera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5"/>
          <p:cNvSpPr txBox="1"/>
          <p:nvPr/>
        </p:nvSpPr>
        <p:spPr>
          <a:xfrm>
            <a:off x="1606550" y="369651"/>
            <a:ext cx="90297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Información importante a considerar para los Proyectos FMAM 4 a 6</a:t>
            </a:r>
            <a:endParaRPr/>
          </a:p>
        </p:txBody>
      </p:sp>
      <p:sp>
        <p:nvSpPr>
          <p:cNvPr id="135" name="Google Shape;135;p5"/>
          <p:cNvSpPr txBox="1"/>
          <p:nvPr/>
        </p:nvSpPr>
        <p:spPr>
          <a:xfrm>
            <a:off x="285800" y="1244900"/>
            <a:ext cx="11671200"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La política revisada del PNUD para los Proyectos FMAM-4 y FMAM-6 indica que estos pueden prorrogarse por hasta 18 meses (antes eran 12)</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En marzo de 2019 se aprobó una extensión de 12 meses (del 31 de abril de 2020 al 31 de abril de 2021) para el Proyecto CLME+</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La política del PNUD establece claramente que: “Los proyectos podrán solicitar una segunda extensión por demoras asociadas al COVID-19 por un plazo máximo de 3 meses (sin presupuesto extra). Al término del plazo de tres meses, el proyecto se cerrará financieramente, y todo subsidio remanente del proyecto se devolverá al Fondo Vertical.”</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6"/>
          <p:cNvSpPr txBox="1"/>
          <p:nvPr/>
        </p:nvSpPr>
        <p:spPr>
          <a:xfrm>
            <a:off x="-60002" y="20716"/>
            <a:ext cx="123057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Propuesta de respuesta de la UCP frente al actual estado y desafíos de la implementación: </a:t>
            </a:r>
            <a:endParaRPr/>
          </a:p>
          <a:p>
            <a:pPr indent="0" lvl="0" marL="0" marR="0" rtl="0" algn="ctr">
              <a:spcBef>
                <a:spcPts val="0"/>
              </a:spcBef>
              <a:spcAft>
                <a:spcPts val="0"/>
              </a:spcAft>
              <a:buNone/>
            </a:pPr>
            <a:r>
              <a:t/>
            </a:r>
            <a:endParaRPr i="1" sz="1100">
              <a:solidFill>
                <a:srgbClr val="0070C0"/>
              </a:solidFill>
              <a:latin typeface="Calibri"/>
              <a:ea typeface="Calibri"/>
              <a:cs typeface="Calibri"/>
              <a:sym typeface="Calibri"/>
            </a:endParaRPr>
          </a:p>
          <a:p>
            <a:pPr indent="0" lvl="0" marL="0" marR="0" rtl="0" algn="ctr">
              <a:spcBef>
                <a:spcPts val="0"/>
              </a:spcBef>
              <a:spcAft>
                <a:spcPts val="0"/>
              </a:spcAft>
              <a:buNone/>
            </a:pPr>
            <a:r>
              <a:rPr i="1" lang="en-US" sz="2300">
                <a:solidFill>
                  <a:srgbClr val="0070C0"/>
                </a:solidFill>
                <a:latin typeface="Calibri"/>
                <a:ea typeface="Calibri"/>
                <a:cs typeface="Calibri"/>
                <a:sym typeface="Calibri"/>
              </a:rPr>
              <a:t>las transparencias 6-22 de este powerpoint representan</a:t>
            </a:r>
            <a:endParaRPr i="1" sz="2300">
              <a:solidFill>
                <a:srgbClr val="0070C0"/>
              </a:solidFill>
              <a:latin typeface="Calibri"/>
              <a:ea typeface="Calibri"/>
              <a:cs typeface="Calibri"/>
              <a:sym typeface="Calibri"/>
            </a:endParaRPr>
          </a:p>
          <a:p>
            <a:pPr indent="0" lvl="0" marL="0" marR="0" rtl="0" algn="ctr">
              <a:spcBef>
                <a:spcPts val="0"/>
              </a:spcBef>
              <a:spcAft>
                <a:spcPts val="0"/>
              </a:spcAft>
              <a:buNone/>
            </a:pPr>
            <a:r>
              <a:rPr b="1" lang="en-US" sz="3100">
                <a:solidFill>
                  <a:srgbClr val="0070C0"/>
                </a:solidFill>
                <a:latin typeface="Calibri"/>
                <a:ea typeface="Calibri"/>
                <a:cs typeface="Calibri"/>
                <a:sym typeface="Calibri"/>
              </a:rPr>
              <a:t>P</a:t>
            </a:r>
            <a:r>
              <a:rPr b="1" lang="en-US" sz="3100">
                <a:solidFill>
                  <a:srgbClr val="0070C0"/>
                </a:solidFill>
                <a:latin typeface="Calibri"/>
                <a:ea typeface="Calibri"/>
                <a:cs typeface="Calibri"/>
                <a:sym typeface="Calibri"/>
              </a:rPr>
              <a:t>lan de Trabajo, Presupuesto y Cronograma revisados para 2020-21</a:t>
            </a:r>
            <a:r>
              <a:rPr b="1" lang="en-US" sz="2600">
                <a:solidFill>
                  <a:srgbClr val="0070C0"/>
                </a:solidFill>
                <a:latin typeface="Calibri"/>
                <a:ea typeface="Calibri"/>
                <a:cs typeface="Calibri"/>
                <a:sym typeface="Calibri"/>
              </a:rPr>
              <a:t> </a:t>
            </a:r>
            <a:endParaRPr sz="1600"/>
          </a:p>
        </p:txBody>
      </p:sp>
      <p:sp>
        <p:nvSpPr>
          <p:cNvPr id="142" name="Google Shape;142;p6"/>
          <p:cNvSpPr txBox="1"/>
          <p:nvPr/>
        </p:nvSpPr>
        <p:spPr>
          <a:xfrm>
            <a:off x="482600" y="1671250"/>
            <a:ext cx="11067900" cy="280080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Reconociendo las conclusiones del Análisis de la Implementación Técnica y Financiera de mayo de 2020, y la información suministrada como parte de la política revisada del PNUD para los Proyectos FMAM-4 y FMAM-6, la Unidad de Coordinación del Proyecto CLME+ considera necesaria una </a:t>
            </a:r>
            <a:r>
              <a:rPr b="1" lang="en-US" sz="2200">
                <a:solidFill>
                  <a:schemeClr val="dk1"/>
                </a:solidFill>
                <a:latin typeface="Calibri"/>
                <a:ea typeface="Calibri"/>
                <a:cs typeface="Calibri"/>
                <a:sym typeface="Calibri"/>
              </a:rPr>
              <a:t>segunda y última extensión de 3 meses del Proyecto CLME+, del 30 de abril de 2021 al 31 de julio 2021</a:t>
            </a:r>
            <a:r>
              <a:rPr lang="en-US" sz="2200">
                <a:solidFill>
                  <a:schemeClr val="dk1"/>
                </a:solidFill>
                <a:latin typeface="Calibri"/>
                <a:ea typeface="Calibri"/>
                <a:cs typeface="Calibri"/>
                <a:sym typeface="Calibri"/>
              </a:rPr>
              <a:t>, a fin de que el proyecto </a:t>
            </a:r>
            <a:r>
              <a:rPr b="1" lang="en-US" sz="2200">
                <a:solidFill>
                  <a:schemeClr val="dk1"/>
                </a:solidFill>
                <a:latin typeface="Calibri"/>
                <a:ea typeface="Calibri"/>
                <a:cs typeface="Calibri"/>
                <a:sym typeface="Calibri"/>
              </a:rPr>
              <a:t>logre cumplir satisfactoriamente su objetivo y sus productos </a:t>
            </a:r>
            <a:r>
              <a:rPr i="1" lang="en-US" sz="2200">
                <a:solidFill>
                  <a:schemeClr val="dk1"/>
                </a:solidFill>
                <a:latin typeface="Calibri"/>
                <a:ea typeface="Calibri"/>
                <a:cs typeface="Calibri"/>
                <a:sym typeface="Calibri"/>
              </a:rPr>
              <a:t>(incluidos los relativos a la apropiación por parte de las partes interesadas, la sostenibilidad y la continuidad de los productos y resultados)</a:t>
            </a:r>
            <a:endParaRPr/>
          </a:p>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43" name="Google Shape;143;p6"/>
          <p:cNvSpPr txBox="1"/>
          <p:nvPr/>
        </p:nvSpPr>
        <p:spPr>
          <a:xfrm>
            <a:off x="635000" y="4758154"/>
            <a:ext cx="10915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Las próximas diapositivas explican la Propuesta de la UCP del CLME+ para abordar estos desafíos, incluidos los fundamentos por los cuales se considera esencial una extensión de 3 meses.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7"/>
          <p:cNvSpPr txBox="1"/>
          <p:nvPr/>
        </p:nvSpPr>
        <p:spPr>
          <a:xfrm>
            <a:off x="1810220" y="107302"/>
            <a:ext cx="807395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libri"/>
                <a:ea typeface="Calibri"/>
                <a:cs typeface="Calibri"/>
                <a:sym typeface="Calibri"/>
              </a:rPr>
              <a:t>Marco de Resultados revisado (propuesta)</a:t>
            </a:r>
            <a:endParaRPr/>
          </a:p>
        </p:txBody>
      </p:sp>
      <p:sp>
        <p:nvSpPr>
          <p:cNvPr id="150" name="Google Shape;150;p7"/>
          <p:cNvSpPr txBox="1"/>
          <p:nvPr/>
        </p:nvSpPr>
        <p:spPr>
          <a:xfrm>
            <a:off x="512324" y="1136119"/>
            <a:ext cx="3484489" cy="92333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Revisión del CDP de los cambios propuestos a los Objetivos del            Marco de Resultados</a:t>
            </a:r>
            <a:endParaRPr/>
          </a:p>
        </p:txBody>
      </p:sp>
      <p:sp>
        <p:nvSpPr>
          <p:cNvPr id="151" name="Google Shape;151;p7"/>
          <p:cNvSpPr txBox="1"/>
          <p:nvPr/>
        </p:nvSpPr>
        <p:spPr>
          <a:xfrm>
            <a:off x="623025" y="2349600"/>
            <a:ext cx="3373800" cy="2946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Se solicita al CDP CLME+ que revise y manifieste (según corresponda) su conformidad con los cambios propuestos al </a:t>
            </a:r>
            <a:r>
              <a:rPr b="1" lang="en-US" sz="1800" u="sng">
                <a:solidFill>
                  <a:schemeClr val="hlink"/>
                </a:solidFill>
                <a:latin typeface="Calibri"/>
                <a:ea typeface="Calibri"/>
                <a:cs typeface="Calibri"/>
                <a:sym typeface="Calibri"/>
                <a:hlinkClick r:id="rId3"/>
              </a:rPr>
              <a:t>Marco de Resultados de CLME+</a:t>
            </a:r>
            <a:r>
              <a:rPr b="1" lang="en-US" sz="1800">
                <a:solidFill>
                  <a:schemeClr val="dk1"/>
                </a:solidFill>
                <a:latin typeface="Calibri"/>
                <a:ea typeface="Calibri"/>
                <a:cs typeface="Calibri"/>
                <a:sym typeface="Calibri"/>
              </a:rPr>
              <a:t>, que aparece completo en el documento de Word presentado </a:t>
            </a:r>
            <a:endParaRPr/>
          </a:p>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p:txBody>
      </p:sp>
      <p:pic>
        <p:nvPicPr>
          <p:cNvPr id="152" name="Google Shape;152;p7"/>
          <p:cNvPicPr preferRelativeResize="0"/>
          <p:nvPr/>
        </p:nvPicPr>
        <p:blipFill rotWithShape="1">
          <a:blip r:embed="rId4">
            <a:alphaModFix/>
          </a:blip>
          <a:srcRect b="0" l="0" r="0" t="0"/>
          <a:stretch/>
        </p:blipFill>
        <p:spPr>
          <a:xfrm>
            <a:off x="5137503" y="1022350"/>
            <a:ext cx="6521620" cy="511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8"/>
          <p:cNvSpPr txBox="1"/>
          <p:nvPr/>
        </p:nvSpPr>
        <p:spPr>
          <a:xfrm>
            <a:off x="2578396" y="95693"/>
            <a:ext cx="721419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0070C0"/>
                </a:solidFill>
                <a:latin typeface="Calibri"/>
                <a:ea typeface="Calibri"/>
                <a:cs typeface="Calibri"/>
                <a:sym typeface="Calibri"/>
              </a:rPr>
              <a:t>Propuestas de modificación de las fechas de concreción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para alguno de los Productos y Alcances Clave del Proyecto CLME+</a:t>
            </a:r>
            <a:endParaRPr/>
          </a:p>
        </p:txBody>
      </p:sp>
      <p:pic>
        <p:nvPicPr>
          <p:cNvPr id="159" name="Google Shape;159;p8"/>
          <p:cNvPicPr preferRelativeResize="0"/>
          <p:nvPr/>
        </p:nvPicPr>
        <p:blipFill>
          <a:blip r:embed="rId3">
            <a:alphaModFix/>
          </a:blip>
          <a:stretch>
            <a:fillRect/>
          </a:stretch>
        </p:blipFill>
        <p:spPr>
          <a:xfrm>
            <a:off x="73200" y="1569625"/>
            <a:ext cx="11997875" cy="2986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graphicFrame>
        <p:nvGraphicFramePr>
          <p:cNvPr id="165" name="Google Shape;165;p9"/>
          <p:cNvGraphicFramePr/>
          <p:nvPr/>
        </p:nvGraphicFramePr>
        <p:xfrm>
          <a:off x="372471" y="842325"/>
          <a:ext cx="3000000" cy="3000000"/>
        </p:xfrm>
        <a:graphic>
          <a:graphicData uri="http://schemas.openxmlformats.org/drawingml/2006/table">
            <a:tbl>
              <a:tblPr bandRow="1" firstRow="1">
                <a:noFill/>
                <a:tableStyleId>{EA13EFD7-15D4-4B27-BFFA-EEFED9B855F0}</a:tableStyleId>
              </a:tblPr>
              <a:tblGrid>
                <a:gridCol w="6891475"/>
                <a:gridCol w="4140850"/>
              </a:tblGrid>
              <a:tr h="774525">
                <a:tc>
                  <a:txBody>
                    <a:bodyPr/>
                    <a:lstStyle/>
                    <a:p>
                      <a:pPr indent="0" lvl="0" marL="0" marR="0" rtl="0" algn="l">
                        <a:spcBef>
                          <a:spcPts val="0"/>
                        </a:spcBef>
                        <a:spcAft>
                          <a:spcPts val="0"/>
                        </a:spcAft>
                        <a:buNone/>
                      </a:pPr>
                      <a:r>
                        <a:rPr lang="en-US" sz="2000" u="none" cap="none" strike="noStrike"/>
                        <a:t>Producto</a:t>
                      </a:r>
                      <a:endParaRPr/>
                    </a:p>
                  </a:txBody>
                  <a:tcPr marT="45725" marB="45725" marR="91450" marL="91450"/>
                </a:tc>
                <a:tc>
                  <a:txBody>
                    <a:bodyPr/>
                    <a:lstStyle/>
                    <a:p>
                      <a:pPr indent="0" lvl="0" marL="0" marR="0" rtl="0" algn="l">
                        <a:spcBef>
                          <a:spcPts val="0"/>
                        </a:spcBef>
                        <a:spcAft>
                          <a:spcPts val="0"/>
                        </a:spcAft>
                        <a:buNone/>
                      </a:pPr>
                      <a:r>
                        <a:rPr lang="en-US" sz="2000"/>
                        <a:t>Propuesta de f</a:t>
                      </a:r>
                      <a:r>
                        <a:rPr lang="en-US" sz="2000"/>
                        <a:t>echas de concreción con la nueva fecha de cierre del Proyecto</a:t>
                      </a:r>
                      <a:endParaRPr/>
                    </a:p>
                  </a:txBody>
                  <a:tcPr marT="45725" marB="45725" marR="91450" marL="91450"/>
                </a:tc>
              </a:tr>
              <a:tr h="460975">
                <a:tc>
                  <a:txBody>
                    <a:bodyPr/>
                    <a:lstStyle/>
                    <a:p>
                      <a:pPr indent="0" lvl="0" marL="0" marR="0" rtl="0" algn="l">
                        <a:spcBef>
                          <a:spcPts val="0"/>
                        </a:spcBef>
                        <a:spcAft>
                          <a:spcPts val="0"/>
                        </a:spcAft>
                        <a:buNone/>
                      </a:pPr>
                      <a:r>
                        <a:rPr lang="en-US" sz="1800"/>
                        <a:t>O1.1 </a:t>
                      </a:r>
                      <a:r>
                        <a:rPr lang="en-US" sz="1800"/>
                        <a:t>Mecanismo Permanente de Coordinación</a:t>
                      </a:r>
                      <a:endParaRPr/>
                    </a:p>
                  </a:txBody>
                  <a:tcPr marT="45725" marB="45725" marR="91450" marL="91450"/>
                </a:tc>
                <a:tc>
                  <a:txBody>
                    <a:bodyPr/>
                    <a:lstStyle/>
                    <a:p>
                      <a:pPr indent="0" lvl="0" marL="0" marR="0" rtl="0" algn="l">
                        <a:spcBef>
                          <a:spcPts val="0"/>
                        </a:spcBef>
                        <a:spcAft>
                          <a:spcPts val="0"/>
                        </a:spcAft>
                        <a:buNone/>
                      </a:pPr>
                      <a:r>
                        <a:rPr lang="en-US" sz="1800"/>
                        <a:t>31 de diciembre de 2020</a:t>
                      </a:r>
                      <a:endParaRPr/>
                    </a:p>
                  </a:txBody>
                  <a:tcPr marT="45725" marB="45725" marR="91450" marL="91450"/>
                </a:tc>
              </a:tr>
              <a:tr h="460975">
                <a:tc>
                  <a:txBody>
                    <a:bodyPr/>
                    <a:lstStyle/>
                    <a:p>
                      <a:pPr indent="0" lvl="0" marL="0" marR="0" rtl="0" algn="l">
                        <a:spcBef>
                          <a:spcPts val="0"/>
                        </a:spcBef>
                        <a:spcAft>
                          <a:spcPts val="0"/>
                        </a:spcAft>
                        <a:buNone/>
                      </a:pPr>
                      <a:r>
                        <a:rPr lang="en-US" sz="1800"/>
                        <a:t>O1.5</a:t>
                      </a:r>
                      <a:r>
                        <a:rPr lang="en-US" sz="1800"/>
                        <a:t> Plan de financiamiento sostenible</a:t>
                      </a:r>
                      <a:endParaRPr/>
                    </a:p>
                  </a:txBody>
                  <a:tcPr marT="45725" marB="45725" marR="91450" marL="91450"/>
                </a:tc>
                <a:tc>
                  <a:txBody>
                    <a:bodyPr/>
                    <a:lstStyle/>
                    <a:p>
                      <a:pPr indent="0" lvl="0" marL="0" marR="0" rtl="0" algn="l">
                        <a:spcBef>
                          <a:spcPts val="0"/>
                        </a:spcBef>
                        <a:spcAft>
                          <a:spcPts val="0"/>
                        </a:spcAft>
                        <a:buNone/>
                      </a:pPr>
                      <a:r>
                        <a:rPr lang="en-US" sz="1800"/>
                        <a:t>31 de diciembre de</a:t>
                      </a:r>
                      <a:r>
                        <a:rPr lang="en-US" sz="1800"/>
                        <a:t> 2020</a:t>
                      </a:r>
                      <a:endParaRPr/>
                    </a:p>
                  </a:txBody>
                  <a:tcPr marT="45725" marB="45725" marR="91450" marL="91450"/>
                </a:tc>
              </a:tr>
              <a:tr h="695250">
                <a:tc>
                  <a:txBody>
                    <a:bodyPr/>
                    <a:lstStyle/>
                    <a:p>
                      <a:pPr indent="0" lvl="0" marL="0" marR="0" rtl="0" algn="l">
                        <a:spcBef>
                          <a:spcPts val="0"/>
                        </a:spcBef>
                        <a:spcAft>
                          <a:spcPts val="0"/>
                        </a:spcAft>
                        <a:buNone/>
                      </a:pPr>
                      <a:r>
                        <a:rPr lang="en-US" sz="1800"/>
                        <a:t>O2.1 Estrategias y planes de acción regionales </a:t>
                      </a:r>
                      <a:endParaRPr/>
                    </a:p>
                    <a:p>
                      <a:pPr indent="-285750" lvl="0" marL="285750" marR="0" rtl="0" algn="l">
                        <a:spcBef>
                          <a:spcPts val="0"/>
                        </a:spcBef>
                        <a:spcAft>
                          <a:spcPts val="0"/>
                        </a:spcAft>
                        <a:buClr>
                          <a:schemeClr val="dk1"/>
                        </a:buClr>
                        <a:buSzPts val="1800"/>
                        <a:buFont typeface="Calibri"/>
                        <a:buChar char="-"/>
                      </a:pPr>
                      <a:r>
                        <a:rPr lang="en-US" sz="1800"/>
                        <a:t>Plan de acción nacional sobre pesca INDNR</a:t>
                      </a:r>
                      <a:endParaRPr/>
                    </a:p>
                    <a:p>
                      <a:pPr indent="-285750" lvl="0" marL="285750" marR="0" rtl="0" algn="l">
                        <a:spcBef>
                          <a:spcPts val="0"/>
                        </a:spcBef>
                        <a:spcAft>
                          <a:spcPts val="0"/>
                        </a:spcAft>
                        <a:buClr>
                          <a:schemeClr val="dk1"/>
                        </a:buClr>
                        <a:buSzPts val="1800"/>
                        <a:buFont typeface="Calibri"/>
                        <a:buChar char="-"/>
                      </a:pPr>
                      <a:r>
                        <a:rPr lang="en-US" sz="1800"/>
                        <a:t>Estrategia y plan de acción regionales sobre hábitats costeros</a:t>
                      </a:r>
                      <a:endParaRPr/>
                    </a:p>
                    <a:p>
                      <a:pPr indent="-285750" lvl="0" marL="285750" marR="0" rtl="0" algn="l">
                        <a:spcBef>
                          <a:spcPts val="0"/>
                        </a:spcBef>
                        <a:spcAft>
                          <a:spcPts val="0"/>
                        </a:spcAft>
                        <a:buClr>
                          <a:schemeClr val="dk1"/>
                        </a:buClr>
                        <a:buSzPts val="1800"/>
                        <a:buFont typeface="Calibri"/>
                        <a:buChar char="-"/>
                      </a:pPr>
                      <a:r>
                        <a:rPr lang="en-US" sz="1800"/>
                        <a:t>Estrategia y plan de acción regionales sobre nutrientes</a:t>
                      </a:r>
                      <a:endParaRPr/>
                    </a:p>
                  </a:txBody>
                  <a:tcPr marT="45725" marB="45725" marR="91450" marL="91450"/>
                </a:tc>
                <a:tc>
                  <a:txBody>
                    <a:bodyPr/>
                    <a:lstStyle/>
                    <a:p>
                      <a:pPr indent="0" lvl="0" marL="0" marR="0" rtl="0" algn="l">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de julio</a:t>
                      </a:r>
                      <a:r>
                        <a:rPr lang="en-US" sz="1800">
                          <a:solidFill>
                            <a:schemeClr val="dk1"/>
                          </a:solidFill>
                        </a:rPr>
                        <a:t> de 2020</a:t>
                      </a:r>
                      <a:endParaRPr/>
                    </a:p>
                    <a:p>
                      <a:pPr indent="0" lvl="0" marL="0" marR="0" rtl="0" algn="l">
                        <a:spcBef>
                          <a:spcPts val="0"/>
                        </a:spcBef>
                        <a:spcAft>
                          <a:spcPts val="0"/>
                        </a:spcAft>
                        <a:buNone/>
                      </a:pPr>
                      <a:r>
                        <a:rPr lang="en-US" sz="1800">
                          <a:solidFill>
                            <a:schemeClr val="dk1"/>
                          </a:solidFill>
                        </a:rPr>
                        <a:t>31 de julio de 2020</a:t>
                      </a:r>
                      <a:endParaRPr/>
                    </a:p>
                    <a:p>
                      <a:pPr indent="0" lvl="0" marL="0" marR="0" rtl="0" algn="l">
                        <a:spcBef>
                          <a:spcPts val="0"/>
                        </a:spcBef>
                        <a:spcAft>
                          <a:spcPts val="0"/>
                        </a:spcAft>
                        <a:buNone/>
                      </a:pPr>
                      <a:r>
                        <a:rPr lang="en-US" sz="1800">
                          <a:solidFill>
                            <a:schemeClr val="dk1"/>
                          </a:solidFill>
                        </a:rPr>
                        <a:t>31 de noviembre de 2020</a:t>
                      </a:r>
                      <a:endParaRPr/>
                    </a:p>
                  </a:txBody>
                  <a:tcPr marT="45725" marB="45725" marR="91450" marL="91450"/>
                </a:tc>
              </a:tr>
              <a:tr h="471225">
                <a:tc>
                  <a:txBody>
                    <a:bodyPr/>
                    <a:lstStyle/>
                    <a:p>
                      <a:pPr indent="0" lvl="0" marL="0" marR="0" rtl="0" algn="l">
                        <a:spcBef>
                          <a:spcPts val="0"/>
                        </a:spcBef>
                        <a:spcAft>
                          <a:spcPts val="0"/>
                        </a:spcAft>
                        <a:buNone/>
                      </a:pPr>
                      <a:r>
                        <a:rPr lang="en-US" sz="1800"/>
                        <a:t>O2.2 Participación</a:t>
                      </a:r>
                      <a:r>
                        <a:rPr lang="en-US" sz="1800"/>
                        <a:t> del sector privado</a:t>
                      </a:r>
                      <a:endParaRPr/>
                    </a:p>
                  </a:txBody>
                  <a:tcPr marT="45725" marB="45725" marR="91450" marL="91450"/>
                </a:tc>
                <a:tc>
                  <a:txBody>
                    <a:bodyPr/>
                    <a:lstStyle/>
                    <a:p>
                      <a:pPr indent="0" lvl="0" marL="0" rtl="0" algn="l">
                        <a:spcBef>
                          <a:spcPts val="0"/>
                        </a:spcBef>
                        <a:spcAft>
                          <a:spcPts val="0"/>
                        </a:spcAft>
                        <a:buClr>
                          <a:schemeClr val="dk1"/>
                        </a:buClr>
                        <a:buFont typeface="Arial"/>
                        <a:buNone/>
                      </a:pPr>
                      <a:r>
                        <a:rPr lang="en-US" sz="1800"/>
                        <a:t>31 de diciembre de 2020</a:t>
                      </a:r>
                      <a:endParaRPr/>
                    </a:p>
                  </a:txBody>
                  <a:tcPr marT="45725" marB="45725" marR="91450" marL="91450"/>
                </a:tc>
              </a:tr>
              <a:tr h="460975">
                <a:tc>
                  <a:txBody>
                    <a:bodyPr/>
                    <a:lstStyle/>
                    <a:p>
                      <a:pPr indent="0" lvl="0" marL="0" marR="0" rtl="0" algn="l">
                        <a:lnSpc>
                          <a:spcPct val="100000"/>
                        </a:lnSpc>
                        <a:spcBef>
                          <a:spcPts val="0"/>
                        </a:spcBef>
                        <a:spcAft>
                          <a:spcPts val="0"/>
                        </a:spcAft>
                        <a:buClr>
                          <a:schemeClr val="dk1"/>
                        </a:buClr>
                        <a:buSzPts val="1800"/>
                        <a:buFont typeface="Calibri"/>
                        <a:buNone/>
                      </a:pPr>
                      <a:r>
                        <a:rPr lang="en-US" sz="1800"/>
                        <a:t>O4.2</a:t>
                      </a:r>
                      <a:r>
                        <a:rPr lang="en-US" sz="1800"/>
                        <a:t> Planes de inversión </a:t>
                      </a:r>
                      <a:endParaRPr/>
                    </a:p>
                    <a:p>
                      <a:pPr indent="-285750" lvl="0" marL="285750" marR="0" rtl="0" algn="l">
                        <a:lnSpc>
                          <a:spcPct val="100000"/>
                        </a:lnSpc>
                        <a:spcBef>
                          <a:spcPts val="0"/>
                        </a:spcBef>
                        <a:spcAft>
                          <a:spcPts val="0"/>
                        </a:spcAft>
                        <a:buClr>
                          <a:schemeClr val="dk1"/>
                        </a:buClr>
                        <a:buSzPts val="1800"/>
                        <a:buFont typeface="Calibri"/>
                        <a:buChar char="-"/>
                      </a:pPr>
                      <a:r>
                        <a:rPr lang="en-US" sz="1800"/>
                        <a:t>Pesca</a:t>
                      </a:r>
                      <a:endParaRPr/>
                    </a:p>
                    <a:p>
                      <a:pPr indent="-285750" lvl="0" marL="285750" marR="0" rtl="0" algn="l">
                        <a:lnSpc>
                          <a:spcPct val="100000"/>
                        </a:lnSpc>
                        <a:spcBef>
                          <a:spcPts val="0"/>
                        </a:spcBef>
                        <a:spcAft>
                          <a:spcPts val="0"/>
                        </a:spcAft>
                        <a:buClr>
                          <a:schemeClr val="dk1"/>
                        </a:buClr>
                        <a:buSzPts val="1800"/>
                        <a:buFont typeface="Calibri"/>
                        <a:buChar char="-"/>
                      </a:pPr>
                      <a:r>
                        <a:rPr lang="en-US" sz="1800"/>
                        <a:t>Hábitats y contaminación</a:t>
                      </a:r>
                      <a:endParaRPr/>
                    </a:p>
                  </a:txBody>
                  <a:tcPr marT="45725" marB="45725" marR="91450" marL="91450"/>
                </a:tc>
                <a:tc>
                  <a:txBody>
                    <a:bodyPr/>
                    <a:lstStyle/>
                    <a:p>
                      <a:pPr indent="0" lvl="0" marL="0" marR="0" rtl="0" algn="l">
                        <a:spcBef>
                          <a:spcPts val="0"/>
                        </a:spcBef>
                        <a:spcAft>
                          <a:spcPts val="0"/>
                        </a:spcAft>
                        <a:buNone/>
                      </a:pPr>
                      <a:r>
                        <a:t/>
                      </a:r>
                      <a:endParaRPr sz="1800">
                        <a:solidFill>
                          <a:srgbClr val="FF0000"/>
                        </a:solidFill>
                      </a:endParaRPr>
                    </a:p>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de agosto de 2020</a:t>
                      </a:r>
                      <a:endParaRPr/>
                    </a:p>
                    <a:p>
                      <a:pPr indent="0" lvl="0" marL="0" marR="0" rtl="0" algn="l">
                        <a:spcBef>
                          <a:spcPts val="0"/>
                        </a:spcBef>
                        <a:spcAft>
                          <a:spcPts val="0"/>
                        </a:spcAft>
                        <a:buNone/>
                      </a:pPr>
                      <a:r>
                        <a:rPr lang="en-US" sz="1800">
                          <a:solidFill>
                            <a:schemeClr val="dk1"/>
                          </a:solidFill>
                        </a:rPr>
                        <a:t>31 de octubre de 2020</a:t>
                      </a:r>
                      <a:endParaRPr/>
                    </a:p>
                  </a:txBody>
                  <a:tcPr marT="45725" marB="45725" marR="91450" marL="91450"/>
                </a:tc>
              </a:tr>
              <a:tr h="460975">
                <a:tc>
                  <a:txBody>
                    <a:bodyPr/>
                    <a:lstStyle/>
                    <a:p>
                      <a:pPr indent="0" lvl="0" marL="0" marR="0" rtl="0" algn="l">
                        <a:spcBef>
                          <a:spcPts val="0"/>
                        </a:spcBef>
                        <a:spcAft>
                          <a:spcPts val="0"/>
                        </a:spcAft>
                        <a:buNone/>
                      </a:pPr>
                      <a:r>
                        <a:rPr lang="en-US" sz="1800"/>
                        <a:t>O5.2 M&amp;E del PAE y Marco del SOMEE </a:t>
                      </a:r>
                      <a:endParaRPr/>
                    </a:p>
                  </a:txBody>
                  <a:tcPr marT="45725" marB="45725" marR="91450" marL="91450"/>
                </a:tc>
                <a:tc>
                  <a:txBody>
                    <a:bodyPr/>
                    <a:lstStyle/>
                    <a:p>
                      <a:pPr indent="0" lvl="0" marL="0" marR="0" rtl="0" algn="l">
                        <a:spcBef>
                          <a:spcPts val="0"/>
                        </a:spcBef>
                        <a:spcAft>
                          <a:spcPts val="0"/>
                        </a:spcAft>
                        <a:buNone/>
                      </a:pPr>
                      <a:r>
                        <a:rPr lang="en-US" sz="1800">
                          <a:solidFill>
                            <a:schemeClr val="dk1"/>
                          </a:solidFill>
                        </a:rPr>
                        <a:t>31 de diciembre de 2020</a:t>
                      </a:r>
                      <a:endParaRPr/>
                    </a:p>
                  </a:txBody>
                  <a:tcPr marT="45725" marB="45725" marR="91450" marL="91450"/>
                </a:tc>
              </a:tr>
              <a:tr h="460975">
                <a:tc>
                  <a:txBody>
                    <a:bodyPr/>
                    <a:lstStyle/>
                    <a:p>
                      <a:pPr indent="0" lvl="0" marL="0" marR="0" rtl="0" algn="l">
                        <a:spcBef>
                          <a:spcPts val="0"/>
                        </a:spcBef>
                        <a:spcAft>
                          <a:spcPts val="0"/>
                        </a:spcAft>
                        <a:buNone/>
                      </a:pPr>
                      <a:r>
                        <a:rPr lang="en-US" sz="1800"/>
                        <a:t>O5.3 SOMEE desarrollado</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solidFill>
                            <a:schemeClr val="dk1"/>
                          </a:solidFill>
                        </a:rPr>
                        <a:t>31 de marzo de 2021</a:t>
                      </a:r>
                      <a:endParaRPr/>
                    </a:p>
                  </a:txBody>
                  <a:tcPr marT="45725" marB="45725" marR="91450" marL="91450"/>
                </a:tc>
              </a:tr>
            </a:tbl>
          </a:graphicData>
        </a:graphic>
      </p:graphicFrame>
      <p:sp>
        <p:nvSpPr>
          <p:cNvPr id="166" name="Google Shape;166;p9"/>
          <p:cNvSpPr txBox="1"/>
          <p:nvPr/>
        </p:nvSpPr>
        <p:spPr>
          <a:xfrm>
            <a:off x="204987" y="131401"/>
            <a:ext cx="121161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Fechas revisadas de entrega de productos emblemáticos del Proyecto CLME+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2019-10-15T15:42:30Z</dcterms:created>
  <dc:creator>CLME SPO</dc:creator>
</cp:coreProperties>
</file>