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4.xml"/>
  <Override ContentType="application/vnd.ms-office.chartcolorstyle+xml" PartName="/ppt/charts/colors1.xml"/>
  <Override ContentType="application/vnd.ms-office.chartcolorstyle+xml" PartName="/ppt/charts/colors2.xml"/>
  <Override ContentType="application/vnd.ms-office.chartcolorstyle+xml" PartName="/ppt/charts/colors3.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3.xml"/>
  <Override ContentType="application/vnd.openxmlformats-officedocument.drawingml.chart+xml" PartName="/ppt/charts/chart2.xml"/>
  <Override ContentType="application/vnd.openxmlformats-officedocument.drawingml.chart+xml" PartName="/ppt/charts/chart5.xml"/>
  <Override ContentType="application/vnd.openxmlformats-officedocument.drawingml.chart+xml" PartName="/ppt/charts/chart4.xml"/>
  <Override ContentType="application/vnd.openxmlformats-officedocument.drawingml.chart+xml" PartName="/ppt/charts/chart1.xml"/>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themeOverride+xml" PartName="/ppt/theme/themeOverride1.xml"/>
  <Override ContentType="application/binary" PartName="/ppt/metadata"/>
  <Override ContentType="application/vnd.openxmlformats-officedocument.presentationml.notesMaster+xml" PartName="/ppt/notesMasters/notesMaster1.xml"/>
  <Override ContentType="application/vnd.openxmlformats-officedocument.drawingml.chartshapes+xml" PartName="/ppt/drawings/drawing2.xml"/>
  <Override ContentType="application/vnd.openxmlformats-officedocument.drawingml.chartshapes+xml" PartName="/ppt/drawings/drawing1.xml"/>
  <Override ContentType="application/vnd.ms-office.chartstyle+xml" PartName="/ppt/charts/style3.xml"/>
  <Override ContentType="application/vnd.ms-office.chartstyle+xml" PartName="/ppt/charts/style4.xml"/>
  <Override ContentType="application/vnd.ms-office.chartstyle+xml" PartName="/ppt/charts/style1.xml"/>
  <Override ContentType="application/vnd.ms-office.chartstyle+xml" PartName="/ppt/charts/style2.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y="6858000" cx="12192000"/>
  <p:notesSz cx="6858000" cy="9144000"/>
  <p:embeddedFontLst>
    <p:embeddedFont>
      <p:font typeface="Garamond"/>
      <p:regular r:id="rId37"/>
      <p:bold r:id="rId38"/>
      <p:italic r:id="rId39"/>
      <p:boldItalic r:id="rId40"/>
    </p:embeddedFont>
    <p:embeddedFont>
      <p:font typeface="Palatino Linotype"/>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5" roundtripDataSignature="AMtx7mjD2J4CB+LFu8onC9Bb6DFV7v5QN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3D483F2B-6805-42A4-B3A3-B4662D4F3CC4}">
  <a:tblStyle styleId="{3D483F2B-6805-42A4-B3A3-B4662D4F3CC4}"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9EFF7"/>
          </a:solidFill>
        </a:fill>
      </a:tcStyle>
    </a:wholeTbl>
    <a:band1H>
      <a:tcTxStyle/>
      <a:tcStyle>
        <a:fill>
          <a:solidFill>
            <a:srgbClr val="D0DEEF"/>
          </a:solidFill>
        </a:fill>
      </a:tcStyle>
    </a:band1H>
    <a:band2H>
      <a:tcTxStyle/>
    </a:band2H>
    <a:band1V>
      <a:tcTxStyle/>
      <a:tcStyle>
        <a:fill>
          <a:solidFill>
            <a:srgbClr val="D0DEEF"/>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36E4469B-391C-4438-8C7A-04E7C6B8CA5E}"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Garamond-boldItalic.fntdata"/><Relationship Id="rId20" Type="http://schemas.openxmlformats.org/officeDocument/2006/relationships/slide" Target="slides/slide15.xml"/><Relationship Id="rId42" Type="http://schemas.openxmlformats.org/officeDocument/2006/relationships/font" Target="fonts/PalatinoLinotype-bold.fntdata"/><Relationship Id="rId41" Type="http://schemas.openxmlformats.org/officeDocument/2006/relationships/font" Target="fonts/PalatinoLinotype-regular.fntdata"/><Relationship Id="rId22" Type="http://schemas.openxmlformats.org/officeDocument/2006/relationships/slide" Target="slides/slide17.xml"/><Relationship Id="rId44" Type="http://schemas.openxmlformats.org/officeDocument/2006/relationships/font" Target="fonts/PalatinoLinotype-boldItalic.fntdata"/><Relationship Id="rId21" Type="http://schemas.openxmlformats.org/officeDocument/2006/relationships/slide" Target="slides/slide16.xml"/><Relationship Id="rId43" Type="http://schemas.openxmlformats.org/officeDocument/2006/relationships/font" Target="fonts/PalatinoLinotype-italic.fntdata"/><Relationship Id="rId24" Type="http://schemas.openxmlformats.org/officeDocument/2006/relationships/slide" Target="slides/slide19.xml"/><Relationship Id="rId23" Type="http://schemas.openxmlformats.org/officeDocument/2006/relationships/slide" Target="slides/slide18.xml"/><Relationship Id="rId45" Type="http://customschemas.google.com/relationships/presentationmetadata" Target="meta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Garamond-regular.fntdata"/><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Garamond-italic.fntdata"/><Relationship Id="rId16" Type="http://schemas.openxmlformats.org/officeDocument/2006/relationships/slide" Target="slides/slide11.xml"/><Relationship Id="rId38" Type="http://schemas.openxmlformats.org/officeDocument/2006/relationships/font" Target="fonts/Garamond-bold.fntdata"/><Relationship Id="rId19" Type="http://schemas.openxmlformats.org/officeDocument/2006/relationships/slide" Target="slides/slide14.xml"/><Relationship Id="rId18"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oleObject" Target="file:///C:\Users\Iv&#225;n%20Pavletich\Desktop\TE%20financial%20info%20updated.xlsx" TargetMode="External"/><Relationship Id="rId2"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C:\Users\Iv&#225;n%20Pavletich\Desktop\TE%20financial%20info%20updated.xlsx" TargetMode="Externa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file:///C:\Users\Iv&#225;n%20Pavletich\Desktop\Working%20file%20PPCM2020.xlsx" TargetMode="External"/></Relationships>
</file>

<file path=ppt/charts/_rels/chart4.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oleObject" Target="file:///C:\Users\Iv&#225;n%20Pavletich\Desktop\Working%20file%20PPCM2020.xlsx" TargetMode="External"/></Relationships>
</file>

<file path=ppt/charts/_rels/chart5.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themeOverride" Target="../theme/themeOverride1.xml"/><Relationship Id="rId4"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6">
                  <a:lumMod val="20000"/>
                  <a:lumOff val="80000"/>
                </a:schemeClr>
              </a:solidFill>
              <a:ln>
                <a:noFill/>
              </a:ln>
              <a:effectLst/>
            </c:spPr>
            <c:extLst xmlns:c16r2="http://schemas.microsoft.com/office/drawing/2015/06/chart">
              <c:ext xmlns:c16="http://schemas.microsoft.com/office/drawing/2014/chart" uri="{C3380CC4-5D6E-409C-BE32-E72D297353CC}">
                <c16:uniqueId val="{00000001-FA9A-41CF-9A3C-398AF178DB89}"/>
              </c:ext>
            </c:extLst>
          </c:dPt>
          <c:dPt>
            <c:idx val="1"/>
            <c:invertIfNegative val="0"/>
            <c:bubble3D val="0"/>
            <c:spPr>
              <a:solidFill>
                <a:schemeClr val="accent6">
                  <a:lumMod val="40000"/>
                  <a:lumOff val="60000"/>
                </a:schemeClr>
              </a:solidFill>
              <a:ln>
                <a:noFill/>
              </a:ln>
              <a:effectLst/>
            </c:spPr>
            <c:extLst xmlns:c16r2="http://schemas.microsoft.com/office/drawing/2015/06/chart">
              <c:ext xmlns:c16="http://schemas.microsoft.com/office/drawing/2014/chart" uri="{C3380CC4-5D6E-409C-BE32-E72D297353CC}">
                <c16:uniqueId val="{00000003-FA9A-41CF-9A3C-398AF178DB89}"/>
              </c:ext>
            </c:extLst>
          </c:dPt>
          <c:dPt>
            <c:idx val="2"/>
            <c:invertIfNegative val="0"/>
            <c:bubble3D val="0"/>
            <c:spPr>
              <a:solidFill>
                <a:srgbClr val="00B050"/>
              </a:solidFill>
              <a:ln>
                <a:noFill/>
              </a:ln>
              <a:effectLst/>
            </c:spPr>
            <c:extLst xmlns:c16r2="http://schemas.microsoft.com/office/drawing/2015/06/chart">
              <c:ext xmlns:c16="http://schemas.microsoft.com/office/drawing/2014/chart" uri="{C3380CC4-5D6E-409C-BE32-E72D297353CC}">
                <c16:uniqueId val="{00000005-FA9A-41CF-9A3C-398AF178DB89}"/>
              </c:ext>
            </c:extLst>
          </c:dPt>
          <c:dPt>
            <c:idx val="3"/>
            <c:invertIfNegative val="0"/>
            <c:bubble3D val="0"/>
            <c:spPr>
              <a:solidFill>
                <a:schemeClr val="accent1">
                  <a:lumMod val="75000"/>
                </a:schemeClr>
              </a:solidFill>
              <a:ln>
                <a:solidFill>
                  <a:schemeClr val="accent1"/>
                </a:solidFill>
              </a:ln>
              <a:effectLst/>
            </c:spPr>
            <c:extLst xmlns:c16r2="http://schemas.microsoft.com/office/drawing/2015/06/chart">
              <c:ext xmlns:c16="http://schemas.microsoft.com/office/drawing/2014/chart" uri="{C3380CC4-5D6E-409C-BE32-E72D297353CC}">
                <c16:uniqueId val="{00000007-FA9A-41CF-9A3C-398AF178DB89}"/>
              </c:ext>
            </c:extLst>
          </c:dPt>
          <c:dLbls>
            <c:dLbl>
              <c:idx val="0"/>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Palatino Linotype" panose="02040502050505030304" pitchFamily="18" charset="0"/>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FA9A-41CF-9A3C-398AF178DB89}"/>
                </c:ext>
                <c:ext xmlns:c15="http://schemas.microsoft.com/office/drawing/2012/chart" uri="{CE6537A1-D6FC-4f65-9D91-7224C49458BB}">
                  <c15:spPr xmlns:c15="http://schemas.microsoft.com/office/drawing/2012/chart">
                    <a:prstGeom prst="rect">
                      <a:avLst/>
                    </a:prstGeom>
                  </c15:spPr>
                </c:ext>
              </c:extLst>
            </c:dLbl>
            <c:dLbl>
              <c:idx val="1"/>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Palatino Linotype" panose="02040502050505030304" pitchFamily="18" charset="0"/>
                      <a:ea typeface="+mn-ea"/>
                      <a:cs typeface="+mn-cs"/>
                    </a:defRPr>
                  </a:pPr>
                  <a:endParaRPr lang="en-US"/>
                </a:p>
              </c:txPr>
              <c:showLegendKey val="0"/>
              <c:showVal val="1"/>
              <c:showCatName val="0"/>
              <c:showSerName val="0"/>
              <c:showPercent val="0"/>
              <c:showBubbleSize val="0"/>
            </c:dLbl>
            <c:dLbl>
              <c:idx val="3"/>
              <c:tx>
                <c:rich>
                  <a:bodyPr/>
                  <a:lstStyle/>
                  <a:p>
                    <a:r>
                      <a:rPr lang="en-US"/>
                      <a:t>12,500,000</a:t>
                    </a:r>
                  </a:p>
                </c:rich>
              </c:tx>
              <c:showLegendKey val="0"/>
              <c:showVal val="1"/>
              <c:showCatName val="0"/>
              <c:showSerName val="0"/>
              <c:showPercent val="0"/>
              <c:showBubbleSize val="0"/>
              <c:separator>; </c:separator>
              <c:extLst xmlns:c16r2="http://schemas.microsoft.com/office/drawing/2015/06/chart">
                <c:ext xmlns:c16="http://schemas.microsoft.com/office/drawing/2014/chart" uri="{C3380CC4-5D6E-409C-BE32-E72D297353CC}">
                  <c16:uniqueId val="{00000007-FA9A-41CF-9A3C-398AF178DB89}"/>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Palatino Linotype" panose="02040502050505030304" pitchFamily="18" charset="0"/>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Sheet1!$D$25:$G$25</c:f>
              <c:strCache>
                <c:ptCount val="4"/>
                <c:pt idx="0">
                  <c:v>Budget disbursed until Feb 2019</c:v>
                </c:pt>
                <c:pt idx="1">
                  <c:v>Budget disbursed until Sep 2019</c:v>
                </c:pt>
                <c:pt idx="2">
                  <c:v>Budget disbursed until Apr 2020</c:v>
                </c:pt>
                <c:pt idx="3">
                  <c:v>Total GEF budget</c:v>
                </c:pt>
              </c:strCache>
            </c:strRef>
          </c:cat>
          <c:val>
            <c:numRef>
              <c:f>Sheet1!$D$26:$G$26</c:f>
              <c:numCache>
                <c:formatCode>#,##0</c:formatCode>
                <c:ptCount val="4"/>
                <c:pt idx="0">
                  <c:v>7162604</c:v>
                </c:pt>
                <c:pt idx="1">
                  <c:v>8953009</c:v>
                </c:pt>
                <c:pt idx="2">
                  <c:v>10081817.299999999</c:v>
                </c:pt>
                <c:pt idx="3">
                  <c:v>12500000</c:v>
                </c:pt>
              </c:numCache>
            </c:numRef>
          </c:val>
          <c:extLst xmlns:c16r2="http://schemas.microsoft.com/office/drawing/2015/06/chart">
            <c:ext xmlns:c16="http://schemas.microsoft.com/office/drawing/2014/chart" uri="{C3380CC4-5D6E-409C-BE32-E72D297353CC}">
              <c16:uniqueId val="{00000008-FA9A-41CF-9A3C-398AF178DB89}"/>
            </c:ext>
          </c:extLst>
        </c:ser>
        <c:dLbls>
          <c:showLegendKey val="0"/>
          <c:showVal val="0"/>
          <c:showCatName val="0"/>
          <c:showSerName val="0"/>
          <c:showPercent val="0"/>
          <c:showBubbleSize val="0"/>
        </c:dLbls>
        <c:gapWidth val="219"/>
        <c:overlap val="-27"/>
        <c:axId val="532847472"/>
        <c:axId val="532848256"/>
      </c:barChart>
      <c:catAx>
        <c:axId val="532847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Palatino Linotype" panose="02040502050505030304" pitchFamily="18" charset="0"/>
                <a:ea typeface="+mn-ea"/>
                <a:cs typeface="+mn-cs"/>
              </a:defRPr>
            </a:pPr>
            <a:endParaRPr lang="en-US"/>
          </a:p>
        </c:txPr>
        <c:crossAx val="532848256"/>
        <c:crosses val="autoZero"/>
        <c:auto val="1"/>
        <c:lblAlgn val="ctr"/>
        <c:lblOffset val="100"/>
        <c:noMultiLvlLbl val="0"/>
      </c:catAx>
      <c:valAx>
        <c:axId val="532848256"/>
        <c:scaling>
          <c:orientation val="minMax"/>
        </c:scaling>
        <c:delete val="1"/>
        <c:axPos val="l"/>
        <c:numFmt formatCode="#,##0" sourceLinked="1"/>
        <c:majorTickMark val="none"/>
        <c:minorTickMark val="none"/>
        <c:tickLblPos val="nextTo"/>
        <c:crossAx val="532847472"/>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Sheet1!$H$21</c:f>
              <c:strCache>
                <c:ptCount val="1"/>
                <c:pt idx="0">
                  <c:v>Inception period</c:v>
                </c:pt>
              </c:strCache>
            </c:strRef>
          </c:tx>
          <c:spPr>
            <a:solidFill>
              <a:schemeClr val="accent6">
                <a:lumMod val="20000"/>
                <a:lumOff val="80000"/>
              </a:schemeClr>
            </a:solidFill>
            <a:ln>
              <a:noFill/>
            </a:ln>
            <a:effectLst/>
          </c:spPr>
          <c:invertIfNegative val="0"/>
          <c:val>
            <c:numRef>
              <c:f>Sheet1!$H$20</c:f>
              <c:numCache>
                <c:formatCode>0%</c:formatCode>
                <c:ptCount val="1"/>
                <c:pt idx="0">
                  <c:v>8.3333333333333329E-2</c:v>
                </c:pt>
              </c:numCache>
            </c:numRef>
          </c:val>
          <c:extLst xmlns:c16r2="http://schemas.microsoft.com/office/drawing/2015/06/chart">
            <c:ext xmlns:c16="http://schemas.microsoft.com/office/drawing/2014/chart" uri="{C3380CC4-5D6E-409C-BE32-E72D297353CC}">
              <c16:uniqueId val="{00000000-ED7E-4A46-9085-E56782AE7936}"/>
            </c:ext>
          </c:extLst>
        </c:ser>
        <c:ser>
          <c:idx val="1"/>
          <c:order val="1"/>
          <c:tx>
            <c:strRef>
              <c:f>Sheet1!$I$21</c:f>
              <c:strCache>
                <c:ptCount val="1"/>
                <c:pt idx="0">
                  <c:v>Elapsed period</c:v>
                </c:pt>
              </c:strCache>
            </c:strRef>
          </c:tx>
          <c:spPr>
            <a:solidFill>
              <a:schemeClr val="accent6">
                <a:lumMod val="60000"/>
                <a:lumOff val="40000"/>
              </a:schemeClr>
            </a:solidFill>
            <a:ln>
              <a:noFill/>
            </a:ln>
            <a:effectLst/>
          </c:spPr>
          <c:invertIfNegative val="0"/>
          <c:val>
            <c:numRef>
              <c:f>Sheet1!$I$20</c:f>
              <c:numCache>
                <c:formatCode>0%</c:formatCode>
                <c:ptCount val="1"/>
                <c:pt idx="0">
                  <c:v>0.75</c:v>
                </c:pt>
              </c:numCache>
            </c:numRef>
          </c:val>
          <c:extLst xmlns:c16r2="http://schemas.microsoft.com/office/drawing/2015/06/chart">
            <c:ext xmlns:c16="http://schemas.microsoft.com/office/drawing/2014/chart" uri="{C3380CC4-5D6E-409C-BE32-E72D297353CC}">
              <c16:uniqueId val="{00000001-ED7E-4A46-9085-E56782AE7936}"/>
            </c:ext>
          </c:extLst>
        </c:ser>
        <c:ser>
          <c:idx val="2"/>
          <c:order val="2"/>
          <c:tx>
            <c:strRef>
              <c:f>Sheet1!$J$21</c:f>
              <c:strCache>
                <c:ptCount val="1"/>
                <c:pt idx="0">
                  <c:v>Remaining period</c:v>
                </c:pt>
              </c:strCache>
            </c:strRef>
          </c:tx>
          <c:spPr>
            <a:solidFill>
              <a:schemeClr val="bg1">
                <a:lumMod val="75000"/>
              </a:schemeClr>
            </a:solidFill>
            <a:ln>
              <a:noFill/>
            </a:ln>
            <a:effectLst/>
          </c:spPr>
          <c:invertIfNegative val="0"/>
          <c:val>
            <c:numRef>
              <c:f>Sheet1!$J$20</c:f>
              <c:numCache>
                <c:formatCode>0%</c:formatCode>
                <c:ptCount val="1"/>
                <c:pt idx="0">
                  <c:v>0.16666666666666666</c:v>
                </c:pt>
              </c:numCache>
            </c:numRef>
          </c:val>
          <c:extLst xmlns:c16r2="http://schemas.microsoft.com/office/drawing/2015/06/chart">
            <c:ext xmlns:c16="http://schemas.microsoft.com/office/drawing/2014/chart" uri="{C3380CC4-5D6E-409C-BE32-E72D297353CC}">
              <c16:uniqueId val="{00000002-ED7E-4A46-9085-E56782AE7936}"/>
            </c:ext>
          </c:extLst>
        </c:ser>
        <c:dLbls>
          <c:showLegendKey val="0"/>
          <c:showVal val="0"/>
          <c:showCatName val="0"/>
          <c:showSerName val="0"/>
          <c:showPercent val="0"/>
          <c:showBubbleSize val="0"/>
        </c:dLbls>
        <c:gapWidth val="150"/>
        <c:overlap val="100"/>
        <c:axId val="227816296"/>
        <c:axId val="227816688"/>
      </c:barChart>
      <c:catAx>
        <c:axId val="227816296"/>
        <c:scaling>
          <c:orientation val="minMax"/>
        </c:scaling>
        <c:delete val="1"/>
        <c:axPos val="l"/>
        <c:numFmt formatCode="General" sourceLinked="1"/>
        <c:majorTickMark val="none"/>
        <c:minorTickMark val="none"/>
        <c:tickLblPos val="nextTo"/>
        <c:crossAx val="227816688"/>
        <c:crosses val="autoZero"/>
        <c:auto val="1"/>
        <c:lblAlgn val="ctr"/>
        <c:lblOffset val="100"/>
        <c:noMultiLvlLbl val="0"/>
      </c:catAx>
      <c:valAx>
        <c:axId val="2278166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227816296"/>
        <c:crosses val="autoZero"/>
        <c:crossBetween val="between"/>
      </c:valAx>
      <c:spPr>
        <a:noFill/>
        <a:ln>
          <a:noFill/>
        </a:ln>
        <a:effectLst/>
      </c:spPr>
    </c:plotArea>
    <c:legend>
      <c:legendPos val="b"/>
      <c:layout>
        <c:manualLayout>
          <c:xMode val="edge"/>
          <c:yMode val="edge"/>
          <c:x val="0"/>
          <c:y val="0.81712357968964655"/>
          <c:w val="0.75029644382226024"/>
          <c:h val="0.1828764203103534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Palatino Linotype" panose="02040502050505030304" pitchFamily="18"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manualLayout>
          <c:layoutTarget val="inner"/>
          <c:xMode val="edge"/>
          <c:yMode val="edge"/>
          <c:x val="0.17422922134733157"/>
          <c:y val="2.8113517060367455E-2"/>
          <c:w val="0.82577077865266846"/>
          <c:h val="0.83325204141149023"/>
        </c:manualLayout>
      </c:layout>
      <c:bar3DChart>
        <c:barDir val="col"/>
        <c:grouping val="clustered"/>
        <c:varyColors val="0"/>
        <c:ser>
          <c:idx val="0"/>
          <c:order val="0"/>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Palatino Linotype" panose="02040502050505030304" pitchFamily="18" charset="0"/>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Sheet1!$B$2:$F$2</c:f>
              <c:numCache>
                <c:formatCode>0</c:formatCode>
                <c:ptCount val="5"/>
                <c:pt idx="0">
                  <c:v>2015</c:v>
                </c:pt>
                <c:pt idx="1">
                  <c:v>2016</c:v>
                </c:pt>
                <c:pt idx="2">
                  <c:v>2017</c:v>
                </c:pt>
                <c:pt idx="3">
                  <c:v>2018</c:v>
                </c:pt>
                <c:pt idx="4" formatCode="General">
                  <c:v>2019</c:v>
                </c:pt>
              </c:numCache>
            </c:numRef>
          </c:cat>
          <c:val>
            <c:numRef>
              <c:f>Sheet1!$B$13:$F$13</c:f>
              <c:numCache>
                <c:formatCode>#,##0</c:formatCode>
                <c:ptCount val="5"/>
                <c:pt idx="0">
                  <c:v>399333.28</c:v>
                </c:pt>
                <c:pt idx="1">
                  <c:v>2208699.6112000002</c:v>
                </c:pt>
                <c:pt idx="2">
                  <c:v>2956727.4435000005</c:v>
                </c:pt>
                <c:pt idx="3">
                  <c:v>1598748.9833</c:v>
                </c:pt>
                <c:pt idx="4">
                  <c:v>2479859.0315</c:v>
                </c:pt>
              </c:numCache>
            </c:numRef>
          </c:val>
          <c:extLst xmlns:c16r2="http://schemas.microsoft.com/office/drawing/2015/06/chart">
            <c:ext xmlns:c16="http://schemas.microsoft.com/office/drawing/2014/chart" uri="{C3380CC4-5D6E-409C-BE32-E72D297353CC}">
              <c16:uniqueId val="{00000000-FE70-4DB2-8F6B-D425E02EDD85}"/>
            </c:ext>
          </c:extLst>
        </c:ser>
        <c:dLbls>
          <c:showLegendKey val="0"/>
          <c:showVal val="0"/>
          <c:showCatName val="0"/>
          <c:showSerName val="0"/>
          <c:showPercent val="0"/>
          <c:showBubbleSize val="0"/>
        </c:dLbls>
        <c:gapWidth val="150"/>
        <c:shape val="box"/>
        <c:axId val="531381704"/>
        <c:axId val="531377392"/>
        <c:axId val="0"/>
      </c:bar3DChart>
      <c:catAx>
        <c:axId val="531381704"/>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Palatino Linotype" panose="02040502050505030304" pitchFamily="18" charset="0"/>
                <a:ea typeface="+mn-ea"/>
                <a:cs typeface="+mn-cs"/>
              </a:defRPr>
            </a:pPr>
            <a:endParaRPr lang="en-US"/>
          </a:p>
        </c:txPr>
        <c:crossAx val="531377392"/>
        <c:crosses val="autoZero"/>
        <c:auto val="1"/>
        <c:lblAlgn val="ctr"/>
        <c:lblOffset val="100"/>
        <c:noMultiLvlLbl val="0"/>
      </c:catAx>
      <c:valAx>
        <c:axId val="5313773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Palatino Linotype" panose="02040502050505030304" pitchFamily="18" charset="0"/>
                <a:ea typeface="+mn-ea"/>
                <a:cs typeface="+mn-cs"/>
              </a:defRPr>
            </a:pPr>
            <a:endParaRPr lang="en-US"/>
          </a:p>
        </c:txPr>
        <c:crossAx val="53138170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Palatino Linotype" panose="02040502050505030304" pitchFamily="18"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Sheet1!$N$6</c:f>
              <c:strCache>
                <c:ptCount val="1"/>
                <c:pt idx="0">
                  <c:v>Co-executing agreements</c:v>
                </c:pt>
              </c:strCache>
            </c:strRef>
          </c:tx>
          <c:spPr>
            <a:ln w="28575" cap="rnd">
              <a:solidFill>
                <a:schemeClr val="accent1"/>
              </a:solidFill>
              <a:round/>
            </a:ln>
            <a:effectLst/>
          </c:spPr>
          <c:marker>
            <c:symbol val="none"/>
          </c:marker>
          <c:dLbls>
            <c:dLbl>
              <c:idx val="5"/>
              <c:layout>
                <c:manualLayout>
                  <c:x val="-4.5264536465306603E-3"/>
                  <c:y val="-2.846364817522081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04C8-49C1-8170-05E9E0AA4A49}"/>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Sheet1!$O$2:$T$2</c:f>
              <c:numCache>
                <c:formatCode>mmm\-yy</c:formatCode>
                <c:ptCount val="6"/>
                <c:pt idx="0">
                  <c:v>42339</c:v>
                </c:pt>
                <c:pt idx="1">
                  <c:v>42705</c:v>
                </c:pt>
                <c:pt idx="2">
                  <c:v>43070</c:v>
                </c:pt>
                <c:pt idx="3">
                  <c:v>43435</c:v>
                </c:pt>
                <c:pt idx="4">
                  <c:v>43800</c:v>
                </c:pt>
                <c:pt idx="5">
                  <c:v>43922</c:v>
                </c:pt>
              </c:numCache>
            </c:numRef>
          </c:cat>
          <c:val>
            <c:numRef>
              <c:f>Sheet1!$O$6:$T$6</c:f>
              <c:numCache>
                <c:formatCode>0%</c:formatCode>
                <c:ptCount val="6"/>
                <c:pt idx="0">
                  <c:v>0</c:v>
                </c:pt>
                <c:pt idx="1">
                  <c:v>0.05</c:v>
                </c:pt>
                <c:pt idx="2">
                  <c:v>0.19</c:v>
                </c:pt>
                <c:pt idx="3">
                  <c:v>0.46</c:v>
                </c:pt>
                <c:pt idx="4">
                  <c:v>0.75</c:v>
                </c:pt>
                <c:pt idx="5">
                  <c:v>0.83</c:v>
                </c:pt>
              </c:numCache>
            </c:numRef>
          </c:val>
          <c:smooth val="0"/>
          <c:extLst xmlns:c16r2="http://schemas.microsoft.com/office/drawing/2015/06/chart">
            <c:ext xmlns:c16="http://schemas.microsoft.com/office/drawing/2014/chart" uri="{C3380CC4-5D6E-409C-BE32-E72D297353CC}">
              <c16:uniqueId val="{00000000-04C8-49C1-8170-05E9E0AA4A49}"/>
            </c:ext>
          </c:extLst>
        </c:ser>
        <c:ser>
          <c:idx val="1"/>
          <c:order val="1"/>
          <c:tx>
            <c:strRef>
              <c:f>Sheet1!$N$7</c:f>
              <c:strCache>
                <c:ptCount val="1"/>
                <c:pt idx="0">
                  <c:v>PCU</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Sheet1!$O$2:$T$2</c:f>
              <c:numCache>
                <c:formatCode>mmm\-yy</c:formatCode>
                <c:ptCount val="6"/>
                <c:pt idx="0">
                  <c:v>42339</c:v>
                </c:pt>
                <c:pt idx="1">
                  <c:v>42705</c:v>
                </c:pt>
                <c:pt idx="2">
                  <c:v>43070</c:v>
                </c:pt>
                <c:pt idx="3">
                  <c:v>43435</c:v>
                </c:pt>
                <c:pt idx="4">
                  <c:v>43800</c:v>
                </c:pt>
                <c:pt idx="5">
                  <c:v>43922</c:v>
                </c:pt>
              </c:numCache>
            </c:numRef>
          </c:cat>
          <c:val>
            <c:numRef>
              <c:f>Sheet1!$O$7:$T$7</c:f>
              <c:numCache>
                <c:formatCode>0%</c:formatCode>
                <c:ptCount val="6"/>
                <c:pt idx="0">
                  <c:v>0.05</c:v>
                </c:pt>
                <c:pt idx="1">
                  <c:v>0.22</c:v>
                </c:pt>
                <c:pt idx="2">
                  <c:v>0.32</c:v>
                </c:pt>
                <c:pt idx="3">
                  <c:v>0.5</c:v>
                </c:pt>
                <c:pt idx="4">
                  <c:v>0.66</c:v>
                </c:pt>
                <c:pt idx="5">
                  <c:v>0.71</c:v>
                </c:pt>
              </c:numCache>
            </c:numRef>
          </c:val>
          <c:smooth val="0"/>
          <c:extLst xmlns:c16r2="http://schemas.microsoft.com/office/drawing/2015/06/chart">
            <c:ext xmlns:c16="http://schemas.microsoft.com/office/drawing/2014/chart" uri="{C3380CC4-5D6E-409C-BE32-E72D297353CC}">
              <c16:uniqueId val="{00000001-04C8-49C1-8170-05E9E0AA4A49}"/>
            </c:ext>
          </c:extLst>
        </c:ser>
        <c:dLbls>
          <c:showLegendKey val="0"/>
          <c:showVal val="0"/>
          <c:showCatName val="0"/>
          <c:showSerName val="0"/>
          <c:showPercent val="0"/>
          <c:showBubbleSize val="0"/>
        </c:dLbls>
        <c:smooth val="0"/>
        <c:axId val="544190344"/>
        <c:axId val="529090176"/>
      </c:lineChart>
      <c:dateAx>
        <c:axId val="544190344"/>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9090176"/>
        <c:crosses val="autoZero"/>
        <c:auto val="1"/>
        <c:lblOffset val="100"/>
        <c:baseTimeUnit val="months"/>
      </c:dateAx>
      <c:valAx>
        <c:axId val="5290901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4190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Palatino Linotype" panose="02040502050505030304" pitchFamily="18" charset="0"/>
                <a:ea typeface="+mn-ea"/>
                <a:cs typeface="+mn-cs"/>
              </a:defRPr>
            </a:pPr>
            <a:r>
              <a:rPr lang="en-US" sz="1200"/>
              <a:t>% Total Spent/Total Budget</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Palatino Linotype" panose="02040502050505030304" pitchFamily="18" charset="0"/>
              <a:ea typeface="+mn-ea"/>
              <a:cs typeface="+mn-cs"/>
            </a:defRPr>
          </a:pPr>
          <a:endParaRPr lang="en-US"/>
        </a:p>
      </c:txPr>
    </c:title>
    <c:autoTitleDeleted val="0"/>
    <c:plotArea>
      <c:layout/>
      <c:barChart>
        <c:barDir val="col"/>
        <c:grouping val="clustered"/>
        <c:varyColors val="0"/>
        <c:ser>
          <c:idx val="0"/>
          <c:order val="0"/>
          <c:tx>
            <c:strRef>
              <c:f>Sheet2!$B$2</c:f>
              <c:strCache>
                <c:ptCount val="1"/>
                <c:pt idx="0">
                  <c:v>Sep-17</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Palatino Linotype" panose="02040502050505030304" pitchFamily="18" charset="0"/>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Sheet2!$A$3:$A$12</c:f>
              <c:strCache>
                <c:ptCount val="10"/>
                <c:pt idx="0">
                  <c:v>PCU</c:v>
                </c:pt>
                <c:pt idx="1">
                  <c:v>UNEP</c:v>
                </c:pt>
                <c:pt idx="2">
                  <c:v>FAO</c:v>
                </c:pt>
                <c:pt idx="3">
                  <c:v>CRFM</c:v>
                </c:pt>
                <c:pt idx="4">
                  <c:v>OSPESCA</c:v>
                </c:pt>
                <c:pt idx="5">
                  <c:v>CANARI</c:v>
                </c:pt>
                <c:pt idx="6">
                  <c:v>CERMES</c:v>
                </c:pt>
                <c:pt idx="7">
                  <c:v>GCFI</c:v>
                </c:pt>
                <c:pt idx="8">
                  <c:v>OECS</c:v>
                </c:pt>
                <c:pt idx="9">
                  <c:v>UNESCO</c:v>
                </c:pt>
              </c:strCache>
            </c:strRef>
          </c:cat>
          <c:val>
            <c:numRef>
              <c:f>Sheet2!$B$3:$B$12</c:f>
              <c:numCache>
                <c:formatCode>0%</c:formatCode>
                <c:ptCount val="10"/>
                <c:pt idx="0">
                  <c:v>0.25</c:v>
                </c:pt>
                <c:pt idx="1">
                  <c:v>0.22</c:v>
                </c:pt>
                <c:pt idx="2">
                  <c:v>0</c:v>
                </c:pt>
                <c:pt idx="3">
                  <c:v>0.11</c:v>
                </c:pt>
                <c:pt idx="4">
                  <c:v>0.22</c:v>
                </c:pt>
                <c:pt idx="5">
                  <c:v>0.15</c:v>
                </c:pt>
                <c:pt idx="6">
                  <c:v>0.17</c:v>
                </c:pt>
                <c:pt idx="7">
                  <c:v>0.14000000000000001</c:v>
                </c:pt>
                <c:pt idx="8">
                  <c:v>0</c:v>
                </c:pt>
                <c:pt idx="9">
                  <c:v>0</c:v>
                </c:pt>
              </c:numCache>
            </c:numRef>
          </c:val>
          <c:extLst xmlns:c16r2="http://schemas.microsoft.com/office/drawing/2015/06/chart">
            <c:ext xmlns:c16="http://schemas.microsoft.com/office/drawing/2014/chart" uri="{C3380CC4-5D6E-409C-BE32-E72D297353CC}">
              <c16:uniqueId val="{00000000-916F-4F46-B108-305A352EF125}"/>
            </c:ext>
          </c:extLst>
        </c:ser>
        <c:ser>
          <c:idx val="2"/>
          <c:order val="2"/>
          <c:tx>
            <c:strRef>
              <c:f>Sheet2!$D$2</c:f>
              <c:strCache>
                <c:ptCount val="1"/>
                <c:pt idx="0">
                  <c:v>Dec-18</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Palatino Linotype" panose="02040502050505030304" pitchFamily="18" charset="0"/>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Sheet2!$A$3:$A$12</c:f>
              <c:strCache>
                <c:ptCount val="10"/>
                <c:pt idx="0">
                  <c:v>PCU</c:v>
                </c:pt>
                <c:pt idx="1">
                  <c:v>UNEP</c:v>
                </c:pt>
                <c:pt idx="2">
                  <c:v>FAO</c:v>
                </c:pt>
                <c:pt idx="3">
                  <c:v>CRFM</c:v>
                </c:pt>
                <c:pt idx="4">
                  <c:v>OSPESCA</c:v>
                </c:pt>
                <c:pt idx="5">
                  <c:v>CANARI</c:v>
                </c:pt>
                <c:pt idx="6">
                  <c:v>CERMES</c:v>
                </c:pt>
                <c:pt idx="7">
                  <c:v>GCFI</c:v>
                </c:pt>
                <c:pt idx="8">
                  <c:v>OECS</c:v>
                </c:pt>
                <c:pt idx="9">
                  <c:v>UNESCO</c:v>
                </c:pt>
              </c:strCache>
            </c:strRef>
          </c:cat>
          <c:val>
            <c:numRef>
              <c:f>Sheet2!$D$3:$D$12</c:f>
              <c:numCache>
                <c:formatCode>0%</c:formatCode>
                <c:ptCount val="10"/>
                <c:pt idx="0">
                  <c:v>0.49</c:v>
                </c:pt>
                <c:pt idx="1">
                  <c:v>0.49</c:v>
                </c:pt>
                <c:pt idx="2">
                  <c:v>0.18</c:v>
                </c:pt>
                <c:pt idx="3">
                  <c:v>0.48</c:v>
                </c:pt>
                <c:pt idx="4">
                  <c:v>0.81</c:v>
                </c:pt>
                <c:pt idx="5">
                  <c:v>0.65</c:v>
                </c:pt>
                <c:pt idx="6">
                  <c:v>0.61</c:v>
                </c:pt>
                <c:pt idx="7">
                  <c:v>0.55000000000000004</c:v>
                </c:pt>
                <c:pt idx="8">
                  <c:v>0.34</c:v>
                </c:pt>
                <c:pt idx="9">
                  <c:v>0.1</c:v>
                </c:pt>
              </c:numCache>
            </c:numRef>
          </c:val>
          <c:extLst xmlns:c16r2="http://schemas.microsoft.com/office/drawing/2015/06/chart">
            <c:ext xmlns:c16="http://schemas.microsoft.com/office/drawing/2014/chart" uri="{C3380CC4-5D6E-409C-BE32-E72D297353CC}">
              <c16:uniqueId val="{00000001-916F-4F46-B108-305A352EF125}"/>
            </c:ext>
          </c:extLst>
        </c:ser>
        <c:ser>
          <c:idx val="4"/>
          <c:order val="4"/>
          <c:tx>
            <c:strRef>
              <c:f>Sheet2!$F$2</c:f>
              <c:strCache>
                <c:ptCount val="1"/>
                <c:pt idx="0">
                  <c:v>Mar-20</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Palatino Linotype" panose="02040502050505030304" pitchFamily="18" charset="0"/>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Sheet2!$A$3:$A$12</c:f>
              <c:strCache>
                <c:ptCount val="10"/>
                <c:pt idx="0">
                  <c:v>PCU</c:v>
                </c:pt>
                <c:pt idx="1">
                  <c:v>UNEP</c:v>
                </c:pt>
                <c:pt idx="2">
                  <c:v>FAO</c:v>
                </c:pt>
                <c:pt idx="3">
                  <c:v>CRFM</c:v>
                </c:pt>
                <c:pt idx="4">
                  <c:v>OSPESCA</c:v>
                </c:pt>
                <c:pt idx="5">
                  <c:v>CANARI</c:v>
                </c:pt>
                <c:pt idx="6">
                  <c:v>CERMES</c:v>
                </c:pt>
                <c:pt idx="7">
                  <c:v>GCFI</c:v>
                </c:pt>
                <c:pt idx="8">
                  <c:v>OECS</c:v>
                </c:pt>
                <c:pt idx="9">
                  <c:v>UNESCO</c:v>
                </c:pt>
              </c:strCache>
            </c:strRef>
          </c:cat>
          <c:val>
            <c:numRef>
              <c:f>Sheet2!$F$3:$F$12</c:f>
              <c:numCache>
                <c:formatCode>0%</c:formatCode>
                <c:ptCount val="10"/>
                <c:pt idx="0">
                  <c:v>0.72</c:v>
                </c:pt>
                <c:pt idx="1">
                  <c:v>0.81</c:v>
                </c:pt>
                <c:pt idx="2">
                  <c:v>0.72</c:v>
                </c:pt>
                <c:pt idx="3">
                  <c:v>0.87</c:v>
                </c:pt>
                <c:pt idx="4">
                  <c:v>1</c:v>
                </c:pt>
                <c:pt idx="5">
                  <c:v>0.96</c:v>
                </c:pt>
                <c:pt idx="6">
                  <c:v>0.78</c:v>
                </c:pt>
                <c:pt idx="7">
                  <c:v>0.79</c:v>
                </c:pt>
                <c:pt idx="8">
                  <c:v>0.63</c:v>
                </c:pt>
                <c:pt idx="9">
                  <c:v>0.56000000000000005</c:v>
                </c:pt>
              </c:numCache>
            </c:numRef>
          </c:val>
          <c:extLst xmlns:c16r2="http://schemas.microsoft.com/office/drawing/2015/06/chart">
            <c:ext xmlns:c16="http://schemas.microsoft.com/office/drawing/2014/chart" uri="{C3380CC4-5D6E-409C-BE32-E72D297353CC}">
              <c16:uniqueId val="{00000002-916F-4F46-B108-305A352EF125}"/>
            </c:ext>
          </c:extLst>
        </c:ser>
        <c:dLbls>
          <c:dLblPos val="outEnd"/>
          <c:showLegendKey val="0"/>
          <c:showVal val="1"/>
          <c:showCatName val="0"/>
          <c:showSerName val="0"/>
          <c:showPercent val="0"/>
          <c:showBubbleSize val="0"/>
        </c:dLbls>
        <c:gapWidth val="150"/>
        <c:axId val="527664400"/>
        <c:axId val="527658520"/>
        <c:extLst xmlns:c16r2="http://schemas.microsoft.com/office/drawing/2015/06/chart">
          <c:ext xmlns:c15="http://schemas.microsoft.com/office/drawing/2012/chart" uri="{02D57815-91ED-43cb-92C2-25804820EDAC}">
            <c15:filteredBarSeries>
              <c15:ser>
                <c:idx val="1"/>
                <c:order val="1"/>
                <c:tx>
                  <c:strRef>
                    <c:extLst xmlns:c16r2="http://schemas.microsoft.com/office/drawing/2015/06/chart">
                      <c:ext uri="{02D57815-91ED-43cb-92C2-25804820EDAC}">
                        <c15:formulaRef>
                          <c15:sqref>Sheet2!$C$2</c15:sqref>
                        </c15:formulaRef>
                      </c:ext>
                    </c:extLst>
                    <c:strCache>
                      <c:ptCount val="1"/>
                      <c:pt idx="0">
                        <c:v>Apr-18</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Palatino Linotype" panose="02040502050505030304" pitchFamily="18" charset="0"/>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6r2="http://schemas.microsoft.com/office/drawing/2015/06/chart">
                      <c:ext uri="{02D57815-91ED-43cb-92C2-25804820EDAC}">
                        <c15:formulaRef>
                          <c15:sqref>Sheet2!$A$3:$A$12</c15:sqref>
                        </c15:formulaRef>
                      </c:ext>
                    </c:extLst>
                    <c:strCache>
                      <c:ptCount val="10"/>
                      <c:pt idx="0">
                        <c:v>PCU</c:v>
                      </c:pt>
                      <c:pt idx="1">
                        <c:v>UNEP</c:v>
                      </c:pt>
                      <c:pt idx="2">
                        <c:v>FAO</c:v>
                      </c:pt>
                      <c:pt idx="3">
                        <c:v>CRFM</c:v>
                      </c:pt>
                      <c:pt idx="4">
                        <c:v>OSPESCA</c:v>
                      </c:pt>
                      <c:pt idx="5">
                        <c:v>CANARI</c:v>
                      </c:pt>
                      <c:pt idx="6">
                        <c:v>CERMES</c:v>
                      </c:pt>
                      <c:pt idx="7">
                        <c:v>GCFI</c:v>
                      </c:pt>
                      <c:pt idx="8">
                        <c:v>OECS</c:v>
                      </c:pt>
                      <c:pt idx="9">
                        <c:v>UNESCO</c:v>
                      </c:pt>
                    </c:strCache>
                  </c:strRef>
                </c:cat>
                <c:val>
                  <c:numRef>
                    <c:extLst xmlns:c16r2="http://schemas.microsoft.com/office/drawing/2015/06/chart">
                      <c:ext uri="{02D57815-91ED-43cb-92C2-25804820EDAC}">
                        <c15:formulaRef>
                          <c15:sqref>Sheet2!$C$3:$C$12</c15:sqref>
                        </c15:formulaRef>
                      </c:ext>
                    </c:extLst>
                    <c:numCache>
                      <c:formatCode>0%</c:formatCode>
                      <c:ptCount val="10"/>
                      <c:pt idx="0">
                        <c:v>0.35</c:v>
                      </c:pt>
                      <c:pt idx="1">
                        <c:v>0.22</c:v>
                      </c:pt>
                      <c:pt idx="2">
                        <c:v>0.14000000000000001</c:v>
                      </c:pt>
                      <c:pt idx="3">
                        <c:v>0.33</c:v>
                      </c:pt>
                      <c:pt idx="4">
                        <c:v>0.49</c:v>
                      </c:pt>
                      <c:pt idx="5">
                        <c:v>0.47</c:v>
                      </c:pt>
                      <c:pt idx="6">
                        <c:v>0.42</c:v>
                      </c:pt>
                      <c:pt idx="7">
                        <c:v>0.26</c:v>
                      </c:pt>
                      <c:pt idx="8">
                        <c:v>0.22</c:v>
                      </c:pt>
                      <c:pt idx="9">
                        <c:v>0</c:v>
                      </c:pt>
                    </c:numCache>
                  </c:numRef>
                </c:val>
                <c:extLst xmlns:c16r2="http://schemas.microsoft.com/office/drawing/2015/06/chart">
                  <c:ext xmlns:c16="http://schemas.microsoft.com/office/drawing/2014/chart" uri="{C3380CC4-5D6E-409C-BE32-E72D297353CC}">
                    <c16:uniqueId val="{00000003-916F-4F46-B108-305A352EF125}"/>
                  </c:ext>
                </c:extLst>
              </c15:ser>
            </c15:filteredBarSeries>
            <c15:filteredBarSeries>
              <c15:ser>
                <c:idx val="3"/>
                <c:order val="3"/>
                <c:tx>
                  <c:strRef>
                    <c:extLst xmlns:c16r2="http://schemas.microsoft.com/office/drawing/2015/06/chart" xmlns:c15="http://schemas.microsoft.com/office/drawing/2012/chart">
                      <c:ext xmlns:c15="http://schemas.microsoft.com/office/drawing/2012/chart" uri="{02D57815-91ED-43cb-92C2-25804820EDAC}">
                        <c15:formulaRef>
                          <c15:sqref>Sheet2!$E$2</c15:sqref>
                        </c15:formulaRef>
                      </c:ext>
                    </c:extLst>
                    <c:strCache>
                      <c:ptCount val="1"/>
                      <c:pt idx="0">
                        <c:v>Sep-19</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Palatino Linotype" panose="02040502050505030304" pitchFamily="18" charset="0"/>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6r2="http://schemas.microsoft.com/office/drawing/2015/06/chart" xmlns:c15="http://schemas.microsoft.com/office/drawing/2012/chart">
                      <c:ext xmlns:c15="http://schemas.microsoft.com/office/drawing/2012/chart" uri="{02D57815-91ED-43cb-92C2-25804820EDAC}">
                        <c15:formulaRef>
                          <c15:sqref>Sheet2!$A$3:$A$12</c15:sqref>
                        </c15:formulaRef>
                      </c:ext>
                    </c:extLst>
                    <c:strCache>
                      <c:ptCount val="10"/>
                      <c:pt idx="0">
                        <c:v>PCU</c:v>
                      </c:pt>
                      <c:pt idx="1">
                        <c:v>UNEP</c:v>
                      </c:pt>
                      <c:pt idx="2">
                        <c:v>FAO</c:v>
                      </c:pt>
                      <c:pt idx="3">
                        <c:v>CRFM</c:v>
                      </c:pt>
                      <c:pt idx="4">
                        <c:v>OSPESCA</c:v>
                      </c:pt>
                      <c:pt idx="5">
                        <c:v>CANARI</c:v>
                      </c:pt>
                      <c:pt idx="6">
                        <c:v>CERMES</c:v>
                      </c:pt>
                      <c:pt idx="7">
                        <c:v>GCFI</c:v>
                      </c:pt>
                      <c:pt idx="8">
                        <c:v>OECS</c:v>
                      </c:pt>
                      <c:pt idx="9">
                        <c:v>UNESCO</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Sheet2!$E$3:$E$12</c15:sqref>
                        </c15:formulaRef>
                      </c:ext>
                    </c:extLst>
                    <c:numCache>
                      <c:formatCode>0%</c:formatCode>
                      <c:ptCount val="10"/>
                      <c:pt idx="0">
                        <c:v>0.62</c:v>
                      </c:pt>
                      <c:pt idx="1">
                        <c:v>0.56970183150183151</c:v>
                      </c:pt>
                      <c:pt idx="2">
                        <c:v>0.64295844424726412</c:v>
                      </c:pt>
                      <c:pt idx="3">
                        <c:v>0.71</c:v>
                      </c:pt>
                      <c:pt idx="4">
                        <c:v>0.94806354166666662</c:v>
                      </c:pt>
                      <c:pt idx="5">
                        <c:v>0.86023714285714281</c:v>
                      </c:pt>
                      <c:pt idx="6">
                        <c:v>0.78472872340425537</c:v>
                      </c:pt>
                      <c:pt idx="7">
                        <c:v>0.61711428571428573</c:v>
                      </c:pt>
                      <c:pt idx="8">
                        <c:v>0.40935624999999998</c:v>
                      </c:pt>
                      <c:pt idx="9">
                        <c:v>0.22955999999999999</c:v>
                      </c:pt>
                    </c:numCache>
                  </c:numRef>
                </c:val>
                <c:extLst xmlns:c16r2="http://schemas.microsoft.com/office/drawing/2015/06/chart" xmlns:c15="http://schemas.microsoft.com/office/drawing/2012/chart">
                  <c:ext xmlns:c16="http://schemas.microsoft.com/office/drawing/2014/chart" uri="{C3380CC4-5D6E-409C-BE32-E72D297353CC}">
                    <c16:uniqueId val="{00000004-916F-4F46-B108-305A352EF125}"/>
                  </c:ext>
                </c:extLst>
              </c15:ser>
            </c15:filteredBarSeries>
          </c:ext>
        </c:extLst>
      </c:barChart>
      <c:catAx>
        <c:axId val="527664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Palatino Linotype" panose="02040502050505030304" pitchFamily="18" charset="0"/>
                <a:ea typeface="+mn-ea"/>
                <a:cs typeface="+mn-cs"/>
              </a:defRPr>
            </a:pPr>
            <a:endParaRPr lang="en-US"/>
          </a:p>
        </c:txPr>
        <c:crossAx val="527658520"/>
        <c:crosses val="autoZero"/>
        <c:auto val="1"/>
        <c:lblAlgn val="ctr"/>
        <c:lblOffset val="100"/>
        <c:noMultiLvlLbl val="0"/>
      </c:catAx>
      <c:valAx>
        <c:axId val="52765852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Palatino Linotype" panose="02040502050505030304" pitchFamily="18" charset="0"/>
                <a:ea typeface="+mn-ea"/>
                <a:cs typeface="+mn-cs"/>
              </a:defRPr>
            </a:pPr>
            <a:endParaRPr lang="en-US"/>
          </a:p>
        </c:txPr>
        <c:crossAx val="527664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Palatino Linotype" panose="02040502050505030304" pitchFamily="18"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latin typeface="Palatino Linotype" panose="02040502050505030304" pitchFamily="18"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0.40779</cdr:x>
      <cdr:y>0.49691</cdr:y>
    </cdr:from>
    <cdr:to>
      <cdr:x>0.47666</cdr:x>
      <cdr:y>0.57654</cdr:y>
    </cdr:to>
    <cdr:sp macro="" textlink="">
      <cdr:nvSpPr>
        <cdr:cNvPr id="2" name="TextBox 9">
          <a:extLst xmlns:a="http://schemas.openxmlformats.org/drawingml/2006/main">
            <a:ext uri="{FF2B5EF4-FFF2-40B4-BE49-F238E27FC236}">
              <a16:creationId xmlns:a16="http://schemas.microsoft.com/office/drawing/2014/main" xmlns="" id="{12A8DA71-9D19-4B75-8953-469D4E23EA29}"/>
            </a:ext>
          </a:extLst>
        </cdr:cNvPr>
        <cdr:cNvSpPr txBox="1"/>
      </cdr:nvSpPr>
      <cdr:spPr>
        <a:xfrm xmlns:a="http://schemas.openxmlformats.org/drawingml/2006/main">
          <a:off x="2621722" y="1728539"/>
          <a:ext cx="442750" cy="276999"/>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200" dirty="0"/>
            <a:t>71</a:t>
          </a:r>
          <a:r>
            <a:rPr lang="en-US" sz="1100" dirty="0"/>
            <a:t>%</a:t>
          </a:r>
        </a:p>
      </cdr:txBody>
    </cdr:sp>
  </cdr:relSizeAnchor>
  <cdr:relSizeAnchor xmlns:cdr="http://schemas.openxmlformats.org/drawingml/2006/chartDrawing">
    <cdr:from>
      <cdr:x>0.20195</cdr:x>
      <cdr:y>0.55864</cdr:y>
    </cdr:from>
    <cdr:to>
      <cdr:x>0.27082</cdr:x>
      <cdr:y>0.63827</cdr:y>
    </cdr:to>
    <cdr:sp macro="" textlink="">
      <cdr:nvSpPr>
        <cdr:cNvPr id="3" name="TextBox 9">
          <a:extLst xmlns:a="http://schemas.openxmlformats.org/drawingml/2006/main">
            <a:ext uri="{FF2B5EF4-FFF2-40B4-BE49-F238E27FC236}">
              <a16:creationId xmlns:a16="http://schemas.microsoft.com/office/drawing/2014/main" xmlns="" id="{D573B868-1B82-4D85-B9A3-510FDDE145A3}"/>
            </a:ext>
          </a:extLst>
        </cdr:cNvPr>
        <cdr:cNvSpPr txBox="1"/>
      </cdr:nvSpPr>
      <cdr:spPr>
        <a:xfrm xmlns:a="http://schemas.openxmlformats.org/drawingml/2006/main">
          <a:off x="1298357" y="1943272"/>
          <a:ext cx="442750" cy="276999"/>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200" dirty="0"/>
            <a:t>51</a:t>
          </a:r>
          <a:r>
            <a:rPr lang="en-US" sz="1100" dirty="0"/>
            <a:t>%</a:t>
          </a:r>
        </a:p>
      </cdr:txBody>
    </cdr:sp>
  </cdr:relSizeAnchor>
  <cdr:relSizeAnchor xmlns:cdr="http://schemas.openxmlformats.org/drawingml/2006/chartDrawing">
    <cdr:from>
      <cdr:x>0.6527</cdr:x>
      <cdr:y>0.4405</cdr:y>
    </cdr:from>
    <cdr:to>
      <cdr:x>0.72411</cdr:x>
      <cdr:y>0.53423</cdr:y>
    </cdr:to>
    <cdr:sp macro="" textlink="">
      <cdr:nvSpPr>
        <cdr:cNvPr id="4" name="TextBox 9">
          <a:extLst xmlns:a="http://schemas.openxmlformats.org/drawingml/2006/main">
            <a:ext uri="{FF2B5EF4-FFF2-40B4-BE49-F238E27FC236}">
              <a16:creationId xmlns:a16="http://schemas.microsoft.com/office/drawing/2014/main" xmlns="" id="{12A8DA71-9D19-4B75-8953-469D4E23EA29}"/>
            </a:ext>
          </a:extLst>
        </cdr:cNvPr>
        <cdr:cNvSpPr txBox="1"/>
      </cdr:nvSpPr>
      <cdr:spPr>
        <a:xfrm xmlns:a="http://schemas.openxmlformats.org/drawingml/2006/main">
          <a:off x="4134616" y="1301827"/>
          <a:ext cx="452368" cy="276999"/>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200" dirty="0"/>
            <a:t>81%</a:t>
          </a:r>
        </a:p>
      </cdr:txBody>
    </cdr:sp>
  </cdr:relSizeAnchor>
</c:userShapes>
</file>

<file path=ppt/drawings/drawing2.xml><?xml version="1.0" encoding="utf-8"?>
<c:userShapes xmlns:c="http://schemas.openxmlformats.org/drawingml/2006/chart">
  <cdr:relSizeAnchor xmlns:cdr="http://schemas.openxmlformats.org/drawingml/2006/chartDrawing">
    <cdr:from>
      <cdr:x>0.6974</cdr:x>
      <cdr:y>0.09572</cdr:y>
    </cdr:from>
    <cdr:to>
      <cdr:x>0.88334</cdr:x>
      <cdr:y>0.2476</cdr:y>
    </cdr:to>
    <cdr:sp macro="" textlink="">
      <cdr:nvSpPr>
        <cdr:cNvPr id="2" name="TextBox 4">
          <a:extLst xmlns:a="http://schemas.openxmlformats.org/drawingml/2006/main">
            <a:ext uri="{FF2B5EF4-FFF2-40B4-BE49-F238E27FC236}">
              <a16:creationId xmlns:a16="http://schemas.microsoft.com/office/drawing/2014/main" xmlns="" id="{14A13908-9C09-44FA-8E71-B293455ECFD2}"/>
            </a:ext>
          </a:extLst>
        </cdr:cNvPr>
        <cdr:cNvSpPr txBox="1"/>
      </cdr:nvSpPr>
      <cdr:spPr>
        <a:xfrm xmlns:a="http://schemas.openxmlformats.org/drawingml/2006/main">
          <a:off x="3667783" y="164866"/>
          <a:ext cx="977858" cy="261610"/>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dirty="0">
              <a:latin typeface="Palatino Linotype" panose="02040502050505030304" pitchFamily="18" charset="0"/>
            </a:rPr>
            <a:t>Today</a:t>
          </a:r>
          <a:endParaRPr lang="en-US" sz="1100" dirty="0">
            <a:latin typeface="Palatino Linotype" panose="02040502050505030304" pitchFamily="18" charset="0"/>
          </a:endParaRPr>
        </a:p>
      </cdr:txBody>
    </cdr:sp>
  </cdr:relSizeAnchor>
  <cdr:relSizeAnchor xmlns:cdr="http://schemas.openxmlformats.org/drawingml/2006/chartDrawing">
    <cdr:from>
      <cdr:x>0.83231</cdr:x>
      <cdr:y>0.09138</cdr:y>
    </cdr:from>
    <cdr:to>
      <cdr:x>1</cdr:x>
      <cdr:y>0.2476</cdr:y>
    </cdr:to>
    <cdr:sp macro="" textlink="">
      <cdr:nvSpPr>
        <cdr:cNvPr id="3" name="TextBox 4">
          <a:extLst xmlns:a="http://schemas.openxmlformats.org/drawingml/2006/main">
            <a:ext uri="{FF2B5EF4-FFF2-40B4-BE49-F238E27FC236}">
              <a16:creationId xmlns:a16="http://schemas.microsoft.com/office/drawing/2014/main" xmlns="" id="{C0CB8F2F-BE1F-4C66-82A7-9DA3993C2B7D}"/>
            </a:ext>
          </a:extLst>
        </cdr:cNvPr>
        <cdr:cNvSpPr txBox="1"/>
      </cdr:nvSpPr>
      <cdr:spPr>
        <a:xfrm xmlns:a="http://schemas.openxmlformats.org/drawingml/2006/main">
          <a:off x="4377272" y="157405"/>
          <a:ext cx="881917" cy="269071"/>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100" dirty="0">
              <a:latin typeface="Palatino Linotype" panose="02040502050505030304" pitchFamily="18" charset="0"/>
            </a:rPr>
            <a:t>April 2021</a:t>
          </a:r>
          <a:endParaRPr lang="en-US" sz="1400" dirty="0">
            <a:latin typeface="Palatino Linotype" panose="02040502050505030304" pitchFamily="18" charset="0"/>
          </a:endParaRPr>
        </a:p>
      </cdr:txBody>
    </cdr:sp>
  </cdr:relSizeAnchor>
  <cdr:relSizeAnchor xmlns:cdr="http://schemas.openxmlformats.org/drawingml/2006/chartDrawing">
    <cdr:from>
      <cdr:x>0</cdr:x>
      <cdr:y>0.09823</cdr:y>
    </cdr:from>
    <cdr:to>
      <cdr:x>0.15459</cdr:x>
      <cdr:y>0.25905</cdr:y>
    </cdr:to>
    <cdr:sp macro="" textlink="">
      <cdr:nvSpPr>
        <cdr:cNvPr id="4" name="TextBox 4">
          <a:extLst xmlns:a="http://schemas.openxmlformats.org/drawingml/2006/main">
            <a:ext uri="{FF2B5EF4-FFF2-40B4-BE49-F238E27FC236}">
              <a16:creationId xmlns:a16="http://schemas.microsoft.com/office/drawing/2014/main" xmlns="" id="{14A13908-9C09-44FA-8E71-B293455ECFD2}"/>
            </a:ext>
          </a:extLst>
        </cdr:cNvPr>
        <cdr:cNvSpPr txBox="1"/>
      </cdr:nvSpPr>
      <cdr:spPr>
        <a:xfrm xmlns:a="http://schemas.openxmlformats.org/drawingml/2006/main">
          <a:off x="0" y="169198"/>
          <a:ext cx="813043" cy="276999"/>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dirty="0">
              <a:latin typeface="Palatino Linotype" panose="02040502050505030304" pitchFamily="18" charset="0"/>
            </a:rPr>
            <a:t>May</a:t>
          </a:r>
          <a:r>
            <a:rPr lang="en-US" sz="1200" dirty="0">
              <a:latin typeface="Palatino Linotype" panose="02040502050505030304" pitchFamily="18" charset="0"/>
            </a:rPr>
            <a:t> </a:t>
          </a:r>
          <a:r>
            <a:rPr lang="en-US" dirty="0">
              <a:latin typeface="Palatino Linotype" panose="02040502050505030304" pitchFamily="18" charset="0"/>
            </a:rPr>
            <a:t>2015</a:t>
          </a:r>
          <a:endParaRPr lang="en-US" sz="1600" dirty="0">
            <a:latin typeface="Palatino Linotype" panose="02040502050505030304" pitchFamily="18"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 name="Google Shape;20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This slide provides an overview of the status of the Outputs under the Spiny Lobster Sub Project. The Sub-Project has been finalized and the Final report has been submitted to the CLME+ Project Coordination Unit.  The overview shows that OSPESCA was able to achieve all the targets under the sub-project outputs with the exception of one Output which relates to 8 CLME+ countries adopting a traceability system. Whilst work has advanced with the development of a traceability plan, countries were not able to adopt a traceability system yet within the sub-project timeframe.</a:t>
            </a:r>
            <a:endParaRPr/>
          </a:p>
          <a:p>
            <a:pPr indent="0" lvl="0" marL="0" rtl="0" algn="l">
              <a:spcBef>
                <a:spcPts val="0"/>
              </a:spcBef>
              <a:spcAft>
                <a:spcPts val="0"/>
              </a:spcAft>
              <a:buClr>
                <a:schemeClr val="dk1"/>
              </a:buClr>
              <a:buSzPts val="1200"/>
              <a:buFont typeface="Calibri"/>
              <a:buNone/>
            </a:pPr>
            <a:r>
              <a:t/>
            </a:r>
            <a:endParaRPr/>
          </a:p>
        </p:txBody>
      </p:sp>
      <p:sp>
        <p:nvSpPr>
          <p:cNvPr id="208" name="Google Shape;208;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following images depict some of the activities which took place under the Spiny Lobster Fishery Sub Project (Output 3.1)</a:t>
            </a:r>
            <a:endParaRPr/>
          </a:p>
        </p:txBody>
      </p:sp>
      <p:sp>
        <p:nvSpPr>
          <p:cNvPr id="216" name="Google Shape;216;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a:t>This slide provides an overview of the status of the Flyingfish Sub-Project outputs.  In relation to O1.2 CRFM was able to achieve cooperation at the technical level with France regarding the management of the flyingfish fishery and acknowledged that negotiations on the finalization of a cooperation agreement will continue after the end of the sub-project. As such Component 1 under the Flyingfish Sub Project was deemed to be partially achieved. For output 4.2, countries endorsed the report with proposals for update for the data collections systems during the Third Meeting of the Ministerial Sub Committee on Flyingfish. Countries are now working on implementing this system at the national level. Output 5.3, business proposals for enhancing livelihoods and well-being were developed. However CRFM has indicated that insufficient time has not allowed them to actually implement these business proposals to date. This will now happen outside of the timeline of the Flyingfish Sub Project. In light of the foregoing Component 5 under the Flyingfish Sub Project was deemed to be partially achieved.</a:t>
            </a:r>
            <a:endParaRPr/>
          </a:p>
          <a:p>
            <a:pPr indent="0" lvl="0" marL="0" rtl="0" algn="l">
              <a:spcBef>
                <a:spcPts val="0"/>
              </a:spcBef>
              <a:spcAft>
                <a:spcPts val="0"/>
              </a:spcAft>
              <a:buClr>
                <a:schemeClr val="dk1"/>
              </a:buClr>
              <a:buSzPts val="1200"/>
              <a:buFont typeface="Calibri"/>
              <a:buNone/>
            </a:pPr>
            <a:r>
              <a:t/>
            </a:r>
            <a:endParaRPr/>
          </a:p>
        </p:txBody>
      </p:sp>
      <p:sp>
        <p:nvSpPr>
          <p:cNvPr id="226" name="Google Shape;226;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Google Shape;23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above images depict some of the activities which took place as part of the Flyingfish Fishery Sub Project (Output 3.3).</a:t>
            </a:r>
            <a:endParaRPr/>
          </a:p>
        </p:txBody>
      </p:sp>
      <p:sp>
        <p:nvSpPr>
          <p:cNvPr id="236" name="Google Shape;236;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This slides outlines the progress made with the shrimp and groundfish sub-project to date. It shows that significant progress have been made with the development of a Sub Regional Data Policy and EAF Management Plan. FAO was also able undertake a stock assessment workshop on Shrimp and Groundfish for the participating countries of the sub project. </a:t>
            </a:r>
            <a:r>
              <a:rPr lang="en-US" sz="1200">
                <a:solidFill>
                  <a:schemeClr val="dk1"/>
                </a:solidFill>
                <a:latin typeface="Calibri"/>
                <a:ea typeface="Calibri"/>
                <a:cs typeface="Calibri"/>
                <a:sym typeface="Calibri"/>
              </a:rPr>
              <a:t>National Inter-sectoral Committees (NICs) in Guyana, Suriname and Trinidad and Tobago were diagnosed, and assessed. Stakeholder interviews and workshops were held in Trinidad and Tobago, Guyana and Suriname.  Workshop reports and NIC assessments per country were received in November 2019. National gender reports of the small scale shrimp and groundfish fisheries of Guyana, Suriname and Trinidad and Tobago were presented in November 2019. A sub-regional gender report was received in March 2020 and is currently under review.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245" name="Google Shape;245;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Google Shape;25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above images depict some of the activities which took place as part of the Shrimp &amp; Groundfish Fishery Sub Project (Output 3.2).</a:t>
            </a:r>
            <a:endParaRPr/>
          </a:p>
        </p:txBody>
      </p:sp>
      <p:sp>
        <p:nvSpPr>
          <p:cNvPr id="253" name="Google Shape;253;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slide outlines the activities under the Shrimp &amp; Groundfish Sub-Project (O3.2) experiencing delays which has been heightened as a result of COVID-19</a:t>
            </a:r>
            <a:endParaRPr/>
          </a:p>
        </p:txBody>
      </p:sp>
      <p:sp>
        <p:nvSpPr>
          <p:cNvPr id="264" name="Google Shape;264;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 name="Google Shape;271;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above outlines the areas of focus for the demonstrations under the ecosystem based management sub project in the North Brazil Shelf. Trinidad and Tobago and Guyana have advanced demonstrations. Suriname was just about to commence implementation prior to COVID-19.</a:t>
            </a:r>
            <a:endParaRPr/>
          </a:p>
        </p:txBody>
      </p:sp>
      <p:sp>
        <p:nvSpPr>
          <p:cNvPr id="272" name="Google Shape;272;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Google Shape;27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Work has advanced with the Guyana and Trinidad Sub-Projects, although some minor delays have been experienced with planned field activities and analysis of samples a result of COVID-19. Work in Suriname was to commence in March, however due to COVID-19 the start of activities were delayed. Notwithstanding it is anticipated that work on the Suriname demo will take place between June-November 2020.</a:t>
            </a:r>
            <a:endParaRPr/>
          </a:p>
        </p:txBody>
      </p:sp>
      <p:sp>
        <p:nvSpPr>
          <p:cNvPr id="281" name="Google Shape;281;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 name="Shape 293"/>
        <p:cNvGrpSpPr/>
        <p:nvPr/>
      </p:nvGrpSpPr>
      <p:grpSpPr>
        <a:xfrm>
          <a:off x="0" y="0"/>
          <a:ext cx="0" cy="0"/>
          <a:chOff x="0" y="0"/>
          <a:chExt cx="0" cy="0"/>
        </a:xfrm>
      </p:grpSpPr>
      <p:sp>
        <p:nvSpPr>
          <p:cNvPr id="294" name="Google Shape;29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The slide outlines the activities under the North Brazil Shelf EBM Sub-Project (O3.4) experiencing delays as a result of COVID-19</a:t>
            </a:r>
            <a:endParaRPr/>
          </a:p>
          <a:p>
            <a:pPr indent="0" lvl="0" marL="0" rtl="0" algn="l">
              <a:spcBef>
                <a:spcPts val="0"/>
              </a:spcBef>
              <a:spcAft>
                <a:spcPts val="0"/>
              </a:spcAft>
              <a:buNone/>
            </a:pPr>
            <a:r>
              <a:t/>
            </a:r>
            <a:endParaRPr/>
          </a:p>
        </p:txBody>
      </p:sp>
      <p:sp>
        <p:nvSpPr>
          <p:cNvPr id="296" name="Google Shape;296;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 name="Google Shape;11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This slide shows that (planning for) successful implementation of the CLME+ Project is not linked only to meeting the Project outcomes and objectives, but that a multitude of additional aspects need to be given consideration – even more so in the current context of COVID (e.g. health and capacity considerations). It further notes that for Projects such as CLME+, success is also determined by ensuring the continuity of processes initiated by the Project, and the sustainabillity of many of the Project’s outcomes, outputs and achievements.</a:t>
            </a:r>
            <a:endParaRPr/>
          </a:p>
        </p:txBody>
      </p:sp>
      <p:sp>
        <p:nvSpPr>
          <p:cNvPr id="114" name="Google Shape;11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Google Shape;30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Output was managed by CANARI and small grant support was provided to </a:t>
            </a:r>
            <a:r>
              <a:rPr lang="en-US" sz="1200">
                <a:solidFill>
                  <a:schemeClr val="dk1"/>
                </a:solidFill>
                <a:latin typeface="Calibri"/>
                <a:ea typeface="Calibri"/>
                <a:cs typeface="Calibri"/>
                <a:sym typeface="Calibri"/>
              </a:rPr>
              <a:t>Liamuiga Sea moss Group (LSG) in St. Kitts and the Indian Castle Fisherfolk Association (ICFFA) in Nevis. The LSG received a US$35,170 grant to “increase the capacity of the LSG to successfully manage a small and micro enterprise while meeting the increasing demand for sea moss products” and the ICFFA received a US$17,650 grant to “develop sea moss cultivation and production as an alternate income for the ICFFA.</a:t>
            </a:r>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Each grantee had similar specific objectives for their small grant projects, they were to:</a:t>
            </a:r>
            <a:endParaRPr/>
          </a:p>
          <a:p>
            <a:pPr indent="0" lvl="0" marL="0" rtl="0" algn="l">
              <a:spcBef>
                <a:spcPts val="0"/>
              </a:spcBef>
              <a:spcAft>
                <a:spcPts val="0"/>
              </a:spcAft>
              <a:buNone/>
            </a:pPr>
            <a:r>
              <a:rPr lang="en-US"/>
              <a:t>-</a:t>
            </a:r>
            <a:r>
              <a:rPr lang="en-US" sz="1200">
                <a:solidFill>
                  <a:schemeClr val="dk1"/>
                </a:solidFill>
                <a:latin typeface="Calibri"/>
                <a:ea typeface="Calibri"/>
                <a:cs typeface="Calibri"/>
                <a:sym typeface="Calibri"/>
              </a:rPr>
              <a:t>expand their current sea moss farms by increasing the number of plots;</a:t>
            </a:r>
            <a:endParaRPr/>
          </a:p>
          <a:p>
            <a:pPr indent="0" lvl="0" marL="0" rtl="0" algn="l">
              <a:spcBef>
                <a:spcPts val="0"/>
              </a:spcBef>
              <a:spcAft>
                <a:spcPts val="0"/>
              </a:spcAft>
              <a:buNone/>
            </a:pPr>
            <a:r>
              <a:rPr lang="en-US"/>
              <a:t>-</a:t>
            </a:r>
            <a:r>
              <a:rPr lang="en-US" sz="1200">
                <a:solidFill>
                  <a:schemeClr val="dk1"/>
                </a:solidFill>
                <a:latin typeface="Calibri"/>
                <a:ea typeface="Calibri"/>
                <a:cs typeface="Calibri"/>
                <a:sym typeface="Calibri"/>
              </a:rPr>
              <a:t>build the capacity of their group members in small and micro enterprise (SME) development and management and value-added processing;</a:t>
            </a:r>
            <a:endParaRPr/>
          </a:p>
          <a:p>
            <a:pPr indent="0" lvl="0" marL="0" rtl="0" algn="l">
              <a:spcBef>
                <a:spcPts val="0"/>
              </a:spcBef>
              <a:spcAft>
                <a:spcPts val="0"/>
              </a:spcAft>
              <a:buNone/>
            </a:pPr>
            <a:r>
              <a:rPr lang="en-US"/>
              <a:t>-</a:t>
            </a:r>
            <a:r>
              <a:rPr lang="en-US" sz="1200">
                <a:solidFill>
                  <a:schemeClr val="dk1"/>
                </a:solidFill>
                <a:latin typeface="Calibri"/>
                <a:ea typeface="Calibri"/>
                <a:cs typeface="Calibri"/>
                <a:sym typeface="Calibri"/>
              </a:rPr>
              <a:t>upgrade their current processing facilities; and</a:t>
            </a:r>
            <a:endParaRPr/>
          </a:p>
          <a:p>
            <a:pPr indent="0" lvl="0" marL="0" rtl="0" algn="l">
              <a:spcBef>
                <a:spcPts val="0"/>
              </a:spcBef>
              <a:spcAft>
                <a:spcPts val="0"/>
              </a:spcAft>
              <a:buNone/>
            </a:pPr>
            <a:r>
              <a:rPr lang="en-US"/>
              <a:t>-</a:t>
            </a:r>
            <a:r>
              <a:rPr lang="en-US" sz="1200">
                <a:solidFill>
                  <a:schemeClr val="dk1"/>
                </a:solidFill>
                <a:latin typeface="Calibri"/>
                <a:ea typeface="Calibri"/>
                <a:cs typeface="Calibri"/>
                <a:sym typeface="Calibri"/>
              </a:rPr>
              <a:t>improve marketing of their sea moss products.</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Small grant projects were implemented over a period of 5-6 months ending October 31, 2019.</a:t>
            </a:r>
            <a:endParaRPr/>
          </a:p>
        </p:txBody>
      </p:sp>
      <p:sp>
        <p:nvSpPr>
          <p:cNvPr id="304" name="Google Shape;304;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Google Shape;310;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 name="Google Shape;311;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Slide outline a number of CLME+ products which need to be sustained after the end of the Project if there impact for the region is to be realised.</a:t>
            </a:r>
            <a:endParaRPr/>
          </a:p>
        </p:txBody>
      </p:sp>
      <p:sp>
        <p:nvSpPr>
          <p:cNvPr id="312" name="Google Shape;312;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 name="Shape 316"/>
        <p:cNvGrpSpPr/>
        <p:nvPr/>
      </p:nvGrpSpPr>
      <p:grpSpPr>
        <a:xfrm>
          <a:off x="0" y="0"/>
          <a:ext cx="0" cy="0"/>
          <a:chOff x="0" y="0"/>
          <a:chExt cx="0" cy="0"/>
        </a:xfrm>
      </p:grpSpPr>
      <p:sp>
        <p:nvSpPr>
          <p:cNvPr id="317" name="Google Shape;31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The screenshots on the slide depict the tools which were used to undertake the financial implementation progress analysis. The CEA Financial “Smartsheet”, which details expenditure performance against annual Budget items, are updated at least every 3 months and discussed with partners accordingly. Due to the risks identified, a Detailed Financial Commitments Report has also been requested, in order to have an extra level of details and commitments from partners regarding their upcoming activities, associated planned expenditures, and their related risks. With those additional details, we count with a broader scope of partners performance and we can enhance the monitoring much closer and promote further accountability.  The information obtained from the review of the Narrative Report and the Financial Smartsheet was then used to complement the technical analysis. </a:t>
            </a:r>
            <a:endParaRPr/>
          </a:p>
        </p:txBody>
      </p:sp>
      <p:sp>
        <p:nvSpPr>
          <p:cNvPr id="319" name="Google Shape;319;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8" name="Shape 328"/>
        <p:cNvGrpSpPr/>
        <p:nvPr/>
      </p:nvGrpSpPr>
      <p:grpSpPr>
        <a:xfrm>
          <a:off x="0" y="0"/>
          <a:ext cx="0" cy="0"/>
          <a:chOff x="0" y="0"/>
          <a:chExt cx="0" cy="0"/>
        </a:xfrm>
      </p:grpSpPr>
      <p:sp>
        <p:nvSpPr>
          <p:cNvPr id="329" name="Google Shape;329;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first chart shows the current expenditure up to April 2020 (10.1MM) compared to the total GEF grant and the expenditure figures of previous implementation analysis (February 2019 and September 2019). It is observed the substantial financial implementation progress in the last year from 51% to 80% of budget disbursed. </a:t>
            </a:r>
            <a:endParaRPr/>
          </a:p>
          <a:p>
            <a:pPr indent="0" lvl="0" marL="0" rtl="0" algn="l">
              <a:spcBef>
                <a:spcPts val="0"/>
              </a:spcBef>
              <a:spcAft>
                <a:spcPts val="0"/>
              </a:spcAft>
              <a:buNone/>
            </a:pPr>
            <a:r>
              <a:rPr lang="en-US"/>
              <a:t>The second chart represent the expenditure figure per year since the start of the project (from 2015 to 2019), where it is shown the effort done during 2019 to allocate the resources planned (2.4MM allocated in 2019).</a:t>
            </a:r>
            <a:endParaRPr/>
          </a:p>
          <a:p>
            <a:pPr indent="0" lvl="0" marL="0" rtl="0" algn="l">
              <a:spcBef>
                <a:spcPts val="0"/>
              </a:spcBef>
              <a:spcAft>
                <a:spcPts val="0"/>
              </a:spcAft>
              <a:buNone/>
            </a:pPr>
            <a:r>
              <a:rPr lang="en-US"/>
              <a:t>The third chart shows that the time elapsed under the current duration of the project represents 83% of the total duration. The current end date of the project is in April 2021.</a:t>
            </a:r>
            <a:endParaRPr/>
          </a:p>
        </p:txBody>
      </p:sp>
      <p:sp>
        <p:nvSpPr>
          <p:cNvPr id="331" name="Google Shape;331;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Google Shape;346;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first chart shows the evolution of the Expenditure versus Total Budget ratio for each co-executing partner, including the Project Coordination Unit (PCU). The spent over budget ratio should be understood as an approximate indicator of a partner’s implementation effectiveness only, as it does not take into account how its implementation was planned over time. Being aware of that caveat, it can still be observed that all the partners achieved improvement in terms of financial execution, including the ones with major budget allocations like FAO and UNEP.  OSPESCA has finalized its technical and financial implementation, and CRFM and CANARI are close to concluding theirs.  OECS and UNESCO could face challenges to implement the remaining Budget before the current end date of their Co-Executing Agreements.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second graph represents how the cumulative percentage of budget disbursement (Spent/Total Budget) has grown along the project’s timeline. The blue line represents the disbursement ratio related to co-executing agreements (all partners consolidated) and the orange one reflects the PCU’s expenditure levels against its own budget (i.e. excluding the budget allocated to the CEA’s). It is observed the steepest progress in the last period. Moving forward, the PCU still has 29% of its overall budget to be spent; meanwhile, overall, partners still have 17% of their budget available for expenditures. </a:t>
            </a:r>
            <a:endParaRPr/>
          </a:p>
        </p:txBody>
      </p:sp>
      <p:sp>
        <p:nvSpPr>
          <p:cNvPr id="348" name="Google Shape;348;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 name="Shape 355"/>
        <p:cNvGrpSpPr/>
        <p:nvPr/>
      </p:nvGrpSpPr>
      <p:grpSpPr>
        <a:xfrm>
          <a:off x="0" y="0"/>
          <a:ext cx="0" cy="0"/>
          <a:chOff x="0" y="0"/>
          <a:chExt cx="0" cy="0"/>
        </a:xfrm>
      </p:grpSpPr>
      <p:sp>
        <p:nvSpPr>
          <p:cNvPr id="356" name="Google Shape;356;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slide shows additional detail on co-executing agreements and PCU budget performance to date, indicating expenditure to date, original budget comparison, and percentage of spent over total budget per item. </a:t>
            </a:r>
            <a:endParaRPr/>
          </a:p>
          <a:p>
            <a:pPr indent="0" lvl="0" marL="0" rtl="0" algn="l">
              <a:spcBef>
                <a:spcPts val="0"/>
              </a:spcBef>
              <a:spcAft>
                <a:spcPts val="0"/>
              </a:spcAft>
              <a:buNone/>
            </a:pPr>
            <a:r>
              <a:t/>
            </a:r>
            <a:endParaRPr/>
          </a:p>
        </p:txBody>
      </p:sp>
      <p:sp>
        <p:nvSpPr>
          <p:cNvPr id="358" name="Google Shape;358;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7" name="Shape 367"/>
        <p:cNvGrpSpPr/>
        <p:nvPr/>
      </p:nvGrpSpPr>
      <p:grpSpPr>
        <a:xfrm>
          <a:off x="0" y="0"/>
          <a:ext cx="0" cy="0"/>
          <a:chOff x="0" y="0"/>
          <a:chExt cx="0" cy="0"/>
        </a:xfrm>
      </p:grpSpPr>
      <p:sp>
        <p:nvSpPr>
          <p:cNvPr id="368" name="Google Shape;368;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The slide summarizes the project expenditure per account for 2019 compared with the last 2019 Budget approved by the PSC. The spent amount was 426K lower than the approved budget. </a:t>
            </a:r>
            <a:r>
              <a:rPr b="0" lang="en-US" sz="1200">
                <a:latin typeface="Calibri"/>
                <a:ea typeface="Calibri"/>
                <a:cs typeface="Calibri"/>
                <a:sym typeface="Calibri"/>
              </a:rPr>
              <a:t>The differences in the budget execution of 2019 (versus the last approved budget) are explained by</a:t>
            </a:r>
            <a:endParaRPr/>
          </a:p>
          <a:p>
            <a:pPr indent="-228600" lvl="0" marL="228600" marR="0" rtl="0" algn="l">
              <a:lnSpc>
                <a:spcPct val="100000"/>
              </a:lnSpc>
              <a:spcBef>
                <a:spcPts val="0"/>
              </a:spcBef>
              <a:spcAft>
                <a:spcPts val="0"/>
              </a:spcAft>
              <a:buClr>
                <a:schemeClr val="dk1"/>
              </a:buClr>
              <a:buSzPts val="1200"/>
              <a:buFont typeface="Calibri"/>
              <a:buAutoNum type="alphaLcParenR"/>
            </a:pPr>
            <a:r>
              <a:rPr b="0" lang="en-US" sz="1200">
                <a:latin typeface="Calibri"/>
                <a:ea typeface="Calibri"/>
                <a:cs typeface="Calibri"/>
                <a:sym typeface="Calibri"/>
              </a:rPr>
              <a:t>Delays in the planned recruitments and the resignation of a team member</a:t>
            </a:r>
            <a:endParaRPr/>
          </a:p>
          <a:p>
            <a:pPr indent="-228600" lvl="0" marL="228600" marR="0" rtl="0" algn="l">
              <a:lnSpc>
                <a:spcPct val="100000"/>
              </a:lnSpc>
              <a:spcBef>
                <a:spcPts val="0"/>
              </a:spcBef>
              <a:spcAft>
                <a:spcPts val="0"/>
              </a:spcAft>
              <a:buClr>
                <a:schemeClr val="dk1"/>
              </a:buClr>
              <a:buSzPts val="1200"/>
              <a:buFont typeface="Calibri"/>
              <a:buAutoNum type="alphaLcParenR"/>
            </a:pPr>
            <a:r>
              <a:rPr b="0" lang="en-US" sz="1200">
                <a:latin typeface="Calibri"/>
                <a:ea typeface="Calibri"/>
                <a:cs typeface="Calibri"/>
                <a:sym typeface="Calibri"/>
              </a:rPr>
              <a:t>Approximately 37K not incurred in the implementation of project meetings and events (savings)</a:t>
            </a:r>
            <a:endParaRPr/>
          </a:p>
          <a:p>
            <a:pPr indent="-228600" lvl="0" marL="228600" marR="0" rtl="0" algn="l">
              <a:lnSpc>
                <a:spcPct val="100000"/>
              </a:lnSpc>
              <a:spcBef>
                <a:spcPts val="0"/>
              </a:spcBef>
              <a:spcAft>
                <a:spcPts val="0"/>
              </a:spcAft>
              <a:buClr>
                <a:schemeClr val="dk1"/>
              </a:buClr>
              <a:buSzPts val="1200"/>
              <a:buFont typeface="Calibri"/>
              <a:buAutoNum type="alphaLcParenR"/>
            </a:pPr>
            <a:r>
              <a:rPr b="0" lang="en-US" sz="1200">
                <a:latin typeface="Calibri"/>
                <a:ea typeface="Calibri"/>
                <a:cs typeface="Calibri"/>
                <a:sym typeface="Calibri"/>
              </a:rPr>
              <a:t>Delays in the procurement process and the contract awarding of planned technical services</a:t>
            </a:r>
            <a:endParaRPr/>
          </a:p>
          <a:p>
            <a:pPr indent="-228600" lvl="0" marL="228600" marR="0" rtl="0" algn="l">
              <a:lnSpc>
                <a:spcPct val="100000"/>
              </a:lnSpc>
              <a:spcBef>
                <a:spcPts val="0"/>
              </a:spcBef>
              <a:spcAft>
                <a:spcPts val="0"/>
              </a:spcAft>
              <a:buClr>
                <a:schemeClr val="dk1"/>
              </a:buClr>
              <a:buSzPts val="1200"/>
              <a:buFont typeface="Calibri"/>
              <a:buAutoNum type="alphaLcParenR"/>
            </a:pPr>
            <a:r>
              <a:rPr b="0" lang="en-US" sz="1200">
                <a:latin typeface="Calibri"/>
                <a:ea typeface="Calibri"/>
                <a:cs typeface="Calibri"/>
                <a:sym typeface="Calibri"/>
              </a:rPr>
              <a:t>Less management costs due to lees budget disbursed.</a:t>
            </a:r>
            <a:endParaRPr/>
          </a:p>
        </p:txBody>
      </p:sp>
      <p:sp>
        <p:nvSpPr>
          <p:cNvPr id="370" name="Google Shape;370;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9" name="Shape 379"/>
        <p:cNvGrpSpPr/>
        <p:nvPr/>
      </p:nvGrpSpPr>
      <p:grpSpPr>
        <a:xfrm>
          <a:off x="0" y="0"/>
          <a:ext cx="0" cy="0"/>
          <a:chOff x="0" y="0"/>
          <a:chExt cx="0" cy="0"/>
        </a:xfrm>
      </p:grpSpPr>
      <p:sp>
        <p:nvSpPr>
          <p:cNvPr id="380" name="Google Shape;380;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1" name="Google Shape;381;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This slide summarizes the expenditure to date per account and compares it with the Project Document Budget allocations per account for the full project’s duration.</a:t>
            </a:r>
            <a:endParaRPr/>
          </a:p>
          <a:p>
            <a:pPr indent="0" lvl="0" marL="0" marR="0" rtl="0" algn="l">
              <a:lnSpc>
                <a:spcPct val="100000"/>
              </a:lnSpc>
              <a:spcBef>
                <a:spcPts val="0"/>
              </a:spcBef>
              <a:spcAft>
                <a:spcPts val="0"/>
              </a:spcAft>
              <a:buClr>
                <a:schemeClr val="dk1"/>
              </a:buClr>
              <a:buSzPts val="1200"/>
              <a:buFont typeface="Calibri"/>
              <a:buNone/>
            </a:pPr>
            <a:r>
              <a:rPr lang="en-US"/>
              <a:t>Travel expenditure of the first quarter of 2020 has been severely affected due to the covid-19 outbreak.</a:t>
            </a:r>
            <a:endParaRPr/>
          </a:p>
          <a:p>
            <a:pPr indent="0" lvl="0" marL="0" rtl="0" algn="l">
              <a:spcBef>
                <a:spcPts val="0"/>
              </a:spcBef>
              <a:spcAft>
                <a:spcPts val="0"/>
              </a:spcAft>
              <a:buNone/>
            </a:pPr>
            <a:r>
              <a:t/>
            </a:r>
            <a:endParaRPr/>
          </a:p>
        </p:txBody>
      </p:sp>
      <p:sp>
        <p:nvSpPr>
          <p:cNvPr id="382" name="Google Shape;382;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9" name="Shape 389"/>
        <p:cNvGrpSpPr/>
        <p:nvPr/>
      </p:nvGrpSpPr>
      <p:grpSpPr>
        <a:xfrm>
          <a:off x="0" y="0"/>
          <a:ext cx="0" cy="0"/>
          <a:chOff x="0" y="0"/>
          <a:chExt cx="0" cy="0"/>
        </a:xfrm>
      </p:grpSpPr>
      <p:sp>
        <p:nvSpPr>
          <p:cNvPr id="390" name="Google Shape;39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2" name="Google Shape;392;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5" name="Shape 395"/>
        <p:cNvGrpSpPr/>
        <p:nvPr/>
      </p:nvGrpSpPr>
      <p:grpSpPr>
        <a:xfrm>
          <a:off x="0" y="0"/>
          <a:ext cx="0" cy="0"/>
          <a:chOff x="0" y="0"/>
          <a:chExt cx="0" cy="0"/>
        </a:xfrm>
      </p:grpSpPr>
      <p:sp>
        <p:nvSpPr>
          <p:cNvPr id="396" name="Google Shape;396;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7" name="Google Shape;397;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slide summaries the conclusions from the CLME+ Project implementation status review.</a:t>
            </a:r>
            <a:endParaRPr/>
          </a:p>
        </p:txBody>
      </p:sp>
      <p:sp>
        <p:nvSpPr>
          <p:cNvPr id="398" name="Google Shape;398;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This slide outlines the CLME+ Project objective which aims to facilitate Ecosystem-Based Management (EBM) and the Ecosystem Approach to Fisheries (EAF) in the CLME+ region. The Project therefore has as some of its expected outcomes: (a) creating the capacity among countries and organizations to facilitate EBM/EAF, and (b) the testing of EBM/EAF through a number of Sub-Projects. All of this with the aim of (c) consolidating the regional arrangements for integrated ocean governance. These must then in turn allow to (d) substantially upscale actions on EBM/EAF in the post-Project era. The Project therefore also contemplates to Support the mobilization of new projects/funds so that activities continue beyond the Project end.</a:t>
            </a:r>
            <a:endParaRPr/>
          </a:p>
        </p:txBody>
      </p:sp>
      <p:sp>
        <p:nvSpPr>
          <p:cNvPr id="134" name="Google Shape;134;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2" name="Shape 402"/>
        <p:cNvGrpSpPr/>
        <p:nvPr/>
      </p:nvGrpSpPr>
      <p:grpSpPr>
        <a:xfrm>
          <a:off x="0" y="0"/>
          <a:ext cx="0" cy="0"/>
          <a:chOff x="0" y="0"/>
          <a:chExt cx="0" cy="0"/>
        </a:xfrm>
      </p:grpSpPr>
      <p:sp>
        <p:nvSpPr>
          <p:cNvPr id="403" name="Google Shape;403;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4" name="Google Shape;404;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This slide summarizes the conclusions from the CLME+ Project financial implementation status review.</a:t>
            </a:r>
            <a:endParaRPr/>
          </a:p>
          <a:p>
            <a:pPr indent="0" lvl="0" marL="0" rtl="0" algn="l">
              <a:spcBef>
                <a:spcPts val="0"/>
              </a:spcBef>
              <a:spcAft>
                <a:spcPts val="0"/>
              </a:spcAft>
              <a:buNone/>
            </a:pPr>
            <a:r>
              <a:t/>
            </a:r>
            <a:endParaRPr/>
          </a:p>
        </p:txBody>
      </p:sp>
      <p:sp>
        <p:nvSpPr>
          <p:cNvPr id="405" name="Google Shape;405;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9" name="Shape 409"/>
        <p:cNvGrpSpPr/>
        <p:nvPr/>
      </p:nvGrpSpPr>
      <p:grpSpPr>
        <a:xfrm>
          <a:off x="0" y="0"/>
          <a:ext cx="0" cy="0"/>
          <a:chOff x="0" y="0"/>
          <a:chExt cx="0" cy="0"/>
        </a:xfrm>
      </p:grpSpPr>
      <p:sp>
        <p:nvSpPr>
          <p:cNvPr id="410" name="Google Shape;410;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1" name="Google Shape;411;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slide outlines some important updates to UNDP Policy related to GEF 4 to GEF 6 projects.</a:t>
            </a:r>
            <a:endParaRPr/>
          </a:p>
        </p:txBody>
      </p:sp>
      <p:sp>
        <p:nvSpPr>
          <p:cNvPr id="412" name="Google Shape;412;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The methodology utilized for this assessment followed a similar approach as that of the previous assessments reported on by the PCU. Like the previous assessments, the screenshots on the slide depict the tools which were used to undertake the analysis of project technical implementation progress. The online Co-executing Agencies (CEAs) Logframe “Smartsheets”, updated regularly by each agency, was analysed along with each agency’s narrative reports. The information obtained from the review of the Narrative Reports and the Logframe Smartsheets was then used to inform the Integrated Project Logframe “Smartsheet”, which includes all the milestones and targets outlined under the CLME+ Project Results Framework. The integrated Logframe “Smartsheet” which assesses both the PUC’s and CEA performance was used to undertake the technical analysis of overall project implementation status.</a:t>
            </a:r>
            <a:endParaRPr/>
          </a:p>
          <a:p>
            <a:pPr indent="0" lvl="0" marL="0" rtl="0" algn="l">
              <a:spcBef>
                <a:spcPts val="0"/>
              </a:spcBef>
              <a:spcAft>
                <a:spcPts val="0"/>
              </a:spcAft>
              <a:buNone/>
            </a:pPr>
            <a:r>
              <a:t/>
            </a:r>
            <a:endParaRPr/>
          </a:p>
        </p:txBody>
      </p:sp>
      <p:sp>
        <p:nvSpPr>
          <p:cNvPr id="151" name="Google Shape;151;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slide provides an overview of the results of the technical implementation progress analysis. The information above relates to Project Components 1, 2, 4 and 5, but excludes Component 3 – i.e. the Sub Projects. An analysis related to the Outputs under Component 3 is presented in other slides in this powerpoint. A total of 71 milestones and targets are specified in the Project Results Framework under Components 1, 2, 4 and 5. Of these, 33 targets and/or milestones had been achieved by mid May 2020. Thirteen of the milestones and/or targets were considered to be “delayed”, with “delayed” meaning that they had not been met by the target delivery date stipulated in the Project Results Framework - which is now in the past. The delayed targets were also not delivered by the time this analysis was undertaken, in May 2020. Twenty-five milestones and/or targets for which the target delivery date under the Results Framework is in the future were classified as being “in progress”. Of the 20 milestones and/or targets identified as being “in progress”, 5 of them are considered to be “at risk” – meaning that it is unlikely that the milestone and/or target will be successfully met by the target’s delivery date as currently specified in the October 2019 revision of the Project Results Framework.</a:t>
            </a:r>
            <a:endParaRPr/>
          </a:p>
        </p:txBody>
      </p:sp>
      <p:sp>
        <p:nvSpPr>
          <p:cNvPr id="164" name="Google Shape;164;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slide compares the results of the technical analyses undertaken in February 2019, September 2019 and the May 2020 technical analysis.  The results show a steady increase in the number of milestones and targets that have been achieved between February 2019 to May 2020.   Between February 2019 to May 2020, 14 milestones and targets were achieved and between September 2019 and May 2020, the number of new milestones and targets achieved was 8. In relation to the milestones and targets identified as at risk an overall decrease was observed over the period. This is due to the fact that proposed changes to the milestones and targets end date reduced the risk of these activities not being achieved within the stipulated timeframe in the Results Framework. Notwithstanding the foregoing, the number of delayed targets increased by 9 between the period between September 2019 and May 2020.  This is because a number of milestone and targets were to be achieved by end of April. Some of the delays to project activities have been caused and/or enhanced as a result of COVID 19.</a:t>
            </a:r>
            <a:endParaRPr/>
          </a:p>
        </p:txBody>
      </p:sp>
      <p:sp>
        <p:nvSpPr>
          <p:cNvPr id="172" name="Google Shape;172;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slide depicts some of the achieved targets, to date, under the Some CLME+ Project.</a:t>
            </a:r>
            <a:endParaRPr/>
          </a:p>
        </p:txBody>
      </p:sp>
      <p:sp>
        <p:nvSpPr>
          <p:cNvPr id="180" name="Google Shape;180;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slide assesses the status of the CLME+ Project Flagship Outputs.  The Permanent Coordination Mechanism (O1.1) will be discussed at the upcoming CLME+ Project Steering Committee scheduled for June 2020.  The proposed Sustainable Financing Plan for the CLME+ Regional Governance Framework was shared with the Project Steering Committee for their review in December 2019.  In relation to the Regional Strategies and Action Plans under Output 2.1, the Regional Strategy and Action Plan on IUU Fishing was adopted at WECAFC 17 in July 2019. A draft of the Regional Strategy and Action Plan on Coastal Habitats has been shared and the Cartagena Convention Secretariat will now seek to get it validated by Contracting Parties, until it can be endorsed in 2021.  The Nutrients Strategy is delayed.  In relation to the Investment Plans under Output 4.2,  the Fisheries Investment Plans have been submitted to the CLME+ Project Coordination Unit.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At risk once again refers to the fact that it is unlikely that all targets and/or milestones under this output will be successfully met within the current timeframe stipulated under the current Results Framework. </a:t>
            </a:r>
            <a:endParaRPr/>
          </a:p>
        </p:txBody>
      </p:sp>
      <p:sp>
        <p:nvSpPr>
          <p:cNvPr id="193" name="Google Shape;193;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slide assesses the status of the Outputs under Component 3. The Spiny Lobster Sub-Project (O3.1) has been finalized and the </a:t>
            </a:r>
            <a:r>
              <a:rPr lang="en-US">
                <a:solidFill>
                  <a:srgbClr val="FF0000"/>
                </a:solidFill>
              </a:rPr>
              <a:t>Final Sub Project Report </a:t>
            </a:r>
            <a:r>
              <a:rPr lang="en-US"/>
              <a:t>has been submitted to the CLME+ PCU. As indicated in a previous implementation overview, co-financing was leveraged from the Government of Canada to support work on gender. The Gender associated activities are expected to be finalized in December 2020. The activities supported through GEF funds (O3.3) have been more or less been finalized and a Draft Final Sub Project Report has been shared with the CLME+ PCU. Advancements have been made with both the Shrimp and Groundfish Sub Project (O3.2) and the North Brazil Shelf Sub Project (O3.4), however both FAO and UNEP have indicated that some activities are being delayed as a result of COVID-19 restrictions.</a:t>
            </a:r>
            <a:endParaRPr/>
          </a:p>
          <a:p>
            <a:pPr indent="0" lvl="0" marL="0" rtl="0" algn="l">
              <a:spcBef>
                <a:spcPts val="0"/>
              </a:spcBef>
              <a:spcAft>
                <a:spcPts val="0"/>
              </a:spcAft>
              <a:buNone/>
            </a:pPr>
            <a:r>
              <a:rPr lang="en-US"/>
              <a:t> </a:t>
            </a:r>
            <a:endParaRPr/>
          </a:p>
        </p:txBody>
      </p:sp>
      <p:sp>
        <p:nvSpPr>
          <p:cNvPr id="201" name="Google Shape;201;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ront_cover_no_flags">
  <p:cSld name="front_cover_no_flags">
    <p:spTree>
      <p:nvGrpSpPr>
        <p:cNvPr id="15" name="Shape 15"/>
        <p:cNvGrpSpPr/>
        <p:nvPr/>
      </p:nvGrpSpPr>
      <p:grpSpPr>
        <a:xfrm>
          <a:off x="0" y="0"/>
          <a:ext cx="0" cy="0"/>
          <a:chOff x="0" y="0"/>
          <a:chExt cx="0" cy="0"/>
        </a:xfrm>
      </p:grpSpPr>
      <p:sp>
        <p:nvSpPr>
          <p:cNvPr id="16" name="Google Shape;16;p33"/>
          <p:cNvSpPr/>
          <p:nvPr>
            <p:ph idx="2" type="pic"/>
          </p:nvPr>
        </p:nvSpPr>
        <p:spPr>
          <a:xfrm>
            <a:off x="-33742" y="1495426"/>
            <a:ext cx="12259488" cy="488561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 name="Google Shape;17;p33"/>
          <p:cNvSpPr/>
          <p:nvPr/>
        </p:nvSpPr>
        <p:spPr>
          <a:xfrm>
            <a:off x="8014010" y="409828"/>
            <a:ext cx="4205508" cy="40434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18" name="Google Shape;18;p33"/>
          <p:cNvPicPr preferRelativeResize="0"/>
          <p:nvPr/>
        </p:nvPicPr>
        <p:blipFill rotWithShape="1">
          <a:blip r:embed="rId2">
            <a:alphaModFix/>
          </a:blip>
          <a:srcRect b="0" l="0" r="0" t="0"/>
          <a:stretch/>
        </p:blipFill>
        <p:spPr>
          <a:xfrm>
            <a:off x="203945" y="279400"/>
            <a:ext cx="5636684" cy="7175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54" name="Shape 54"/>
        <p:cNvGrpSpPr/>
        <p:nvPr/>
      </p:nvGrpSpPr>
      <p:grpSpPr>
        <a:xfrm>
          <a:off x="0" y="0"/>
          <a:ext cx="0" cy="0"/>
          <a:chOff x="0" y="0"/>
          <a:chExt cx="0" cy="0"/>
        </a:xfrm>
      </p:grpSpPr>
      <p:sp>
        <p:nvSpPr>
          <p:cNvPr id="55" name="Google Shape;55;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4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4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61" name="Shape 61"/>
        <p:cNvGrpSpPr/>
        <p:nvPr/>
      </p:nvGrpSpPr>
      <p:grpSpPr>
        <a:xfrm>
          <a:off x="0" y="0"/>
          <a:ext cx="0" cy="0"/>
          <a:chOff x="0" y="0"/>
          <a:chExt cx="0" cy="0"/>
        </a:xfrm>
      </p:grpSpPr>
      <p:sp>
        <p:nvSpPr>
          <p:cNvPr id="62" name="Google Shape;62;p4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4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4" name="Google Shape;64;p4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 name="Google Shape;65;p4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6" name="Google Shape;66;p4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 name="Google Shape;67;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0" name="Shape 70"/>
        <p:cNvGrpSpPr/>
        <p:nvPr/>
      </p:nvGrpSpPr>
      <p:grpSpPr>
        <a:xfrm>
          <a:off x="0" y="0"/>
          <a:ext cx="0" cy="0"/>
          <a:chOff x="0" y="0"/>
          <a:chExt cx="0" cy="0"/>
        </a:xfrm>
      </p:grpSpPr>
      <p:sp>
        <p:nvSpPr>
          <p:cNvPr id="71" name="Google Shape;71;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75" name="Shape 75"/>
        <p:cNvGrpSpPr/>
        <p:nvPr/>
      </p:nvGrpSpPr>
      <p:grpSpPr>
        <a:xfrm>
          <a:off x="0" y="0"/>
          <a:ext cx="0" cy="0"/>
          <a:chOff x="0" y="0"/>
          <a:chExt cx="0" cy="0"/>
        </a:xfrm>
      </p:grpSpPr>
      <p:sp>
        <p:nvSpPr>
          <p:cNvPr id="76" name="Google Shape;76;p4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4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8" name="Google Shape;78;p4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9" name="Google Shape;79;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82" name="Shape 82"/>
        <p:cNvGrpSpPr/>
        <p:nvPr/>
      </p:nvGrpSpPr>
      <p:grpSpPr>
        <a:xfrm>
          <a:off x="0" y="0"/>
          <a:ext cx="0" cy="0"/>
          <a:chOff x="0" y="0"/>
          <a:chExt cx="0" cy="0"/>
        </a:xfrm>
      </p:grpSpPr>
      <p:sp>
        <p:nvSpPr>
          <p:cNvPr id="83" name="Google Shape;83;p4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46"/>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85" name="Google Shape;85;p4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6" name="Google Shape;86;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89" name="Shape 89"/>
        <p:cNvGrpSpPr/>
        <p:nvPr/>
      </p:nvGrpSpPr>
      <p:grpSpPr>
        <a:xfrm>
          <a:off x="0" y="0"/>
          <a:ext cx="0" cy="0"/>
          <a:chOff x="0" y="0"/>
          <a:chExt cx="0" cy="0"/>
        </a:xfrm>
      </p:grpSpPr>
      <p:sp>
        <p:nvSpPr>
          <p:cNvPr id="90" name="Google Shape;90;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1" name="Google Shape;91;p4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 name="Google Shape;92;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95" name="Shape 95"/>
        <p:cNvGrpSpPr/>
        <p:nvPr/>
      </p:nvGrpSpPr>
      <p:grpSpPr>
        <a:xfrm>
          <a:off x="0" y="0"/>
          <a:ext cx="0" cy="0"/>
          <a:chOff x="0" y="0"/>
          <a:chExt cx="0" cy="0"/>
        </a:xfrm>
      </p:grpSpPr>
      <p:sp>
        <p:nvSpPr>
          <p:cNvPr id="96" name="Google Shape;96;p4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4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 name="Google Shape;98;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p:cSld name="text">
    <p:spTree>
      <p:nvGrpSpPr>
        <p:cNvPr id="19" name="Shape 19"/>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Two Content">
  <p:cSld name="2_Two Content">
    <p:spTree>
      <p:nvGrpSpPr>
        <p:cNvPr id="20" name="Shape 20"/>
        <p:cNvGrpSpPr/>
        <p:nvPr/>
      </p:nvGrpSpPr>
      <p:grpSpPr>
        <a:xfrm>
          <a:off x="0" y="0"/>
          <a:ext cx="0" cy="0"/>
          <a:chOff x="0" y="0"/>
          <a:chExt cx="0" cy="0"/>
        </a:xfrm>
      </p:grpSpPr>
      <p:sp>
        <p:nvSpPr>
          <p:cNvPr id="21" name="Google Shape;21;p35"/>
          <p:cNvSpPr/>
          <p:nvPr/>
        </p:nvSpPr>
        <p:spPr>
          <a:xfrm>
            <a:off x="-20638" y="5630870"/>
            <a:ext cx="12212638" cy="1227137"/>
          </a:xfrm>
          <a:custGeom>
            <a:rect b="b" l="l" r="r" t="t"/>
            <a:pathLst>
              <a:path extrusionOk="0" h="2552" w="22351">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rgbClr val="D8D8D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2" name="Google Shape;22;p35"/>
          <p:cNvPicPr preferRelativeResize="0"/>
          <p:nvPr/>
        </p:nvPicPr>
        <p:blipFill rotWithShape="1">
          <a:blip r:embed="rId2">
            <a:alphaModFix/>
          </a:blip>
          <a:srcRect b="0" l="0" r="0" t="0"/>
          <a:stretch/>
        </p:blipFill>
        <p:spPr>
          <a:xfrm>
            <a:off x="10192968" y="5976944"/>
            <a:ext cx="1763712" cy="746125"/>
          </a:xfrm>
          <a:prstGeom prst="rect">
            <a:avLst/>
          </a:prstGeom>
          <a:noFill/>
          <a:ln>
            <a:noFill/>
          </a:ln>
        </p:spPr>
      </p:pic>
      <p:sp>
        <p:nvSpPr>
          <p:cNvPr id="23" name="Google Shape;23;p35"/>
          <p:cNvSpPr txBox="1"/>
          <p:nvPr>
            <p:ph idx="1" type="body"/>
          </p:nvPr>
        </p:nvSpPr>
        <p:spPr>
          <a:xfrm>
            <a:off x="2155711" y="1865312"/>
            <a:ext cx="8037257" cy="3245852"/>
          </a:xfrm>
          <a:prstGeom prst="rect">
            <a:avLst/>
          </a:prstGeom>
          <a:noFill/>
          <a:ln>
            <a:noFill/>
          </a:ln>
        </p:spPr>
        <p:txBody>
          <a:bodyPr anchorCtr="0" anchor="t" bIns="45700" lIns="91425" spcFirstLastPara="1" rIns="91425" wrap="square" tIns="45700">
            <a:normAutofit/>
          </a:bodyPr>
          <a:lstStyle>
            <a:lvl1pPr indent="-228600" lvl="0" marL="457200" algn="l">
              <a:lnSpc>
                <a:spcPct val="133333"/>
              </a:lnSpc>
              <a:spcBef>
                <a:spcPts val="0"/>
              </a:spcBef>
              <a:spcAft>
                <a:spcPts val="0"/>
              </a:spcAft>
              <a:buClr>
                <a:srgbClr val="595959"/>
              </a:buClr>
              <a:buSzPts val="3000"/>
              <a:buFont typeface="Avenir"/>
              <a:buNone/>
              <a:defRPr b="1" i="0" sz="3000">
                <a:solidFill>
                  <a:srgbClr val="595959"/>
                </a:solidFill>
                <a:latin typeface="Avenir"/>
                <a:ea typeface="Avenir"/>
                <a:cs typeface="Avenir"/>
                <a:sym typeface="Avenir"/>
              </a:defRPr>
            </a:lvl1pPr>
            <a:lvl2pPr indent="-228600" lvl="1" marL="914400" algn="l">
              <a:lnSpc>
                <a:spcPct val="83333"/>
              </a:lnSpc>
              <a:spcBef>
                <a:spcPts val="400"/>
              </a:spcBef>
              <a:spcAft>
                <a:spcPts val="0"/>
              </a:spcAft>
              <a:buClr>
                <a:srgbClr val="595959"/>
              </a:buClr>
              <a:buSzPts val="2400"/>
              <a:buFont typeface="Avenir"/>
              <a:buNone/>
              <a:defRPr b="1" i="1" sz="2400">
                <a:solidFill>
                  <a:srgbClr val="595959"/>
                </a:solidFill>
                <a:latin typeface="Avenir"/>
                <a:ea typeface="Avenir"/>
                <a:cs typeface="Avenir"/>
                <a:sym typeface="Avenir"/>
              </a:defRPr>
            </a:lvl2pPr>
            <a:lvl3pPr indent="-228600" lvl="2" marL="1371600" algn="l">
              <a:lnSpc>
                <a:spcPct val="90000"/>
              </a:lnSpc>
              <a:spcBef>
                <a:spcPts val="400"/>
              </a:spcBef>
              <a:spcAft>
                <a:spcPts val="0"/>
              </a:spcAft>
              <a:buClr>
                <a:srgbClr val="595959"/>
              </a:buClr>
              <a:buSzPts val="2100"/>
              <a:buFont typeface="Avenir"/>
              <a:buNone/>
              <a:defRPr b="0" i="0" sz="2100">
                <a:solidFill>
                  <a:srgbClr val="595959"/>
                </a:solidFill>
                <a:latin typeface="Avenir"/>
                <a:ea typeface="Avenir"/>
                <a:cs typeface="Avenir"/>
                <a:sym typeface="Avenir"/>
              </a:defRPr>
            </a:lvl3pPr>
            <a:lvl4pPr indent="-342900" lvl="3" marL="1828800" algn="l">
              <a:lnSpc>
                <a:spcPct val="90000"/>
              </a:lnSpc>
              <a:spcBef>
                <a:spcPts val="500"/>
              </a:spcBef>
              <a:spcAft>
                <a:spcPts val="0"/>
              </a:spcAft>
              <a:buClr>
                <a:srgbClr val="15C6D9"/>
              </a:buClr>
              <a:buSzPts val="1800"/>
              <a:buFont typeface="Noto Sans Symbols"/>
              <a:buChar char="▪"/>
              <a:defRPr b="0" i="0" sz="1800">
                <a:solidFill>
                  <a:srgbClr val="595959"/>
                </a:solidFill>
                <a:latin typeface="Avenir"/>
                <a:ea typeface="Avenir"/>
                <a:cs typeface="Avenir"/>
                <a:sym typeface="Avenir"/>
              </a:defRPr>
            </a:lvl4pPr>
            <a:lvl5pPr indent="-361950" lvl="4" marL="2286000" algn="l">
              <a:lnSpc>
                <a:spcPct val="90000"/>
              </a:lnSpc>
              <a:spcBef>
                <a:spcPts val="500"/>
              </a:spcBef>
              <a:spcAft>
                <a:spcPts val="0"/>
              </a:spcAft>
              <a:buClr>
                <a:srgbClr val="15C6D9"/>
              </a:buClr>
              <a:buSzPts val="2100"/>
              <a:buFont typeface="Arimo"/>
              <a:buChar char="▸"/>
              <a:defRPr b="0" i="0" sz="1400">
                <a:solidFill>
                  <a:srgbClr val="595959"/>
                </a:solidFill>
                <a:latin typeface="Avenir"/>
                <a:ea typeface="Avenir"/>
                <a:cs typeface="Avenir"/>
                <a:sym typeface="Avenir"/>
              </a:defRPr>
            </a:lvl5pPr>
            <a:lvl6pPr indent="-228600" lvl="5" marL="2743200" algn="ctr">
              <a:lnSpc>
                <a:spcPct val="90000"/>
              </a:lnSpc>
              <a:spcBef>
                <a:spcPts val="500"/>
              </a:spcBef>
              <a:spcAft>
                <a:spcPts val="0"/>
              </a:spcAft>
              <a:buClr>
                <a:srgbClr val="15C6D9"/>
              </a:buClr>
              <a:buSzPts val="2200"/>
              <a:buNone/>
              <a:defRPr b="1" i="1" sz="2200">
                <a:solidFill>
                  <a:srgbClr val="15C6D9"/>
                </a:solidFill>
                <a:latin typeface="Avenir"/>
                <a:ea typeface="Avenir"/>
                <a:cs typeface="Avenir"/>
                <a:sym typeface="Aveni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Two Content">
  <p:cSld name="3_Two Content">
    <p:spTree>
      <p:nvGrpSpPr>
        <p:cNvPr id="24" name="Shape 24"/>
        <p:cNvGrpSpPr/>
        <p:nvPr/>
      </p:nvGrpSpPr>
      <p:grpSpPr>
        <a:xfrm>
          <a:off x="0" y="0"/>
          <a:ext cx="0" cy="0"/>
          <a:chOff x="0" y="0"/>
          <a:chExt cx="0" cy="0"/>
        </a:xfrm>
      </p:grpSpPr>
      <p:sp>
        <p:nvSpPr>
          <p:cNvPr id="25" name="Google Shape;25;p36"/>
          <p:cNvSpPr/>
          <p:nvPr/>
        </p:nvSpPr>
        <p:spPr>
          <a:xfrm>
            <a:off x="-20638" y="5630870"/>
            <a:ext cx="12212638" cy="1227137"/>
          </a:xfrm>
          <a:custGeom>
            <a:rect b="b" l="l" r="r" t="t"/>
            <a:pathLst>
              <a:path extrusionOk="0" h="2552" w="22351">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rgbClr val="D8D8D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6" name="Google Shape;26;p36"/>
          <p:cNvPicPr preferRelativeResize="0"/>
          <p:nvPr/>
        </p:nvPicPr>
        <p:blipFill rotWithShape="1">
          <a:blip r:embed="rId2">
            <a:alphaModFix/>
          </a:blip>
          <a:srcRect b="0" l="0" r="0" t="0"/>
          <a:stretch/>
        </p:blipFill>
        <p:spPr>
          <a:xfrm>
            <a:off x="10192968" y="5976944"/>
            <a:ext cx="1763712" cy="746125"/>
          </a:xfrm>
          <a:prstGeom prst="rect">
            <a:avLst/>
          </a:prstGeom>
          <a:noFill/>
          <a:ln>
            <a:noFill/>
          </a:ln>
        </p:spPr>
      </p:pic>
      <p:sp>
        <p:nvSpPr>
          <p:cNvPr id="27" name="Google Shape;27;p36"/>
          <p:cNvSpPr txBox="1"/>
          <p:nvPr>
            <p:ph idx="1" type="body"/>
          </p:nvPr>
        </p:nvSpPr>
        <p:spPr>
          <a:xfrm>
            <a:off x="2155711" y="1865312"/>
            <a:ext cx="8037257" cy="3245852"/>
          </a:xfrm>
          <a:prstGeom prst="rect">
            <a:avLst/>
          </a:prstGeom>
          <a:noFill/>
          <a:ln>
            <a:noFill/>
          </a:ln>
        </p:spPr>
        <p:txBody>
          <a:bodyPr anchorCtr="0" anchor="t" bIns="45700" lIns="91425" spcFirstLastPara="1" rIns="91425" wrap="square" tIns="45700">
            <a:normAutofit/>
          </a:bodyPr>
          <a:lstStyle>
            <a:lvl1pPr indent="-228600" lvl="0" marL="457200" algn="l">
              <a:lnSpc>
                <a:spcPct val="133333"/>
              </a:lnSpc>
              <a:spcBef>
                <a:spcPts val="0"/>
              </a:spcBef>
              <a:spcAft>
                <a:spcPts val="0"/>
              </a:spcAft>
              <a:buClr>
                <a:srgbClr val="595959"/>
              </a:buClr>
              <a:buSzPts val="3000"/>
              <a:buFont typeface="Avenir"/>
              <a:buNone/>
              <a:defRPr b="1" i="0" sz="3000">
                <a:solidFill>
                  <a:srgbClr val="595959"/>
                </a:solidFill>
                <a:latin typeface="Avenir"/>
                <a:ea typeface="Avenir"/>
                <a:cs typeface="Avenir"/>
                <a:sym typeface="Avenir"/>
              </a:defRPr>
            </a:lvl1pPr>
            <a:lvl2pPr indent="-228600" lvl="1" marL="914400" algn="l">
              <a:lnSpc>
                <a:spcPct val="83333"/>
              </a:lnSpc>
              <a:spcBef>
                <a:spcPts val="400"/>
              </a:spcBef>
              <a:spcAft>
                <a:spcPts val="0"/>
              </a:spcAft>
              <a:buClr>
                <a:srgbClr val="595959"/>
              </a:buClr>
              <a:buSzPts val="2400"/>
              <a:buFont typeface="Avenir"/>
              <a:buNone/>
              <a:defRPr b="1" i="1" sz="2400">
                <a:solidFill>
                  <a:srgbClr val="595959"/>
                </a:solidFill>
                <a:latin typeface="Avenir"/>
                <a:ea typeface="Avenir"/>
                <a:cs typeface="Avenir"/>
                <a:sym typeface="Avenir"/>
              </a:defRPr>
            </a:lvl2pPr>
            <a:lvl3pPr indent="-228600" lvl="2" marL="1371600" algn="l">
              <a:lnSpc>
                <a:spcPct val="90000"/>
              </a:lnSpc>
              <a:spcBef>
                <a:spcPts val="400"/>
              </a:spcBef>
              <a:spcAft>
                <a:spcPts val="0"/>
              </a:spcAft>
              <a:buClr>
                <a:srgbClr val="595959"/>
              </a:buClr>
              <a:buSzPts val="2100"/>
              <a:buFont typeface="Avenir"/>
              <a:buNone/>
              <a:defRPr b="0" i="0" sz="2100">
                <a:solidFill>
                  <a:srgbClr val="595959"/>
                </a:solidFill>
                <a:latin typeface="Avenir"/>
                <a:ea typeface="Avenir"/>
                <a:cs typeface="Avenir"/>
                <a:sym typeface="Avenir"/>
              </a:defRPr>
            </a:lvl3pPr>
            <a:lvl4pPr indent="-342900" lvl="3" marL="1828800" algn="l">
              <a:lnSpc>
                <a:spcPct val="90000"/>
              </a:lnSpc>
              <a:spcBef>
                <a:spcPts val="500"/>
              </a:spcBef>
              <a:spcAft>
                <a:spcPts val="0"/>
              </a:spcAft>
              <a:buClr>
                <a:srgbClr val="15C6D9"/>
              </a:buClr>
              <a:buSzPts val="1800"/>
              <a:buFont typeface="Noto Sans Symbols"/>
              <a:buChar char="▪"/>
              <a:defRPr b="0" i="0" sz="1800">
                <a:solidFill>
                  <a:srgbClr val="595959"/>
                </a:solidFill>
                <a:latin typeface="Avenir"/>
                <a:ea typeface="Avenir"/>
                <a:cs typeface="Avenir"/>
                <a:sym typeface="Avenir"/>
              </a:defRPr>
            </a:lvl4pPr>
            <a:lvl5pPr indent="-361950" lvl="4" marL="2286000" algn="l">
              <a:lnSpc>
                <a:spcPct val="90000"/>
              </a:lnSpc>
              <a:spcBef>
                <a:spcPts val="500"/>
              </a:spcBef>
              <a:spcAft>
                <a:spcPts val="0"/>
              </a:spcAft>
              <a:buClr>
                <a:srgbClr val="15C6D9"/>
              </a:buClr>
              <a:buSzPts val="2100"/>
              <a:buFont typeface="Arimo"/>
              <a:buChar char="▸"/>
              <a:defRPr b="0" i="0" sz="1400">
                <a:solidFill>
                  <a:srgbClr val="595959"/>
                </a:solidFill>
                <a:latin typeface="Avenir"/>
                <a:ea typeface="Avenir"/>
                <a:cs typeface="Avenir"/>
                <a:sym typeface="Avenir"/>
              </a:defRPr>
            </a:lvl5pPr>
            <a:lvl6pPr indent="-228600" lvl="5" marL="2743200" algn="ctr">
              <a:lnSpc>
                <a:spcPct val="90000"/>
              </a:lnSpc>
              <a:spcBef>
                <a:spcPts val="500"/>
              </a:spcBef>
              <a:spcAft>
                <a:spcPts val="0"/>
              </a:spcAft>
              <a:buClr>
                <a:srgbClr val="15C6D9"/>
              </a:buClr>
              <a:buSzPts val="2200"/>
              <a:buNone/>
              <a:defRPr b="1" i="1" sz="2200">
                <a:solidFill>
                  <a:srgbClr val="15C6D9"/>
                </a:solidFill>
                <a:latin typeface="Avenir"/>
                <a:ea typeface="Avenir"/>
                <a:cs typeface="Avenir"/>
                <a:sym typeface="Aveni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Two Content">
  <p:cSld name="4_Two Content">
    <p:spTree>
      <p:nvGrpSpPr>
        <p:cNvPr id="28" name="Shape 28"/>
        <p:cNvGrpSpPr/>
        <p:nvPr/>
      </p:nvGrpSpPr>
      <p:grpSpPr>
        <a:xfrm>
          <a:off x="0" y="0"/>
          <a:ext cx="0" cy="0"/>
          <a:chOff x="0" y="0"/>
          <a:chExt cx="0" cy="0"/>
        </a:xfrm>
      </p:grpSpPr>
      <p:sp>
        <p:nvSpPr>
          <p:cNvPr id="29" name="Google Shape;29;p37"/>
          <p:cNvSpPr/>
          <p:nvPr/>
        </p:nvSpPr>
        <p:spPr>
          <a:xfrm>
            <a:off x="-20638" y="5630870"/>
            <a:ext cx="12212638" cy="1227137"/>
          </a:xfrm>
          <a:custGeom>
            <a:rect b="b" l="l" r="r" t="t"/>
            <a:pathLst>
              <a:path extrusionOk="0" h="2552" w="22351">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rgbClr val="D8D8D8"/>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30" name="Google Shape;30;p37"/>
          <p:cNvPicPr preferRelativeResize="0"/>
          <p:nvPr/>
        </p:nvPicPr>
        <p:blipFill rotWithShape="1">
          <a:blip r:embed="rId2">
            <a:alphaModFix/>
          </a:blip>
          <a:srcRect b="0" l="0" r="0" t="0"/>
          <a:stretch/>
        </p:blipFill>
        <p:spPr>
          <a:xfrm>
            <a:off x="10192968" y="5976944"/>
            <a:ext cx="1763712" cy="746125"/>
          </a:xfrm>
          <a:prstGeom prst="rect">
            <a:avLst/>
          </a:prstGeom>
          <a:noFill/>
          <a:ln>
            <a:noFill/>
          </a:ln>
        </p:spPr>
      </p:pic>
      <p:sp>
        <p:nvSpPr>
          <p:cNvPr id="31" name="Google Shape;31;p37"/>
          <p:cNvSpPr txBox="1"/>
          <p:nvPr>
            <p:ph idx="1" type="body"/>
          </p:nvPr>
        </p:nvSpPr>
        <p:spPr>
          <a:xfrm>
            <a:off x="2155711" y="1865312"/>
            <a:ext cx="8037257" cy="3245852"/>
          </a:xfrm>
          <a:prstGeom prst="rect">
            <a:avLst/>
          </a:prstGeom>
          <a:noFill/>
          <a:ln>
            <a:noFill/>
          </a:ln>
        </p:spPr>
        <p:txBody>
          <a:bodyPr anchorCtr="0" anchor="t" bIns="45700" lIns="91425" spcFirstLastPara="1" rIns="91425" wrap="square" tIns="45700">
            <a:normAutofit/>
          </a:bodyPr>
          <a:lstStyle>
            <a:lvl1pPr indent="-228600" lvl="0" marL="457200" algn="l">
              <a:lnSpc>
                <a:spcPct val="133333"/>
              </a:lnSpc>
              <a:spcBef>
                <a:spcPts val="0"/>
              </a:spcBef>
              <a:spcAft>
                <a:spcPts val="0"/>
              </a:spcAft>
              <a:buClr>
                <a:srgbClr val="595959"/>
              </a:buClr>
              <a:buSzPts val="3000"/>
              <a:buFont typeface="Avenir"/>
              <a:buNone/>
              <a:defRPr b="1" i="0" sz="3000">
                <a:solidFill>
                  <a:srgbClr val="595959"/>
                </a:solidFill>
                <a:latin typeface="Avenir"/>
                <a:ea typeface="Avenir"/>
                <a:cs typeface="Avenir"/>
                <a:sym typeface="Avenir"/>
              </a:defRPr>
            </a:lvl1pPr>
            <a:lvl2pPr indent="-228600" lvl="1" marL="914400" algn="l">
              <a:lnSpc>
                <a:spcPct val="83333"/>
              </a:lnSpc>
              <a:spcBef>
                <a:spcPts val="400"/>
              </a:spcBef>
              <a:spcAft>
                <a:spcPts val="0"/>
              </a:spcAft>
              <a:buClr>
                <a:srgbClr val="595959"/>
              </a:buClr>
              <a:buSzPts val="2400"/>
              <a:buFont typeface="Avenir"/>
              <a:buNone/>
              <a:defRPr b="1" i="1" sz="2400">
                <a:solidFill>
                  <a:srgbClr val="595959"/>
                </a:solidFill>
                <a:latin typeface="Avenir"/>
                <a:ea typeface="Avenir"/>
                <a:cs typeface="Avenir"/>
                <a:sym typeface="Avenir"/>
              </a:defRPr>
            </a:lvl2pPr>
            <a:lvl3pPr indent="-228600" lvl="2" marL="1371600" algn="l">
              <a:lnSpc>
                <a:spcPct val="90000"/>
              </a:lnSpc>
              <a:spcBef>
                <a:spcPts val="400"/>
              </a:spcBef>
              <a:spcAft>
                <a:spcPts val="0"/>
              </a:spcAft>
              <a:buClr>
                <a:srgbClr val="595959"/>
              </a:buClr>
              <a:buSzPts val="2100"/>
              <a:buFont typeface="Avenir"/>
              <a:buNone/>
              <a:defRPr b="0" i="0" sz="2100">
                <a:solidFill>
                  <a:srgbClr val="595959"/>
                </a:solidFill>
                <a:latin typeface="Avenir"/>
                <a:ea typeface="Avenir"/>
                <a:cs typeface="Avenir"/>
                <a:sym typeface="Avenir"/>
              </a:defRPr>
            </a:lvl3pPr>
            <a:lvl4pPr indent="-342900" lvl="3" marL="1828800" algn="l">
              <a:lnSpc>
                <a:spcPct val="90000"/>
              </a:lnSpc>
              <a:spcBef>
                <a:spcPts val="500"/>
              </a:spcBef>
              <a:spcAft>
                <a:spcPts val="0"/>
              </a:spcAft>
              <a:buClr>
                <a:srgbClr val="15C6D9"/>
              </a:buClr>
              <a:buSzPts val="1800"/>
              <a:buFont typeface="Noto Sans Symbols"/>
              <a:buChar char="▪"/>
              <a:defRPr b="0" i="0" sz="1800">
                <a:solidFill>
                  <a:srgbClr val="595959"/>
                </a:solidFill>
                <a:latin typeface="Avenir"/>
                <a:ea typeface="Avenir"/>
                <a:cs typeface="Avenir"/>
                <a:sym typeface="Avenir"/>
              </a:defRPr>
            </a:lvl4pPr>
            <a:lvl5pPr indent="-361950" lvl="4" marL="2286000" algn="l">
              <a:lnSpc>
                <a:spcPct val="90000"/>
              </a:lnSpc>
              <a:spcBef>
                <a:spcPts val="500"/>
              </a:spcBef>
              <a:spcAft>
                <a:spcPts val="0"/>
              </a:spcAft>
              <a:buClr>
                <a:srgbClr val="15C6D9"/>
              </a:buClr>
              <a:buSzPts val="2100"/>
              <a:buFont typeface="Arimo"/>
              <a:buChar char="▸"/>
              <a:defRPr b="0" i="0" sz="1400">
                <a:solidFill>
                  <a:srgbClr val="595959"/>
                </a:solidFill>
                <a:latin typeface="Avenir"/>
                <a:ea typeface="Avenir"/>
                <a:cs typeface="Avenir"/>
                <a:sym typeface="Avenir"/>
              </a:defRPr>
            </a:lvl5pPr>
            <a:lvl6pPr indent="-228600" lvl="5" marL="2743200" algn="ctr">
              <a:lnSpc>
                <a:spcPct val="90000"/>
              </a:lnSpc>
              <a:spcBef>
                <a:spcPts val="500"/>
              </a:spcBef>
              <a:spcAft>
                <a:spcPts val="0"/>
              </a:spcAft>
              <a:buClr>
                <a:srgbClr val="15C6D9"/>
              </a:buClr>
              <a:buSzPts val="2200"/>
              <a:buNone/>
              <a:defRPr b="1" i="1" sz="2200">
                <a:solidFill>
                  <a:srgbClr val="15C6D9"/>
                </a:solidFill>
                <a:latin typeface="Avenir"/>
                <a:ea typeface="Avenir"/>
                <a:cs typeface="Avenir"/>
                <a:sym typeface="Aveni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32" name="Shape 32"/>
        <p:cNvGrpSpPr/>
        <p:nvPr/>
      </p:nvGrpSpPr>
      <p:grpSpPr>
        <a:xfrm>
          <a:off x="0" y="0"/>
          <a:ext cx="0" cy="0"/>
          <a:chOff x="0" y="0"/>
          <a:chExt cx="0" cy="0"/>
        </a:xfrm>
      </p:grpSpPr>
      <p:sp>
        <p:nvSpPr>
          <p:cNvPr id="33" name="Google Shape;33;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36" name="Shape 36"/>
        <p:cNvGrpSpPr/>
        <p:nvPr/>
      </p:nvGrpSpPr>
      <p:grpSpPr>
        <a:xfrm>
          <a:off x="0" y="0"/>
          <a:ext cx="0" cy="0"/>
          <a:chOff x="0" y="0"/>
          <a:chExt cx="0" cy="0"/>
        </a:xfrm>
      </p:grpSpPr>
      <p:sp>
        <p:nvSpPr>
          <p:cNvPr id="37" name="Google Shape;37;p3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3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9" name="Google Shape;39;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42" name="Shape 42"/>
        <p:cNvGrpSpPr/>
        <p:nvPr/>
      </p:nvGrpSpPr>
      <p:grpSpPr>
        <a:xfrm>
          <a:off x="0" y="0"/>
          <a:ext cx="0" cy="0"/>
          <a:chOff x="0" y="0"/>
          <a:chExt cx="0" cy="0"/>
        </a:xfrm>
      </p:grpSpPr>
      <p:sp>
        <p:nvSpPr>
          <p:cNvPr id="43" name="Google Shape;43;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4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48" name="Shape 48"/>
        <p:cNvGrpSpPr/>
        <p:nvPr/>
      </p:nvGrpSpPr>
      <p:grpSpPr>
        <a:xfrm>
          <a:off x="0" y="0"/>
          <a:ext cx="0" cy="0"/>
          <a:chOff x="0" y="0"/>
          <a:chExt cx="0" cy="0"/>
        </a:xfrm>
      </p:grpSpPr>
      <p:sp>
        <p:nvSpPr>
          <p:cNvPr id="49" name="Google Shape;49;p4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4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51" name="Google Shape;51;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hyperlink" Target="https://clmeplus.org/app/uploads/2020/05/Informe-final-Ecolangosta.pdf" TargetMode="Externa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21.png"/><Relationship Id="rId5" Type="http://schemas.openxmlformats.org/officeDocument/2006/relationships/image" Target="../media/image13.png"/><Relationship Id="rId6"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hyperlink" Target="https://clmeplus.org/app/uploads/2020/05/CRFM-CLME-Flyingfish-sub-project-Final-Technical-Report-rev-6-11-May-2020.pdf" TargetMode="External"/><Relationship Id="rId5"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30.png"/><Relationship Id="rId5"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8.png"/><Relationship Id="rId4" Type="http://schemas.openxmlformats.org/officeDocument/2006/relationships/image" Target="../media/image37.png"/><Relationship Id="rId5" Type="http://schemas.openxmlformats.org/officeDocument/2006/relationships/image" Target="../media/image32.png"/><Relationship Id="rId6" Type="http://schemas.openxmlformats.org/officeDocument/2006/relationships/image" Target="../media/image34.png"/><Relationship Id="rId7" Type="http://schemas.openxmlformats.org/officeDocument/2006/relationships/image" Target="../media/image3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5.jpg"/><Relationship Id="rId4" Type="http://schemas.openxmlformats.org/officeDocument/2006/relationships/image" Target="../media/image23.jpg"/><Relationship Id="rId5" Type="http://schemas.openxmlformats.org/officeDocument/2006/relationships/image" Target="../media/image24.jpg"/><Relationship Id="rId6" Type="http://schemas.openxmlformats.org/officeDocument/2006/relationships/image" Target="../media/image26.jpg"/><Relationship Id="rId7" Type="http://schemas.openxmlformats.org/officeDocument/2006/relationships/image" Target="../media/image27.jpg"/><Relationship Id="rId8" Type="http://schemas.openxmlformats.org/officeDocument/2006/relationships/image" Target="../media/image2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9.png"/><Relationship Id="rId4" Type="http://schemas.openxmlformats.org/officeDocument/2006/relationships/image" Target="../media/image33.png"/><Relationship Id="rId5"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chart" Target="../charts/chart1.xml"/><Relationship Id="rId4" Type="http://schemas.openxmlformats.org/officeDocument/2006/relationships/chart" Target="../charts/chart2.xml"/><Relationship Id="rId5" Type="http://schemas.openxmlformats.org/officeDocument/2006/relationships/chart" Target="../charts/char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chart" Target="../charts/chart4.xml"/><Relationship Id="rId4" Type="http://schemas.openxmlformats.org/officeDocument/2006/relationships/chart" Target="../charts/char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12.png"/><Relationship Id="rId9" Type="http://schemas.openxmlformats.org/officeDocument/2006/relationships/image" Target="../media/image31.png"/><Relationship Id="rId5" Type="http://schemas.openxmlformats.org/officeDocument/2006/relationships/image" Target="../media/image18.png"/><Relationship Id="rId6" Type="http://schemas.openxmlformats.org/officeDocument/2006/relationships/image" Target="../media/image9.png"/><Relationship Id="rId7" Type="http://schemas.openxmlformats.org/officeDocument/2006/relationships/image" Target="../media/image11.png"/><Relationship Id="rId8"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 name="Shape 105"/>
        <p:cNvGrpSpPr/>
        <p:nvPr/>
      </p:nvGrpSpPr>
      <p:grpSpPr>
        <a:xfrm>
          <a:off x="0" y="0"/>
          <a:ext cx="0" cy="0"/>
          <a:chOff x="0" y="0"/>
          <a:chExt cx="0" cy="0"/>
        </a:xfrm>
      </p:grpSpPr>
      <p:pic>
        <p:nvPicPr>
          <p:cNvPr id="106" name="Google Shape;106;p1"/>
          <p:cNvPicPr preferRelativeResize="0"/>
          <p:nvPr>
            <p:ph idx="2" type="pic"/>
          </p:nvPr>
        </p:nvPicPr>
        <p:blipFill rotWithShape="1">
          <a:blip r:embed="rId3">
            <a:alphaModFix/>
          </a:blip>
          <a:srcRect b="12536" l="0" r="0" t="12535"/>
          <a:stretch/>
        </p:blipFill>
        <p:spPr>
          <a:xfrm>
            <a:off x="0" y="1416598"/>
            <a:ext cx="12259488" cy="4885615"/>
          </a:xfrm>
          <a:prstGeom prst="rect">
            <a:avLst/>
          </a:prstGeom>
          <a:noFill/>
          <a:ln>
            <a:noFill/>
          </a:ln>
        </p:spPr>
      </p:pic>
      <p:sp>
        <p:nvSpPr>
          <p:cNvPr id="107" name="Google Shape;107;p1"/>
          <p:cNvSpPr/>
          <p:nvPr/>
        </p:nvSpPr>
        <p:spPr>
          <a:xfrm>
            <a:off x="16872" y="2588310"/>
            <a:ext cx="12225742" cy="1278978"/>
          </a:xfrm>
          <a:prstGeom prst="rect">
            <a:avLst/>
          </a:prstGeom>
          <a:solidFill>
            <a:srgbClr val="7F7F7F">
              <a:alpha val="7372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3600" u="none" cap="none" strike="noStrike">
                <a:solidFill>
                  <a:schemeClr val="lt1"/>
                </a:solidFill>
                <a:latin typeface="Calibri"/>
                <a:ea typeface="Calibri"/>
                <a:cs typeface="Calibri"/>
                <a:sym typeface="Calibri"/>
              </a:rPr>
              <a:t>Analysis of CLME+ Project Implementation Progress</a:t>
            </a:r>
            <a:endParaRPr b="0" i="0" sz="3600" u="none" cap="none" strike="noStrike">
              <a:solidFill>
                <a:schemeClr val="lt1"/>
              </a:solidFill>
              <a:latin typeface="Calibri"/>
              <a:ea typeface="Calibri"/>
              <a:cs typeface="Calibri"/>
              <a:sym typeface="Calibri"/>
            </a:endParaRPr>
          </a:p>
          <a:p>
            <a:pPr indent="0" lvl="0" marL="0" marR="0" rtl="0" algn="ctr">
              <a:spcBef>
                <a:spcPts val="0"/>
              </a:spcBef>
              <a:spcAft>
                <a:spcPts val="0"/>
              </a:spcAft>
              <a:buNone/>
            </a:pPr>
            <a:r>
              <a:rPr b="0" i="0" lang="en-US" sz="3600" u="none" cap="none" strike="noStrike">
                <a:solidFill>
                  <a:schemeClr val="lt1"/>
                </a:solidFill>
                <a:latin typeface="Calibri"/>
                <a:ea typeface="Calibri"/>
                <a:cs typeface="Calibri"/>
                <a:sym typeface="Calibri"/>
              </a:rPr>
              <a:t>May 2020</a:t>
            </a:r>
            <a:endParaRPr/>
          </a:p>
        </p:txBody>
      </p:sp>
      <p:sp>
        <p:nvSpPr>
          <p:cNvPr id="108" name="Google Shape;108;p1"/>
          <p:cNvSpPr txBox="1"/>
          <p:nvPr/>
        </p:nvSpPr>
        <p:spPr>
          <a:xfrm>
            <a:off x="799247" y="6463337"/>
            <a:ext cx="9926665" cy="23852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950" u="none" cap="none" strike="noStrike">
                <a:solidFill>
                  <a:srgbClr val="7F7F7F"/>
                </a:solidFill>
                <a:latin typeface="Avenir"/>
                <a:ea typeface="Avenir"/>
                <a:cs typeface="Avenir"/>
                <a:sym typeface="Avenir"/>
              </a:rPr>
              <a:t>Catalyzing implementation of the Strategic Action Programme for the Caribbean and North Brazil Shelf LME’s (2015-2020)</a:t>
            </a:r>
            <a:endParaRPr b="1" i="1" sz="950" u="none" cap="none" strike="noStrike">
              <a:solidFill>
                <a:srgbClr val="7F7F7F"/>
              </a:solidFill>
              <a:latin typeface="Avenir"/>
              <a:ea typeface="Avenir"/>
              <a:cs typeface="Avenir"/>
              <a:sym typeface="Avenir"/>
            </a:endParaRPr>
          </a:p>
        </p:txBody>
      </p:sp>
      <p:sp>
        <p:nvSpPr>
          <p:cNvPr id="109" name="Google Shape;109;p1"/>
          <p:cNvSpPr txBox="1"/>
          <p:nvPr/>
        </p:nvSpPr>
        <p:spPr>
          <a:xfrm>
            <a:off x="8425541" y="482780"/>
            <a:ext cx="2300371" cy="274637"/>
          </a:xfrm>
          <a:prstGeom prst="rect">
            <a:avLst/>
          </a:prstGeom>
          <a:noFill/>
          <a:ln>
            <a:noFill/>
          </a:ln>
        </p:spPr>
        <p:txBody>
          <a:bodyPr anchorCtr="0" anchor="t" bIns="45700" lIns="91425" spcFirstLastPara="1" rIns="91425" wrap="square" tIns="45700">
            <a:noAutofit/>
          </a:bodyPr>
          <a:lstStyle/>
          <a:p>
            <a:pPr indent="0" lvl="0" marL="0" marR="0" rtl="0" algn="r">
              <a:lnSpc>
                <a:spcPct val="114000"/>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10" name="Google Shape;110;p1"/>
          <p:cNvSpPr txBox="1"/>
          <p:nvPr/>
        </p:nvSpPr>
        <p:spPr>
          <a:xfrm>
            <a:off x="6279777" y="447248"/>
            <a:ext cx="5887122"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i="0" lang="en-US" sz="1400" u="none" cap="none" strike="noStrike">
                <a:solidFill>
                  <a:schemeClr val="lt1"/>
                </a:solidFill>
                <a:latin typeface="Calibri"/>
                <a:ea typeface="Calibri"/>
                <a:cs typeface="Calibri"/>
                <a:sym typeface="Calibri"/>
              </a:rPr>
              <a:t>CLME+ PSC May-June 20 Work Programme, Item 5.1 </a:t>
            </a:r>
            <a:endParaRPr b="1" i="0" sz="1400" u="none" cap="none" strike="noStrik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09" name="Shape 209"/>
        <p:cNvGrpSpPr/>
        <p:nvPr/>
      </p:nvGrpSpPr>
      <p:grpSpPr>
        <a:xfrm>
          <a:off x="0" y="0"/>
          <a:ext cx="0" cy="0"/>
          <a:chOff x="0" y="0"/>
          <a:chExt cx="0" cy="0"/>
        </a:xfrm>
      </p:grpSpPr>
      <p:sp>
        <p:nvSpPr>
          <p:cNvPr id="210" name="Google Shape;210;p10"/>
          <p:cNvSpPr txBox="1"/>
          <p:nvPr/>
        </p:nvSpPr>
        <p:spPr>
          <a:xfrm>
            <a:off x="324000" y="4182335"/>
            <a:ext cx="249840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Link to </a:t>
            </a:r>
            <a:r>
              <a:rPr lang="en-US" sz="1800" u="sng">
                <a:solidFill>
                  <a:schemeClr val="hlink"/>
                </a:solidFill>
                <a:latin typeface="Calibri"/>
                <a:ea typeface="Calibri"/>
                <a:cs typeface="Calibri"/>
                <a:sym typeface="Calibri"/>
                <a:hlinkClick r:id="rId3"/>
              </a:rPr>
              <a:t>OSPESCA Spiny Lobster Sub Project Final Report</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pic>
        <p:nvPicPr>
          <p:cNvPr id="211" name="Google Shape;211;p10"/>
          <p:cNvPicPr preferRelativeResize="0"/>
          <p:nvPr/>
        </p:nvPicPr>
        <p:blipFill rotWithShape="1">
          <a:blip r:embed="rId4">
            <a:alphaModFix/>
          </a:blip>
          <a:srcRect b="0" l="0" r="0" t="0"/>
          <a:stretch/>
        </p:blipFill>
        <p:spPr>
          <a:xfrm>
            <a:off x="2959394" y="158400"/>
            <a:ext cx="8994548" cy="5497200"/>
          </a:xfrm>
          <a:prstGeom prst="rect">
            <a:avLst/>
          </a:prstGeom>
          <a:noFill/>
          <a:ln>
            <a:noFill/>
          </a:ln>
        </p:spPr>
      </p:pic>
      <p:sp>
        <p:nvSpPr>
          <p:cNvPr id="212" name="Google Shape;212;p10"/>
          <p:cNvSpPr txBox="1"/>
          <p:nvPr/>
        </p:nvSpPr>
        <p:spPr>
          <a:xfrm>
            <a:off x="108000" y="626400"/>
            <a:ext cx="267840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Calibri"/>
              <a:buNone/>
            </a:pPr>
            <a:r>
              <a:rPr b="1" lang="en-US" sz="2400">
                <a:solidFill>
                  <a:schemeClr val="dk1"/>
                </a:solidFill>
                <a:latin typeface="Calibri"/>
                <a:ea typeface="Calibri"/>
                <a:cs typeface="Calibri"/>
                <a:sym typeface="Calibri"/>
              </a:rPr>
              <a:t>O3.1 Spiny Lobster Sub Project Status Overview</a:t>
            </a:r>
            <a:endParaRPr sz="18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17" name="Shape 217"/>
        <p:cNvGrpSpPr/>
        <p:nvPr/>
      </p:nvGrpSpPr>
      <p:grpSpPr>
        <a:xfrm>
          <a:off x="0" y="0"/>
          <a:ext cx="0" cy="0"/>
          <a:chOff x="0" y="0"/>
          <a:chExt cx="0" cy="0"/>
        </a:xfrm>
      </p:grpSpPr>
      <p:pic>
        <p:nvPicPr>
          <p:cNvPr id="218" name="Google Shape;218;p11"/>
          <p:cNvPicPr preferRelativeResize="0"/>
          <p:nvPr/>
        </p:nvPicPr>
        <p:blipFill rotWithShape="1">
          <a:blip r:embed="rId3">
            <a:alphaModFix/>
          </a:blip>
          <a:srcRect b="0" l="0" r="0" t="0"/>
          <a:stretch/>
        </p:blipFill>
        <p:spPr>
          <a:xfrm>
            <a:off x="0" y="1411200"/>
            <a:ext cx="4429916" cy="4359600"/>
          </a:xfrm>
          <a:prstGeom prst="rect">
            <a:avLst/>
          </a:prstGeom>
          <a:noFill/>
          <a:ln>
            <a:noFill/>
          </a:ln>
        </p:spPr>
      </p:pic>
      <p:pic>
        <p:nvPicPr>
          <p:cNvPr id="219" name="Google Shape;219;p11"/>
          <p:cNvPicPr preferRelativeResize="0"/>
          <p:nvPr/>
        </p:nvPicPr>
        <p:blipFill rotWithShape="1">
          <a:blip r:embed="rId4">
            <a:alphaModFix/>
          </a:blip>
          <a:srcRect b="0" l="0" r="0" t="0"/>
          <a:stretch/>
        </p:blipFill>
        <p:spPr>
          <a:xfrm>
            <a:off x="5109184" y="68274"/>
            <a:ext cx="6571616" cy="3158587"/>
          </a:xfrm>
          <a:prstGeom prst="rect">
            <a:avLst/>
          </a:prstGeom>
          <a:noFill/>
          <a:ln>
            <a:noFill/>
          </a:ln>
        </p:spPr>
      </p:pic>
      <p:pic>
        <p:nvPicPr>
          <p:cNvPr id="220" name="Google Shape;220;p11"/>
          <p:cNvPicPr preferRelativeResize="0"/>
          <p:nvPr/>
        </p:nvPicPr>
        <p:blipFill rotWithShape="1">
          <a:blip r:embed="rId5">
            <a:alphaModFix/>
          </a:blip>
          <a:srcRect b="0" l="0" r="0" t="0"/>
          <a:stretch/>
        </p:blipFill>
        <p:spPr>
          <a:xfrm>
            <a:off x="4414561" y="3367800"/>
            <a:ext cx="4216796" cy="3438000"/>
          </a:xfrm>
          <a:prstGeom prst="rect">
            <a:avLst/>
          </a:prstGeom>
          <a:noFill/>
          <a:ln>
            <a:noFill/>
          </a:ln>
        </p:spPr>
      </p:pic>
      <p:pic>
        <p:nvPicPr>
          <p:cNvPr id="221" name="Google Shape;221;p11"/>
          <p:cNvPicPr preferRelativeResize="0"/>
          <p:nvPr/>
        </p:nvPicPr>
        <p:blipFill rotWithShape="1">
          <a:blip r:embed="rId6">
            <a:alphaModFix/>
          </a:blip>
          <a:srcRect b="0" l="0" r="0" t="0"/>
          <a:stretch/>
        </p:blipFill>
        <p:spPr>
          <a:xfrm>
            <a:off x="8168521" y="3420001"/>
            <a:ext cx="4023479" cy="2920370"/>
          </a:xfrm>
          <a:prstGeom prst="rect">
            <a:avLst/>
          </a:prstGeom>
          <a:noFill/>
          <a:ln>
            <a:noFill/>
          </a:ln>
        </p:spPr>
      </p:pic>
      <p:sp>
        <p:nvSpPr>
          <p:cNvPr id="222" name="Google Shape;222;p11"/>
          <p:cNvSpPr txBox="1"/>
          <p:nvPr/>
        </p:nvSpPr>
        <p:spPr>
          <a:xfrm>
            <a:off x="201600" y="237600"/>
            <a:ext cx="468000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Overview of some Spiny Lobster  Sub Project Activities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27" name="Shape 227"/>
        <p:cNvGrpSpPr/>
        <p:nvPr/>
      </p:nvGrpSpPr>
      <p:grpSpPr>
        <a:xfrm>
          <a:off x="0" y="0"/>
          <a:ext cx="0" cy="0"/>
          <a:chOff x="0" y="0"/>
          <a:chExt cx="0" cy="0"/>
        </a:xfrm>
      </p:grpSpPr>
      <p:pic>
        <p:nvPicPr>
          <p:cNvPr id="228" name="Google Shape;228;p12"/>
          <p:cNvPicPr preferRelativeResize="0"/>
          <p:nvPr/>
        </p:nvPicPr>
        <p:blipFill rotWithShape="1">
          <a:blip r:embed="rId3">
            <a:alphaModFix/>
          </a:blip>
          <a:srcRect b="0" l="0" r="0" t="0"/>
          <a:stretch/>
        </p:blipFill>
        <p:spPr>
          <a:xfrm>
            <a:off x="3067201" y="86116"/>
            <a:ext cx="8135640" cy="1235321"/>
          </a:xfrm>
          <a:prstGeom prst="rect">
            <a:avLst/>
          </a:prstGeom>
          <a:noFill/>
          <a:ln>
            <a:noFill/>
          </a:ln>
        </p:spPr>
      </p:pic>
      <p:sp>
        <p:nvSpPr>
          <p:cNvPr id="229" name="Google Shape;229;p12"/>
          <p:cNvSpPr txBox="1"/>
          <p:nvPr/>
        </p:nvSpPr>
        <p:spPr>
          <a:xfrm>
            <a:off x="3067200" y="2844000"/>
            <a:ext cx="4571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30" name="Google Shape;230;p12"/>
          <p:cNvSpPr txBox="1"/>
          <p:nvPr/>
        </p:nvSpPr>
        <p:spPr>
          <a:xfrm>
            <a:off x="136800" y="4104000"/>
            <a:ext cx="237600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Link to </a:t>
            </a:r>
            <a:r>
              <a:rPr lang="en-US" sz="1800" u="sng">
                <a:solidFill>
                  <a:schemeClr val="hlink"/>
                </a:solidFill>
                <a:latin typeface="Calibri"/>
                <a:ea typeface="Calibri"/>
                <a:cs typeface="Calibri"/>
                <a:sym typeface="Calibri"/>
                <a:hlinkClick r:id="rId4"/>
              </a:rPr>
              <a:t>CRFM Flyingfish Sub Project Final</a:t>
            </a:r>
            <a:r>
              <a:rPr lang="en-US" sz="1800">
                <a:solidFill>
                  <a:schemeClr val="dk1"/>
                </a:solidFill>
                <a:latin typeface="Calibri"/>
                <a:ea typeface="Calibri"/>
                <a:cs typeface="Calibri"/>
                <a:sym typeface="Calibri"/>
              </a:rPr>
              <a:t> Report </a:t>
            </a:r>
            <a:endParaRPr sz="1800">
              <a:solidFill>
                <a:schemeClr val="dk1"/>
              </a:solidFill>
              <a:latin typeface="Calibri"/>
              <a:ea typeface="Calibri"/>
              <a:cs typeface="Calibri"/>
              <a:sym typeface="Calibri"/>
            </a:endParaRPr>
          </a:p>
        </p:txBody>
      </p:sp>
      <p:sp>
        <p:nvSpPr>
          <p:cNvPr id="231" name="Google Shape;231;p12"/>
          <p:cNvSpPr txBox="1"/>
          <p:nvPr/>
        </p:nvSpPr>
        <p:spPr>
          <a:xfrm>
            <a:off x="108000" y="626400"/>
            <a:ext cx="267840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Calibri"/>
              <a:buNone/>
            </a:pPr>
            <a:r>
              <a:rPr b="1" lang="en-US" sz="2400">
                <a:solidFill>
                  <a:schemeClr val="dk1"/>
                </a:solidFill>
                <a:latin typeface="Calibri"/>
                <a:ea typeface="Calibri"/>
                <a:cs typeface="Calibri"/>
                <a:sym typeface="Calibri"/>
              </a:rPr>
              <a:t>O 3.3 Flyingfish Sub Project Status Overview</a:t>
            </a:r>
            <a:endParaRPr sz="1800">
              <a:solidFill>
                <a:schemeClr val="dk1"/>
              </a:solidFill>
              <a:latin typeface="Calibri"/>
              <a:ea typeface="Calibri"/>
              <a:cs typeface="Calibri"/>
              <a:sym typeface="Calibri"/>
            </a:endParaRPr>
          </a:p>
        </p:txBody>
      </p:sp>
      <p:pic>
        <p:nvPicPr>
          <p:cNvPr id="232" name="Google Shape;232;p12"/>
          <p:cNvPicPr preferRelativeResize="0"/>
          <p:nvPr/>
        </p:nvPicPr>
        <p:blipFill rotWithShape="1">
          <a:blip r:embed="rId5">
            <a:alphaModFix/>
          </a:blip>
          <a:srcRect b="0" l="0" r="0" t="0"/>
          <a:stretch/>
        </p:blipFill>
        <p:spPr>
          <a:xfrm>
            <a:off x="3067200" y="1395306"/>
            <a:ext cx="8135641" cy="546269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37" name="Shape 237"/>
        <p:cNvGrpSpPr/>
        <p:nvPr/>
      </p:nvGrpSpPr>
      <p:grpSpPr>
        <a:xfrm>
          <a:off x="0" y="0"/>
          <a:ext cx="0" cy="0"/>
          <a:chOff x="0" y="0"/>
          <a:chExt cx="0" cy="0"/>
        </a:xfrm>
      </p:grpSpPr>
      <p:pic>
        <p:nvPicPr>
          <p:cNvPr id="238" name="Google Shape;238;p13"/>
          <p:cNvPicPr preferRelativeResize="0"/>
          <p:nvPr/>
        </p:nvPicPr>
        <p:blipFill rotWithShape="1">
          <a:blip r:embed="rId3">
            <a:alphaModFix/>
          </a:blip>
          <a:srcRect b="0" l="0" r="0" t="0"/>
          <a:stretch/>
        </p:blipFill>
        <p:spPr>
          <a:xfrm>
            <a:off x="6728192" y="208800"/>
            <a:ext cx="5043808" cy="3588325"/>
          </a:xfrm>
          <a:prstGeom prst="rect">
            <a:avLst/>
          </a:prstGeom>
          <a:noFill/>
          <a:ln>
            <a:noFill/>
          </a:ln>
        </p:spPr>
      </p:pic>
      <p:pic>
        <p:nvPicPr>
          <p:cNvPr id="239" name="Google Shape;239;p13"/>
          <p:cNvPicPr preferRelativeResize="0"/>
          <p:nvPr/>
        </p:nvPicPr>
        <p:blipFill rotWithShape="1">
          <a:blip r:embed="rId4">
            <a:alphaModFix/>
          </a:blip>
          <a:srcRect b="0" l="0" r="0" t="0"/>
          <a:stretch/>
        </p:blipFill>
        <p:spPr>
          <a:xfrm>
            <a:off x="2260800" y="3897925"/>
            <a:ext cx="9420000" cy="3196249"/>
          </a:xfrm>
          <a:prstGeom prst="rect">
            <a:avLst/>
          </a:prstGeom>
          <a:noFill/>
          <a:ln>
            <a:noFill/>
          </a:ln>
        </p:spPr>
      </p:pic>
      <p:pic>
        <p:nvPicPr>
          <p:cNvPr id="240" name="Google Shape;240;p13"/>
          <p:cNvPicPr preferRelativeResize="0"/>
          <p:nvPr/>
        </p:nvPicPr>
        <p:blipFill rotWithShape="1">
          <a:blip r:embed="rId5">
            <a:alphaModFix/>
          </a:blip>
          <a:srcRect b="0" l="0" r="0" t="0"/>
          <a:stretch/>
        </p:blipFill>
        <p:spPr>
          <a:xfrm>
            <a:off x="2260800" y="728883"/>
            <a:ext cx="4505334" cy="3849366"/>
          </a:xfrm>
          <a:prstGeom prst="rect">
            <a:avLst/>
          </a:prstGeom>
          <a:noFill/>
          <a:ln>
            <a:noFill/>
          </a:ln>
        </p:spPr>
      </p:pic>
      <p:sp>
        <p:nvSpPr>
          <p:cNvPr id="241" name="Google Shape;241;p13"/>
          <p:cNvSpPr txBox="1"/>
          <p:nvPr/>
        </p:nvSpPr>
        <p:spPr>
          <a:xfrm>
            <a:off x="201600" y="252000"/>
            <a:ext cx="468000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Overview of some Flyingfish Sub-Project Activities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sp>
        <p:nvSpPr>
          <p:cNvPr id="247" name="Google Shape;247;p14"/>
          <p:cNvSpPr txBox="1"/>
          <p:nvPr/>
        </p:nvSpPr>
        <p:spPr>
          <a:xfrm>
            <a:off x="112701" y="36909"/>
            <a:ext cx="6324099"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O 3.2 Shrimp and Groundfish Sub-Project Overview</a:t>
            </a:r>
            <a:endParaRPr/>
          </a:p>
        </p:txBody>
      </p:sp>
      <p:sp>
        <p:nvSpPr>
          <p:cNvPr id="248" name="Google Shape;248;p14"/>
          <p:cNvSpPr txBox="1"/>
          <p:nvPr/>
        </p:nvSpPr>
        <p:spPr>
          <a:xfrm>
            <a:off x="475200" y="1188000"/>
            <a:ext cx="10648800" cy="4125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9" name="Google Shape;249;p14"/>
          <p:cNvSpPr txBox="1"/>
          <p:nvPr/>
        </p:nvSpPr>
        <p:spPr>
          <a:xfrm>
            <a:off x="388800" y="871557"/>
            <a:ext cx="11469600" cy="5632311"/>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Work is advancing with the Shrimp and Groundfish sub-project implemented by FAO with the following developments:</a:t>
            </a:r>
            <a:endParaRPr/>
          </a:p>
          <a:p>
            <a:pPr indent="-285750" lvl="1" marL="742950" marR="0" rtl="0" algn="l">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70% advancement with the development of a Sub Regional Data Policy</a:t>
            </a:r>
            <a:endParaRPr/>
          </a:p>
          <a:p>
            <a:pPr indent="-285750" lvl="1" marL="742950" marR="0" rtl="0" algn="l">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75% advancement with the development of Sub Regional EAF Management Plan</a:t>
            </a:r>
            <a:endParaRPr/>
          </a:p>
          <a:p>
            <a:pPr indent="-285750" lvl="1" marL="742950" marR="0" rtl="0" algn="l">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Completion of a stock assessment workshop on shrimp and groundfish for participating countries</a:t>
            </a:r>
            <a:endParaRPr/>
          </a:p>
          <a:p>
            <a:pPr indent="-285750" lvl="1" marL="742950" marR="0" rtl="0" algn="l">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NICs in Guyana, Suriname and Trinidad and Tobago were diagnosed, and assessed. Stakeholder interviews and workshops  took place in participating countries Workshop reports and NIC assessments per country were received in November 2019.</a:t>
            </a:r>
            <a:endParaRPr b="0" i="0" sz="2400" u="none" cap="none" strike="noStrike">
              <a:solidFill>
                <a:schemeClr val="dk1"/>
              </a:solidFill>
              <a:latin typeface="Calibri"/>
              <a:ea typeface="Calibri"/>
              <a:cs typeface="Calibri"/>
              <a:sym typeface="Calibri"/>
            </a:endParaRPr>
          </a:p>
          <a:p>
            <a:pPr indent="-285750" lvl="1" marL="742950" marR="0" rtl="0" algn="l">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90% advancement with a Sub Regional study on gender in the shrimp &amp; groundfish fishery</a:t>
            </a:r>
            <a:endParaRPr/>
          </a:p>
          <a:p>
            <a:pPr indent="-133350" lvl="1" marL="742950" marR="0" rtl="0" algn="l">
              <a:spcBef>
                <a:spcPts val="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Notwithstanding a number of activities under this sub-project are experiencing delays as a result of COVID-19</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54" name="Shape 254"/>
        <p:cNvGrpSpPr/>
        <p:nvPr/>
      </p:nvGrpSpPr>
      <p:grpSpPr>
        <a:xfrm>
          <a:off x="0" y="0"/>
          <a:ext cx="0" cy="0"/>
          <a:chOff x="0" y="0"/>
          <a:chExt cx="0" cy="0"/>
        </a:xfrm>
      </p:grpSpPr>
      <p:pic>
        <p:nvPicPr>
          <p:cNvPr id="255" name="Google Shape;255;p15"/>
          <p:cNvPicPr preferRelativeResize="0"/>
          <p:nvPr/>
        </p:nvPicPr>
        <p:blipFill rotWithShape="1">
          <a:blip r:embed="rId3">
            <a:alphaModFix/>
          </a:blip>
          <a:srcRect b="0" l="0" r="0" t="0"/>
          <a:stretch/>
        </p:blipFill>
        <p:spPr>
          <a:xfrm>
            <a:off x="7565268" y="115200"/>
            <a:ext cx="4245628" cy="3261600"/>
          </a:xfrm>
          <a:prstGeom prst="rect">
            <a:avLst/>
          </a:prstGeom>
          <a:noFill/>
          <a:ln>
            <a:noFill/>
          </a:ln>
        </p:spPr>
      </p:pic>
      <p:pic>
        <p:nvPicPr>
          <p:cNvPr id="256" name="Google Shape;256;p15"/>
          <p:cNvPicPr preferRelativeResize="0"/>
          <p:nvPr/>
        </p:nvPicPr>
        <p:blipFill rotWithShape="1">
          <a:blip r:embed="rId4">
            <a:alphaModFix/>
          </a:blip>
          <a:srcRect b="0" l="0" r="0" t="0"/>
          <a:stretch/>
        </p:blipFill>
        <p:spPr>
          <a:xfrm>
            <a:off x="142945" y="2837548"/>
            <a:ext cx="4437134" cy="3372452"/>
          </a:xfrm>
          <a:prstGeom prst="rect">
            <a:avLst/>
          </a:prstGeom>
          <a:noFill/>
          <a:ln>
            <a:noFill/>
          </a:ln>
        </p:spPr>
      </p:pic>
      <p:pic>
        <p:nvPicPr>
          <p:cNvPr id="257" name="Google Shape;257;p15"/>
          <p:cNvPicPr preferRelativeResize="0"/>
          <p:nvPr/>
        </p:nvPicPr>
        <p:blipFill rotWithShape="1">
          <a:blip r:embed="rId5">
            <a:alphaModFix/>
          </a:blip>
          <a:srcRect b="0" l="0" r="0" t="0"/>
          <a:stretch/>
        </p:blipFill>
        <p:spPr>
          <a:xfrm>
            <a:off x="3115137" y="653098"/>
            <a:ext cx="4219200" cy="2534142"/>
          </a:xfrm>
          <a:prstGeom prst="rect">
            <a:avLst/>
          </a:prstGeom>
          <a:noFill/>
          <a:ln>
            <a:noFill/>
          </a:ln>
        </p:spPr>
      </p:pic>
      <p:pic>
        <p:nvPicPr>
          <p:cNvPr id="258" name="Google Shape;258;p15"/>
          <p:cNvPicPr preferRelativeResize="0"/>
          <p:nvPr/>
        </p:nvPicPr>
        <p:blipFill rotWithShape="1">
          <a:blip r:embed="rId6">
            <a:alphaModFix/>
          </a:blip>
          <a:srcRect b="0" l="0" r="0" t="0"/>
          <a:stretch/>
        </p:blipFill>
        <p:spPr>
          <a:xfrm>
            <a:off x="7565268" y="3485185"/>
            <a:ext cx="4474623" cy="3387215"/>
          </a:xfrm>
          <a:prstGeom prst="rect">
            <a:avLst/>
          </a:prstGeom>
          <a:noFill/>
          <a:ln>
            <a:noFill/>
          </a:ln>
        </p:spPr>
      </p:pic>
      <p:sp>
        <p:nvSpPr>
          <p:cNvPr id="259" name="Google Shape;259;p15"/>
          <p:cNvSpPr txBox="1"/>
          <p:nvPr/>
        </p:nvSpPr>
        <p:spPr>
          <a:xfrm>
            <a:off x="201600" y="237600"/>
            <a:ext cx="547920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Overview of some Shrimp and Groundfish Sub Project Activities</a:t>
            </a:r>
            <a:endParaRPr/>
          </a:p>
        </p:txBody>
      </p:sp>
      <p:pic>
        <p:nvPicPr>
          <p:cNvPr id="260" name="Google Shape;260;p15"/>
          <p:cNvPicPr preferRelativeResize="0"/>
          <p:nvPr/>
        </p:nvPicPr>
        <p:blipFill rotWithShape="1">
          <a:blip r:embed="rId7">
            <a:alphaModFix/>
          </a:blip>
          <a:srcRect b="0" l="0" r="0" t="0"/>
          <a:stretch/>
        </p:blipFill>
        <p:spPr>
          <a:xfrm>
            <a:off x="4580079" y="3369793"/>
            <a:ext cx="3901005" cy="284721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5" name="Shape 265"/>
        <p:cNvGrpSpPr/>
        <p:nvPr/>
      </p:nvGrpSpPr>
      <p:grpSpPr>
        <a:xfrm>
          <a:off x="0" y="0"/>
          <a:ext cx="0" cy="0"/>
          <a:chOff x="0" y="0"/>
          <a:chExt cx="0" cy="0"/>
        </a:xfrm>
      </p:grpSpPr>
      <p:sp>
        <p:nvSpPr>
          <p:cNvPr id="266" name="Google Shape;266;p16"/>
          <p:cNvSpPr txBox="1"/>
          <p:nvPr/>
        </p:nvSpPr>
        <p:spPr>
          <a:xfrm>
            <a:off x="270120" y="0"/>
            <a:ext cx="318174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Calibri"/>
                <a:ea typeface="Calibri"/>
                <a:cs typeface="Calibri"/>
                <a:sym typeface="Calibri"/>
              </a:rPr>
              <a:t>Component 3</a:t>
            </a:r>
            <a:endParaRPr/>
          </a:p>
        </p:txBody>
      </p:sp>
      <p:sp>
        <p:nvSpPr>
          <p:cNvPr id="267" name="Google Shape;267;p16"/>
          <p:cNvSpPr txBox="1"/>
          <p:nvPr/>
        </p:nvSpPr>
        <p:spPr>
          <a:xfrm>
            <a:off x="426720" y="1416480"/>
            <a:ext cx="11402880" cy="4493538"/>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200"/>
              <a:buFont typeface="Arial"/>
              <a:buChar char="•"/>
            </a:pPr>
            <a:r>
              <a:rPr lang="en-US" sz="2200">
                <a:solidFill>
                  <a:schemeClr val="dk1"/>
                </a:solidFill>
                <a:latin typeface="Calibri"/>
                <a:ea typeface="Calibri"/>
                <a:cs typeface="Calibri"/>
                <a:sym typeface="Calibri"/>
              </a:rPr>
              <a:t>A number of activities associated with O3.2 Shrimp &amp; Groundfish have been negatively impacted as a result of COVID 19 and include:</a:t>
            </a:r>
            <a:endParaRPr/>
          </a:p>
          <a:p>
            <a:pPr indent="-285750" lvl="1" marL="742950" marR="0" rtl="0" algn="l">
              <a:spcBef>
                <a:spcPts val="0"/>
              </a:spcBef>
              <a:spcAft>
                <a:spcPts val="0"/>
              </a:spcAft>
              <a:buClr>
                <a:schemeClr val="dk1"/>
              </a:buClr>
              <a:buSzPts val="2200"/>
              <a:buFont typeface="Arial"/>
              <a:buChar char="•"/>
            </a:pPr>
            <a:r>
              <a:rPr b="0" i="0" lang="en-US" sz="2200" u="none" cap="none" strike="noStrike">
                <a:solidFill>
                  <a:schemeClr val="dk1"/>
                </a:solidFill>
                <a:latin typeface="Calibri"/>
                <a:ea typeface="Calibri"/>
                <a:cs typeface="Calibri"/>
                <a:sym typeface="Calibri"/>
              </a:rPr>
              <a:t>Development of Baseline Reports on IUU Fishing</a:t>
            </a:r>
            <a:endParaRPr/>
          </a:p>
          <a:p>
            <a:pPr indent="0" lvl="1" marL="457200" marR="0" rtl="0" algn="l">
              <a:spcBef>
                <a:spcPts val="0"/>
              </a:spcBef>
              <a:spcAft>
                <a:spcPts val="0"/>
              </a:spcAft>
              <a:buNone/>
            </a:pPr>
            <a:r>
              <a:t/>
            </a:r>
            <a:endParaRPr b="0" i="0" sz="2200" u="none" cap="none" strike="noStrike">
              <a:solidFill>
                <a:schemeClr val="dk1"/>
              </a:solidFill>
              <a:latin typeface="Calibri"/>
              <a:ea typeface="Calibri"/>
              <a:cs typeface="Calibri"/>
              <a:sym typeface="Calibri"/>
            </a:endParaRPr>
          </a:p>
          <a:p>
            <a:pPr indent="-285750" lvl="1" marL="742950" marR="0" rtl="0" algn="l">
              <a:spcBef>
                <a:spcPts val="0"/>
              </a:spcBef>
              <a:spcAft>
                <a:spcPts val="0"/>
              </a:spcAft>
              <a:buClr>
                <a:schemeClr val="dk1"/>
              </a:buClr>
              <a:buSzPts val="2200"/>
              <a:buFont typeface="Arial"/>
              <a:buChar char="•"/>
            </a:pPr>
            <a:r>
              <a:rPr b="0" i="0" lang="en-US" sz="2200" u="none" cap="none" strike="noStrike">
                <a:solidFill>
                  <a:schemeClr val="dk1"/>
                </a:solidFill>
                <a:latin typeface="Calibri"/>
                <a:ea typeface="Calibri"/>
                <a:cs typeface="Calibri"/>
                <a:sym typeface="Calibri"/>
              </a:rPr>
              <a:t>Development of National Plan of Actions on IUU Fishing specific to the participating countries of the Shrimp &amp; Groundfish Sub-Project</a:t>
            </a:r>
            <a:endParaRPr/>
          </a:p>
          <a:p>
            <a:pPr indent="-146050" lvl="1" marL="742950" marR="0" rtl="0" algn="l">
              <a:spcBef>
                <a:spcPts val="0"/>
              </a:spcBef>
              <a:spcAft>
                <a:spcPts val="0"/>
              </a:spcAft>
              <a:buClr>
                <a:schemeClr val="dk1"/>
              </a:buClr>
              <a:buSzPts val="2200"/>
              <a:buFont typeface="Arial"/>
              <a:buNone/>
            </a:pPr>
            <a:r>
              <a:t/>
            </a:r>
            <a:endParaRPr b="0" i="0" sz="2200" u="none" cap="none" strike="noStrike">
              <a:solidFill>
                <a:schemeClr val="dk1"/>
              </a:solidFill>
              <a:latin typeface="Calibri"/>
              <a:ea typeface="Calibri"/>
              <a:cs typeface="Calibri"/>
              <a:sym typeface="Calibri"/>
            </a:endParaRPr>
          </a:p>
          <a:p>
            <a:pPr indent="-285750" lvl="1" marL="742950" marR="0" rtl="0" algn="l">
              <a:spcBef>
                <a:spcPts val="0"/>
              </a:spcBef>
              <a:spcAft>
                <a:spcPts val="0"/>
              </a:spcAft>
              <a:buClr>
                <a:schemeClr val="dk1"/>
              </a:buClr>
              <a:buSzPts val="2200"/>
              <a:buFont typeface="Arial"/>
              <a:buChar char="•"/>
            </a:pPr>
            <a:r>
              <a:rPr b="0" i="0" lang="en-US" sz="2200" u="none" cap="none" strike="noStrike">
                <a:solidFill>
                  <a:schemeClr val="dk1"/>
                </a:solidFill>
                <a:latin typeface="Calibri"/>
                <a:ea typeface="Calibri"/>
                <a:cs typeface="Calibri"/>
                <a:sym typeface="Calibri"/>
              </a:rPr>
              <a:t>Travel by consultants to participating sub project countries to undertake assessments of:</a:t>
            </a:r>
            <a:endParaRPr/>
          </a:p>
          <a:p>
            <a:pPr indent="-285750" lvl="2" marL="1200150" marR="0" rtl="0" algn="l">
              <a:spcBef>
                <a:spcPts val="0"/>
              </a:spcBef>
              <a:spcAft>
                <a:spcPts val="0"/>
              </a:spcAft>
              <a:buClr>
                <a:schemeClr val="dk1"/>
              </a:buClr>
              <a:buSzPts val="2200"/>
              <a:buFont typeface="Arial"/>
              <a:buChar char="•"/>
            </a:pPr>
            <a:r>
              <a:rPr b="0" i="0" lang="en-US" sz="2200" u="none" cap="none" strike="noStrike">
                <a:solidFill>
                  <a:schemeClr val="dk1"/>
                </a:solidFill>
                <a:latin typeface="Calibri"/>
                <a:ea typeface="Calibri"/>
                <a:cs typeface="Calibri"/>
                <a:sym typeface="Calibri"/>
              </a:rPr>
              <a:t>Social security and working conditions</a:t>
            </a:r>
            <a:endParaRPr/>
          </a:p>
          <a:p>
            <a:pPr indent="-285750" lvl="2" marL="1200150" marR="0" rtl="0" algn="l">
              <a:spcBef>
                <a:spcPts val="0"/>
              </a:spcBef>
              <a:spcAft>
                <a:spcPts val="0"/>
              </a:spcAft>
              <a:buClr>
                <a:schemeClr val="dk1"/>
              </a:buClr>
              <a:buSzPts val="2200"/>
              <a:buFont typeface="Arial"/>
              <a:buChar char="•"/>
            </a:pPr>
            <a:r>
              <a:rPr b="0" i="0" lang="en-US" sz="2200" u="none" cap="none" strike="noStrike">
                <a:solidFill>
                  <a:schemeClr val="dk1"/>
                </a:solidFill>
                <a:latin typeface="Calibri"/>
                <a:ea typeface="Calibri"/>
                <a:cs typeface="Calibri"/>
                <a:sym typeface="Calibri"/>
              </a:rPr>
              <a:t>Best practice fishing gears</a:t>
            </a:r>
            <a:endParaRPr/>
          </a:p>
          <a:p>
            <a:pPr indent="-146050" lvl="2" marL="1200150" marR="0" rtl="0" algn="l">
              <a:spcBef>
                <a:spcPts val="0"/>
              </a:spcBef>
              <a:spcAft>
                <a:spcPts val="0"/>
              </a:spcAft>
              <a:buClr>
                <a:schemeClr val="dk1"/>
              </a:buClr>
              <a:buSzPts val="2200"/>
              <a:buFont typeface="Arial"/>
              <a:buNone/>
            </a:pPr>
            <a:r>
              <a:t/>
            </a:r>
            <a:endParaRPr b="0" i="0" sz="2200" u="none" cap="none" strike="noStrike">
              <a:solidFill>
                <a:schemeClr val="dk1"/>
              </a:solidFill>
              <a:latin typeface="Calibri"/>
              <a:ea typeface="Calibri"/>
              <a:cs typeface="Calibri"/>
              <a:sym typeface="Calibri"/>
            </a:endParaRPr>
          </a:p>
          <a:p>
            <a:pPr indent="-285750" lvl="1" marL="742950" marR="0" rtl="0" algn="l">
              <a:spcBef>
                <a:spcPts val="0"/>
              </a:spcBef>
              <a:spcAft>
                <a:spcPts val="0"/>
              </a:spcAft>
              <a:buClr>
                <a:schemeClr val="dk1"/>
              </a:buClr>
              <a:buSzPts val="2200"/>
              <a:buFont typeface="Arial"/>
              <a:buChar char="•"/>
            </a:pPr>
            <a:r>
              <a:rPr b="0" i="0" lang="en-US" sz="2200" u="none" cap="none" strike="noStrike">
                <a:solidFill>
                  <a:schemeClr val="dk1"/>
                </a:solidFill>
                <a:latin typeface="Calibri"/>
                <a:ea typeface="Calibri"/>
                <a:cs typeface="Calibri"/>
                <a:sym typeface="Calibri"/>
              </a:rPr>
              <a:t>Face-to-face meetings to conduct training or of Shrimp &amp; Groundfish Working Group and to review the draft EAF Fisheries Management Plan</a:t>
            </a:r>
            <a:endParaRPr/>
          </a:p>
        </p:txBody>
      </p:sp>
      <p:sp>
        <p:nvSpPr>
          <p:cNvPr id="268" name="Google Shape;268;p16"/>
          <p:cNvSpPr txBox="1"/>
          <p:nvPr/>
        </p:nvSpPr>
        <p:spPr>
          <a:xfrm>
            <a:off x="2156460" y="369332"/>
            <a:ext cx="848106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Impact of COVID 19 on Activities under Output 3.2 Shrimp and Groundfish Sub Project</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3" name="Shape 273"/>
        <p:cNvGrpSpPr/>
        <p:nvPr/>
      </p:nvGrpSpPr>
      <p:grpSpPr>
        <a:xfrm>
          <a:off x="0" y="0"/>
          <a:ext cx="0" cy="0"/>
          <a:chOff x="0" y="0"/>
          <a:chExt cx="0" cy="0"/>
        </a:xfrm>
      </p:grpSpPr>
      <p:sp>
        <p:nvSpPr>
          <p:cNvPr id="274" name="Google Shape;274;p17"/>
          <p:cNvSpPr txBox="1"/>
          <p:nvPr/>
        </p:nvSpPr>
        <p:spPr>
          <a:xfrm>
            <a:off x="112701" y="36909"/>
            <a:ext cx="632409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North Brazil Shelf EBM Sub-Project Overview</a:t>
            </a:r>
            <a:endParaRPr/>
          </a:p>
        </p:txBody>
      </p:sp>
      <p:sp>
        <p:nvSpPr>
          <p:cNvPr id="275" name="Google Shape;275;p17"/>
          <p:cNvSpPr txBox="1"/>
          <p:nvPr/>
        </p:nvSpPr>
        <p:spPr>
          <a:xfrm>
            <a:off x="475200" y="1188000"/>
            <a:ext cx="10648800" cy="4125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6" name="Google Shape;276;p17"/>
          <p:cNvSpPr txBox="1"/>
          <p:nvPr/>
        </p:nvSpPr>
        <p:spPr>
          <a:xfrm>
            <a:off x="640800" y="1648800"/>
            <a:ext cx="10785600" cy="5078313"/>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200"/>
              <a:buFont typeface="Arial"/>
              <a:buChar char="•"/>
            </a:pPr>
            <a:r>
              <a:rPr b="1" lang="en-US" sz="2200">
                <a:solidFill>
                  <a:schemeClr val="dk1"/>
                </a:solidFill>
                <a:latin typeface="Calibri"/>
                <a:ea typeface="Calibri"/>
                <a:cs typeface="Calibri"/>
                <a:sym typeface="Calibri"/>
              </a:rPr>
              <a:t>Trinidad and Tobago </a:t>
            </a:r>
            <a:r>
              <a:rPr lang="en-US" sz="2200">
                <a:solidFill>
                  <a:schemeClr val="dk1"/>
                </a:solidFill>
                <a:latin typeface="Calibri"/>
                <a:ea typeface="Calibri"/>
                <a:cs typeface="Calibri"/>
                <a:sym typeface="Calibri"/>
              </a:rPr>
              <a:t>demonstration focuses on reducing organic and pesticides pollution from agricultural activities in the southern section of the Caroni Swamp through the implementation of community - based conservation interventions for rehabilitating degraded mangrove forest</a:t>
            </a:r>
            <a:endParaRPr/>
          </a:p>
          <a:p>
            <a:pPr indent="-146050" lvl="0" marL="285750" marR="0" rtl="0" algn="l">
              <a:spcBef>
                <a:spcPts val="0"/>
              </a:spcBef>
              <a:spcAft>
                <a:spcPts val="0"/>
              </a:spcAft>
              <a:buClr>
                <a:schemeClr val="dk1"/>
              </a:buClr>
              <a:buSzPts val="2200"/>
              <a:buFont typeface="Arial"/>
              <a:buNone/>
            </a:pPr>
            <a:r>
              <a:t/>
            </a:r>
            <a:endParaRPr sz="22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200"/>
              <a:buFont typeface="Arial"/>
              <a:buChar char="•"/>
            </a:pPr>
            <a:r>
              <a:rPr b="1" lang="en-US" sz="2200">
                <a:solidFill>
                  <a:schemeClr val="dk1"/>
                </a:solidFill>
                <a:latin typeface="Calibri"/>
                <a:ea typeface="Calibri"/>
                <a:cs typeface="Calibri"/>
                <a:sym typeface="Calibri"/>
              </a:rPr>
              <a:t>Guyana </a:t>
            </a:r>
            <a:r>
              <a:rPr lang="en-US" sz="2200">
                <a:solidFill>
                  <a:schemeClr val="dk1"/>
                </a:solidFill>
                <a:latin typeface="Calibri"/>
                <a:ea typeface="Calibri"/>
                <a:cs typeface="Calibri"/>
                <a:sym typeface="Calibri"/>
              </a:rPr>
              <a:t>demonstration focuses on Wellington Park located in Region Six - East Berbice Corentyne for the application of an EBM approach and related governance arrangements. The site was selected based on the visibly high level of pollution at the site, stemming from the sawmilling activities.</a:t>
            </a:r>
            <a:endParaRPr/>
          </a:p>
          <a:p>
            <a:pPr indent="-146050" lvl="0" marL="285750" marR="0" rtl="0" algn="l">
              <a:spcBef>
                <a:spcPts val="0"/>
              </a:spcBef>
              <a:spcAft>
                <a:spcPts val="0"/>
              </a:spcAft>
              <a:buClr>
                <a:schemeClr val="dk1"/>
              </a:buClr>
              <a:buSzPts val="2200"/>
              <a:buFont typeface="Arial"/>
              <a:buNone/>
            </a:pPr>
            <a:r>
              <a:t/>
            </a:r>
            <a:endParaRPr sz="22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200"/>
              <a:buFont typeface="Arial"/>
              <a:buChar char="•"/>
            </a:pPr>
            <a:r>
              <a:rPr b="1" lang="en-US" sz="2200">
                <a:solidFill>
                  <a:schemeClr val="dk1"/>
                </a:solidFill>
                <a:latin typeface="Calibri"/>
                <a:ea typeface="Calibri"/>
                <a:cs typeface="Calibri"/>
                <a:sym typeface="Calibri"/>
              </a:rPr>
              <a:t>Suriname</a:t>
            </a:r>
            <a:r>
              <a:rPr lang="en-US" sz="2200">
                <a:solidFill>
                  <a:schemeClr val="dk1"/>
                </a:solidFill>
                <a:latin typeface="Calibri"/>
                <a:ea typeface="Calibri"/>
                <a:cs typeface="Calibri"/>
                <a:sym typeface="Calibri"/>
              </a:rPr>
              <a:t> demonstration will support local communities technically and financially, implement actions to reduce pollution levels and rehabilitate degraded mangroves in the North Coronie area</a:t>
            </a:r>
            <a:r>
              <a:rPr lang="en-US" sz="2000">
                <a:solidFill>
                  <a:schemeClr val="dk1"/>
                </a:solidFill>
                <a:latin typeface="Calibri"/>
                <a:ea typeface="Calibri"/>
                <a:cs typeface="Calibri"/>
                <a:sym typeface="Calibri"/>
              </a:rPr>
              <a:t>.</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p:txBody>
      </p:sp>
      <p:sp>
        <p:nvSpPr>
          <p:cNvPr id="277" name="Google Shape;277;p17"/>
          <p:cNvSpPr txBox="1"/>
          <p:nvPr/>
        </p:nvSpPr>
        <p:spPr>
          <a:xfrm>
            <a:off x="640800" y="513114"/>
            <a:ext cx="6019200" cy="923330"/>
          </a:xfrm>
          <a:prstGeom prst="rect">
            <a:avLst/>
          </a:prstGeom>
          <a:solidFill>
            <a:srgbClr val="DDEAF6"/>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Preserving Ecosystems and Improving Human Well-being in the Wider Caribbean: a Common Goal</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82" name="Shape 282"/>
        <p:cNvGrpSpPr/>
        <p:nvPr/>
      </p:nvGrpSpPr>
      <p:grpSpPr>
        <a:xfrm>
          <a:off x="0" y="0"/>
          <a:ext cx="0" cy="0"/>
          <a:chOff x="0" y="0"/>
          <a:chExt cx="0" cy="0"/>
        </a:xfrm>
      </p:grpSpPr>
      <p:grpSp>
        <p:nvGrpSpPr>
          <p:cNvPr id="283" name="Google Shape;283;p18"/>
          <p:cNvGrpSpPr/>
          <p:nvPr/>
        </p:nvGrpSpPr>
        <p:grpSpPr>
          <a:xfrm>
            <a:off x="1682025" y="1233525"/>
            <a:ext cx="5421600" cy="4743146"/>
            <a:chOff x="0" y="0"/>
            <a:chExt cx="5321964" cy="4655850"/>
          </a:xfrm>
        </p:grpSpPr>
        <p:pic>
          <p:nvPicPr>
            <p:cNvPr descr="C:\Users\wnorville\Documents\wendyn (research)\Research 2016\caroni- hydrological\CLME+\photos\from farahnaz\Oysters in swamp.jpg" id="284" name="Google Shape;284;p18"/>
            <p:cNvPicPr preferRelativeResize="0"/>
            <p:nvPr/>
          </p:nvPicPr>
          <p:blipFill rotWithShape="1">
            <a:blip r:embed="rId3">
              <a:alphaModFix/>
            </a:blip>
            <a:srcRect b="0" l="0" r="0" t="0"/>
            <a:stretch/>
          </p:blipFill>
          <p:spPr>
            <a:xfrm>
              <a:off x="202018" y="0"/>
              <a:ext cx="3552825" cy="2663825"/>
            </a:xfrm>
            <a:prstGeom prst="rect">
              <a:avLst/>
            </a:prstGeom>
            <a:noFill/>
            <a:ln>
              <a:noFill/>
            </a:ln>
          </p:spPr>
        </p:pic>
        <p:pic>
          <p:nvPicPr>
            <p:cNvPr descr="C:\Users\wnorville\Documents\wendyn (research)\Research 2016\caroni- hydrological\CLME+\photos\2019 may agro shop testing of epicollect.JPG" id="285" name="Google Shape;285;p18"/>
            <p:cNvPicPr preferRelativeResize="0"/>
            <p:nvPr/>
          </p:nvPicPr>
          <p:blipFill rotWithShape="1">
            <a:blip r:embed="rId4">
              <a:alphaModFix/>
            </a:blip>
            <a:srcRect b="0" l="0" r="0" t="0"/>
            <a:stretch/>
          </p:blipFill>
          <p:spPr>
            <a:xfrm>
              <a:off x="0" y="2658140"/>
              <a:ext cx="2663825" cy="1997710"/>
            </a:xfrm>
            <a:prstGeom prst="rect">
              <a:avLst/>
            </a:prstGeom>
            <a:noFill/>
            <a:ln>
              <a:noFill/>
            </a:ln>
          </p:spPr>
        </p:pic>
        <p:pic>
          <p:nvPicPr>
            <p:cNvPr descr="C:\Users\wnorville\Documents\wendyn (research)\Research 2016\caroni- hydrological\CLME+\photos\Caroni Swamp.jpg" id="286" name="Google Shape;286;p18"/>
            <p:cNvPicPr preferRelativeResize="0"/>
            <p:nvPr/>
          </p:nvPicPr>
          <p:blipFill rotWithShape="1">
            <a:blip r:embed="rId5">
              <a:alphaModFix/>
            </a:blip>
            <a:srcRect b="0" l="0" r="0" t="0"/>
            <a:stretch/>
          </p:blipFill>
          <p:spPr>
            <a:xfrm>
              <a:off x="2658139" y="2658140"/>
              <a:ext cx="2663825" cy="1997710"/>
            </a:xfrm>
            <a:prstGeom prst="rect">
              <a:avLst/>
            </a:prstGeom>
            <a:noFill/>
            <a:ln>
              <a:noFill/>
            </a:ln>
          </p:spPr>
        </p:pic>
        <p:pic>
          <p:nvPicPr>
            <p:cNvPr descr="C:\Users\wnorville\Documents\wendyn (research)\Research 2016\caroni- hydrological\CLME+\photos\from farahnaz\Collecting the Crab Traps.jpg" id="287" name="Google Shape;287;p18"/>
            <p:cNvPicPr preferRelativeResize="0"/>
            <p:nvPr/>
          </p:nvPicPr>
          <p:blipFill rotWithShape="1">
            <a:blip r:embed="rId6">
              <a:alphaModFix/>
            </a:blip>
            <a:srcRect b="0" l="8198" r="-320" t="0"/>
            <a:stretch/>
          </p:blipFill>
          <p:spPr>
            <a:xfrm>
              <a:off x="0" y="0"/>
              <a:ext cx="1869440" cy="2663190"/>
            </a:xfrm>
            <a:prstGeom prst="rect">
              <a:avLst/>
            </a:prstGeom>
            <a:noFill/>
            <a:ln>
              <a:noFill/>
            </a:ln>
          </p:spPr>
        </p:pic>
        <p:pic>
          <p:nvPicPr>
            <p:cNvPr descr="C:\Users\wnorville\Documents\wendyn (research)\Research 2016\caroni- hydrological\CLME+\photos\from lester\2019 june field reconnaisance gordo area.JPG" id="288" name="Google Shape;288;p18"/>
            <p:cNvPicPr preferRelativeResize="0"/>
            <p:nvPr/>
          </p:nvPicPr>
          <p:blipFill rotWithShape="1">
            <a:blip r:embed="rId7">
              <a:alphaModFix/>
            </a:blip>
            <a:srcRect b="0" l="27657" r="19683" t="0"/>
            <a:stretch/>
          </p:blipFill>
          <p:spPr>
            <a:xfrm>
              <a:off x="3444947" y="0"/>
              <a:ext cx="1869440" cy="2663190"/>
            </a:xfrm>
            <a:prstGeom prst="rect">
              <a:avLst/>
            </a:prstGeom>
            <a:noFill/>
            <a:ln>
              <a:noFill/>
            </a:ln>
          </p:spPr>
        </p:pic>
      </p:grpSp>
      <p:sp>
        <p:nvSpPr>
          <p:cNvPr id="289" name="Google Shape;289;p18"/>
          <p:cNvSpPr txBox="1"/>
          <p:nvPr/>
        </p:nvSpPr>
        <p:spPr>
          <a:xfrm>
            <a:off x="1682025" y="6076800"/>
            <a:ext cx="488511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dk1"/>
                </a:solidFill>
                <a:latin typeface="Calibri"/>
                <a:ea typeface="Calibri"/>
                <a:cs typeface="Calibri"/>
                <a:sym typeface="Calibri"/>
              </a:rPr>
              <a:t>Interviews with stakeholders and sampling conducted during the CLME+ EBM Sub-Component in Trinidad and Tobago. Photos courtesy IMA.</a:t>
            </a:r>
            <a:endParaRPr sz="1200">
              <a:solidFill>
                <a:schemeClr val="dk1"/>
              </a:solidFill>
              <a:latin typeface="Calibri"/>
              <a:ea typeface="Calibri"/>
              <a:cs typeface="Calibri"/>
              <a:sym typeface="Calibri"/>
            </a:endParaRPr>
          </a:p>
        </p:txBody>
      </p:sp>
      <p:pic>
        <p:nvPicPr>
          <p:cNvPr descr="A group of people sitting at a table&#10;&#10;Description automatically generated" id="290" name="Google Shape;290;p18"/>
          <p:cNvPicPr preferRelativeResize="0"/>
          <p:nvPr/>
        </p:nvPicPr>
        <p:blipFill rotWithShape="1">
          <a:blip r:embed="rId8">
            <a:alphaModFix/>
          </a:blip>
          <a:srcRect b="0" l="0" r="0" t="0"/>
          <a:stretch/>
        </p:blipFill>
        <p:spPr>
          <a:xfrm>
            <a:off x="7695754" y="273600"/>
            <a:ext cx="4155446" cy="2792938"/>
          </a:xfrm>
          <a:prstGeom prst="rect">
            <a:avLst/>
          </a:prstGeom>
          <a:noFill/>
          <a:ln>
            <a:noFill/>
          </a:ln>
        </p:spPr>
      </p:pic>
      <p:sp>
        <p:nvSpPr>
          <p:cNvPr id="291" name="Google Shape;291;p18"/>
          <p:cNvSpPr txBox="1"/>
          <p:nvPr/>
        </p:nvSpPr>
        <p:spPr>
          <a:xfrm>
            <a:off x="7695754" y="3257417"/>
            <a:ext cx="401641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200">
                <a:solidFill>
                  <a:schemeClr val="dk1"/>
                </a:solidFill>
                <a:latin typeface="Calibri"/>
                <a:ea typeface="Calibri"/>
                <a:cs typeface="Calibri"/>
                <a:sym typeface="Calibri"/>
              </a:rPr>
              <a:t>Sampling Training Workshop with Wellington Park, Guyana Community Members </a:t>
            </a:r>
            <a:endParaRPr i="1" sz="1200">
              <a:solidFill>
                <a:schemeClr val="dk1"/>
              </a:solidFill>
              <a:latin typeface="Calibri"/>
              <a:ea typeface="Calibri"/>
              <a:cs typeface="Calibri"/>
              <a:sym typeface="Calibri"/>
            </a:endParaRPr>
          </a:p>
        </p:txBody>
      </p:sp>
      <p:sp>
        <p:nvSpPr>
          <p:cNvPr id="292" name="Google Shape;292;p18"/>
          <p:cNvSpPr txBox="1"/>
          <p:nvPr/>
        </p:nvSpPr>
        <p:spPr>
          <a:xfrm>
            <a:off x="201600" y="252000"/>
            <a:ext cx="517845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Overview of some activities associated with the EBM Sub Project</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 name="Shape 297"/>
        <p:cNvGrpSpPr/>
        <p:nvPr/>
      </p:nvGrpSpPr>
      <p:grpSpPr>
        <a:xfrm>
          <a:off x="0" y="0"/>
          <a:ext cx="0" cy="0"/>
          <a:chOff x="0" y="0"/>
          <a:chExt cx="0" cy="0"/>
        </a:xfrm>
      </p:grpSpPr>
      <p:sp>
        <p:nvSpPr>
          <p:cNvPr id="298" name="Google Shape;298;p19"/>
          <p:cNvSpPr txBox="1"/>
          <p:nvPr/>
        </p:nvSpPr>
        <p:spPr>
          <a:xfrm>
            <a:off x="270120" y="0"/>
            <a:ext cx="227496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Calibri"/>
                <a:ea typeface="Calibri"/>
                <a:cs typeface="Calibri"/>
                <a:sym typeface="Calibri"/>
              </a:rPr>
              <a:t>Component 3</a:t>
            </a:r>
            <a:endParaRPr/>
          </a:p>
        </p:txBody>
      </p:sp>
      <p:sp>
        <p:nvSpPr>
          <p:cNvPr id="299" name="Google Shape;299;p19"/>
          <p:cNvSpPr txBox="1"/>
          <p:nvPr/>
        </p:nvSpPr>
        <p:spPr>
          <a:xfrm>
            <a:off x="2156460" y="369332"/>
            <a:ext cx="848106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Impact of COVID 19 on Activities under Output 3.4 North Brazil Shelf EBM Sub Project</a:t>
            </a:r>
            <a:endParaRPr/>
          </a:p>
        </p:txBody>
      </p:sp>
      <p:sp>
        <p:nvSpPr>
          <p:cNvPr id="300" name="Google Shape;300;p19"/>
          <p:cNvSpPr txBox="1"/>
          <p:nvPr/>
        </p:nvSpPr>
        <p:spPr>
          <a:xfrm>
            <a:off x="595140" y="1651680"/>
            <a:ext cx="10932060" cy="38164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00">
                <a:solidFill>
                  <a:schemeClr val="dk1"/>
                </a:solidFill>
                <a:latin typeface="Calibri"/>
                <a:ea typeface="Calibri"/>
                <a:cs typeface="Calibri"/>
                <a:sym typeface="Calibri"/>
              </a:rPr>
              <a:t>Some delays have been experienced in Trinidad and Tobago and Guyana with some of their activities associated with the EBM Sub Project and include:</a:t>
            </a:r>
            <a:endParaRPr/>
          </a:p>
          <a:p>
            <a:pPr indent="0" lvl="0" marL="0" marR="0" rtl="0" algn="l">
              <a:spcBef>
                <a:spcPts val="0"/>
              </a:spcBef>
              <a:spcAft>
                <a:spcPts val="0"/>
              </a:spcAft>
              <a:buNone/>
            </a:pPr>
            <a:r>
              <a:t/>
            </a:r>
            <a:endParaRPr sz="22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200"/>
              <a:buFont typeface="Arial"/>
              <a:buChar char="•"/>
            </a:pPr>
            <a:r>
              <a:rPr lang="en-US" sz="2200">
                <a:solidFill>
                  <a:schemeClr val="dk1"/>
                </a:solidFill>
                <a:latin typeface="Calibri"/>
                <a:ea typeface="Calibri"/>
                <a:cs typeface="Calibri"/>
                <a:sym typeface="Calibri"/>
              </a:rPr>
              <a:t>Collection of samples in the field</a:t>
            </a:r>
            <a:endParaRPr/>
          </a:p>
          <a:p>
            <a:pPr indent="-146050" lvl="0" marL="285750" marR="0" rtl="0" algn="l">
              <a:spcBef>
                <a:spcPts val="0"/>
              </a:spcBef>
              <a:spcAft>
                <a:spcPts val="0"/>
              </a:spcAft>
              <a:buClr>
                <a:schemeClr val="dk1"/>
              </a:buClr>
              <a:buSzPts val="2200"/>
              <a:buFont typeface="Arial"/>
              <a:buNone/>
            </a:pPr>
            <a:r>
              <a:t/>
            </a:r>
            <a:endParaRPr sz="22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200"/>
              <a:buFont typeface="Arial"/>
              <a:buChar char="•"/>
            </a:pPr>
            <a:r>
              <a:rPr lang="en-US" sz="2200">
                <a:solidFill>
                  <a:schemeClr val="dk1"/>
                </a:solidFill>
                <a:latin typeface="Calibri"/>
                <a:ea typeface="Calibri"/>
                <a:cs typeface="Calibri"/>
                <a:sym typeface="Calibri"/>
              </a:rPr>
              <a:t>Analysis of samples as in some cases samples could only be analysed out of country</a:t>
            </a:r>
            <a:endParaRPr/>
          </a:p>
          <a:p>
            <a:pPr indent="0" lvl="0" marL="0" marR="0" rtl="0" algn="l">
              <a:spcBef>
                <a:spcPts val="0"/>
              </a:spcBef>
              <a:spcAft>
                <a:spcPts val="0"/>
              </a:spcAft>
              <a:buNone/>
            </a:pPr>
            <a:r>
              <a:t/>
            </a:r>
            <a:endParaRPr sz="22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200"/>
              <a:buFont typeface="Arial"/>
              <a:buChar char="•"/>
            </a:pPr>
            <a:r>
              <a:rPr lang="en-US" sz="2200">
                <a:solidFill>
                  <a:schemeClr val="dk1"/>
                </a:solidFill>
                <a:latin typeface="Calibri"/>
                <a:ea typeface="Calibri"/>
                <a:cs typeface="Calibri"/>
                <a:sym typeface="Calibri"/>
              </a:rPr>
              <a:t>Hands on training sessions</a:t>
            </a:r>
            <a:endParaRPr/>
          </a:p>
          <a:p>
            <a:pPr indent="-146050" lvl="0" marL="285750" marR="0" rtl="0" algn="l">
              <a:spcBef>
                <a:spcPts val="0"/>
              </a:spcBef>
              <a:spcAft>
                <a:spcPts val="0"/>
              </a:spcAft>
              <a:buClr>
                <a:schemeClr val="dk1"/>
              </a:buClr>
              <a:buSzPts val="2200"/>
              <a:buFont typeface="Arial"/>
              <a:buNone/>
            </a:pPr>
            <a:r>
              <a:t/>
            </a:r>
            <a:endParaRPr sz="2200">
              <a:solidFill>
                <a:schemeClr val="dk1"/>
              </a:solidFill>
              <a:latin typeface="Calibri"/>
              <a:ea typeface="Calibri"/>
              <a:cs typeface="Calibri"/>
              <a:sym typeface="Calibri"/>
            </a:endParaRPr>
          </a:p>
          <a:p>
            <a:pPr indent="0" lvl="0" marL="0" marR="0" rtl="0" algn="l">
              <a:spcBef>
                <a:spcPts val="0"/>
              </a:spcBef>
              <a:spcAft>
                <a:spcPts val="0"/>
              </a:spcAft>
              <a:buNone/>
            </a:pPr>
            <a:r>
              <a:rPr lang="en-US" sz="2200">
                <a:solidFill>
                  <a:schemeClr val="dk1"/>
                </a:solidFill>
                <a:latin typeface="Calibri"/>
                <a:ea typeface="Calibri"/>
                <a:cs typeface="Calibri"/>
                <a:sym typeface="Calibri"/>
              </a:rPr>
              <a:t>In Suriname the Implementation of their demonstration activities were to commence in March, however COVID 19 further delayed the start of activities.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15" name="Shape 115"/>
        <p:cNvGrpSpPr/>
        <p:nvPr/>
      </p:nvGrpSpPr>
      <p:grpSpPr>
        <a:xfrm>
          <a:off x="0" y="0"/>
          <a:ext cx="0" cy="0"/>
          <a:chOff x="0" y="0"/>
          <a:chExt cx="0" cy="0"/>
        </a:xfrm>
      </p:grpSpPr>
      <p:sp>
        <p:nvSpPr>
          <p:cNvPr id="116" name="Google Shape;116;p2"/>
          <p:cNvSpPr/>
          <p:nvPr/>
        </p:nvSpPr>
        <p:spPr>
          <a:xfrm>
            <a:off x="0" y="5630863"/>
            <a:ext cx="12184810" cy="1227137"/>
          </a:xfrm>
          <a:custGeom>
            <a:rect b="b" l="l" r="r" t="t"/>
            <a:pathLst>
              <a:path extrusionOk="0" h="2552" w="22351">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rgbClr val="D8D8D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pic>
        <p:nvPicPr>
          <p:cNvPr id="117" name="Google Shape;117;p2"/>
          <p:cNvPicPr preferRelativeResize="0"/>
          <p:nvPr/>
        </p:nvPicPr>
        <p:blipFill rotWithShape="1">
          <a:blip r:embed="rId3">
            <a:alphaModFix/>
          </a:blip>
          <a:srcRect b="0" l="0" r="0" t="0"/>
          <a:stretch/>
        </p:blipFill>
        <p:spPr>
          <a:xfrm>
            <a:off x="10040818" y="5965368"/>
            <a:ext cx="1763712" cy="746125"/>
          </a:xfrm>
          <a:prstGeom prst="rect">
            <a:avLst/>
          </a:prstGeom>
          <a:noFill/>
          <a:ln>
            <a:noFill/>
          </a:ln>
        </p:spPr>
      </p:pic>
      <p:sp>
        <p:nvSpPr>
          <p:cNvPr id="118" name="Google Shape;118;p2"/>
          <p:cNvSpPr txBox="1"/>
          <p:nvPr/>
        </p:nvSpPr>
        <p:spPr>
          <a:xfrm>
            <a:off x="5268382" y="6072974"/>
            <a:ext cx="3571448" cy="530915"/>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1" lang="en-US" sz="950" u="none" cap="none" strike="noStrike">
                <a:solidFill>
                  <a:srgbClr val="7F7F7F"/>
                </a:solidFill>
                <a:latin typeface="Avenir"/>
                <a:ea typeface="Avenir"/>
                <a:cs typeface="Avenir"/>
                <a:sym typeface="Avenir"/>
              </a:rPr>
              <a:t>Catalyzing implementation of the </a:t>
            </a:r>
            <a:endParaRPr/>
          </a:p>
          <a:p>
            <a:pPr indent="0" lvl="0" marL="0" marR="0" rtl="0" algn="r">
              <a:spcBef>
                <a:spcPts val="0"/>
              </a:spcBef>
              <a:spcAft>
                <a:spcPts val="0"/>
              </a:spcAft>
              <a:buNone/>
            </a:pPr>
            <a:r>
              <a:rPr b="0" i="1" lang="en-US" sz="950" u="none" cap="none" strike="noStrike">
                <a:solidFill>
                  <a:srgbClr val="7F7F7F"/>
                </a:solidFill>
                <a:latin typeface="Avenir"/>
                <a:ea typeface="Avenir"/>
                <a:cs typeface="Avenir"/>
                <a:sym typeface="Avenir"/>
              </a:rPr>
              <a:t>10-year Strategic Action Programme </a:t>
            </a:r>
            <a:endParaRPr/>
          </a:p>
          <a:p>
            <a:pPr indent="0" lvl="0" marL="0" marR="0" rtl="0" algn="r">
              <a:spcBef>
                <a:spcPts val="0"/>
              </a:spcBef>
              <a:spcAft>
                <a:spcPts val="0"/>
              </a:spcAft>
              <a:buNone/>
            </a:pPr>
            <a:r>
              <a:rPr b="0" i="1" lang="en-US" sz="950" u="none" cap="none" strike="noStrike">
                <a:solidFill>
                  <a:srgbClr val="7F7F7F"/>
                </a:solidFill>
                <a:latin typeface="Avenir"/>
                <a:ea typeface="Avenir"/>
                <a:cs typeface="Avenir"/>
                <a:sym typeface="Avenir"/>
              </a:rPr>
              <a:t>for the Caribbean and North Brazil Shelf LME’s</a:t>
            </a:r>
            <a:endParaRPr b="0" i="1" sz="950" u="none" cap="none" strike="noStrike">
              <a:solidFill>
                <a:srgbClr val="7F7F7F"/>
              </a:solidFill>
              <a:latin typeface="Avenir"/>
              <a:ea typeface="Avenir"/>
              <a:cs typeface="Avenir"/>
              <a:sym typeface="Avenir"/>
            </a:endParaRPr>
          </a:p>
        </p:txBody>
      </p:sp>
      <p:sp>
        <p:nvSpPr>
          <p:cNvPr id="119" name="Google Shape;119;p2"/>
          <p:cNvSpPr txBox="1"/>
          <p:nvPr/>
        </p:nvSpPr>
        <p:spPr>
          <a:xfrm>
            <a:off x="2320357" y="99049"/>
            <a:ext cx="7565572" cy="400110"/>
          </a:xfrm>
          <a:prstGeom prst="rect">
            <a:avLst/>
          </a:prstGeom>
          <a:solidFill>
            <a:srgbClr val="AEABAB"/>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000" u="none" cap="none" strike="noStrike">
                <a:solidFill>
                  <a:schemeClr val="dk1"/>
                </a:solidFill>
                <a:latin typeface="Calibri"/>
                <a:ea typeface="Calibri"/>
                <a:cs typeface="Calibri"/>
                <a:sym typeface="Calibri"/>
              </a:rPr>
              <a:t>DEFINING PROJECT SUCCESS</a:t>
            </a:r>
            <a:endParaRPr b="0" i="0" sz="2000" u="none" cap="none" strike="noStrike">
              <a:solidFill>
                <a:schemeClr val="dk1"/>
              </a:solidFill>
              <a:latin typeface="Calibri"/>
              <a:ea typeface="Calibri"/>
              <a:cs typeface="Calibri"/>
              <a:sym typeface="Calibri"/>
            </a:endParaRPr>
          </a:p>
        </p:txBody>
      </p:sp>
      <p:sp>
        <p:nvSpPr>
          <p:cNvPr id="120" name="Google Shape;120;p2"/>
          <p:cNvSpPr txBox="1"/>
          <p:nvPr/>
        </p:nvSpPr>
        <p:spPr>
          <a:xfrm>
            <a:off x="2540599" y="892616"/>
            <a:ext cx="314212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CLIENT PERSPECTIVE</a:t>
            </a:r>
            <a:endParaRPr sz="1800">
              <a:solidFill>
                <a:schemeClr val="dk1"/>
              </a:solidFill>
              <a:latin typeface="Calibri"/>
              <a:ea typeface="Calibri"/>
              <a:cs typeface="Calibri"/>
              <a:sym typeface="Calibri"/>
            </a:endParaRPr>
          </a:p>
        </p:txBody>
      </p:sp>
      <p:sp>
        <p:nvSpPr>
          <p:cNvPr id="121" name="Google Shape;121;p2"/>
          <p:cNvSpPr txBox="1"/>
          <p:nvPr/>
        </p:nvSpPr>
        <p:spPr>
          <a:xfrm>
            <a:off x="1692984" y="3753426"/>
            <a:ext cx="3142129" cy="196977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0070C0"/>
                </a:solidFill>
                <a:latin typeface="Calibri"/>
                <a:ea typeface="Calibri"/>
                <a:cs typeface="Calibri"/>
                <a:sym typeface="Calibri"/>
              </a:rPr>
              <a:t>STAKEHOLDER PERSPECTIVE</a:t>
            </a:r>
            <a:endParaRPr sz="2000">
              <a:solidFill>
                <a:srgbClr val="0070C0"/>
              </a:solidFill>
              <a:latin typeface="Calibri"/>
              <a:ea typeface="Calibri"/>
              <a:cs typeface="Calibri"/>
              <a:sym typeface="Calibri"/>
            </a:endParaRPr>
          </a:p>
          <a:p>
            <a:pPr indent="0" lvl="0" marL="0" marR="0" rtl="0" algn="l">
              <a:spcBef>
                <a:spcPts val="0"/>
              </a:spcBef>
              <a:spcAft>
                <a:spcPts val="0"/>
              </a:spcAft>
              <a:buNone/>
            </a:pPr>
            <a:r>
              <a:rPr lang="en-US" sz="2000">
                <a:solidFill>
                  <a:schemeClr val="dk1"/>
                </a:solidFill>
                <a:latin typeface="Calibri"/>
                <a:ea typeface="Calibri"/>
                <a:cs typeface="Calibri"/>
                <a:sym typeface="Calibri"/>
              </a:rPr>
              <a:t>(countries, organizations)</a:t>
            </a:r>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p>
            <a:pPr indent="-171450" lvl="0" marL="171450" marR="0" rtl="0" algn="l">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Stakeholder engagement </a:t>
            </a:r>
            <a:r>
              <a:rPr i="1" lang="en-US" sz="1400">
                <a:solidFill>
                  <a:schemeClr val="dk1"/>
                </a:solidFill>
                <a:latin typeface="Calibri"/>
                <a:ea typeface="Calibri"/>
                <a:cs typeface="Calibri"/>
                <a:sym typeface="Calibri"/>
              </a:rPr>
              <a:t>(capacity &amp; opportunities)</a:t>
            </a:r>
            <a:endParaRPr i="1" sz="1400">
              <a:solidFill>
                <a:schemeClr val="dk1"/>
              </a:solidFill>
              <a:latin typeface="Calibri"/>
              <a:ea typeface="Calibri"/>
              <a:cs typeface="Calibri"/>
              <a:sym typeface="Calibri"/>
            </a:endParaRPr>
          </a:p>
          <a:p>
            <a:pPr indent="-171450" lvl="0" marL="171450" marR="0" rtl="0" algn="l">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Stakeholder satisfaction</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000">
              <a:solidFill>
                <a:srgbClr val="0070C0"/>
              </a:solidFill>
              <a:latin typeface="Calibri"/>
              <a:ea typeface="Calibri"/>
              <a:cs typeface="Calibri"/>
              <a:sym typeface="Calibri"/>
            </a:endParaRPr>
          </a:p>
        </p:txBody>
      </p:sp>
      <p:sp>
        <p:nvSpPr>
          <p:cNvPr id="122" name="Google Shape;122;p2"/>
          <p:cNvSpPr txBox="1"/>
          <p:nvPr/>
        </p:nvSpPr>
        <p:spPr>
          <a:xfrm>
            <a:off x="7054106" y="833664"/>
            <a:ext cx="3976193" cy="15081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EXECUTING AGENCY PERSPECTIVE</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285750" lvl="1" marL="742950" marR="0" rtl="0" algn="l">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Cost recovery </a:t>
            </a:r>
            <a:endParaRPr b="0" i="0" sz="1400" u="none" cap="none" strike="noStrike">
              <a:solidFill>
                <a:schemeClr val="dk1"/>
              </a:solidFill>
              <a:latin typeface="Calibri"/>
              <a:ea typeface="Calibri"/>
              <a:cs typeface="Calibri"/>
              <a:sym typeface="Calibri"/>
            </a:endParaRPr>
          </a:p>
          <a:p>
            <a:pPr indent="-285750" lvl="1" marL="742950" marR="0" rtl="0" algn="l">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Full compliance with applicable rules &amp; regulations</a:t>
            </a:r>
            <a:endParaRPr b="0" i="0" sz="1400" u="none" cap="none" strike="noStrike">
              <a:solidFill>
                <a:schemeClr val="dk1"/>
              </a:solidFill>
              <a:latin typeface="Calibri"/>
              <a:ea typeface="Calibri"/>
              <a:cs typeface="Calibri"/>
              <a:sym typeface="Calibri"/>
            </a:endParaRPr>
          </a:p>
          <a:p>
            <a:pPr indent="-285750" lvl="1" marL="742950" marR="0" rtl="0" algn="l">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Client and stakeholder satisfaction</a:t>
            </a:r>
            <a:endParaRPr b="0" i="0" sz="1400" u="none" cap="none" strike="noStrike">
              <a:solidFill>
                <a:schemeClr val="dk1"/>
              </a:solidFill>
              <a:latin typeface="Calibri"/>
              <a:ea typeface="Calibri"/>
              <a:cs typeface="Calibri"/>
              <a:sym typeface="Calibri"/>
            </a:endParaRPr>
          </a:p>
        </p:txBody>
      </p:sp>
      <p:sp>
        <p:nvSpPr>
          <p:cNvPr id="123" name="Google Shape;123;p2"/>
          <p:cNvSpPr txBox="1"/>
          <p:nvPr/>
        </p:nvSpPr>
        <p:spPr>
          <a:xfrm>
            <a:off x="7929731" y="3130682"/>
            <a:ext cx="3142129"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PCU/HR PERSPECTIVE</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285750" lvl="1" marL="742950" marR="0" rtl="0" algn="l">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Team functionality</a:t>
            </a:r>
            <a:endParaRPr b="0" i="0" sz="1400" u="none" cap="none" strike="noStrike">
              <a:solidFill>
                <a:schemeClr val="dk1"/>
              </a:solidFill>
              <a:latin typeface="Calibri"/>
              <a:ea typeface="Calibri"/>
              <a:cs typeface="Calibri"/>
              <a:sym typeface="Calibri"/>
            </a:endParaRPr>
          </a:p>
          <a:p>
            <a:pPr indent="-285750" lvl="1" marL="742950" marR="0" rtl="0" algn="l">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Personnel Health</a:t>
            </a:r>
            <a:endParaRPr b="0" i="0" sz="1400" u="none" cap="none" strike="noStrike">
              <a:solidFill>
                <a:schemeClr val="dk1"/>
              </a:solidFill>
              <a:latin typeface="Calibri"/>
              <a:ea typeface="Calibri"/>
              <a:cs typeface="Calibri"/>
              <a:sym typeface="Calibri"/>
            </a:endParaRPr>
          </a:p>
        </p:txBody>
      </p:sp>
      <p:sp>
        <p:nvSpPr>
          <p:cNvPr id="124" name="Google Shape;124;p2"/>
          <p:cNvSpPr txBox="1"/>
          <p:nvPr/>
        </p:nvSpPr>
        <p:spPr>
          <a:xfrm>
            <a:off x="5592745" y="4948346"/>
            <a:ext cx="3799914" cy="400110"/>
          </a:xfrm>
          <a:prstGeom prst="rect">
            <a:avLst/>
          </a:prstGeom>
          <a:solidFill>
            <a:srgbClr val="FFFF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C00000"/>
                </a:solidFill>
                <a:latin typeface="Calibri"/>
                <a:ea typeface="Calibri"/>
                <a:cs typeface="Calibri"/>
                <a:sym typeface="Calibri"/>
              </a:rPr>
              <a:t>Sustainability </a:t>
            </a:r>
            <a:r>
              <a:rPr lang="en-US" sz="2000">
                <a:solidFill>
                  <a:schemeClr val="dk1"/>
                </a:solidFill>
                <a:latin typeface="Calibri"/>
                <a:ea typeface="Calibri"/>
                <a:cs typeface="Calibri"/>
                <a:sym typeface="Calibri"/>
              </a:rPr>
              <a:t>– Project After-Life</a:t>
            </a:r>
            <a:endParaRPr b="1" sz="2000">
              <a:solidFill>
                <a:srgbClr val="C00000"/>
              </a:solidFill>
              <a:latin typeface="Calibri"/>
              <a:ea typeface="Calibri"/>
              <a:cs typeface="Calibri"/>
              <a:sym typeface="Calibri"/>
            </a:endParaRPr>
          </a:p>
        </p:txBody>
      </p:sp>
      <p:sp>
        <p:nvSpPr>
          <p:cNvPr id="125" name="Google Shape;125;p2"/>
          <p:cNvSpPr txBox="1"/>
          <p:nvPr/>
        </p:nvSpPr>
        <p:spPr>
          <a:xfrm>
            <a:off x="2364888" y="1332239"/>
            <a:ext cx="3457687" cy="738664"/>
          </a:xfrm>
          <a:prstGeom prst="rect">
            <a:avLst/>
          </a:prstGeom>
          <a:noFill/>
          <a:ln>
            <a:noFill/>
          </a:ln>
        </p:spPr>
        <p:txBody>
          <a:bodyPr anchorCtr="0" anchor="t" bIns="45700" lIns="91425" spcFirstLastPara="1" rIns="91425" wrap="square" tIns="45700">
            <a:spAutoFit/>
          </a:bodyPr>
          <a:lstStyle/>
          <a:p>
            <a:pPr indent="-171450" lvl="0" marL="171450" marR="0" rtl="0" algn="l">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Gender, social and enviro standards</a:t>
            </a:r>
            <a:endParaRPr sz="1400">
              <a:solidFill>
                <a:schemeClr val="dk1"/>
              </a:solidFill>
              <a:latin typeface="Calibri"/>
              <a:ea typeface="Calibri"/>
              <a:cs typeface="Calibri"/>
              <a:sym typeface="Calibri"/>
            </a:endParaRPr>
          </a:p>
          <a:p>
            <a:pPr indent="-171450" lvl="0" marL="171450" marR="0" rtl="0" algn="l">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Compliance with donor requirements</a:t>
            </a:r>
            <a:endParaRPr sz="1400">
              <a:solidFill>
                <a:schemeClr val="dk1"/>
              </a:solidFill>
              <a:latin typeface="Calibri"/>
              <a:ea typeface="Calibri"/>
              <a:cs typeface="Calibri"/>
              <a:sym typeface="Calibri"/>
            </a:endParaRPr>
          </a:p>
          <a:p>
            <a:pPr indent="-171450" lvl="0" marL="171450" marR="0" rtl="0" algn="l">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Stakeholder satisfaction</a:t>
            </a:r>
            <a:endParaRPr sz="1400">
              <a:solidFill>
                <a:schemeClr val="dk1"/>
              </a:solidFill>
              <a:latin typeface="Calibri"/>
              <a:ea typeface="Calibri"/>
              <a:cs typeface="Calibri"/>
              <a:sym typeface="Calibri"/>
            </a:endParaRPr>
          </a:p>
        </p:txBody>
      </p:sp>
      <p:sp>
        <p:nvSpPr>
          <p:cNvPr id="126" name="Google Shape;126;p2"/>
          <p:cNvSpPr txBox="1"/>
          <p:nvPr/>
        </p:nvSpPr>
        <p:spPr>
          <a:xfrm>
            <a:off x="4741698" y="2537825"/>
            <a:ext cx="2374323" cy="138499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2800">
                <a:solidFill>
                  <a:srgbClr val="C00000"/>
                </a:solidFill>
                <a:latin typeface="Calibri"/>
                <a:ea typeface="Calibri"/>
                <a:cs typeface="Calibri"/>
                <a:sym typeface="Calibri"/>
              </a:rPr>
              <a:t>Project Objective &amp; Outcomes</a:t>
            </a:r>
            <a:endParaRPr b="1" i="1" sz="2800">
              <a:solidFill>
                <a:srgbClr val="C00000"/>
              </a:solidFill>
              <a:latin typeface="Calibri"/>
              <a:ea typeface="Calibri"/>
              <a:cs typeface="Calibri"/>
              <a:sym typeface="Calibri"/>
            </a:endParaRPr>
          </a:p>
        </p:txBody>
      </p:sp>
      <p:cxnSp>
        <p:nvCxnSpPr>
          <p:cNvPr id="127" name="Google Shape;127;p2"/>
          <p:cNvCxnSpPr/>
          <p:nvPr/>
        </p:nvCxnSpPr>
        <p:spPr>
          <a:xfrm>
            <a:off x="4841695" y="2218465"/>
            <a:ext cx="236852" cy="214791"/>
          </a:xfrm>
          <a:prstGeom prst="straightConnector1">
            <a:avLst/>
          </a:prstGeom>
          <a:noFill/>
          <a:ln cap="flat" cmpd="sng" w="12700">
            <a:solidFill>
              <a:schemeClr val="accent1"/>
            </a:solidFill>
            <a:prstDash val="solid"/>
            <a:miter lim="800000"/>
            <a:headEnd len="sm" w="sm" type="none"/>
            <a:tailEnd len="med" w="med" type="triangle"/>
          </a:ln>
        </p:spPr>
      </p:cxnSp>
      <p:cxnSp>
        <p:nvCxnSpPr>
          <p:cNvPr id="128" name="Google Shape;128;p2"/>
          <p:cNvCxnSpPr/>
          <p:nvPr/>
        </p:nvCxnSpPr>
        <p:spPr>
          <a:xfrm flipH="1" rot="10800000">
            <a:off x="4787602" y="3767206"/>
            <a:ext cx="290945" cy="362268"/>
          </a:xfrm>
          <a:prstGeom prst="straightConnector1">
            <a:avLst/>
          </a:prstGeom>
          <a:noFill/>
          <a:ln cap="flat" cmpd="sng" w="12700">
            <a:solidFill>
              <a:schemeClr val="accent1"/>
            </a:solidFill>
            <a:prstDash val="solid"/>
            <a:miter lim="800000"/>
            <a:headEnd len="sm" w="sm" type="none"/>
            <a:tailEnd len="med" w="med" type="triangle"/>
          </a:ln>
        </p:spPr>
      </p:cxnSp>
      <p:cxnSp>
        <p:nvCxnSpPr>
          <p:cNvPr id="129" name="Google Shape;129;p2"/>
          <p:cNvCxnSpPr/>
          <p:nvPr/>
        </p:nvCxnSpPr>
        <p:spPr>
          <a:xfrm flipH="1">
            <a:off x="6890066" y="2308865"/>
            <a:ext cx="268900" cy="304559"/>
          </a:xfrm>
          <a:prstGeom prst="straightConnector1">
            <a:avLst/>
          </a:prstGeom>
          <a:noFill/>
          <a:ln cap="flat" cmpd="sng" w="12700">
            <a:solidFill>
              <a:schemeClr val="accent1"/>
            </a:solidFill>
            <a:prstDash val="solid"/>
            <a:miter lim="800000"/>
            <a:headEnd len="sm" w="sm" type="none"/>
            <a:tailEnd len="med" w="med" type="triangle"/>
          </a:ln>
        </p:spPr>
      </p:cxnSp>
      <p:cxnSp>
        <p:nvCxnSpPr>
          <p:cNvPr id="130" name="Google Shape;130;p2"/>
          <p:cNvCxnSpPr/>
          <p:nvPr/>
        </p:nvCxnSpPr>
        <p:spPr>
          <a:xfrm rot="10800000">
            <a:off x="7219967" y="3387078"/>
            <a:ext cx="323833" cy="238759"/>
          </a:xfrm>
          <a:prstGeom prst="straightConnector1">
            <a:avLst/>
          </a:prstGeom>
          <a:noFill/>
          <a:ln cap="flat" cmpd="sng" w="12700">
            <a:solidFill>
              <a:schemeClr val="accent1"/>
            </a:solidFill>
            <a:prstDash val="solid"/>
            <a:miter lim="800000"/>
            <a:headEnd len="sm" w="sm" type="none"/>
            <a:tailEnd len="med" w="med" type="triangle"/>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305" name="Shape 305"/>
        <p:cNvGrpSpPr/>
        <p:nvPr/>
      </p:nvGrpSpPr>
      <p:grpSpPr>
        <a:xfrm>
          <a:off x="0" y="0"/>
          <a:ext cx="0" cy="0"/>
          <a:chOff x="0" y="0"/>
          <a:chExt cx="0" cy="0"/>
        </a:xfrm>
      </p:grpSpPr>
      <p:pic>
        <p:nvPicPr>
          <p:cNvPr id="306" name="Google Shape;306;p20"/>
          <p:cNvPicPr preferRelativeResize="0"/>
          <p:nvPr/>
        </p:nvPicPr>
        <p:blipFill rotWithShape="1">
          <a:blip r:embed="rId3">
            <a:alphaModFix/>
          </a:blip>
          <a:srcRect b="0" l="0" r="0" t="0"/>
          <a:stretch/>
        </p:blipFill>
        <p:spPr>
          <a:xfrm>
            <a:off x="7626485" y="468423"/>
            <a:ext cx="3986405" cy="5169989"/>
          </a:xfrm>
          <a:prstGeom prst="rect">
            <a:avLst/>
          </a:prstGeom>
          <a:noFill/>
          <a:ln>
            <a:noFill/>
          </a:ln>
        </p:spPr>
      </p:pic>
      <p:sp>
        <p:nvSpPr>
          <p:cNvPr id="307" name="Google Shape;307;p20"/>
          <p:cNvSpPr txBox="1"/>
          <p:nvPr/>
        </p:nvSpPr>
        <p:spPr>
          <a:xfrm>
            <a:off x="350196" y="233464"/>
            <a:ext cx="5097293"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O3.5 Small  Grant Support for C-SAP implementation</a:t>
            </a:r>
            <a:endParaRPr/>
          </a:p>
        </p:txBody>
      </p:sp>
      <p:sp>
        <p:nvSpPr>
          <p:cNvPr id="308" name="Google Shape;308;p20"/>
          <p:cNvSpPr txBox="1"/>
          <p:nvPr/>
        </p:nvSpPr>
        <p:spPr>
          <a:xfrm>
            <a:off x="486382" y="1465635"/>
            <a:ext cx="6511047" cy="31085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the “Enhancing Alternative Livelihoods and Food Security through the Cultivation and Commercialisation of Sea Moss, St. Kitts and Nevis” project</a:t>
            </a:r>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Worked with two sea moss groups (One in St. Kitts and one in Nevis)</a:t>
            </a:r>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Final Document Submitted in January 2020</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 name="Shape 313"/>
        <p:cNvGrpSpPr/>
        <p:nvPr/>
      </p:nvGrpSpPr>
      <p:grpSpPr>
        <a:xfrm>
          <a:off x="0" y="0"/>
          <a:ext cx="0" cy="0"/>
          <a:chOff x="0" y="0"/>
          <a:chExt cx="0" cy="0"/>
        </a:xfrm>
      </p:grpSpPr>
      <p:graphicFrame>
        <p:nvGraphicFramePr>
          <p:cNvPr id="314" name="Google Shape;314;p21"/>
          <p:cNvGraphicFramePr/>
          <p:nvPr/>
        </p:nvGraphicFramePr>
        <p:xfrm>
          <a:off x="1238250" y="1417320"/>
          <a:ext cx="3000000" cy="3000000"/>
        </p:xfrm>
        <a:graphic>
          <a:graphicData uri="http://schemas.openxmlformats.org/drawingml/2006/table">
            <a:tbl>
              <a:tblPr bandRow="1" firstRow="1">
                <a:noFill/>
                <a:tableStyleId>{3D483F2B-6805-42A4-B3A3-B4662D4F3CC4}</a:tableStyleId>
              </a:tblPr>
              <a:tblGrid>
                <a:gridCol w="9398000"/>
              </a:tblGrid>
              <a:tr h="304800">
                <a:tc>
                  <a:txBody>
                    <a:bodyPr/>
                    <a:lstStyle/>
                    <a:p>
                      <a:pPr indent="0" lvl="0" marL="0" marR="0" rtl="0" algn="l">
                        <a:spcBef>
                          <a:spcPts val="0"/>
                        </a:spcBef>
                        <a:spcAft>
                          <a:spcPts val="0"/>
                        </a:spcAft>
                        <a:buNone/>
                      </a:pPr>
                      <a:r>
                        <a:rPr lang="en-US" sz="2400"/>
                        <a:t>Output - Activity</a:t>
                      </a:r>
                      <a:endParaRPr/>
                    </a:p>
                  </a:txBody>
                  <a:tcPr marT="45725" marB="45725" marR="91450" marL="91450"/>
                </a:tc>
              </a:tr>
              <a:tr h="370850">
                <a:tc>
                  <a:txBody>
                    <a:bodyPr/>
                    <a:lstStyle/>
                    <a:p>
                      <a:pPr indent="0" lvl="0" marL="0" marR="0" rtl="0" algn="l">
                        <a:spcBef>
                          <a:spcPts val="0"/>
                        </a:spcBef>
                        <a:spcAft>
                          <a:spcPts val="0"/>
                        </a:spcAft>
                        <a:buNone/>
                      </a:pPr>
                      <a:r>
                        <a:rPr lang="en-US" sz="2400"/>
                        <a:t>O 1.1 Fisheries</a:t>
                      </a:r>
                      <a:r>
                        <a:rPr lang="en-US" sz="2400"/>
                        <a:t> and SAP Interim Coordination Mechanism</a:t>
                      </a:r>
                      <a:endParaRPr sz="2400"/>
                    </a:p>
                  </a:txBody>
                  <a:tcPr marT="45725" marB="45725" marR="91450" marL="91450"/>
                </a:tc>
              </a:tr>
              <a:tr h="370850">
                <a:tc>
                  <a:txBody>
                    <a:bodyPr/>
                    <a:lstStyle/>
                    <a:p>
                      <a:pPr indent="0" lvl="0" marL="0" marR="0" rtl="0" algn="l">
                        <a:spcBef>
                          <a:spcPts val="0"/>
                        </a:spcBef>
                        <a:spcAft>
                          <a:spcPts val="0"/>
                        </a:spcAft>
                        <a:buNone/>
                      </a:pPr>
                      <a:r>
                        <a:rPr lang="en-US" sz="2400"/>
                        <a:t>O1.1 Permanent</a:t>
                      </a:r>
                      <a:r>
                        <a:rPr lang="en-US" sz="2400"/>
                        <a:t> Coordination Mechanism</a:t>
                      </a:r>
                      <a:endParaRPr sz="2400"/>
                    </a:p>
                  </a:txBody>
                  <a:tcPr marT="45725" marB="45725" marR="91450" marL="91450"/>
                </a:tc>
              </a:tr>
              <a:tr h="370850">
                <a:tc>
                  <a:txBody>
                    <a:bodyPr/>
                    <a:lstStyle/>
                    <a:p>
                      <a:pPr indent="0" lvl="0" marL="0" marR="0" rtl="0" algn="l">
                        <a:spcBef>
                          <a:spcPts val="0"/>
                        </a:spcBef>
                        <a:spcAft>
                          <a:spcPts val="0"/>
                        </a:spcAft>
                        <a:buNone/>
                      </a:pPr>
                      <a:r>
                        <a:rPr lang="en-US" sz="2400"/>
                        <a:t>O2.1 Regional Strategies and Action</a:t>
                      </a:r>
                      <a:r>
                        <a:rPr lang="en-US" sz="2400"/>
                        <a:t> Plans</a:t>
                      </a:r>
                      <a:endParaRPr/>
                    </a:p>
                    <a:p>
                      <a:pPr indent="-285750" lvl="0" marL="285750" marR="0" rtl="0" algn="l">
                        <a:spcBef>
                          <a:spcPts val="0"/>
                        </a:spcBef>
                        <a:spcAft>
                          <a:spcPts val="0"/>
                        </a:spcAft>
                        <a:buClr>
                          <a:schemeClr val="dk1"/>
                        </a:buClr>
                        <a:buSzPts val="2400"/>
                        <a:buFont typeface="Calibri"/>
                        <a:buChar char="-"/>
                      </a:pPr>
                      <a:r>
                        <a:rPr i="1" lang="en-US" sz="2400"/>
                        <a:t>Regional Strategy and Action  Plan on</a:t>
                      </a:r>
                      <a:r>
                        <a:rPr i="1" lang="en-US" sz="2400"/>
                        <a:t> IUU Fishing</a:t>
                      </a:r>
                      <a:endParaRPr/>
                    </a:p>
                    <a:p>
                      <a:pPr indent="-285750" lvl="0" marL="285750" marR="0" rtl="0" algn="l">
                        <a:spcBef>
                          <a:spcPts val="0"/>
                        </a:spcBef>
                        <a:spcAft>
                          <a:spcPts val="0"/>
                        </a:spcAft>
                        <a:buClr>
                          <a:schemeClr val="dk1"/>
                        </a:buClr>
                        <a:buSzPts val="2400"/>
                        <a:buFont typeface="Calibri"/>
                        <a:buChar char="-"/>
                      </a:pPr>
                      <a:r>
                        <a:rPr i="1" lang="en-US" sz="2400"/>
                        <a:t>Regional Strategy and Action Plan on Coastal Habitats</a:t>
                      </a:r>
                      <a:endParaRPr/>
                    </a:p>
                    <a:p>
                      <a:pPr indent="-285750" lvl="0" marL="285750" marR="0" rtl="0" algn="l">
                        <a:spcBef>
                          <a:spcPts val="0"/>
                        </a:spcBef>
                        <a:spcAft>
                          <a:spcPts val="0"/>
                        </a:spcAft>
                        <a:buClr>
                          <a:schemeClr val="dk1"/>
                        </a:buClr>
                        <a:buSzPts val="2400"/>
                        <a:buFont typeface="Calibri"/>
                        <a:buChar char="-"/>
                      </a:pPr>
                      <a:r>
                        <a:rPr i="1" lang="en-US" sz="2400"/>
                        <a:t>Regional Strategy and Action Plan on Nutrients</a:t>
                      </a:r>
                      <a:endParaRPr i="1" sz="2400"/>
                    </a:p>
                  </a:txBody>
                  <a:tcPr marT="45725" marB="45725" marR="91450" marL="91450"/>
                </a:tc>
              </a:tr>
              <a:tr h="370850">
                <a:tc>
                  <a:txBody>
                    <a:bodyPr/>
                    <a:lstStyle/>
                    <a:p>
                      <a:pPr indent="0" lvl="0" marL="0" marR="0" rtl="0" algn="l">
                        <a:spcBef>
                          <a:spcPts val="0"/>
                        </a:spcBef>
                        <a:spcAft>
                          <a:spcPts val="0"/>
                        </a:spcAft>
                        <a:buNone/>
                      </a:pPr>
                      <a:r>
                        <a:rPr lang="en-US" sz="2400"/>
                        <a:t>O2.6</a:t>
                      </a:r>
                      <a:r>
                        <a:rPr lang="en-US" sz="2400"/>
                        <a:t> Targeted Research Agenda</a:t>
                      </a:r>
                      <a:endParaRPr sz="2400"/>
                    </a:p>
                  </a:txBody>
                  <a:tcPr marT="45725" marB="45725" marR="91450" marL="91450"/>
                </a:tc>
              </a:tr>
              <a:tr h="370850">
                <a:tc>
                  <a:txBody>
                    <a:bodyPr/>
                    <a:lstStyle/>
                    <a:p>
                      <a:pPr indent="0" lvl="0" marL="0" marR="0" rtl="0" algn="l">
                        <a:spcBef>
                          <a:spcPts val="0"/>
                        </a:spcBef>
                        <a:spcAft>
                          <a:spcPts val="0"/>
                        </a:spcAft>
                        <a:buNone/>
                      </a:pPr>
                      <a:r>
                        <a:rPr lang="en-US" sz="2400"/>
                        <a:t>O4.2 Investment Plans</a:t>
                      </a:r>
                      <a:endParaRPr/>
                    </a:p>
                  </a:txBody>
                  <a:tcPr marT="45725" marB="45725" marR="91450" marL="91450"/>
                </a:tc>
              </a:tr>
              <a:tr h="370850">
                <a:tc>
                  <a:txBody>
                    <a:bodyPr/>
                    <a:lstStyle/>
                    <a:p>
                      <a:pPr indent="0" lvl="0" marL="0" marR="0" rtl="0" algn="l">
                        <a:spcBef>
                          <a:spcPts val="0"/>
                        </a:spcBef>
                        <a:spcAft>
                          <a:spcPts val="0"/>
                        </a:spcAft>
                        <a:buNone/>
                      </a:pPr>
                      <a:r>
                        <a:rPr lang="en-US" sz="2400"/>
                        <a:t>O5.1 CLME+</a:t>
                      </a:r>
                      <a:r>
                        <a:rPr lang="en-US" sz="2400"/>
                        <a:t> Hub</a:t>
                      </a:r>
                      <a:endParaRPr sz="2400"/>
                    </a:p>
                  </a:txBody>
                  <a:tcPr marT="45725" marB="45725" marR="91450" marL="91450"/>
                </a:tc>
              </a:tr>
              <a:tr h="370850">
                <a:tc>
                  <a:txBody>
                    <a:bodyPr/>
                    <a:lstStyle/>
                    <a:p>
                      <a:pPr indent="0" lvl="0" marL="0" marR="0" rtl="0" algn="l">
                        <a:spcBef>
                          <a:spcPts val="0"/>
                        </a:spcBef>
                        <a:spcAft>
                          <a:spcPts val="0"/>
                        </a:spcAft>
                        <a:buNone/>
                      </a:pPr>
                      <a:r>
                        <a:rPr lang="en-US" sz="2400"/>
                        <a:t>O5.3</a:t>
                      </a:r>
                      <a:r>
                        <a:rPr lang="en-US" sz="2400"/>
                        <a:t> SAP M&amp;E Portal</a:t>
                      </a:r>
                      <a:endParaRPr sz="2400"/>
                    </a:p>
                  </a:txBody>
                  <a:tcPr marT="45725" marB="45725" marR="91450" marL="91450"/>
                </a:tc>
              </a:tr>
              <a:tr h="370850">
                <a:tc>
                  <a:txBody>
                    <a:bodyPr/>
                    <a:lstStyle/>
                    <a:p>
                      <a:pPr indent="0" lvl="0" marL="0" marR="0" rtl="0" algn="l">
                        <a:spcBef>
                          <a:spcPts val="0"/>
                        </a:spcBef>
                        <a:spcAft>
                          <a:spcPts val="0"/>
                        </a:spcAft>
                        <a:buNone/>
                      </a:pPr>
                      <a:r>
                        <a:rPr lang="en-US" sz="2400"/>
                        <a:t>O5.3</a:t>
                      </a:r>
                      <a:r>
                        <a:rPr lang="en-US" sz="2400"/>
                        <a:t> SOMEE reporting mechanism</a:t>
                      </a:r>
                      <a:endParaRPr sz="2400"/>
                    </a:p>
                  </a:txBody>
                  <a:tcPr marT="45725" marB="45725" marR="91450" marL="91450"/>
                </a:tc>
              </a:tr>
            </a:tbl>
          </a:graphicData>
        </a:graphic>
      </p:graphicFrame>
      <p:sp>
        <p:nvSpPr>
          <p:cNvPr id="315" name="Google Shape;315;p21"/>
          <p:cNvSpPr txBox="1"/>
          <p:nvPr/>
        </p:nvSpPr>
        <p:spPr>
          <a:xfrm>
            <a:off x="1238250" y="80840"/>
            <a:ext cx="9398000"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Calibri"/>
                <a:ea typeface="Calibri"/>
                <a:cs typeface="Calibri"/>
                <a:sym typeface="Calibri"/>
              </a:rPr>
              <a:t>Some key CLME+ Project Outputs </a:t>
            </a:r>
            <a:endParaRPr/>
          </a:p>
          <a:p>
            <a:pPr indent="0" lvl="0" marL="0" marR="0" rtl="0" algn="ctr">
              <a:spcBef>
                <a:spcPts val="0"/>
              </a:spcBef>
              <a:spcAft>
                <a:spcPts val="0"/>
              </a:spcAft>
              <a:buNone/>
            </a:pPr>
            <a:r>
              <a:rPr b="1" lang="en-US" sz="2400">
                <a:solidFill>
                  <a:schemeClr val="dk1"/>
                </a:solidFill>
                <a:latin typeface="Calibri"/>
                <a:ea typeface="Calibri"/>
                <a:cs typeface="Calibri"/>
                <a:sym typeface="Calibri"/>
              </a:rPr>
              <a:t>which constitute “</a:t>
            </a:r>
            <a:r>
              <a:rPr b="1" lang="en-US" sz="2400">
                <a:solidFill>
                  <a:srgbClr val="0070C0"/>
                </a:solidFill>
                <a:latin typeface="Calibri"/>
                <a:ea typeface="Calibri"/>
                <a:cs typeface="Calibri"/>
                <a:sym typeface="Calibri"/>
              </a:rPr>
              <a:t>milestones</a:t>
            </a:r>
            <a:r>
              <a:rPr b="1" lang="en-US" sz="2400">
                <a:solidFill>
                  <a:schemeClr val="dk1"/>
                </a:solidFill>
                <a:latin typeface="Calibri"/>
                <a:ea typeface="Calibri"/>
                <a:cs typeface="Calibri"/>
                <a:sym typeface="Calibri"/>
              </a:rPr>
              <a:t>” and not “</a:t>
            </a:r>
            <a:r>
              <a:rPr b="1" lang="en-US" sz="2400">
                <a:solidFill>
                  <a:srgbClr val="C00000"/>
                </a:solidFill>
                <a:latin typeface="Calibri"/>
                <a:ea typeface="Calibri"/>
                <a:cs typeface="Calibri"/>
                <a:sym typeface="Calibri"/>
              </a:rPr>
              <a:t>end products</a:t>
            </a:r>
            <a:r>
              <a:rPr b="1" lang="en-US" sz="2400">
                <a:solidFill>
                  <a:schemeClr val="dk1"/>
                </a:solidFill>
                <a:latin typeface="Calibri"/>
                <a:ea typeface="Calibri"/>
                <a:cs typeface="Calibri"/>
                <a:sym typeface="Calibri"/>
              </a:rPr>
              <a:t>”, </a:t>
            </a:r>
            <a:endParaRPr/>
          </a:p>
          <a:p>
            <a:pPr indent="0" lvl="0" marL="0" marR="0" rtl="0" algn="ctr">
              <a:spcBef>
                <a:spcPts val="0"/>
              </a:spcBef>
              <a:spcAft>
                <a:spcPts val="0"/>
              </a:spcAft>
              <a:buNone/>
            </a:pPr>
            <a:r>
              <a:rPr b="1" lang="en-US" sz="2400">
                <a:solidFill>
                  <a:schemeClr val="dk1"/>
                </a:solidFill>
                <a:latin typeface="Calibri"/>
                <a:ea typeface="Calibri"/>
                <a:cs typeface="Calibri"/>
                <a:sym typeface="Calibri"/>
              </a:rPr>
              <a:t>hence requiring continued action after the End of the CLME+ Project</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 name="Shape 320"/>
        <p:cNvGrpSpPr/>
        <p:nvPr/>
      </p:nvGrpSpPr>
      <p:grpSpPr>
        <a:xfrm>
          <a:off x="0" y="0"/>
          <a:ext cx="0" cy="0"/>
          <a:chOff x="0" y="0"/>
          <a:chExt cx="0" cy="0"/>
        </a:xfrm>
      </p:grpSpPr>
      <p:sp>
        <p:nvSpPr>
          <p:cNvPr id="321" name="Google Shape;321;p22"/>
          <p:cNvSpPr txBox="1"/>
          <p:nvPr/>
        </p:nvSpPr>
        <p:spPr>
          <a:xfrm>
            <a:off x="3094701" y="5126725"/>
            <a:ext cx="1991363" cy="830997"/>
          </a:xfrm>
          <a:prstGeom prst="rect">
            <a:avLst/>
          </a:prstGeom>
          <a:solidFill>
            <a:schemeClr val="accen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Calibri"/>
                <a:ea typeface="Calibri"/>
                <a:cs typeface="Calibri"/>
                <a:sym typeface="Calibri"/>
              </a:rPr>
              <a:t>CEA Narrative Report</a:t>
            </a:r>
            <a:endParaRPr/>
          </a:p>
          <a:p>
            <a:pPr indent="0" lvl="0" marL="0" marR="0" rtl="0" algn="l">
              <a:spcBef>
                <a:spcPts val="0"/>
              </a:spcBef>
              <a:spcAft>
                <a:spcPts val="0"/>
              </a:spcAft>
              <a:buNone/>
            </a:pPr>
            <a:r>
              <a:rPr b="1" lang="en-US" sz="1600">
                <a:solidFill>
                  <a:schemeClr val="lt1"/>
                </a:solidFill>
                <a:latin typeface="Calibri"/>
                <a:ea typeface="Calibri"/>
                <a:cs typeface="Calibri"/>
                <a:sym typeface="Calibri"/>
              </a:rPr>
              <a:t>(financial components)</a:t>
            </a:r>
            <a:endParaRPr b="1" sz="1600">
              <a:solidFill>
                <a:schemeClr val="lt1"/>
              </a:solidFill>
              <a:latin typeface="Calibri"/>
              <a:ea typeface="Calibri"/>
              <a:cs typeface="Calibri"/>
              <a:sym typeface="Calibri"/>
            </a:endParaRPr>
          </a:p>
        </p:txBody>
      </p:sp>
      <p:sp>
        <p:nvSpPr>
          <p:cNvPr id="322" name="Google Shape;322;p22"/>
          <p:cNvSpPr txBox="1"/>
          <p:nvPr/>
        </p:nvSpPr>
        <p:spPr>
          <a:xfrm>
            <a:off x="111642" y="122274"/>
            <a:ext cx="391809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Financial Analysis - Tools</a:t>
            </a:r>
            <a:endParaRPr b="1" sz="2400">
              <a:solidFill>
                <a:schemeClr val="dk1"/>
              </a:solidFill>
              <a:latin typeface="Calibri"/>
              <a:ea typeface="Calibri"/>
              <a:cs typeface="Calibri"/>
              <a:sym typeface="Calibri"/>
            </a:endParaRPr>
          </a:p>
        </p:txBody>
      </p:sp>
      <p:pic>
        <p:nvPicPr>
          <p:cNvPr id="323" name="Google Shape;323;p22"/>
          <p:cNvPicPr preferRelativeResize="0"/>
          <p:nvPr/>
        </p:nvPicPr>
        <p:blipFill rotWithShape="1">
          <a:blip r:embed="rId3">
            <a:alphaModFix/>
          </a:blip>
          <a:srcRect b="0" l="0" r="0" t="0"/>
          <a:stretch/>
        </p:blipFill>
        <p:spPr>
          <a:xfrm>
            <a:off x="192765" y="1838769"/>
            <a:ext cx="4809251" cy="2487720"/>
          </a:xfrm>
          <a:prstGeom prst="rect">
            <a:avLst/>
          </a:prstGeom>
          <a:noFill/>
          <a:ln>
            <a:noFill/>
          </a:ln>
        </p:spPr>
      </p:pic>
      <p:sp>
        <p:nvSpPr>
          <p:cNvPr id="324" name="Google Shape;324;p22"/>
          <p:cNvSpPr txBox="1"/>
          <p:nvPr/>
        </p:nvSpPr>
        <p:spPr>
          <a:xfrm>
            <a:off x="1314620" y="1016233"/>
            <a:ext cx="2565541" cy="338554"/>
          </a:xfrm>
          <a:prstGeom prst="rect">
            <a:avLst/>
          </a:prstGeom>
          <a:solidFill>
            <a:schemeClr val="accen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Calibri"/>
                <a:ea typeface="Calibri"/>
                <a:cs typeface="Calibri"/>
                <a:sym typeface="Calibri"/>
              </a:rPr>
              <a:t>CEA Finance Smartsheet</a:t>
            </a:r>
            <a:endParaRPr b="1" sz="1600">
              <a:solidFill>
                <a:schemeClr val="lt1"/>
              </a:solidFill>
              <a:latin typeface="Calibri"/>
              <a:ea typeface="Calibri"/>
              <a:cs typeface="Calibri"/>
              <a:sym typeface="Calibri"/>
            </a:endParaRPr>
          </a:p>
        </p:txBody>
      </p:sp>
      <p:sp>
        <p:nvSpPr>
          <p:cNvPr id="325" name="Google Shape;325;p22"/>
          <p:cNvSpPr txBox="1"/>
          <p:nvPr/>
        </p:nvSpPr>
        <p:spPr>
          <a:xfrm>
            <a:off x="5851880" y="1016233"/>
            <a:ext cx="3736963" cy="338554"/>
          </a:xfrm>
          <a:prstGeom prst="rect">
            <a:avLst/>
          </a:prstGeom>
          <a:solidFill>
            <a:schemeClr val="accen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Calibri"/>
                <a:ea typeface="Calibri"/>
                <a:cs typeface="Calibri"/>
                <a:sym typeface="Calibri"/>
              </a:rPr>
              <a:t>CEA Detailed Commitments Report</a:t>
            </a:r>
            <a:endParaRPr b="1" sz="1600">
              <a:solidFill>
                <a:schemeClr val="lt1"/>
              </a:solidFill>
              <a:latin typeface="Calibri"/>
              <a:ea typeface="Calibri"/>
              <a:cs typeface="Calibri"/>
              <a:sym typeface="Calibri"/>
            </a:endParaRPr>
          </a:p>
        </p:txBody>
      </p:sp>
      <p:pic>
        <p:nvPicPr>
          <p:cNvPr id="326" name="Google Shape;326;p22"/>
          <p:cNvPicPr preferRelativeResize="0"/>
          <p:nvPr/>
        </p:nvPicPr>
        <p:blipFill rotWithShape="1">
          <a:blip r:embed="rId4">
            <a:alphaModFix/>
          </a:blip>
          <a:srcRect b="0" l="0" r="0" t="0"/>
          <a:stretch/>
        </p:blipFill>
        <p:spPr>
          <a:xfrm>
            <a:off x="6291268" y="1533969"/>
            <a:ext cx="4503596" cy="2246899"/>
          </a:xfrm>
          <a:prstGeom prst="rect">
            <a:avLst/>
          </a:prstGeom>
          <a:noFill/>
          <a:ln>
            <a:noFill/>
          </a:ln>
        </p:spPr>
      </p:pic>
      <p:pic>
        <p:nvPicPr>
          <p:cNvPr id="327" name="Google Shape;327;p22"/>
          <p:cNvPicPr preferRelativeResize="0"/>
          <p:nvPr/>
        </p:nvPicPr>
        <p:blipFill rotWithShape="1">
          <a:blip r:embed="rId5">
            <a:alphaModFix/>
          </a:blip>
          <a:srcRect b="0" l="0" r="0" t="0"/>
          <a:stretch/>
        </p:blipFill>
        <p:spPr>
          <a:xfrm>
            <a:off x="5718706" y="4021689"/>
            <a:ext cx="2446938" cy="261441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 name="Shape 332"/>
        <p:cNvGrpSpPr/>
        <p:nvPr/>
      </p:nvGrpSpPr>
      <p:grpSpPr>
        <a:xfrm>
          <a:off x="0" y="0"/>
          <a:ext cx="0" cy="0"/>
          <a:chOff x="0" y="0"/>
          <a:chExt cx="0" cy="0"/>
        </a:xfrm>
      </p:grpSpPr>
      <p:sp>
        <p:nvSpPr>
          <p:cNvPr id="333" name="Google Shape;333;p23"/>
          <p:cNvSpPr txBox="1"/>
          <p:nvPr/>
        </p:nvSpPr>
        <p:spPr>
          <a:xfrm>
            <a:off x="0" y="0"/>
            <a:ext cx="6730678" cy="52976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000">
                <a:solidFill>
                  <a:schemeClr val="dk1"/>
                </a:solidFill>
                <a:latin typeface="Palatino Linotype"/>
                <a:ea typeface="Palatino Linotype"/>
                <a:cs typeface="Palatino Linotype"/>
                <a:sym typeface="Palatino Linotype"/>
              </a:rPr>
              <a:t>Financial implementation vis-a-vis total Project budget</a:t>
            </a:r>
            <a:br>
              <a:rPr b="1" lang="en-US" sz="2400">
                <a:solidFill>
                  <a:srgbClr val="2F5496"/>
                </a:solidFill>
                <a:latin typeface="Garamond"/>
                <a:ea typeface="Garamond"/>
                <a:cs typeface="Garamond"/>
                <a:sym typeface="Garamond"/>
              </a:rPr>
            </a:br>
            <a:br>
              <a:rPr b="1" lang="en-US" sz="2400">
                <a:solidFill>
                  <a:srgbClr val="2F5496"/>
                </a:solidFill>
                <a:latin typeface="Garamond"/>
                <a:ea typeface="Garamond"/>
                <a:cs typeface="Garamond"/>
                <a:sym typeface="Garamond"/>
              </a:rPr>
            </a:br>
            <a:endParaRPr b="1" sz="2400">
              <a:solidFill>
                <a:srgbClr val="2F5496"/>
              </a:solidFill>
              <a:latin typeface="Garamond"/>
              <a:ea typeface="Garamond"/>
              <a:cs typeface="Garamond"/>
              <a:sym typeface="Garamond"/>
            </a:endParaRPr>
          </a:p>
        </p:txBody>
      </p:sp>
      <p:sp>
        <p:nvSpPr>
          <p:cNvPr id="334" name="Google Shape;334;p23"/>
          <p:cNvSpPr txBox="1"/>
          <p:nvPr/>
        </p:nvSpPr>
        <p:spPr>
          <a:xfrm>
            <a:off x="0" y="429691"/>
            <a:ext cx="10425399" cy="42486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400">
                <a:solidFill>
                  <a:schemeClr val="dk1"/>
                </a:solidFill>
                <a:latin typeface="Palatino Linotype"/>
                <a:ea typeface="Palatino Linotype"/>
                <a:cs typeface="Palatino Linotype"/>
                <a:sym typeface="Palatino Linotype"/>
              </a:rPr>
              <a:t>As of April 2020, the Project has disbursed 81% (US$ 10.1MM) of the whole GEF grant (US$ 12.5MM). Significant progress has been achieved since the last Budget revision in February 2019 and the implementation analysis in September 2019.</a:t>
            </a:r>
            <a:br>
              <a:rPr b="1" lang="en-US" sz="2400">
                <a:solidFill>
                  <a:srgbClr val="2F5496"/>
                </a:solidFill>
                <a:latin typeface="Garamond"/>
                <a:ea typeface="Garamond"/>
                <a:cs typeface="Garamond"/>
                <a:sym typeface="Garamond"/>
              </a:rPr>
            </a:br>
            <a:br>
              <a:rPr b="1" lang="en-US" sz="2400">
                <a:solidFill>
                  <a:srgbClr val="2F5496"/>
                </a:solidFill>
                <a:latin typeface="Garamond"/>
                <a:ea typeface="Garamond"/>
                <a:cs typeface="Garamond"/>
                <a:sym typeface="Garamond"/>
              </a:rPr>
            </a:br>
            <a:endParaRPr b="1" sz="2400">
              <a:solidFill>
                <a:srgbClr val="2F5496"/>
              </a:solidFill>
              <a:latin typeface="Garamond"/>
              <a:ea typeface="Garamond"/>
              <a:cs typeface="Garamond"/>
              <a:sym typeface="Garamond"/>
            </a:endParaRPr>
          </a:p>
        </p:txBody>
      </p:sp>
      <p:sp>
        <p:nvSpPr>
          <p:cNvPr id="335" name="Google Shape;335;p23"/>
          <p:cNvSpPr/>
          <p:nvPr/>
        </p:nvSpPr>
        <p:spPr>
          <a:xfrm>
            <a:off x="4530651" y="3084366"/>
            <a:ext cx="941832"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Calibri"/>
                <a:ea typeface="Calibri"/>
                <a:cs typeface="Calibri"/>
                <a:sym typeface="Calibri"/>
              </a:rPr>
              <a:t>57%  </a:t>
            </a:r>
            <a:endParaRPr b="1" sz="1600">
              <a:solidFill>
                <a:schemeClr val="lt1"/>
              </a:solidFill>
              <a:latin typeface="Calibri"/>
              <a:ea typeface="Calibri"/>
              <a:cs typeface="Calibri"/>
              <a:sym typeface="Calibri"/>
            </a:endParaRPr>
          </a:p>
        </p:txBody>
      </p:sp>
      <p:sp>
        <p:nvSpPr>
          <p:cNvPr id="336" name="Google Shape;336;p23"/>
          <p:cNvSpPr/>
          <p:nvPr/>
        </p:nvSpPr>
        <p:spPr>
          <a:xfrm>
            <a:off x="5941464" y="2560087"/>
            <a:ext cx="941832"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Calibri"/>
                <a:ea typeface="Calibri"/>
                <a:cs typeface="Calibri"/>
                <a:sym typeface="Calibri"/>
              </a:rPr>
              <a:t>71%  </a:t>
            </a:r>
            <a:endParaRPr b="1" sz="1600">
              <a:solidFill>
                <a:schemeClr val="lt1"/>
              </a:solidFill>
              <a:latin typeface="Calibri"/>
              <a:ea typeface="Calibri"/>
              <a:cs typeface="Calibri"/>
              <a:sym typeface="Calibri"/>
            </a:endParaRPr>
          </a:p>
        </p:txBody>
      </p:sp>
      <p:sp>
        <p:nvSpPr>
          <p:cNvPr id="337" name="Google Shape;337;p23"/>
          <p:cNvSpPr/>
          <p:nvPr/>
        </p:nvSpPr>
        <p:spPr>
          <a:xfrm>
            <a:off x="4643437" y="2839131"/>
            <a:ext cx="941832"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Calibri"/>
                <a:ea typeface="Calibri"/>
                <a:cs typeface="Calibri"/>
                <a:sym typeface="Calibri"/>
              </a:rPr>
              <a:t>51%  </a:t>
            </a:r>
            <a:endParaRPr b="1" sz="1600">
              <a:solidFill>
                <a:schemeClr val="lt1"/>
              </a:solidFill>
              <a:latin typeface="Calibri"/>
              <a:ea typeface="Calibri"/>
              <a:cs typeface="Calibri"/>
              <a:sym typeface="Calibri"/>
            </a:endParaRPr>
          </a:p>
        </p:txBody>
      </p:sp>
      <p:graphicFrame>
        <p:nvGraphicFramePr>
          <p:cNvPr id="338" name="Google Shape;338;p23"/>
          <p:cNvGraphicFramePr/>
          <p:nvPr/>
        </p:nvGraphicFramePr>
        <p:xfrm>
          <a:off x="396044" y="1596824"/>
          <a:ext cx="6334634" cy="2955340"/>
        </p:xfrm>
        <a:graphic>
          <a:graphicData uri="http://schemas.openxmlformats.org/drawingml/2006/chart">
            <c:chart r:id="rId3"/>
          </a:graphicData>
        </a:graphic>
      </p:graphicFrame>
      <p:graphicFrame>
        <p:nvGraphicFramePr>
          <p:cNvPr id="339" name="Google Shape;339;p23"/>
          <p:cNvGraphicFramePr/>
          <p:nvPr/>
        </p:nvGraphicFramePr>
        <p:xfrm>
          <a:off x="3701718" y="5108759"/>
          <a:ext cx="5259189" cy="1722453"/>
        </p:xfrm>
        <a:graphic>
          <a:graphicData uri="http://schemas.openxmlformats.org/drawingml/2006/chart">
            <c:chart r:id="rId4"/>
          </a:graphicData>
        </a:graphic>
      </p:graphicFrame>
      <p:cxnSp>
        <p:nvCxnSpPr>
          <p:cNvPr id="340" name="Google Shape;340;p23"/>
          <p:cNvCxnSpPr/>
          <p:nvPr/>
        </p:nvCxnSpPr>
        <p:spPr>
          <a:xfrm>
            <a:off x="7891694" y="4998836"/>
            <a:ext cx="0" cy="1429473"/>
          </a:xfrm>
          <a:prstGeom prst="straightConnector1">
            <a:avLst/>
          </a:prstGeom>
          <a:noFill/>
          <a:ln cap="flat" cmpd="sng" w="28575">
            <a:solidFill>
              <a:srgbClr val="C4E0B2"/>
            </a:solidFill>
            <a:prstDash val="solid"/>
            <a:miter lim="800000"/>
            <a:headEnd len="sm" w="sm" type="none"/>
            <a:tailEnd len="sm" w="sm" type="none"/>
          </a:ln>
        </p:spPr>
      </p:cxnSp>
      <p:graphicFrame>
        <p:nvGraphicFramePr>
          <p:cNvPr id="341" name="Google Shape;341;p23"/>
          <p:cNvGraphicFramePr/>
          <p:nvPr/>
        </p:nvGraphicFramePr>
        <p:xfrm>
          <a:off x="7585100" y="1814072"/>
          <a:ext cx="4269551" cy="2520844"/>
        </p:xfrm>
        <a:graphic>
          <a:graphicData uri="http://schemas.openxmlformats.org/drawingml/2006/chart">
            <c:chart r:id="rId5"/>
          </a:graphicData>
        </a:graphic>
      </p:graphicFrame>
      <p:sp>
        <p:nvSpPr>
          <p:cNvPr id="342" name="Google Shape;342;p23"/>
          <p:cNvSpPr txBox="1"/>
          <p:nvPr/>
        </p:nvSpPr>
        <p:spPr>
          <a:xfrm>
            <a:off x="1781102" y="1431190"/>
            <a:ext cx="5331513" cy="21243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400">
                <a:solidFill>
                  <a:schemeClr val="dk1"/>
                </a:solidFill>
                <a:latin typeface="Palatino Linotype"/>
                <a:ea typeface="Palatino Linotype"/>
                <a:cs typeface="Palatino Linotype"/>
                <a:sym typeface="Palatino Linotype"/>
              </a:rPr>
              <a:t>Expenditure evolution  versus total Budget (USD)</a:t>
            </a:r>
            <a:endParaRPr b="1" sz="2400">
              <a:solidFill>
                <a:srgbClr val="2F5496"/>
              </a:solidFill>
              <a:latin typeface="Garamond"/>
              <a:ea typeface="Garamond"/>
              <a:cs typeface="Garamond"/>
              <a:sym typeface="Garamond"/>
            </a:endParaRPr>
          </a:p>
        </p:txBody>
      </p:sp>
      <p:sp>
        <p:nvSpPr>
          <p:cNvPr id="343" name="Google Shape;343;p23"/>
          <p:cNvSpPr txBox="1"/>
          <p:nvPr/>
        </p:nvSpPr>
        <p:spPr>
          <a:xfrm>
            <a:off x="9188894" y="1362763"/>
            <a:ext cx="5331513" cy="21243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400">
                <a:solidFill>
                  <a:schemeClr val="dk1"/>
                </a:solidFill>
                <a:latin typeface="Palatino Linotype"/>
                <a:ea typeface="Palatino Linotype"/>
                <a:cs typeface="Palatino Linotype"/>
                <a:sym typeface="Palatino Linotype"/>
              </a:rPr>
              <a:t>Disbursements per year (USD)</a:t>
            </a:r>
            <a:endParaRPr b="1" sz="2400">
              <a:solidFill>
                <a:srgbClr val="2F5496"/>
              </a:solidFill>
              <a:latin typeface="Garamond"/>
              <a:ea typeface="Garamond"/>
              <a:cs typeface="Garamond"/>
              <a:sym typeface="Garamond"/>
            </a:endParaRPr>
          </a:p>
        </p:txBody>
      </p:sp>
      <p:sp>
        <p:nvSpPr>
          <p:cNvPr id="344" name="Google Shape;344;p23"/>
          <p:cNvSpPr txBox="1"/>
          <p:nvPr/>
        </p:nvSpPr>
        <p:spPr>
          <a:xfrm>
            <a:off x="529176" y="5535235"/>
            <a:ext cx="5331513" cy="21243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400">
                <a:solidFill>
                  <a:schemeClr val="dk1"/>
                </a:solidFill>
                <a:latin typeface="Palatino Linotype"/>
                <a:ea typeface="Palatino Linotype"/>
                <a:cs typeface="Palatino Linotype"/>
                <a:sym typeface="Palatino Linotype"/>
              </a:rPr>
              <a:t>Project elapsed period</a:t>
            </a:r>
            <a:br>
              <a:rPr b="1" lang="en-US" sz="2400">
                <a:solidFill>
                  <a:srgbClr val="2F5496"/>
                </a:solidFill>
                <a:latin typeface="Garamond"/>
                <a:ea typeface="Garamond"/>
                <a:cs typeface="Garamond"/>
                <a:sym typeface="Garamond"/>
              </a:rPr>
            </a:br>
            <a:br>
              <a:rPr b="1" lang="en-US" sz="2400">
                <a:solidFill>
                  <a:srgbClr val="2F5496"/>
                </a:solidFill>
                <a:latin typeface="Garamond"/>
                <a:ea typeface="Garamond"/>
                <a:cs typeface="Garamond"/>
                <a:sym typeface="Garamond"/>
              </a:rPr>
            </a:br>
            <a:endParaRPr b="1" sz="2400">
              <a:solidFill>
                <a:srgbClr val="2F5496"/>
              </a:solidFill>
              <a:latin typeface="Garamond"/>
              <a:ea typeface="Garamond"/>
              <a:cs typeface="Garamond"/>
              <a:sym typeface="Garamon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9" name="Shape 349"/>
        <p:cNvGrpSpPr/>
        <p:nvPr/>
      </p:nvGrpSpPr>
      <p:grpSpPr>
        <a:xfrm>
          <a:off x="0" y="0"/>
          <a:ext cx="0" cy="0"/>
          <a:chOff x="0" y="0"/>
          <a:chExt cx="0" cy="0"/>
        </a:xfrm>
      </p:grpSpPr>
      <p:sp>
        <p:nvSpPr>
          <p:cNvPr id="350" name="Google Shape;350;p24"/>
          <p:cNvSpPr txBox="1"/>
          <p:nvPr/>
        </p:nvSpPr>
        <p:spPr>
          <a:xfrm>
            <a:off x="0" y="0"/>
            <a:ext cx="6730678" cy="52976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000">
                <a:solidFill>
                  <a:schemeClr val="dk1"/>
                </a:solidFill>
                <a:latin typeface="Palatino Linotype"/>
                <a:ea typeface="Palatino Linotype"/>
                <a:cs typeface="Palatino Linotype"/>
                <a:sym typeface="Palatino Linotype"/>
              </a:rPr>
              <a:t>Financial implementation progress per partner</a:t>
            </a:r>
            <a:br>
              <a:rPr b="1" lang="en-US" sz="2400">
                <a:solidFill>
                  <a:srgbClr val="2F5496"/>
                </a:solidFill>
                <a:latin typeface="Garamond"/>
                <a:ea typeface="Garamond"/>
                <a:cs typeface="Garamond"/>
                <a:sym typeface="Garamond"/>
              </a:rPr>
            </a:br>
            <a:br>
              <a:rPr b="1" lang="en-US" sz="2400">
                <a:solidFill>
                  <a:srgbClr val="2F5496"/>
                </a:solidFill>
                <a:latin typeface="Garamond"/>
                <a:ea typeface="Garamond"/>
                <a:cs typeface="Garamond"/>
                <a:sym typeface="Garamond"/>
              </a:rPr>
            </a:br>
            <a:endParaRPr b="1" sz="2400">
              <a:solidFill>
                <a:srgbClr val="2F5496"/>
              </a:solidFill>
              <a:latin typeface="Garamond"/>
              <a:ea typeface="Garamond"/>
              <a:cs typeface="Garamond"/>
              <a:sym typeface="Garamond"/>
            </a:endParaRPr>
          </a:p>
        </p:txBody>
      </p:sp>
      <p:graphicFrame>
        <p:nvGraphicFramePr>
          <p:cNvPr id="351" name="Google Shape;351;p24"/>
          <p:cNvGraphicFramePr/>
          <p:nvPr/>
        </p:nvGraphicFramePr>
        <p:xfrm>
          <a:off x="3194932" y="3627495"/>
          <a:ext cx="5111732" cy="2995116"/>
        </p:xfrm>
        <a:graphic>
          <a:graphicData uri="http://schemas.openxmlformats.org/drawingml/2006/chart">
            <c:chart r:id="rId3"/>
          </a:graphicData>
        </a:graphic>
      </p:graphicFrame>
      <p:sp>
        <p:nvSpPr>
          <p:cNvPr id="352" name="Google Shape;352;p24"/>
          <p:cNvSpPr txBox="1"/>
          <p:nvPr/>
        </p:nvSpPr>
        <p:spPr>
          <a:xfrm>
            <a:off x="529176" y="4510666"/>
            <a:ext cx="5331513" cy="21243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400">
                <a:solidFill>
                  <a:schemeClr val="dk1"/>
                </a:solidFill>
                <a:latin typeface="Palatino Linotype"/>
                <a:ea typeface="Palatino Linotype"/>
                <a:cs typeface="Palatino Linotype"/>
                <a:sym typeface="Palatino Linotype"/>
              </a:rPr>
              <a:t>% Spent (cumulative)</a:t>
            </a:r>
            <a:endParaRPr b="1" sz="1400">
              <a:solidFill>
                <a:schemeClr val="dk1"/>
              </a:solidFill>
              <a:latin typeface="Palatino Linotype"/>
              <a:ea typeface="Palatino Linotype"/>
              <a:cs typeface="Palatino Linotype"/>
              <a:sym typeface="Palatino Linotype"/>
            </a:endParaRPr>
          </a:p>
          <a:p>
            <a:pPr indent="0" lvl="0" marL="0" marR="0" rtl="0" algn="l">
              <a:spcBef>
                <a:spcPts val="0"/>
              </a:spcBef>
              <a:spcAft>
                <a:spcPts val="0"/>
              </a:spcAft>
              <a:buNone/>
            </a:pPr>
            <a:r>
              <a:rPr b="1" lang="en-US" sz="1400">
                <a:solidFill>
                  <a:schemeClr val="dk1"/>
                </a:solidFill>
                <a:latin typeface="Palatino Linotype"/>
                <a:ea typeface="Palatino Linotype"/>
                <a:cs typeface="Palatino Linotype"/>
                <a:sym typeface="Palatino Linotype"/>
              </a:rPr>
              <a:t> over Total Budget</a:t>
            </a:r>
            <a:endParaRPr/>
          </a:p>
          <a:p>
            <a:pPr indent="0" lvl="0" marL="0" marR="0" rtl="0" algn="l">
              <a:spcBef>
                <a:spcPts val="0"/>
              </a:spcBef>
              <a:spcAft>
                <a:spcPts val="0"/>
              </a:spcAft>
              <a:buNone/>
            </a:pPr>
            <a:br>
              <a:rPr b="1" lang="en-US" sz="2400">
                <a:solidFill>
                  <a:schemeClr val="dk1"/>
                </a:solidFill>
                <a:latin typeface="Garamond"/>
                <a:ea typeface="Garamond"/>
                <a:cs typeface="Garamond"/>
                <a:sym typeface="Garamond"/>
              </a:rPr>
            </a:br>
            <a:br>
              <a:rPr b="1" lang="en-US" sz="2400">
                <a:solidFill>
                  <a:schemeClr val="dk1"/>
                </a:solidFill>
                <a:latin typeface="Garamond"/>
                <a:ea typeface="Garamond"/>
                <a:cs typeface="Garamond"/>
                <a:sym typeface="Garamond"/>
              </a:rPr>
            </a:br>
            <a:endParaRPr b="1" sz="2400">
              <a:solidFill>
                <a:schemeClr val="dk1"/>
              </a:solidFill>
              <a:latin typeface="Garamond"/>
              <a:ea typeface="Garamond"/>
              <a:cs typeface="Garamond"/>
              <a:sym typeface="Garamond"/>
            </a:endParaRPr>
          </a:p>
        </p:txBody>
      </p:sp>
      <p:sp>
        <p:nvSpPr>
          <p:cNvPr id="353" name="Google Shape;353;p24"/>
          <p:cNvSpPr txBox="1"/>
          <p:nvPr/>
        </p:nvSpPr>
        <p:spPr>
          <a:xfrm>
            <a:off x="0" y="429691"/>
            <a:ext cx="10425399" cy="42486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400">
                <a:solidFill>
                  <a:schemeClr val="dk1"/>
                </a:solidFill>
                <a:latin typeface="Palatino Linotype"/>
                <a:ea typeface="Palatino Linotype"/>
                <a:cs typeface="Palatino Linotype"/>
                <a:sym typeface="Palatino Linotype"/>
              </a:rPr>
              <a:t>Partners and PCU show a recovery in the pace of spending of their respective budgets</a:t>
            </a:r>
            <a:br>
              <a:rPr b="1" lang="en-US" sz="2400">
                <a:solidFill>
                  <a:srgbClr val="2F5496"/>
                </a:solidFill>
                <a:latin typeface="Garamond"/>
                <a:ea typeface="Garamond"/>
                <a:cs typeface="Garamond"/>
                <a:sym typeface="Garamond"/>
              </a:rPr>
            </a:br>
            <a:br>
              <a:rPr b="1" lang="en-US" sz="2400">
                <a:solidFill>
                  <a:srgbClr val="2F5496"/>
                </a:solidFill>
                <a:latin typeface="Garamond"/>
                <a:ea typeface="Garamond"/>
                <a:cs typeface="Garamond"/>
                <a:sym typeface="Garamond"/>
              </a:rPr>
            </a:br>
            <a:endParaRPr b="1" sz="2400">
              <a:solidFill>
                <a:srgbClr val="2F5496"/>
              </a:solidFill>
              <a:latin typeface="Garamond"/>
              <a:ea typeface="Garamond"/>
              <a:cs typeface="Garamond"/>
              <a:sym typeface="Garamond"/>
            </a:endParaRPr>
          </a:p>
        </p:txBody>
      </p:sp>
      <p:graphicFrame>
        <p:nvGraphicFramePr>
          <p:cNvPr id="354" name="Google Shape;354;p24"/>
          <p:cNvGraphicFramePr/>
          <p:nvPr/>
        </p:nvGraphicFramePr>
        <p:xfrm>
          <a:off x="567576" y="854539"/>
          <a:ext cx="11274300" cy="2595900"/>
        </p:xfrm>
        <a:graphic>
          <a:graphicData uri="http://schemas.openxmlformats.org/drawingml/2006/chart">
            <c:chart r:id="rId4"/>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9" name="Shape 359"/>
        <p:cNvGrpSpPr/>
        <p:nvPr/>
      </p:nvGrpSpPr>
      <p:grpSpPr>
        <a:xfrm>
          <a:off x="0" y="0"/>
          <a:ext cx="0" cy="0"/>
          <a:chOff x="0" y="0"/>
          <a:chExt cx="0" cy="0"/>
        </a:xfrm>
      </p:grpSpPr>
      <p:sp>
        <p:nvSpPr>
          <p:cNvPr id="360" name="Google Shape;360;p25"/>
          <p:cNvSpPr txBox="1"/>
          <p:nvPr/>
        </p:nvSpPr>
        <p:spPr>
          <a:xfrm>
            <a:off x="0" y="0"/>
            <a:ext cx="6730678" cy="52976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000">
                <a:solidFill>
                  <a:schemeClr val="dk1"/>
                </a:solidFill>
                <a:latin typeface="Palatino Linotype"/>
                <a:ea typeface="Palatino Linotype"/>
                <a:cs typeface="Palatino Linotype"/>
                <a:sym typeface="Palatino Linotype"/>
              </a:rPr>
              <a:t>Detailed budget implementation per partner</a:t>
            </a:r>
            <a:br>
              <a:rPr b="1" lang="en-US" sz="2400">
                <a:solidFill>
                  <a:srgbClr val="2F5496"/>
                </a:solidFill>
                <a:latin typeface="Garamond"/>
                <a:ea typeface="Garamond"/>
                <a:cs typeface="Garamond"/>
                <a:sym typeface="Garamond"/>
              </a:rPr>
            </a:br>
            <a:endParaRPr b="1" sz="2400">
              <a:solidFill>
                <a:srgbClr val="2F5496"/>
              </a:solidFill>
              <a:latin typeface="Garamond"/>
              <a:ea typeface="Garamond"/>
              <a:cs typeface="Garamond"/>
              <a:sym typeface="Garamond"/>
            </a:endParaRPr>
          </a:p>
        </p:txBody>
      </p:sp>
      <p:sp>
        <p:nvSpPr>
          <p:cNvPr id="361" name="Google Shape;361;p25"/>
          <p:cNvSpPr txBox="1"/>
          <p:nvPr/>
        </p:nvSpPr>
        <p:spPr>
          <a:xfrm>
            <a:off x="165598" y="1342163"/>
            <a:ext cx="5331513" cy="21243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400">
                <a:solidFill>
                  <a:schemeClr val="dk1"/>
                </a:solidFill>
                <a:latin typeface="Palatino Linotype"/>
                <a:ea typeface="Palatino Linotype"/>
                <a:cs typeface="Palatino Linotype"/>
                <a:sym typeface="Palatino Linotype"/>
              </a:rPr>
              <a:t>Co-executing agreements Budget status  (USD)</a:t>
            </a:r>
            <a:endParaRPr/>
          </a:p>
          <a:p>
            <a:pPr indent="0" lvl="0" marL="0" marR="0" rtl="0" algn="l">
              <a:spcBef>
                <a:spcPts val="0"/>
              </a:spcBef>
              <a:spcAft>
                <a:spcPts val="0"/>
              </a:spcAft>
              <a:buNone/>
            </a:pPr>
            <a:br>
              <a:rPr b="1" lang="en-US" sz="2400">
                <a:solidFill>
                  <a:schemeClr val="dk1"/>
                </a:solidFill>
                <a:latin typeface="Garamond"/>
                <a:ea typeface="Garamond"/>
                <a:cs typeface="Garamond"/>
                <a:sym typeface="Garamond"/>
              </a:rPr>
            </a:br>
            <a:br>
              <a:rPr b="1" lang="en-US" sz="2400">
                <a:solidFill>
                  <a:schemeClr val="dk1"/>
                </a:solidFill>
                <a:latin typeface="Garamond"/>
                <a:ea typeface="Garamond"/>
                <a:cs typeface="Garamond"/>
                <a:sym typeface="Garamond"/>
              </a:rPr>
            </a:br>
            <a:endParaRPr b="1" sz="2400">
              <a:solidFill>
                <a:schemeClr val="dk1"/>
              </a:solidFill>
              <a:latin typeface="Garamond"/>
              <a:ea typeface="Garamond"/>
              <a:cs typeface="Garamond"/>
              <a:sym typeface="Garamond"/>
            </a:endParaRPr>
          </a:p>
        </p:txBody>
      </p:sp>
      <p:sp>
        <p:nvSpPr>
          <p:cNvPr id="362" name="Google Shape;362;p25"/>
          <p:cNvSpPr txBox="1"/>
          <p:nvPr/>
        </p:nvSpPr>
        <p:spPr>
          <a:xfrm>
            <a:off x="7353522" y="1442730"/>
            <a:ext cx="5331513" cy="21243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400">
                <a:solidFill>
                  <a:schemeClr val="dk1"/>
                </a:solidFill>
                <a:latin typeface="Palatino Linotype"/>
                <a:ea typeface="Palatino Linotype"/>
                <a:cs typeface="Palatino Linotype"/>
                <a:sym typeface="Palatino Linotype"/>
              </a:rPr>
              <a:t>Project Coordination Unit Budget status (USD)</a:t>
            </a:r>
            <a:endParaRPr/>
          </a:p>
          <a:p>
            <a:pPr indent="0" lvl="0" marL="0" marR="0" rtl="0" algn="l">
              <a:spcBef>
                <a:spcPts val="0"/>
              </a:spcBef>
              <a:spcAft>
                <a:spcPts val="0"/>
              </a:spcAft>
              <a:buNone/>
            </a:pPr>
            <a:br>
              <a:rPr b="1" lang="en-US" sz="2400">
                <a:solidFill>
                  <a:schemeClr val="dk1"/>
                </a:solidFill>
                <a:latin typeface="Garamond"/>
                <a:ea typeface="Garamond"/>
                <a:cs typeface="Garamond"/>
                <a:sym typeface="Garamond"/>
              </a:rPr>
            </a:br>
            <a:br>
              <a:rPr b="1" lang="en-US" sz="2400">
                <a:solidFill>
                  <a:schemeClr val="dk1"/>
                </a:solidFill>
                <a:latin typeface="Garamond"/>
                <a:ea typeface="Garamond"/>
                <a:cs typeface="Garamond"/>
                <a:sym typeface="Garamond"/>
              </a:rPr>
            </a:br>
            <a:endParaRPr b="1" sz="2400">
              <a:solidFill>
                <a:schemeClr val="dk1"/>
              </a:solidFill>
              <a:latin typeface="Garamond"/>
              <a:ea typeface="Garamond"/>
              <a:cs typeface="Garamond"/>
              <a:sym typeface="Garamond"/>
            </a:endParaRPr>
          </a:p>
        </p:txBody>
      </p:sp>
      <p:sp>
        <p:nvSpPr>
          <p:cNvPr id="363" name="Google Shape;363;p25"/>
          <p:cNvSpPr txBox="1"/>
          <p:nvPr/>
        </p:nvSpPr>
        <p:spPr>
          <a:xfrm>
            <a:off x="0" y="429691"/>
            <a:ext cx="10425399" cy="42486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br>
              <a:rPr b="1" lang="en-US" sz="2400">
                <a:solidFill>
                  <a:srgbClr val="2F5496"/>
                </a:solidFill>
                <a:latin typeface="Garamond"/>
                <a:ea typeface="Garamond"/>
                <a:cs typeface="Garamond"/>
                <a:sym typeface="Garamond"/>
              </a:rPr>
            </a:br>
            <a:br>
              <a:rPr b="1" lang="en-US" sz="2400">
                <a:solidFill>
                  <a:srgbClr val="2F5496"/>
                </a:solidFill>
                <a:latin typeface="Garamond"/>
                <a:ea typeface="Garamond"/>
                <a:cs typeface="Garamond"/>
                <a:sym typeface="Garamond"/>
              </a:rPr>
            </a:br>
            <a:endParaRPr b="1" sz="2400">
              <a:solidFill>
                <a:srgbClr val="2F5496"/>
              </a:solidFill>
              <a:latin typeface="Garamond"/>
              <a:ea typeface="Garamond"/>
              <a:cs typeface="Garamond"/>
              <a:sym typeface="Garamond"/>
            </a:endParaRPr>
          </a:p>
        </p:txBody>
      </p:sp>
      <p:sp>
        <p:nvSpPr>
          <p:cNvPr id="364" name="Google Shape;364;p25"/>
          <p:cNvSpPr txBox="1"/>
          <p:nvPr/>
        </p:nvSpPr>
        <p:spPr>
          <a:xfrm>
            <a:off x="0" y="366646"/>
            <a:ext cx="11795760" cy="42486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400">
                <a:solidFill>
                  <a:schemeClr val="dk1"/>
                </a:solidFill>
                <a:latin typeface="Palatino Linotype"/>
                <a:ea typeface="Palatino Linotype"/>
                <a:cs typeface="Palatino Linotype"/>
                <a:sym typeface="Palatino Linotype"/>
              </a:rPr>
              <a:t>To date, 90% of the amounts already transferred (i.e. disbursed by the PCU) to co-executing partners has been spent. </a:t>
            </a:r>
            <a:endParaRPr/>
          </a:p>
          <a:p>
            <a:pPr indent="0" lvl="0" marL="0" marR="0" rtl="0" algn="l">
              <a:spcBef>
                <a:spcPts val="0"/>
              </a:spcBef>
              <a:spcAft>
                <a:spcPts val="0"/>
              </a:spcAft>
              <a:buNone/>
            </a:pPr>
            <a:r>
              <a:rPr b="1" lang="en-US" sz="1400">
                <a:solidFill>
                  <a:schemeClr val="dk1"/>
                </a:solidFill>
                <a:latin typeface="Palatino Linotype"/>
                <a:ea typeface="Palatino Linotype"/>
                <a:cs typeface="Palatino Linotype"/>
                <a:sym typeface="Palatino Linotype"/>
              </a:rPr>
              <a:t>This represents 83% of the total budget of all co-executing agreements. </a:t>
            </a:r>
            <a:endParaRPr/>
          </a:p>
          <a:p>
            <a:pPr indent="0" lvl="0" marL="0" marR="0" rtl="0" algn="l">
              <a:spcBef>
                <a:spcPts val="0"/>
              </a:spcBef>
              <a:spcAft>
                <a:spcPts val="0"/>
              </a:spcAft>
              <a:buNone/>
            </a:pPr>
            <a:r>
              <a:rPr b="1" lang="en-US" sz="1400">
                <a:solidFill>
                  <a:schemeClr val="dk1"/>
                </a:solidFill>
                <a:latin typeface="Palatino Linotype"/>
                <a:ea typeface="Palatino Linotype"/>
                <a:cs typeface="Palatino Linotype"/>
                <a:sym typeface="Palatino Linotype"/>
              </a:rPr>
              <a:t>Correspondingly, the PCU has spent 71% of the budget for which is has executing responsibility (i.e. total GEF grant minus CEA grants</a:t>
            </a:r>
            <a:r>
              <a:rPr b="1" i="1" lang="en-US" sz="1400">
                <a:solidFill>
                  <a:schemeClr val="dk1"/>
                </a:solidFill>
                <a:latin typeface="Palatino Linotype"/>
                <a:ea typeface="Palatino Linotype"/>
                <a:cs typeface="Palatino Linotype"/>
                <a:sym typeface="Palatino Linotype"/>
              </a:rPr>
              <a:t>).</a:t>
            </a:r>
            <a:endParaRPr b="1" i="1" sz="1400">
              <a:solidFill>
                <a:schemeClr val="dk1"/>
              </a:solidFill>
              <a:latin typeface="Palatino Linotype"/>
              <a:ea typeface="Palatino Linotype"/>
              <a:cs typeface="Palatino Linotype"/>
              <a:sym typeface="Palatino Linotype"/>
            </a:endParaRPr>
          </a:p>
          <a:p>
            <a:pPr indent="0" lvl="0" marL="0" marR="0" rtl="0" algn="l">
              <a:spcBef>
                <a:spcPts val="0"/>
              </a:spcBef>
              <a:spcAft>
                <a:spcPts val="0"/>
              </a:spcAft>
              <a:buNone/>
            </a:pPr>
            <a:br>
              <a:rPr b="1" lang="en-US" sz="2400">
                <a:solidFill>
                  <a:srgbClr val="2F5496"/>
                </a:solidFill>
                <a:latin typeface="Garamond"/>
                <a:ea typeface="Garamond"/>
                <a:cs typeface="Garamond"/>
                <a:sym typeface="Garamond"/>
              </a:rPr>
            </a:br>
            <a:endParaRPr b="1" sz="2400">
              <a:solidFill>
                <a:srgbClr val="2F5496"/>
              </a:solidFill>
              <a:latin typeface="Garamond"/>
              <a:ea typeface="Garamond"/>
              <a:cs typeface="Garamond"/>
              <a:sym typeface="Garamond"/>
            </a:endParaRPr>
          </a:p>
        </p:txBody>
      </p:sp>
      <p:graphicFrame>
        <p:nvGraphicFramePr>
          <p:cNvPr id="365" name="Google Shape;365;p25"/>
          <p:cNvGraphicFramePr/>
          <p:nvPr/>
        </p:nvGraphicFramePr>
        <p:xfrm>
          <a:off x="399828" y="2140017"/>
          <a:ext cx="3000000" cy="3000000"/>
        </p:xfrm>
        <a:graphic>
          <a:graphicData uri="http://schemas.openxmlformats.org/drawingml/2006/table">
            <a:tbl>
              <a:tblPr>
                <a:noFill/>
                <a:tableStyleId>{36E4469B-391C-4438-8C7A-04E7C6B8CA5E}</a:tableStyleId>
              </a:tblPr>
              <a:tblGrid>
                <a:gridCol w="733825"/>
                <a:gridCol w="802625"/>
                <a:gridCol w="848475"/>
                <a:gridCol w="1066325"/>
                <a:gridCol w="1020475"/>
                <a:gridCol w="1146600"/>
                <a:gridCol w="779675"/>
              </a:tblGrid>
              <a:tr h="590500">
                <a:tc>
                  <a:txBody>
                    <a:bodyPr/>
                    <a:lstStyle/>
                    <a:p>
                      <a:pPr indent="0" lvl="0" marL="0" marR="0" rtl="0" algn="ctr">
                        <a:spcBef>
                          <a:spcPts val="0"/>
                        </a:spcBef>
                        <a:spcAft>
                          <a:spcPts val="0"/>
                        </a:spcAft>
                        <a:buNone/>
                      </a:pPr>
                      <a:r>
                        <a:rPr b="1" i="0" lang="en-US" sz="1100" u="none" strike="noStrike">
                          <a:solidFill>
                            <a:srgbClr val="000000"/>
                          </a:solidFill>
                          <a:latin typeface="Palatino Linotype"/>
                          <a:ea typeface="Palatino Linotype"/>
                          <a:cs typeface="Palatino Linotype"/>
                          <a:sym typeface="Palatino Linotype"/>
                        </a:rPr>
                        <a:t>Co-execution agreement</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CB9CA"/>
                    </a:solidFill>
                  </a:tcPr>
                </a:tc>
                <a:tc>
                  <a:txBody>
                    <a:bodyPr/>
                    <a:lstStyle/>
                    <a:p>
                      <a:pPr indent="0" lvl="0" marL="0" marR="0" rtl="0" algn="ctr">
                        <a:spcBef>
                          <a:spcPts val="0"/>
                        </a:spcBef>
                        <a:spcAft>
                          <a:spcPts val="0"/>
                        </a:spcAft>
                        <a:buNone/>
                      </a:pPr>
                      <a:r>
                        <a:rPr b="1" i="0" lang="en-US" sz="1100" u="none" strike="noStrike">
                          <a:solidFill>
                            <a:srgbClr val="000000"/>
                          </a:solidFill>
                          <a:latin typeface="Palatino Linotype"/>
                          <a:ea typeface="Palatino Linotype"/>
                          <a:cs typeface="Palatino Linotype"/>
                          <a:sym typeface="Palatino Linotype"/>
                        </a:rPr>
                        <a:t>Total funds committed to partner</a:t>
                      </a:r>
                      <a:endParaRPr b="1" i="0" sz="1100" u="none" strike="noStrike">
                        <a:solidFill>
                          <a:srgbClr val="000000"/>
                        </a:solidFill>
                        <a:latin typeface="Palatino Linotype"/>
                        <a:ea typeface="Palatino Linotype"/>
                        <a:cs typeface="Palatino Linotype"/>
                        <a:sym typeface="Palatino Linotype"/>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CB9CA"/>
                    </a:solidFill>
                  </a:tcPr>
                </a:tc>
                <a:tc>
                  <a:txBody>
                    <a:bodyPr/>
                    <a:lstStyle/>
                    <a:p>
                      <a:pPr indent="0" lvl="0" marL="0" marR="0" rtl="0" algn="ctr">
                        <a:spcBef>
                          <a:spcPts val="0"/>
                        </a:spcBef>
                        <a:spcAft>
                          <a:spcPts val="0"/>
                        </a:spcAft>
                        <a:buNone/>
                      </a:pPr>
                      <a:r>
                        <a:rPr b="1" i="0" lang="en-US" sz="1100" u="none" strike="noStrike">
                          <a:solidFill>
                            <a:srgbClr val="000000"/>
                          </a:solidFill>
                          <a:latin typeface="Palatino Linotype"/>
                          <a:ea typeface="Palatino Linotype"/>
                          <a:cs typeface="Palatino Linotype"/>
                          <a:sym typeface="Palatino Linotype"/>
                        </a:rPr>
                        <a:t>Disbursed </a:t>
                      </a:r>
                      <a:endParaRPr/>
                    </a:p>
                    <a:p>
                      <a:pPr indent="0" lvl="0" marL="0" marR="0" rtl="0" algn="ctr">
                        <a:spcBef>
                          <a:spcPts val="0"/>
                        </a:spcBef>
                        <a:spcAft>
                          <a:spcPts val="0"/>
                        </a:spcAft>
                        <a:buNone/>
                      </a:pPr>
                      <a:r>
                        <a:rPr b="1" i="0" lang="en-US" sz="1100" u="none" strike="noStrike">
                          <a:solidFill>
                            <a:srgbClr val="000000"/>
                          </a:solidFill>
                          <a:latin typeface="Palatino Linotype"/>
                          <a:ea typeface="Palatino Linotype"/>
                          <a:cs typeface="Palatino Linotype"/>
                          <a:sym typeface="Palatino Linotype"/>
                        </a:rPr>
                        <a:t>to partner</a:t>
                      </a:r>
                      <a:r>
                        <a:rPr b="1" i="0" lang="en-US" sz="1100" u="none" strike="noStrike">
                          <a:solidFill>
                            <a:srgbClr val="000000"/>
                          </a:solidFill>
                          <a:latin typeface="Palatino Linotype"/>
                          <a:ea typeface="Palatino Linotype"/>
                          <a:cs typeface="Palatino Linotype"/>
                          <a:sym typeface="Palatino Linotype"/>
                        </a:rPr>
                        <a:t> </a:t>
                      </a:r>
                      <a:endParaRPr/>
                    </a:p>
                    <a:p>
                      <a:pPr indent="0" lvl="0" marL="0" marR="0" rtl="0" algn="ctr">
                        <a:spcBef>
                          <a:spcPts val="0"/>
                        </a:spcBef>
                        <a:spcAft>
                          <a:spcPts val="0"/>
                        </a:spcAft>
                        <a:buNone/>
                      </a:pPr>
                      <a:r>
                        <a:rPr b="1" i="0" lang="en-US" sz="1100" u="none" strike="noStrike">
                          <a:solidFill>
                            <a:srgbClr val="000000"/>
                          </a:solidFill>
                          <a:latin typeface="Palatino Linotype"/>
                          <a:ea typeface="Palatino Linotype"/>
                          <a:cs typeface="Palatino Linotype"/>
                          <a:sym typeface="Palatino Linotype"/>
                        </a:rPr>
                        <a:t>to data</a:t>
                      </a:r>
                      <a:endParaRPr b="1" i="0" sz="1100" u="none" strike="noStrike">
                        <a:solidFill>
                          <a:srgbClr val="000000"/>
                        </a:solidFill>
                        <a:latin typeface="Palatino Linotype"/>
                        <a:ea typeface="Palatino Linotype"/>
                        <a:cs typeface="Palatino Linotype"/>
                        <a:sym typeface="Palatino Linotype"/>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CB9CA"/>
                    </a:solidFill>
                  </a:tcPr>
                </a:tc>
                <a:tc>
                  <a:txBody>
                    <a:bodyPr/>
                    <a:lstStyle/>
                    <a:p>
                      <a:pPr indent="0" lvl="0" marL="0" marR="0" rtl="0" algn="ctr">
                        <a:spcBef>
                          <a:spcPts val="0"/>
                        </a:spcBef>
                        <a:spcAft>
                          <a:spcPts val="0"/>
                        </a:spcAft>
                        <a:buNone/>
                      </a:pPr>
                      <a:r>
                        <a:rPr b="1" i="0" lang="en-US" sz="1100" u="none" strike="noStrike">
                          <a:solidFill>
                            <a:srgbClr val="000000"/>
                          </a:solidFill>
                          <a:latin typeface="Palatino Linotype"/>
                          <a:ea typeface="Palatino Linotype"/>
                          <a:cs typeface="Palatino Linotype"/>
                          <a:sym typeface="Palatino Linotype"/>
                        </a:rPr>
                        <a:t>Expenditure reported by partners to date</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CB9CA"/>
                    </a:solidFill>
                  </a:tcPr>
                </a:tc>
                <a:tc>
                  <a:txBody>
                    <a:bodyPr/>
                    <a:lstStyle/>
                    <a:p>
                      <a:pPr indent="0" lvl="0" marL="0" marR="0" rtl="0" algn="ctr">
                        <a:spcBef>
                          <a:spcPts val="0"/>
                        </a:spcBef>
                        <a:spcAft>
                          <a:spcPts val="0"/>
                        </a:spcAft>
                        <a:buNone/>
                      </a:pPr>
                      <a:r>
                        <a:rPr b="1" i="0" lang="en-US" sz="1100" u="none" strike="noStrike">
                          <a:solidFill>
                            <a:srgbClr val="000000"/>
                          </a:solidFill>
                          <a:latin typeface="Palatino Linotype"/>
                          <a:ea typeface="Palatino Linotype"/>
                          <a:cs typeface="Palatino Linotype"/>
                          <a:sym typeface="Palatino Linotype"/>
                        </a:rPr>
                        <a:t>Spent / total</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CB9CA"/>
                    </a:solidFill>
                  </a:tcPr>
                </a:tc>
                <a:tc>
                  <a:txBody>
                    <a:bodyPr/>
                    <a:lstStyle/>
                    <a:p>
                      <a:pPr indent="0" lvl="0" marL="0" marR="0" rtl="0" algn="ctr">
                        <a:spcBef>
                          <a:spcPts val="0"/>
                        </a:spcBef>
                        <a:spcAft>
                          <a:spcPts val="0"/>
                        </a:spcAft>
                        <a:buNone/>
                      </a:pPr>
                      <a:r>
                        <a:rPr b="1" i="0" lang="en-US" sz="1100" u="none" strike="noStrike">
                          <a:solidFill>
                            <a:srgbClr val="000000"/>
                          </a:solidFill>
                          <a:latin typeface="Palatino Linotype"/>
                          <a:ea typeface="Palatino Linotype"/>
                          <a:cs typeface="Palatino Linotype"/>
                          <a:sym typeface="Palatino Linotype"/>
                        </a:rPr>
                        <a:t>Spent / transferred</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CB9CA"/>
                    </a:solidFill>
                  </a:tcPr>
                </a:tc>
                <a:tc>
                  <a:txBody>
                    <a:bodyPr/>
                    <a:lstStyle/>
                    <a:p>
                      <a:pPr indent="0" lvl="0" marL="0" marR="0" rtl="0" algn="ctr">
                        <a:spcBef>
                          <a:spcPts val="0"/>
                        </a:spcBef>
                        <a:spcAft>
                          <a:spcPts val="0"/>
                        </a:spcAft>
                        <a:buNone/>
                      </a:pPr>
                      <a:r>
                        <a:rPr b="1" i="0" lang="en-US" sz="1100" u="none" strike="noStrike">
                          <a:solidFill>
                            <a:srgbClr val="000000"/>
                          </a:solidFill>
                          <a:latin typeface="Palatino Linotype"/>
                          <a:ea typeface="Palatino Linotype"/>
                          <a:cs typeface="Palatino Linotype"/>
                          <a:sym typeface="Palatino Linotype"/>
                        </a:rPr>
                        <a:t>Current Agreement End date</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CB9CA"/>
                    </a:solidFill>
                  </a:tcPr>
                </a:tc>
              </a:tr>
              <a:tr h="395575">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CANARI</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350,000</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345,100</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334,500</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96%</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97%</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July 30th, 2020</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95575">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CERMES </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188,000</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164,500</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147,529</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78%</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90%</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October 30th, 2020</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95575">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CRFM</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996,141</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996,141</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885,845</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89%</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89%</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December 31st, 2020</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95575">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FAO</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1,352,400</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1,080,000</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980,543</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73%</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91%</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August 30th, 2020</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95575">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GCFI</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140,000</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129,500</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111,129</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79%</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86%</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May 30th, 2020</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95575">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OECS</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142,500</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108,750</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89,494</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63%</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82%</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August 30th, 2020</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95575">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OSPESCA</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960,000</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960,000</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960,000</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100%</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100%</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December 31st, 2019</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95575">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UN Env.</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1,365,000</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1,310,000</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1,108,399</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81%</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85%</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December 11th, 2020</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95575">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UNESCO IOC</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125,000</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90000</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70116</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56%</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78%</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August 30th, 2020</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00650">
                <a:tc>
                  <a:txBody>
                    <a:bodyPr/>
                    <a:lstStyle/>
                    <a:p>
                      <a:pPr indent="0" lvl="0" marL="0" marR="0" rtl="0" algn="ctr">
                        <a:spcBef>
                          <a:spcPts val="0"/>
                        </a:spcBef>
                        <a:spcAft>
                          <a:spcPts val="0"/>
                        </a:spcAft>
                        <a:buNone/>
                      </a:pPr>
                      <a:r>
                        <a:rPr b="1" i="0" lang="en-US" sz="1100" u="none" strike="noStrike">
                          <a:solidFill>
                            <a:srgbClr val="000000"/>
                          </a:solidFill>
                          <a:latin typeface="Palatino Linotype"/>
                          <a:ea typeface="Palatino Linotype"/>
                          <a:cs typeface="Palatino Linotype"/>
                          <a:sym typeface="Palatino Linotype"/>
                        </a:rPr>
                        <a:t>Total</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CB9CA"/>
                    </a:solidFill>
                  </a:tcPr>
                </a:tc>
                <a:tc>
                  <a:txBody>
                    <a:bodyPr/>
                    <a:lstStyle/>
                    <a:p>
                      <a:pPr indent="0" lvl="0" marL="0" marR="0" rtl="0" algn="ctr">
                        <a:spcBef>
                          <a:spcPts val="0"/>
                        </a:spcBef>
                        <a:spcAft>
                          <a:spcPts val="0"/>
                        </a:spcAft>
                        <a:buNone/>
                      </a:pPr>
                      <a:r>
                        <a:rPr b="1" i="0" lang="en-US" sz="1100" u="none" strike="noStrike">
                          <a:solidFill>
                            <a:srgbClr val="000000"/>
                          </a:solidFill>
                          <a:latin typeface="Palatino Linotype"/>
                          <a:ea typeface="Palatino Linotype"/>
                          <a:cs typeface="Palatino Linotype"/>
                          <a:sym typeface="Palatino Linotype"/>
                        </a:rPr>
                        <a:t>5,619,041</a:t>
                      </a:r>
                      <a:endParaRPr b="1" i="0" sz="1100" u="none" strike="noStrike">
                        <a:solidFill>
                          <a:srgbClr val="000000"/>
                        </a:solidFill>
                        <a:latin typeface="Palatino Linotype"/>
                        <a:ea typeface="Palatino Linotype"/>
                        <a:cs typeface="Palatino Linotype"/>
                        <a:sym typeface="Palatino Linotype"/>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CB9CA"/>
                    </a:solidFill>
                  </a:tcPr>
                </a:tc>
                <a:tc>
                  <a:txBody>
                    <a:bodyPr/>
                    <a:lstStyle/>
                    <a:p>
                      <a:pPr indent="0" lvl="0" marL="0" marR="0" rtl="0" algn="ctr">
                        <a:spcBef>
                          <a:spcPts val="0"/>
                        </a:spcBef>
                        <a:spcAft>
                          <a:spcPts val="0"/>
                        </a:spcAft>
                        <a:buNone/>
                      </a:pPr>
                      <a:r>
                        <a:rPr b="1" i="0" lang="en-US" sz="1100" u="none" strike="noStrike">
                          <a:solidFill>
                            <a:srgbClr val="000000"/>
                          </a:solidFill>
                          <a:latin typeface="Palatino Linotype"/>
                          <a:ea typeface="Palatino Linotype"/>
                          <a:cs typeface="Palatino Linotype"/>
                          <a:sym typeface="Palatino Linotype"/>
                        </a:rPr>
                        <a:t>5,183,991</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CB9CA"/>
                    </a:solidFill>
                  </a:tcPr>
                </a:tc>
                <a:tc>
                  <a:txBody>
                    <a:bodyPr/>
                    <a:lstStyle/>
                    <a:p>
                      <a:pPr indent="0" lvl="0" marL="0" marR="0" rtl="0" algn="ctr">
                        <a:spcBef>
                          <a:spcPts val="0"/>
                        </a:spcBef>
                        <a:spcAft>
                          <a:spcPts val="0"/>
                        </a:spcAft>
                        <a:buNone/>
                      </a:pPr>
                      <a:r>
                        <a:rPr b="1" i="0" lang="en-US" sz="1100" u="none" strike="noStrike">
                          <a:solidFill>
                            <a:srgbClr val="000000"/>
                          </a:solidFill>
                          <a:latin typeface="Palatino Linotype"/>
                          <a:ea typeface="Palatino Linotype"/>
                          <a:cs typeface="Palatino Linotype"/>
                          <a:sym typeface="Palatino Linotype"/>
                        </a:rPr>
                        <a:t>4,687,555</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CB9CA"/>
                    </a:solidFill>
                  </a:tcPr>
                </a:tc>
                <a:tc>
                  <a:txBody>
                    <a:bodyPr/>
                    <a:lstStyle/>
                    <a:p>
                      <a:pPr indent="0" lvl="0" marL="0" marR="0" rtl="0" algn="ctr">
                        <a:spcBef>
                          <a:spcPts val="0"/>
                        </a:spcBef>
                        <a:spcAft>
                          <a:spcPts val="0"/>
                        </a:spcAft>
                        <a:buNone/>
                      </a:pPr>
                      <a:r>
                        <a:rPr b="1" i="0" lang="en-US" sz="1100" u="none" strike="noStrike">
                          <a:solidFill>
                            <a:srgbClr val="000000"/>
                          </a:solidFill>
                          <a:latin typeface="Palatino Linotype"/>
                          <a:ea typeface="Palatino Linotype"/>
                          <a:cs typeface="Palatino Linotype"/>
                          <a:sym typeface="Palatino Linotype"/>
                        </a:rPr>
                        <a:t>83%</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CB9CA"/>
                    </a:solidFill>
                  </a:tcPr>
                </a:tc>
                <a:tc>
                  <a:txBody>
                    <a:bodyPr/>
                    <a:lstStyle/>
                    <a:p>
                      <a:pPr indent="0" lvl="0" marL="0" marR="0" rtl="0" algn="ctr">
                        <a:spcBef>
                          <a:spcPts val="0"/>
                        </a:spcBef>
                        <a:spcAft>
                          <a:spcPts val="0"/>
                        </a:spcAft>
                        <a:buNone/>
                      </a:pPr>
                      <a:r>
                        <a:rPr b="1" i="0" lang="en-US" sz="1100" u="none" strike="noStrike">
                          <a:solidFill>
                            <a:srgbClr val="000000"/>
                          </a:solidFill>
                          <a:latin typeface="Palatino Linotype"/>
                          <a:ea typeface="Palatino Linotype"/>
                          <a:cs typeface="Palatino Linotype"/>
                          <a:sym typeface="Palatino Linotype"/>
                        </a:rPr>
                        <a:t>90%</a:t>
                      </a:r>
                      <a:endParaRPr/>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CB9CA"/>
                    </a:solidFill>
                  </a:tcPr>
                </a:tc>
                <a:tc>
                  <a:txBody>
                    <a:bodyPr/>
                    <a:lstStyle/>
                    <a:p>
                      <a:pPr indent="0" lvl="0" marL="0" marR="0" rtl="0" algn="ctr">
                        <a:spcBef>
                          <a:spcPts val="0"/>
                        </a:spcBef>
                        <a:spcAft>
                          <a:spcPts val="0"/>
                        </a:spcAft>
                        <a:buNone/>
                      </a:pPr>
                      <a:r>
                        <a:t/>
                      </a:r>
                      <a:endParaRPr b="0" i="0" sz="1000" u="none" strike="noStrike">
                        <a:solidFill>
                          <a:srgbClr val="000000"/>
                        </a:solidFill>
                        <a:latin typeface="Palatino Linotype"/>
                        <a:ea typeface="Palatino Linotype"/>
                        <a:cs typeface="Palatino Linotype"/>
                        <a:sym typeface="Palatino Linotype"/>
                      </a:endParaRPr>
                    </a:p>
                  </a:txBody>
                  <a:tcPr marT="5725" marB="0" marR="5725" marL="5725"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graphicFrame>
        <p:nvGraphicFramePr>
          <p:cNvPr id="366" name="Google Shape;366;p25"/>
          <p:cNvGraphicFramePr/>
          <p:nvPr/>
        </p:nvGraphicFramePr>
        <p:xfrm>
          <a:off x="7435685" y="2243335"/>
          <a:ext cx="3000000" cy="3000000"/>
        </p:xfrm>
        <a:graphic>
          <a:graphicData uri="http://schemas.openxmlformats.org/drawingml/2006/table">
            <a:tbl>
              <a:tblPr>
                <a:noFill/>
                <a:tableStyleId>{36E4469B-391C-4438-8C7A-04E7C6B8CA5E}</a:tableStyleId>
              </a:tblPr>
              <a:tblGrid>
                <a:gridCol w="1181100"/>
                <a:gridCol w="1130300"/>
                <a:gridCol w="1270000"/>
                <a:gridCol w="863600"/>
              </a:tblGrid>
              <a:tr h="679450">
                <a:tc>
                  <a:txBody>
                    <a:bodyPr/>
                    <a:lstStyle/>
                    <a:p>
                      <a:pPr indent="0" lvl="0" marL="0" marR="0" rtl="0" algn="l">
                        <a:spcBef>
                          <a:spcPts val="0"/>
                        </a:spcBef>
                        <a:spcAft>
                          <a:spcPts val="0"/>
                        </a:spcAft>
                        <a:buNone/>
                      </a:pPr>
                      <a:r>
                        <a:t/>
                      </a:r>
                      <a:endParaRPr b="0" i="0" sz="1100" u="none" strike="noStrike">
                        <a:solidFill>
                          <a:srgbClr val="000000"/>
                        </a:solidFill>
                        <a:latin typeface="Palatino Linotype"/>
                        <a:ea typeface="Palatino Linotype"/>
                        <a:cs typeface="Palatino Linotype"/>
                        <a:sym typeface="Palatino Linotype"/>
                      </a:endParaRPr>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1100" u="none" strike="noStrike">
                          <a:solidFill>
                            <a:srgbClr val="000000"/>
                          </a:solidFill>
                          <a:latin typeface="Palatino Linotype"/>
                          <a:ea typeface="Palatino Linotype"/>
                          <a:cs typeface="Palatino Linotype"/>
                          <a:sym typeface="Palatino Linotype"/>
                        </a:rPr>
                        <a:t>Expenditure</a:t>
                      </a:r>
                      <a:endParaRPr/>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ACB9CA"/>
                    </a:solidFill>
                  </a:tcPr>
                </a:tc>
                <a:tc>
                  <a:txBody>
                    <a:bodyPr/>
                    <a:lstStyle/>
                    <a:p>
                      <a:pPr indent="0" lvl="0" marL="0" marR="0" rtl="0" algn="ctr">
                        <a:spcBef>
                          <a:spcPts val="0"/>
                        </a:spcBef>
                        <a:spcAft>
                          <a:spcPts val="0"/>
                        </a:spcAft>
                        <a:buNone/>
                      </a:pPr>
                      <a:r>
                        <a:rPr b="1" i="0" lang="en-US" sz="1100" u="none" strike="noStrike">
                          <a:solidFill>
                            <a:srgbClr val="000000"/>
                          </a:solidFill>
                          <a:latin typeface="Palatino Linotype"/>
                          <a:ea typeface="Palatino Linotype"/>
                          <a:cs typeface="Palatino Linotype"/>
                          <a:sym typeface="Palatino Linotype"/>
                        </a:rPr>
                        <a:t>Total Budget according to Project Document</a:t>
                      </a:r>
                      <a:endParaRPr/>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ACB9CA"/>
                    </a:solidFill>
                  </a:tcPr>
                </a:tc>
                <a:tc>
                  <a:txBody>
                    <a:bodyPr/>
                    <a:lstStyle/>
                    <a:p>
                      <a:pPr indent="0" lvl="0" marL="0" marR="0" rtl="0" algn="ctr">
                        <a:spcBef>
                          <a:spcPts val="0"/>
                        </a:spcBef>
                        <a:spcAft>
                          <a:spcPts val="0"/>
                        </a:spcAft>
                        <a:buNone/>
                      </a:pPr>
                      <a:r>
                        <a:rPr b="1" i="0" lang="en-US" sz="1100" u="none" strike="noStrike">
                          <a:solidFill>
                            <a:srgbClr val="000000"/>
                          </a:solidFill>
                          <a:latin typeface="Palatino Linotype"/>
                          <a:ea typeface="Palatino Linotype"/>
                          <a:cs typeface="Palatino Linotype"/>
                          <a:sym typeface="Palatino Linotype"/>
                        </a:rPr>
                        <a:t>Spent/Total</a:t>
                      </a:r>
                      <a:endParaRPr/>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ACB9CA"/>
                    </a:solidFill>
                  </a:tcPr>
                </a:tc>
              </a:tr>
              <a:tr h="400050">
                <a:tc>
                  <a:txBody>
                    <a:bodyPr/>
                    <a:lstStyle/>
                    <a:p>
                      <a:pPr indent="0" lvl="0" marL="0" marR="0" rtl="0" algn="l">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Personnel and office costs</a:t>
                      </a:r>
                      <a:endParaRPr/>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2,659,733</a:t>
                      </a:r>
                      <a:endParaRPr/>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3,634,498</a:t>
                      </a:r>
                      <a:endParaRPr/>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73%</a:t>
                      </a:r>
                      <a:endParaRPr/>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628650">
                <a:tc>
                  <a:txBody>
                    <a:bodyPr/>
                    <a:lstStyle/>
                    <a:p>
                      <a:pPr indent="0" lvl="0" marL="0" marR="0" rtl="0" algn="l">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Contracts, consultancies, communications</a:t>
                      </a:r>
                      <a:endParaRPr/>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523,555</a:t>
                      </a:r>
                      <a:endParaRPr/>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702,987</a:t>
                      </a:r>
                      <a:endParaRPr/>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74%</a:t>
                      </a:r>
                      <a:endParaRPr/>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654050">
                <a:tc>
                  <a:txBody>
                    <a:bodyPr/>
                    <a:lstStyle/>
                    <a:p>
                      <a:pPr indent="0" lvl="0" marL="0" marR="0" rtl="0" algn="l">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Events, Meetings and Travel</a:t>
                      </a:r>
                      <a:endParaRPr/>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1,012,394</a:t>
                      </a:r>
                      <a:endParaRPr/>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1,407,111</a:t>
                      </a:r>
                      <a:endParaRPr/>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72%</a:t>
                      </a:r>
                      <a:endParaRPr/>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654050">
                <a:tc>
                  <a:txBody>
                    <a:bodyPr/>
                    <a:lstStyle/>
                    <a:p>
                      <a:pPr indent="0" lvl="0" marL="0" marR="0" rtl="0" algn="l">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Management fees</a:t>
                      </a:r>
                      <a:endParaRPr/>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702,144</a:t>
                      </a:r>
                      <a:endParaRPr/>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1,136,363</a:t>
                      </a:r>
                      <a:endParaRPr/>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62%</a:t>
                      </a:r>
                      <a:endParaRPr/>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38150">
                <a:tc>
                  <a:txBody>
                    <a:bodyPr/>
                    <a:lstStyle/>
                    <a:p>
                      <a:pPr indent="0" lvl="0" marL="0" marR="0" rtl="0" algn="l">
                        <a:spcBef>
                          <a:spcPts val="0"/>
                        </a:spcBef>
                        <a:spcAft>
                          <a:spcPts val="0"/>
                        </a:spcAft>
                        <a:buNone/>
                      </a:pPr>
                      <a:r>
                        <a:rPr b="1" i="0" lang="en-US" sz="1100" u="none" strike="noStrike">
                          <a:solidFill>
                            <a:srgbClr val="000000"/>
                          </a:solidFill>
                          <a:latin typeface="Palatino Linotype"/>
                          <a:ea typeface="Palatino Linotype"/>
                          <a:cs typeface="Palatino Linotype"/>
                          <a:sym typeface="Palatino Linotype"/>
                        </a:rPr>
                        <a:t>Total</a:t>
                      </a:r>
                      <a:endParaRPr/>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CB9CA"/>
                    </a:solidFill>
                  </a:tcPr>
                </a:tc>
                <a:tc>
                  <a:txBody>
                    <a:bodyPr/>
                    <a:lstStyle/>
                    <a:p>
                      <a:pPr indent="0" lvl="0" marL="0" marR="0" rtl="0" algn="ctr">
                        <a:spcBef>
                          <a:spcPts val="0"/>
                        </a:spcBef>
                        <a:spcAft>
                          <a:spcPts val="0"/>
                        </a:spcAft>
                        <a:buNone/>
                      </a:pPr>
                      <a:r>
                        <a:rPr b="1" i="0" lang="en-US" sz="1100" u="none" strike="noStrike">
                          <a:solidFill>
                            <a:srgbClr val="000000"/>
                          </a:solidFill>
                          <a:latin typeface="Palatino Linotype"/>
                          <a:ea typeface="Palatino Linotype"/>
                          <a:cs typeface="Palatino Linotype"/>
                          <a:sym typeface="Palatino Linotype"/>
                        </a:rPr>
                        <a:t>4,897,826</a:t>
                      </a:r>
                      <a:endParaRPr/>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CB9CA"/>
                    </a:solidFill>
                  </a:tcPr>
                </a:tc>
                <a:tc>
                  <a:txBody>
                    <a:bodyPr/>
                    <a:lstStyle/>
                    <a:p>
                      <a:pPr indent="0" lvl="0" marL="0" marR="0" rtl="0" algn="ctr">
                        <a:spcBef>
                          <a:spcPts val="0"/>
                        </a:spcBef>
                        <a:spcAft>
                          <a:spcPts val="0"/>
                        </a:spcAft>
                        <a:buNone/>
                      </a:pPr>
                      <a:r>
                        <a:rPr b="1" i="0" lang="en-US" sz="1100" u="none" strike="noStrike">
                          <a:solidFill>
                            <a:srgbClr val="000000"/>
                          </a:solidFill>
                          <a:latin typeface="Palatino Linotype"/>
                          <a:ea typeface="Palatino Linotype"/>
                          <a:cs typeface="Palatino Linotype"/>
                          <a:sym typeface="Palatino Linotype"/>
                        </a:rPr>
                        <a:t>6,880,959</a:t>
                      </a:r>
                      <a:endParaRPr/>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CB9CA"/>
                    </a:solidFill>
                  </a:tcPr>
                </a:tc>
                <a:tc>
                  <a:txBody>
                    <a:bodyPr/>
                    <a:lstStyle/>
                    <a:p>
                      <a:pPr indent="0" lvl="0" marL="0" marR="0" rtl="0" algn="ctr">
                        <a:spcBef>
                          <a:spcPts val="0"/>
                        </a:spcBef>
                        <a:spcAft>
                          <a:spcPts val="0"/>
                        </a:spcAft>
                        <a:buNone/>
                      </a:pPr>
                      <a:r>
                        <a:rPr b="1" i="0" lang="en-US" sz="1100" u="none" strike="noStrike">
                          <a:solidFill>
                            <a:srgbClr val="000000"/>
                          </a:solidFill>
                          <a:latin typeface="Palatino Linotype"/>
                          <a:ea typeface="Palatino Linotype"/>
                          <a:cs typeface="Palatino Linotype"/>
                          <a:sym typeface="Palatino Linotype"/>
                        </a:rPr>
                        <a:t>71%</a:t>
                      </a:r>
                      <a:endParaRPr/>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CB9CA"/>
                    </a:solidFill>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1" name="Shape 371"/>
        <p:cNvGrpSpPr/>
        <p:nvPr/>
      </p:nvGrpSpPr>
      <p:grpSpPr>
        <a:xfrm>
          <a:off x="0" y="0"/>
          <a:ext cx="0" cy="0"/>
          <a:chOff x="0" y="0"/>
          <a:chExt cx="0" cy="0"/>
        </a:xfrm>
      </p:grpSpPr>
      <p:sp>
        <p:nvSpPr>
          <p:cNvPr id="372" name="Google Shape;372;p26"/>
          <p:cNvSpPr txBox="1"/>
          <p:nvPr/>
        </p:nvSpPr>
        <p:spPr>
          <a:xfrm>
            <a:off x="0" y="0"/>
            <a:ext cx="6730678" cy="52976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000">
                <a:solidFill>
                  <a:schemeClr val="dk1"/>
                </a:solidFill>
                <a:latin typeface="Palatino Linotype"/>
                <a:ea typeface="Palatino Linotype"/>
                <a:cs typeface="Palatino Linotype"/>
                <a:sym typeface="Palatino Linotype"/>
              </a:rPr>
              <a:t>Budget results 2019</a:t>
            </a:r>
            <a:br>
              <a:rPr b="1" lang="en-US" sz="2400">
                <a:solidFill>
                  <a:srgbClr val="2F5496"/>
                </a:solidFill>
                <a:latin typeface="Garamond"/>
                <a:ea typeface="Garamond"/>
                <a:cs typeface="Garamond"/>
                <a:sym typeface="Garamond"/>
              </a:rPr>
            </a:br>
            <a:br>
              <a:rPr b="1" lang="en-US" sz="2400">
                <a:solidFill>
                  <a:srgbClr val="2F5496"/>
                </a:solidFill>
                <a:latin typeface="Garamond"/>
                <a:ea typeface="Garamond"/>
                <a:cs typeface="Garamond"/>
                <a:sym typeface="Garamond"/>
              </a:rPr>
            </a:br>
            <a:endParaRPr b="1" sz="2400">
              <a:solidFill>
                <a:srgbClr val="2F5496"/>
              </a:solidFill>
              <a:latin typeface="Garamond"/>
              <a:ea typeface="Garamond"/>
              <a:cs typeface="Garamond"/>
              <a:sym typeface="Garamond"/>
            </a:endParaRPr>
          </a:p>
        </p:txBody>
      </p:sp>
      <p:sp>
        <p:nvSpPr>
          <p:cNvPr id="373" name="Google Shape;373;p26"/>
          <p:cNvSpPr txBox="1"/>
          <p:nvPr/>
        </p:nvSpPr>
        <p:spPr>
          <a:xfrm>
            <a:off x="6095997" y="2215756"/>
            <a:ext cx="5331513" cy="21243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Palatino Linotype"/>
                <a:ea typeface="Palatino Linotype"/>
                <a:cs typeface="Palatino Linotype"/>
                <a:sym typeface="Palatino Linotype"/>
              </a:rPr>
              <a:t>Staff turn-over and postponed planned recruitments</a:t>
            </a:r>
            <a:br>
              <a:rPr b="1" lang="en-US" sz="2400">
                <a:solidFill>
                  <a:srgbClr val="2F5496"/>
                </a:solidFill>
                <a:latin typeface="Garamond"/>
                <a:ea typeface="Garamond"/>
                <a:cs typeface="Garamond"/>
                <a:sym typeface="Garamond"/>
              </a:rPr>
            </a:br>
            <a:br>
              <a:rPr b="1" lang="en-US" sz="2400">
                <a:solidFill>
                  <a:srgbClr val="2F5496"/>
                </a:solidFill>
                <a:latin typeface="Garamond"/>
                <a:ea typeface="Garamond"/>
                <a:cs typeface="Garamond"/>
                <a:sym typeface="Garamond"/>
              </a:rPr>
            </a:br>
            <a:endParaRPr b="1" sz="2400">
              <a:solidFill>
                <a:srgbClr val="2F5496"/>
              </a:solidFill>
              <a:latin typeface="Garamond"/>
              <a:ea typeface="Garamond"/>
              <a:cs typeface="Garamond"/>
              <a:sym typeface="Garamond"/>
            </a:endParaRPr>
          </a:p>
        </p:txBody>
      </p:sp>
      <p:sp>
        <p:nvSpPr>
          <p:cNvPr id="374" name="Google Shape;374;p26"/>
          <p:cNvSpPr txBox="1"/>
          <p:nvPr/>
        </p:nvSpPr>
        <p:spPr>
          <a:xfrm>
            <a:off x="6095997" y="2647720"/>
            <a:ext cx="5331513" cy="21243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Palatino Linotype"/>
                <a:ea typeface="Palatino Linotype"/>
                <a:cs typeface="Palatino Linotype"/>
                <a:sym typeface="Palatino Linotype"/>
              </a:rPr>
              <a:t>Savings on events and meetings </a:t>
            </a:r>
            <a:br>
              <a:rPr b="1" lang="en-US" sz="2400">
                <a:solidFill>
                  <a:srgbClr val="2F5496"/>
                </a:solidFill>
                <a:latin typeface="Garamond"/>
                <a:ea typeface="Garamond"/>
                <a:cs typeface="Garamond"/>
                <a:sym typeface="Garamond"/>
              </a:rPr>
            </a:br>
            <a:br>
              <a:rPr b="1" lang="en-US" sz="2400">
                <a:solidFill>
                  <a:srgbClr val="2F5496"/>
                </a:solidFill>
                <a:latin typeface="Garamond"/>
                <a:ea typeface="Garamond"/>
                <a:cs typeface="Garamond"/>
                <a:sym typeface="Garamond"/>
              </a:rPr>
            </a:br>
            <a:endParaRPr b="1" sz="2400">
              <a:solidFill>
                <a:srgbClr val="2F5496"/>
              </a:solidFill>
              <a:latin typeface="Garamond"/>
              <a:ea typeface="Garamond"/>
              <a:cs typeface="Garamond"/>
              <a:sym typeface="Garamond"/>
            </a:endParaRPr>
          </a:p>
        </p:txBody>
      </p:sp>
      <p:sp>
        <p:nvSpPr>
          <p:cNvPr id="375" name="Google Shape;375;p26"/>
          <p:cNvSpPr txBox="1"/>
          <p:nvPr/>
        </p:nvSpPr>
        <p:spPr>
          <a:xfrm>
            <a:off x="6085633" y="3079684"/>
            <a:ext cx="5331513" cy="21243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Palatino Linotype"/>
                <a:ea typeface="Palatino Linotype"/>
                <a:cs typeface="Palatino Linotype"/>
                <a:sym typeface="Palatino Linotype"/>
              </a:rPr>
              <a:t>Delays in awarding technical contracts due to postponed procurement processes and reduced HR capacity</a:t>
            </a:r>
            <a:br>
              <a:rPr b="1" lang="en-US" sz="2400">
                <a:solidFill>
                  <a:srgbClr val="2F5496"/>
                </a:solidFill>
                <a:latin typeface="Garamond"/>
                <a:ea typeface="Garamond"/>
                <a:cs typeface="Garamond"/>
                <a:sym typeface="Garamond"/>
              </a:rPr>
            </a:br>
            <a:br>
              <a:rPr b="1" lang="en-US" sz="2400">
                <a:solidFill>
                  <a:srgbClr val="2F5496"/>
                </a:solidFill>
                <a:latin typeface="Garamond"/>
                <a:ea typeface="Garamond"/>
                <a:cs typeface="Garamond"/>
                <a:sym typeface="Garamond"/>
              </a:rPr>
            </a:br>
            <a:endParaRPr b="1" sz="2400">
              <a:solidFill>
                <a:srgbClr val="2F5496"/>
              </a:solidFill>
              <a:latin typeface="Garamond"/>
              <a:ea typeface="Garamond"/>
              <a:cs typeface="Garamond"/>
              <a:sym typeface="Garamond"/>
            </a:endParaRPr>
          </a:p>
        </p:txBody>
      </p:sp>
      <p:graphicFrame>
        <p:nvGraphicFramePr>
          <p:cNvPr id="376" name="Google Shape;376;p26"/>
          <p:cNvGraphicFramePr/>
          <p:nvPr/>
        </p:nvGraphicFramePr>
        <p:xfrm>
          <a:off x="585216" y="1284410"/>
          <a:ext cx="3000000" cy="3000000"/>
        </p:xfrm>
        <a:graphic>
          <a:graphicData uri="http://schemas.openxmlformats.org/drawingml/2006/table">
            <a:tbl>
              <a:tblPr>
                <a:noFill/>
                <a:tableStyleId>{36E4469B-391C-4438-8C7A-04E7C6B8CA5E}</a:tableStyleId>
              </a:tblPr>
              <a:tblGrid>
                <a:gridCol w="1327200"/>
                <a:gridCol w="1558025"/>
                <a:gridCol w="923275"/>
                <a:gridCol w="923275"/>
                <a:gridCol w="779000"/>
              </a:tblGrid>
              <a:tr h="181050">
                <a:tc>
                  <a:txBody>
                    <a:bodyPr/>
                    <a:lstStyle/>
                    <a:p>
                      <a:pPr indent="0" lvl="0" marL="0" marR="0" rtl="0" algn="ctr">
                        <a:spcBef>
                          <a:spcPts val="0"/>
                        </a:spcBef>
                        <a:spcAft>
                          <a:spcPts val="0"/>
                        </a:spcAft>
                        <a:buNone/>
                      </a:pPr>
                      <a:r>
                        <a:t/>
                      </a:r>
                      <a:endParaRPr b="0" i="0" sz="1100" u="none" strike="noStrike">
                        <a:solidFill>
                          <a:srgbClr val="000000"/>
                        </a:solidFill>
                        <a:latin typeface="Palatino Linotype"/>
                        <a:ea typeface="Palatino Linotype"/>
                        <a:cs typeface="Palatino Linotype"/>
                        <a:sym typeface="Palatino Linotype"/>
                      </a:endParaRPr>
                    </a:p>
                  </a:txBody>
                  <a:tcPr marT="4425" marB="0" marR="4425" marL="44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gridSpan="2">
                  <a:txBody>
                    <a:bodyPr/>
                    <a:lstStyle/>
                    <a:p>
                      <a:pPr indent="0" lvl="0" marL="0" marR="0" rtl="0" algn="ctr">
                        <a:spcBef>
                          <a:spcPts val="0"/>
                        </a:spcBef>
                        <a:spcAft>
                          <a:spcPts val="0"/>
                        </a:spcAft>
                        <a:buNone/>
                      </a:pPr>
                      <a:r>
                        <a:rPr b="1" i="0" lang="en-US" sz="1100" u="none" strike="noStrike">
                          <a:solidFill>
                            <a:srgbClr val="000000"/>
                          </a:solidFill>
                          <a:latin typeface="Palatino Linotype"/>
                          <a:ea typeface="Palatino Linotype"/>
                          <a:cs typeface="Palatino Linotype"/>
                          <a:sym typeface="Palatino Linotype"/>
                        </a:rPr>
                        <a:t>2019</a:t>
                      </a:r>
                      <a:endParaRPr/>
                    </a:p>
                  </a:txBody>
                  <a:tcPr marT="4425" marB="0" marR="4425" marL="4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0CECE"/>
                    </a:solidFill>
                  </a:tcPr>
                </a:tc>
                <a:tc hMerge="1"/>
                <a:tc>
                  <a:txBody>
                    <a:bodyPr/>
                    <a:lstStyle/>
                    <a:p>
                      <a:pPr indent="0" lvl="0" marL="0" marR="0" rtl="0" algn="ctr">
                        <a:spcBef>
                          <a:spcPts val="0"/>
                        </a:spcBef>
                        <a:spcAft>
                          <a:spcPts val="0"/>
                        </a:spcAft>
                        <a:buNone/>
                      </a:pPr>
                      <a:r>
                        <a:t/>
                      </a:r>
                      <a:endParaRPr b="1" i="0" sz="1100" u="none" strike="noStrike">
                        <a:solidFill>
                          <a:srgbClr val="000000"/>
                        </a:solidFill>
                        <a:latin typeface="Calibri"/>
                        <a:ea typeface="Calibri"/>
                        <a:cs typeface="Calibri"/>
                        <a:sym typeface="Calibri"/>
                      </a:endParaRPr>
                    </a:p>
                  </a:txBody>
                  <a:tcPr marT="4425" marB="0" marR="4425" marL="44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i="0" sz="1100" u="none" strike="noStrike">
                        <a:solidFill>
                          <a:srgbClr val="000000"/>
                        </a:solidFill>
                        <a:latin typeface="Palatino Linotype"/>
                        <a:ea typeface="Palatino Linotype"/>
                        <a:cs typeface="Palatino Linotype"/>
                        <a:sym typeface="Palatino Linotype"/>
                      </a:endParaRPr>
                    </a:p>
                  </a:txBody>
                  <a:tcPr marT="4425" marB="0" marR="4425" marL="44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720250">
                <a:tc>
                  <a:txBody>
                    <a:bodyPr/>
                    <a:lstStyle/>
                    <a:p>
                      <a:pPr indent="0" lvl="0" marL="0" marR="0" rtl="0" algn="ctr">
                        <a:spcBef>
                          <a:spcPts val="0"/>
                        </a:spcBef>
                        <a:spcAft>
                          <a:spcPts val="0"/>
                        </a:spcAft>
                        <a:buNone/>
                      </a:pPr>
                      <a:r>
                        <a:t/>
                      </a:r>
                      <a:endParaRPr b="1" i="0" sz="1100" u="none" strike="noStrike">
                        <a:solidFill>
                          <a:srgbClr val="000000"/>
                        </a:solidFill>
                        <a:latin typeface="Palatino Linotype"/>
                        <a:ea typeface="Palatino Linotype"/>
                        <a:cs typeface="Palatino Linotype"/>
                        <a:sym typeface="Palatino Linotype"/>
                      </a:endParaRPr>
                    </a:p>
                  </a:txBody>
                  <a:tcPr marT="4425" marB="0" marR="4425" marL="44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1100" u="none" strike="noStrike">
                          <a:solidFill>
                            <a:srgbClr val="000000"/>
                          </a:solidFill>
                          <a:latin typeface="Palatino Linotype"/>
                          <a:ea typeface="Palatino Linotype"/>
                          <a:cs typeface="Palatino Linotype"/>
                          <a:sym typeface="Palatino Linotype"/>
                        </a:rPr>
                        <a:t>Last Budget Approved by the PSC</a:t>
                      </a:r>
                      <a:endParaRPr/>
                    </a:p>
                  </a:txBody>
                  <a:tcPr marT="4425" marB="0" marR="4425" marL="44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8497B0"/>
                    </a:solidFill>
                  </a:tcPr>
                </a:tc>
                <a:tc>
                  <a:txBody>
                    <a:bodyPr/>
                    <a:lstStyle/>
                    <a:p>
                      <a:pPr indent="0" lvl="0" marL="0" marR="0" rtl="0" algn="ctr">
                        <a:spcBef>
                          <a:spcPts val="0"/>
                        </a:spcBef>
                        <a:spcAft>
                          <a:spcPts val="0"/>
                        </a:spcAft>
                        <a:buNone/>
                      </a:pPr>
                      <a:r>
                        <a:rPr b="1" i="0" lang="en-US" sz="1100" u="none" strike="noStrike">
                          <a:solidFill>
                            <a:srgbClr val="000000"/>
                          </a:solidFill>
                          <a:latin typeface="Palatino Linotype"/>
                          <a:ea typeface="Palatino Linotype"/>
                          <a:cs typeface="Palatino Linotype"/>
                          <a:sym typeface="Palatino Linotype"/>
                        </a:rPr>
                        <a:t>Expenditure</a:t>
                      </a:r>
                      <a:endParaRPr/>
                    </a:p>
                  </a:txBody>
                  <a:tcPr marT="4425" marB="0" marR="4425" marL="44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8497B0"/>
                    </a:solidFill>
                  </a:tcPr>
                </a:tc>
                <a:tc>
                  <a:txBody>
                    <a:bodyPr/>
                    <a:lstStyle/>
                    <a:p>
                      <a:pPr indent="0" lvl="0" marL="0" marR="0" rtl="0" algn="ctr">
                        <a:spcBef>
                          <a:spcPts val="0"/>
                        </a:spcBef>
                        <a:spcAft>
                          <a:spcPts val="0"/>
                        </a:spcAft>
                        <a:buNone/>
                      </a:pPr>
                      <a:r>
                        <a:rPr b="1" i="0" lang="en-US" sz="1100" u="none" strike="noStrike">
                          <a:solidFill>
                            <a:srgbClr val="000000"/>
                          </a:solidFill>
                          <a:latin typeface="Palatino Linotype"/>
                          <a:ea typeface="Palatino Linotype"/>
                          <a:cs typeface="Palatino Linotype"/>
                          <a:sym typeface="Palatino Linotype"/>
                        </a:rPr>
                        <a:t>Difference</a:t>
                      </a:r>
                      <a:endParaRPr/>
                    </a:p>
                  </a:txBody>
                  <a:tcPr marT="4425" marB="0" marR="4425" marL="4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0CECE"/>
                    </a:solidFill>
                  </a:tcPr>
                </a:tc>
                <a:tc>
                  <a:txBody>
                    <a:bodyPr/>
                    <a:lstStyle/>
                    <a:p>
                      <a:pPr indent="0" lvl="0" marL="0" marR="0" rtl="0" algn="ctr">
                        <a:spcBef>
                          <a:spcPts val="0"/>
                        </a:spcBef>
                        <a:spcAft>
                          <a:spcPts val="0"/>
                        </a:spcAft>
                        <a:buNone/>
                      </a:pPr>
                      <a:r>
                        <a:rPr b="1" i="0" lang="en-US" sz="1100" u="none" strike="noStrike">
                          <a:solidFill>
                            <a:srgbClr val="FFC000"/>
                          </a:solidFill>
                          <a:latin typeface="Palatino Linotype"/>
                          <a:ea typeface="Palatino Linotype"/>
                          <a:cs typeface="Palatino Linotype"/>
                          <a:sym typeface="Palatino Linotype"/>
                        </a:rPr>
                        <a:t>Comments</a:t>
                      </a:r>
                      <a:endParaRPr/>
                    </a:p>
                  </a:txBody>
                  <a:tcPr marT="4425" marB="0" marR="4425" marL="44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86125">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Staff &amp; Consultants</a:t>
                      </a:r>
                      <a:endParaRPr/>
                    </a:p>
                  </a:txBody>
                  <a:tcPr marT="4425" marB="0" marR="4425" marL="44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738,500</a:t>
                      </a:r>
                      <a:endParaRPr/>
                    </a:p>
                  </a:txBody>
                  <a:tcPr marT="4425" marB="0" marR="4425" marL="44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592,313</a:t>
                      </a:r>
                      <a:endParaRPr/>
                    </a:p>
                  </a:txBody>
                  <a:tcPr marT="4425" marB="0" marR="4425" marL="44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146,187</a:t>
                      </a:r>
                      <a:endParaRPr/>
                    </a:p>
                  </a:txBody>
                  <a:tcPr marT="4425" marB="0" marR="4425" marL="4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FFC000"/>
                          </a:solidFill>
                          <a:latin typeface="Palatino Linotype"/>
                          <a:ea typeface="Palatino Linotype"/>
                          <a:cs typeface="Palatino Linotype"/>
                          <a:sym typeface="Palatino Linotype"/>
                        </a:rPr>
                        <a:t>a</a:t>
                      </a:r>
                      <a:endParaRPr/>
                    </a:p>
                  </a:txBody>
                  <a:tcPr marT="4425" marB="0" marR="4425" marL="44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533850">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Travel (includes SCM, PEG, Meetings)</a:t>
                      </a:r>
                      <a:endParaRPr/>
                    </a:p>
                  </a:txBody>
                  <a:tcPr marT="4425" marB="0" marR="4425" marL="44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290,000</a:t>
                      </a:r>
                      <a:endParaRPr/>
                    </a:p>
                  </a:txBody>
                  <a:tcPr marT="4425" marB="0" marR="4425" marL="44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252,572</a:t>
                      </a:r>
                      <a:endParaRPr/>
                    </a:p>
                  </a:txBody>
                  <a:tcPr marT="4425" marB="0" marR="4425" marL="44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37,428</a:t>
                      </a:r>
                      <a:endParaRPr/>
                    </a:p>
                  </a:txBody>
                  <a:tcPr marT="4425" marB="0" marR="4425" marL="4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FFC000"/>
                          </a:solidFill>
                          <a:latin typeface="Palatino Linotype"/>
                          <a:ea typeface="Palatino Linotype"/>
                          <a:cs typeface="Palatino Linotype"/>
                          <a:sym typeface="Palatino Linotype"/>
                        </a:rPr>
                        <a:t>b</a:t>
                      </a:r>
                      <a:endParaRPr/>
                    </a:p>
                  </a:txBody>
                  <a:tcPr marT="4425" marB="0" marR="4425" marL="44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99600">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Contractual Services</a:t>
                      </a:r>
                      <a:endParaRPr/>
                    </a:p>
                  </a:txBody>
                  <a:tcPr marT="4425" marB="0" marR="4425" marL="44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1,584,000</a:t>
                      </a:r>
                      <a:endParaRPr/>
                    </a:p>
                  </a:txBody>
                  <a:tcPr marT="4425" marB="0" marR="4425" marL="44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1,424,649</a:t>
                      </a:r>
                      <a:endParaRPr/>
                    </a:p>
                  </a:txBody>
                  <a:tcPr marT="4425" marB="0" marR="4425" marL="44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159,351</a:t>
                      </a:r>
                      <a:endParaRPr/>
                    </a:p>
                  </a:txBody>
                  <a:tcPr marT="4425" marB="0" marR="4425" marL="4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FFC000"/>
                          </a:solidFill>
                          <a:latin typeface="Palatino Linotype"/>
                          <a:ea typeface="Palatino Linotype"/>
                          <a:cs typeface="Palatino Linotype"/>
                          <a:sym typeface="Palatino Linotype"/>
                        </a:rPr>
                        <a:t>c</a:t>
                      </a:r>
                      <a:endParaRPr/>
                    </a:p>
                  </a:txBody>
                  <a:tcPr marT="4425" marB="0" marR="4425" marL="44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902775">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Rental &amp; Maintenance  (Premises, Meeting Rooms)</a:t>
                      </a:r>
                      <a:endParaRPr/>
                    </a:p>
                  </a:txBody>
                  <a:tcPr marT="4425" marB="0" marR="4425" marL="44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8,000</a:t>
                      </a:r>
                      <a:endParaRPr/>
                    </a:p>
                  </a:txBody>
                  <a:tcPr marT="4425" marB="0" marR="4425" marL="44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831</a:t>
                      </a:r>
                      <a:endParaRPr/>
                    </a:p>
                  </a:txBody>
                  <a:tcPr marT="4425" marB="0" marR="4425" marL="44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7,169</a:t>
                      </a:r>
                      <a:endParaRPr/>
                    </a:p>
                  </a:txBody>
                  <a:tcPr marT="4425" marB="0" marR="4425" marL="4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i="0" sz="1100" u="none" strike="noStrike">
                        <a:solidFill>
                          <a:srgbClr val="000000"/>
                        </a:solidFill>
                        <a:latin typeface="Palatino Linotype"/>
                        <a:ea typeface="Palatino Linotype"/>
                        <a:cs typeface="Palatino Linotype"/>
                        <a:sym typeface="Palatino Linotype"/>
                      </a:endParaRPr>
                    </a:p>
                  </a:txBody>
                  <a:tcPr marT="4425" marB="0" marR="4425" marL="44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68650">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Equipment &amp; Furniture (incl ICT)</a:t>
                      </a:r>
                      <a:endParaRPr/>
                    </a:p>
                  </a:txBody>
                  <a:tcPr marT="4425" marB="0" marR="4425" marL="44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8,000</a:t>
                      </a:r>
                      <a:endParaRPr/>
                    </a:p>
                  </a:txBody>
                  <a:tcPr marT="4425" marB="0" marR="4425" marL="44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6,815</a:t>
                      </a:r>
                      <a:endParaRPr/>
                    </a:p>
                  </a:txBody>
                  <a:tcPr marT="4425" marB="0" marR="4425" marL="44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1,185</a:t>
                      </a:r>
                      <a:endParaRPr/>
                    </a:p>
                  </a:txBody>
                  <a:tcPr marT="4425" marB="0" marR="4425" marL="4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i="0" sz="1100" u="none" strike="noStrike">
                        <a:solidFill>
                          <a:srgbClr val="000000"/>
                        </a:solidFill>
                        <a:latin typeface="Palatino Linotype"/>
                        <a:ea typeface="Palatino Linotype"/>
                        <a:cs typeface="Palatino Linotype"/>
                        <a:sym typeface="Palatino Linotype"/>
                      </a:endParaRPr>
                    </a:p>
                  </a:txBody>
                  <a:tcPr marT="4425" marB="0" marR="4425" marL="44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577200">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Audiovisuals, Printing &amp; Translations</a:t>
                      </a:r>
                      <a:endParaRPr/>
                    </a:p>
                  </a:txBody>
                  <a:tcPr marT="4425" marB="0" marR="4425" marL="44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34,500</a:t>
                      </a:r>
                      <a:endParaRPr/>
                    </a:p>
                  </a:txBody>
                  <a:tcPr marT="4425" marB="0" marR="4425" marL="44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19,095</a:t>
                      </a:r>
                      <a:endParaRPr/>
                    </a:p>
                  </a:txBody>
                  <a:tcPr marT="4425" marB="0" marR="4425" marL="44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15,405</a:t>
                      </a:r>
                      <a:endParaRPr/>
                    </a:p>
                  </a:txBody>
                  <a:tcPr marT="4425" marB="0" marR="4425" marL="4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i="0" sz="1100" u="none" strike="noStrike">
                        <a:solidFill>
                          <a:srgbClr val="000000"/>
                        </a:solidFill>
                        <a:latin typeface="Palatino Linotype"/>
                        <a:ea typeface="Palatino Linotype"/>
                        <a:cs typeface="Palatino Linotype"/>
                        <a:sym typeface="Palatino Linotype"/>
                      </a:endParaRPr>
                    </a:p>
                  </a:txBody>
                  <a:tcPr marT="4425" marB="0" marR="4425" marL="44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81050">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Supplies</a:t>
                      </a:r>
                      <a:endParaRPr/>
                    </a:p>
                  </a:txBody>
                  <a:tcPr marT="4425" marB="0" marR="4425" marL="44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6,000</a:t>
                      </a:r>
                      <a:endParaRPr/>
                    </a:p>
                  </a:txBody>
                  <a:tcPr marT="4425" marB="0" marR="4425" marL="44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5,982</a:t>
                      </a:r>
                      <a:endParaRPr/>
                    </a:p>
                  </a:txBody>
                  <a:tcPr marT="4425" marB="0" marR="4425" marL="44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18</a:t>
                      </a:r>
                      <a:endParaRPr/>
                    </a:p>
                  </a:txBody>
                  <a:tcPr marT="4425" marB="0" marR="4425" marL="4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i="0" sz="1100" u="none" strike="noStrike">
                        <a:solidFill>
                          <a:srgbClr val="000000"/>
                        </a:solidFill>
                        <a:latin typeface="Palatino Linotype"/>
                        <a:ea typeface="Palatino Linotype"/>
                        <a:cs typeface="Palatino Linotype"/>
                        <a:sym typeface="Palatino Linotype"/>
                      </a:endParaRPr>
                    </a:p>
                  </a:txBody>
                  <a:tcPr marT="4425" marB="0" marR="4425" marL="44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81200">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Miscellaneous</a:t>
                      </a:r>
                      <a:endParaRPr/>
                    </a:p>
                  </a:txBody>
                  <a:tcPr marT="4425" marB="0" marR="4425" marL="44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12,000</a:t>
                      </a:r>
                      <a:endParaRPr/>
                    </a:p>
                  </a:txBody>
                  <a:tcPr marT="4425" marB="0" marR="4425" marL="44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11,092</a:t>
                      </a:r>
                      <a:endParaRPr/>
                    </a:p>
                  </a:txBody>
                  <a:tcPr marT="4425" marB="0" marR="4425" marL="44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908</a:t>
                      </a:r>
                      <a:endParaRPr/>
                    </a:p>
                  </a:txBody>
                  <a:tcPr marT="4425" marB="0" marR="4425" marL="4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i="0" sz="1100" u="none" strike="noStrike">
                        <a:solidFill>
                          <a:srgbClr val="000000"/>
                        </a:solidFill>
                        <a:latin typeface="Palatino Linotype"/>
                        <a:ea typeface="Palatino Linotype"/>
                        <a:cs typeface="Palatino Linotype"/>
                        <a:sym typeface="Palatino Linotype"/>
                      </a:endParaRPr>
                    </a:p>
                  </a:txBody>
                  <a:tcPr marT="4425" marB="0" marR="4425" marL="44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81050">
                <a:tc>
                  <a:txBody>
                    <a:bodyPr/>
                    <a:lstStyle/>
                    <a:p>
                      <a:pPr indent="0" lvl="0" marL="0" marR="0" rtl="0" algn="ctr">
                        <a:spcBef>
                          <a:spcPts val="0"/>
                        </a:spcBef>
                        <a:spcAft>
                          <a:spcPts val="0"/>
                        </a:spcAft>
                        <a:buNone/>
                      </a:pPr>
                      <a:r>
                        <a:rPr b="1" i="0" lang="en-US" sz="1100" u="none" strike="noStrike">
                          <a:solidFill>
                            <a:srgbClr val="000000"/>
                          </a:solidFill>
                          <a:latin typeface="Palatino Linotype"/>
                          <a:ea typeface="Palatino Linotype"/>
                          <a:cs typeface="Palatino Linotype"/>
                          <a:sym typeface="Palatino Linotype"/>
                        </a:rPr>
                        <a:t>Total</a:t>
                      </a:r>
                      <a:endParaRPr/>
                    </a:p>
                  </a:txBody>
                  <a:tcPr marT="4425" marB="0" marR="4425" marL="44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1100" u="none" strike="noStrike">
                          <a:solidFill>
                            <a:srgbClr val="000000"/>
                          </a:solidFill>
                          <a:latin typeface="Palatino Linotype"/>
                          <a:ea typeface="Palatino Linotype"/>
                          <a:cs typeface="Palatino Linotype"/>
                          <a:sym typeface="Palatino Linotype"/>
                        </a:rPr>
                        <a:t>2,681,000</a:t>
                      </a:r>
                      <a:endParaRPr/>
                    </a:p>
                  </a:txBody>
                  <a:tcPr marT="4425" marB="0" marR="4425" marL="44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1100" u="none" strike="noStrike">
                          <a:solidFill>
                            <a:srgbClr val="000000"/>
                          </a:solidFill>
                          <a:latin typeface="Palatino Linotype"/>
                          <a:ea typeface="Palatino Linotype"/>
                          <a:cs typeface="Palatino Linotype"/>
                          <a:sym typeface="Palatino Linotype"/>
                        </a:rPr>
                        <a:t>2,313,349</a:t>
                      </a:r>
                      <a:endParaRPr/>
                    </a:p>
                  </a:txBody>
                  <a:tcPr marT="4425" marB="0" marR="4425" marL="44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 </a:t>
                      </a:r>
                      <a:endParaRPr/>
                    </a:p>
                  </a:txBody>
                  <a:tcPr marT="4425" marB="0" marR="4425" marL="4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t/>
                      </a:r>
                      <a:endParaRPr b="1" i="0" sz="1100" u="none" strike="noStrike">
                        <a:solidFill>
                          <a:srgbClr val="000000"/>
                        </a:solidFill>
                        <a:latin typeface="Palatino Linotype"/>
                        <a:ea typeface="Palatino Linotype"/>
                        <a:cs typeface="Palatino Linotype"/>
                        <a:sym typeface="Palatino Linotype"/>
                      </a:endParaRPr>
                    </a:p>
                  </a:txBody>
                  <a:tcPr marT="4425" marB="0" marR="4425" marL="44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81050">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Managament Costs</a:t>
                      </a:r>
                      <a:endParaRPr/>
                    </a:p>
                  </a:txBody>
                  <a:tcPr marT="4425" marB="0" marR="4425" marL="44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224,000</a:t>
                      </a:r>
                      <a:endParaRPr/>
                    </a:p>
                  </a:txBody>
                  <a:tcPr marT="4425" marB="0" marR="4425" marL="44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165,570</a:t>
                      </a:r>
                      <a:endParaRPr/>
                    </a:p>
                  </a:txBody>
                  <a:tcPr marT="4425" marB="0" marR="4425" marL="44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58,430</a:t>
                      </a:r>
                      <a:endParaRPr/>
                    </a:p>
                  </a:txBody>
                  <a:tcPr marT="4425" marB="0" marR="4425" marL="4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FFC000"/>
                          </a:solidFill>
                          <a:latin typeface="Palatino Linotype"/>
                          <a:ea typeface="Palatino Linotype"/>
                          <a:cs typeface="Palatino Linotype"/>
                          <a:sym typeface="Palatino Linotype"/>
                        </a:rPr>
                        <a:t>d</a:t>
                      </a:r>
                      <a:endParaRPr/>
                    </a:p>
                  </a:txBody>
                  <a:tcPr marT="4425" marB="0" marR="4425" marL="44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81050">
                <a:tc>
                  <a:txBody>
                    <a:bodyPr/>
                    <a:lstStyle/>
                    <a:p>
                      <a:pPr indent="0" lvl="0" marL="0" marR="0" rtl="0" algn="ctr">
                        <a:spcBef>
                          <a:spcPts val="0"/>
                        </a:spcBef>
                        <a:spcAft>
                          <a:spcPts val="0"/>
                        </a:spcAft>
                        <a:buNone/>
                      </a:pPr>
                      <a:r>
                        <a:rPr b="1" i="0" lang="en-US" sz="1100" u="none" strike="noStrike">
                          <a:solidFill>
                            <a:srgbClr val="000000"/>
                          </a:solidFill>
                          <a:latin typeface="Palatino Linotype"/>
                          <a:ea typeface="Palatino Linotype"/>
                          <a:cs typeface="Palatino Linotype"/>
                          <a:sym typeface="Palatino Linotype"/>
                        </a:rPr>
                        <a:t>Grand Total</a:t>
                      </a:r>
                      <a:endParaRPr/>
                    </a:p>
                  </a:txBody>
                  <a:tcPr marT="4425" marB="0" marR="4425" marL="44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1100" u="none" strike="noStrike">
                          <a:solidFill>
                            <a:srgbClr val="000000"/>
                          </a:solidFill>
                          <a:latin typeface="Palatino Linotype"/>
                          <a:ea typeface="Palatino Linotype"/>
                          <a:cs typeface="Palatino Linotype"/>
                          <a:sym typeface="Palatino Linotype"/>
                        </a:rPr>
                        <a:t>2,905,000</a:t>
                      </a:r>
                      <a:endParaRPr/>
                    </a:p>
                  </a:txBody>
                  <a:tcPr marT="4425" marB="0" marR="4425" marL="44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1100" u="none" strike="noStrike">
                          <a:solidFill>
                            <a:srgbClr val="000000"/>
                          </a:solidFill>
                          <a:latin typeface="Palatino Linotype"/>
                          <a:ea typeface="Palatino Linotype"/>
                          <a:cs typeface="Palatino Linotype"/>
                          <a:sym typeface="Palatino Linotype"/>
                        </a:rPr>
                        <a:t>2,478,919</a:t>
                      </a:r>
                      <a:endParaRPr/>
                    </a:p>
                  </a:txBody>
                  <a:tcPr marT="4425" marB="0" marR="4425" marL="44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100" u="none" strike="noStrike">
                          <a:solidFill>
                            <a:srgbClr val="000000"/>
                          </a:solidFill>
                          <a:latin typeface="Palatino Linotype"/>
                          <a:ea typeface="Palatino Linotype"/>
                          <a:cs typeface="Palatino Linotype"/>
                          <a:sym typeface="Palatino Linotype"/>
                        </a:rPr>
                        <a:t>426,081</a:t>
                      </a:r>
                      <a:endParaRPr/>
                    </a:p>
                  </a:txBody>
                  <a:tcPr marT="4425" marB="0" marR="4425" marL="4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t/>
                      </a:r>
                      <a:endParaRPr b="1" i="0" sz="1100" u="none" strike="noStrike">
                        <a:solidFill>
                          <a:srgbClr val="000000"/>
                        </a:solidFill>
                        <a:latin typeface="Palatino Linotype"/>
                        <a:ea typeface="Palatino Linotype"/>
                        <a:cs typeface="Palatino Linotype"/>
                        <a:sym typeface="Palatino Linotype"/>
                      </a:endParaRPr>
                    </a:p>
                  </a:txBody>
                  <a:tcPr marT="4425" marB="0" marR="4425" marL="44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77" name="Google Shape;377;p26"/>
          <p:cNvSpPr txBox="1"/>
          <p:nvPr/>
        </p:nvSpPr>
        <p:spPr>
          <a:xfrm>
            <a:off x="6095997" y="5987408"/>
            <a:ext cx="5331513" cy="21243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chemeClr val="dk1"/>
                </a:solidFill>
                <a:latin typeface="Palatino Linotype"/>
                <a:ea typeface="Palatino Linotype"/>
                <a:cs typeface="Palatino Linotype"/>
                <a:sym typeface="Palatino Linotype"/>
              </a:rPr>
              <a:t>Proportional to total expenditure </a:t>
            </a:r>
            <a:br>
              <a:rPr b="1" lang="en-US" sz="2400">
                <a:solidFill>
                  <a:srgbClr val="2F5496"/>
                </a:solidFill>
                <a:latin typeface="Garamond"/>
                <a:ea typeface="Garamond"/>
                <a:cs typeface="Garamond"/>
                <a:sym typeface="Garamond"/>
              </a:rPr>
            </a:br>
            <a:br>
              <a:rPr b="1" lang="en-US" sz="2400">
                <a:solidFill>
                  <a:srgbClr val="2F5496"/>
                </a:solidFill>
                <a:latin typeface="Garamond"/>
                <a:ea typeface="Garamond"/>
                <a:cs typeface="Garamond"/>
                <a:sym typeface="Garamond"/>
              </a:rPr>
            </a:br>
            <a:endParaRPr b="1" sz="2400">
              <a:solidFill>
                <a:srgbClr val="2F5496"/>
              </a:solidFill>
              <a:latin typeface="Garamond"/>
              <a:ea typeface="Garamond"/>
              <a:cs typeface="Garamond"/>
              <a:sym typeface="Garamond"/>
            </a:endParaRPr>
          </a:p>
        </p:txBody>
      </p:sp>
      <p:sp>
        <p:nvSpPr>
          <p:cNvPr id="378" name="Google Shape;378;p26"/>
          <p:cNvSpPr txBox="1"/>
          <p:nvPr/>
        </p:nvSpPr>
        <p:spPr>
          <a:xfrm>
            <a:off x="0" y="363499"/>
            <a:ext cx="10425399" cy="42486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400">
                <a:solidFill>
                  <a:schemeClr val="dk1"/>
                </a:solidFill>
                <a:latin typeface="Palatino Linotype"/>
                <a:ea typeface="Palatino Linotype"/>
                <a:cs typeface="Palatino Linotype"/>
                <a:sym typeface="Palatino Linotype"/>
              </a:rPr>
              <a:t>Despite the clear progress obtained to date, expenditure performance during 2019 has been 426K below the planned (approved) 2019 budget due to the reasons described below.  This expenditure gap is being reprogrammed for the period 2020-2021 as shown in upcoming slides.</a:t>
            </a:r>
            <a:endParaRPr/>
          </a:p>
          <a:p>
            <a:pPr indent="0" lvl="0" marL="0" marR="0" rtl="0" algn="l">
              <a:spcBef>
                <a:spcPts val="0"/>
              </a:spcBef>
              <a:spcAft>
                <a:spcPts val="0"/>
              </a:spcAft>
              <a:buNone/>
            </a:pPr>
            <a:br>
              <a:rPr b="1" lang="en-US" sz="2400">
                <a:solidFill>
                  <a:srgbClr val="2F5496"/>
                </a:solidFill>
                <a:latin typeface="Garamond"/>
                <a:ea typeface="Garamond"/>
                <a:cs typeface="Garamond"/>
                <a:sym typeface="Garamond"/>
              </a:rPr>
            </a:br>
            <a:br>
              <a:rPr b="1" lang="en-US" sz="2400">
                <a:solidFill>
                  <a:srgbClr val="2F5496"/>
                </a:solidFill>
                <a:latin typeface="Garamond"/>
                <a:ea typeface="Garamond"/>
                <a:cs typeface="Garamond"/>
                <a:sym typeface="Garamond"/>
              </a:rPr>
            </a:br>
            <a:endParaRPr b="1" sz="2400">
              <a:solidFill>
                <a:srgbClr val="2F5496"/>
              </a:solidFill>
              <a:latin typeface="Garamond"/>
              <a:ea typeface="Garamond"/>
              <a:cs typeface="Garamond"/>
              <a:sym typeface="Garamon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3" name="Shape 383"/>
        <p:cNvGrpSpPr/>
        <p:nvPr/>
      </p:nvGrpSpPr>
      <p:grpSpPr>
        <a:xfrm>
          <a:off x="0" y="0"/>
          <a:ext cx="0" cy="0"/>
          <a:chOff x="0" y="0"/>
          <a:chExt cx="0" cy="0"/>
        </a:xfrm>
      </p:grpSpPr>
      <p:sp>
        <p:nvSpPr>
          <p:cNvPr id="384" name="Google Shape;384;p27"/>
          <p:cNvSpPr txBox="1"/>
          <p:nvPr/>
        </p:nvSpPr>
        <p:spPr>
          <a:xfrm>
            <a:off x="0" y="0"/>
            <a:ext cx="6730678" cy="52976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000">
                <a:solidFill>
                  <a:schemeClr val="dk1"/>
                </a:solidFill>
                <a:latin typeface="Palatino Linotype"/>
                <a:ea typeface="Palatino Linotype"/>
                <a:cs typeface="Palatino Linotype"/>
                <a:sym typeface="Palatino Linotype"/>
              </a:rPr>
              <a:t>Overall expenditure 2015-2020</a:t>
            </a:r>
            <a:br>
              <a:rPr b="1" lang="en-US" sz="2400">
                <a:solidFill>
                  <a:srgbClr val="2F5496"/>
                </a:solidFill>
                <a:latin typeface="Garamond"/>
                <a:ea typeface="Garamond"/>
                <a:cs typeface="Garamond"/>
                <a:sym typeface="Garamond"/>
              </a:rPr>
            </a:br>
            <a:br>
              <a:rPr b="1" lang="en-US" sz="2400">
                <a:solidFill>
                  <a:srgbClr val="2F5496"/>
                </a:solidFill>
                <a:latin typeface="Garamond"/>
                <a:ea typeface="Garamond"/>
                <a:cs typeface="Garamond"/>
                <a:sym typeface="Garamond"/>
              </a:rPr>
            </a:br>
            <a:endParaRPr b="1" sz="2400">
              <a:solidFill>
                <a:srgbClr val="2F5496"/>
              </a:solidFill>
              <a:latin typeface="Garamond"/>
              <a:ea typeface="Garamond"/>
              <a:cs typeface="Garamond"/>
              <a:sym typeface="Garamond"/>
            </a:endParaRPr>
          </a:p>
        </p:txBody>
      </p:sp>
      <p:sp>
        <p:nvSpPr>
          <p:cNvPr id="385" name="Google Shape;385;p27"/>
          <p:cNvSpPr txBox="1"/>
          <p:nvPr/>
        </p:nvSpPr>
        <p:spPr>
          <a:xfrm>
            <a:off x="212463" y="503349"/>
            <a:ext cx="10425399" cy="42486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400">
                <a:solidFill>
                  <a:schemeClr val="dk1"/>
                </a:solidFill>
                <a:latin typeface="Palatino Linotype"/>
                <a:ea typeface="Palatino Linotype"/>
                <a:cs typeface="Palatino Linotype"/>
                <a:sym typeface="Palatino Linotype"/>
              </a:rPr>
              <a:t>Total expenditure per account to date is within planned Project Document Budget (full project duration)</a:t>
            </a:r>
            <a:endParaRPr b="1" sz="1400">
              <a:solidFill>
                <a:schemeClr val="dk1"/>
              </a:solidFill>
              <a:latin typeface="Palatino Linotype"/>
              <a:ea typeface="Palatino Linotype"/>
              <a:cs typeface="Palatino Linotype"/>
              <a:sym typeface="Palatino Linotype"/>
            </a:endParaRPr>
          </a:p>
          <a:p>
            <a:pPr indent="0" lvl="0" marL="0" marR="0" rtl="0" algn="l">
              <a:spcBef>
                <a:spcPts val="0"/>
              </a:spcBef>
              <a:spcAft>
                <a:spcPts val="0"/>
              </a:spcAft>
              <a:buNone/>
            </a:pPr>
            <a:br>
              <a:rPr b="1" lang="en-US" sz="2400">
                <a:solidFill>
                  <a:srgbClr val="2F5496"/>
                </a:solidFill>
                <a:latin typeface="Garamond"/>
                <a:ea typeface="Garamond"/>
                <a:cs typeface="Garamond"/>
                <a:sym typeface="Garamond"/>
              </a:rPr>
            </a:br>
            <a:br>
              <a:rPr b="1" lang="en-US" sz="2400">
                <a:solidFill>
                  <a:srgbClr val="2F5496"/>
                </a:solidFill>
                <a:latin typeface="Garamond"/>
                <a:ea typeface="Garamond"/>
                <a:cs typeface="Garamond"/>
                <a:sym typeface="Garamond"/>
              </a:rPr>
            </a:br>
            <a:endParaRPr b="1" sz="2400">
              <a:solidFill>
                <a:srgbClr val="2F5496"/>
              </a:solidFill>
              <a:latin typeface="Garamond"/>
              <a:ea typeface="Garamond"/>
              <a:cs typeface="Garamond"/>
              <a:sym typeface="Garamond"/>
            </a:endParaRPr>
          </a:p>
        </p:txBody>
      </p:sp>
      <p:sp>
        <p:nvSpPr>
          <p:cNvPr id="386" name="Google Shape;386;p27"/>
          <p:cNvSpPr/>
          <p:nvPr/>
        </p:nvSpPr>
        <p:spPr>
          <a:xfrm>
            <a:off x="7080218" y="2715170"/>
            <a:ext cx="502920" cy="424869"/>
          </a:xfrm>
          <a:prstGeom prst="ellipse">
            <a:avLst/>
          </a:prstGeom>
          <a:no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7" name="Google Shape;387;p27"/>
          <p:cNvSpPr txBox="1"/>
          <p:nvPr/>
        </p:nvSpPr>
        <p:spPr>
          <a:xfrm>
            <a:off x="3879199" y="1417424"/>
            <a:ext cx="10425399" cy="42486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400">
                <a:solidFill>
                  <a:schemeClr val="dk1"/>
                </a:solidFill>
                <a:latin typeface="Palatino Linotype"/>
                <a:ea typeface="Palatino Linotype"/>
                <a:cs typeface="Palatino Linotype"/>
                <a:sym typeface="Palatino Linotype"/>
              </a:rPr>
              <a:t>Detailed expenditure per year (1000´s USD)</a:t>
            </a:r>
            <a:endParaRPr/>
          </a:p>
          <a:p>
            <a:pPr indent="0" lvl="0" marL="0" marR="0" rtl="0" algn="l">
              <a:spcBef>
                <a:spcPts val="0"/>
              </a:spcBef>
              <a:spcAft>
                <a:spcPts val="0"/>
              </a:spcAft>
              <a:buNone/>
            </a:pPr>
            <a:br>
              <a:rPr b="1" lang="en-US" sz="2400">
                <a:solidFill>
                  <a:srgbClr val="2F5496"/>
                </a:solidFill>
                <a:latin typeface="Garamond"/>
                <a:ea typeface="Garamond"/>
                <a:cs typeface="Garamond"/>
                <a:sym typeface="Garamond"/>
              </a:rPr>
            </a:br>
            <a:br>
              <a:rPr b="1" lang="en-US" sz="2400">
                <a:solidFill>
                  <a:srgbClr val="2F5496"/>
                </a:solidFill>
                <a:latin typeface="Garamond"/>
                <a:ea typeface="Garamond"/>
                <a:cs typeface="Garamond"/>
                <a:sym typeface="Garamond"/>
              </a:rPr>
            </a:br>
            <a:endParaRPr b="1" sz="2400">
              <a:solidFill>
                <a:srgbClr val="2F5496"/>
              </a:solidFill>
              <a:latin typeface="Garamond"/>
              <a:ea typeface="Garamond"/>
              <a:cs typeface="Garamond"/>
              <a:sym typeface="Garamond"/>
            </a:endParaRPr>
          </a:p>
        </p:txBody>
      </p:sp>
      <p:graphicFrame>
        <p:nvGraphicFramePr>
          <p:cNvPr id="388" name="Google Shape;388;p27"/>
          <p:cNvGraphicFramePr/>
          <p:nvPr/>
        </p:nvGraphicFramePr>
        <p:xfrm>
          <a:off x="1507490" y="1873680"/>
          <a:ext cx="3000000" cy="3000000"/>
        </p:xfrm>
        <a:graphic>
          <a:graphicData uri="http://schemas.openxmlformats.org/drawingml/2006/table">
            <a:tbl>
              <a:tblPr>
                <a:noFill/>
                <a:tableStyleId>{36E4469B-391C-4438-8C7A-04E7C6B8CA5E}</a:tableStyleId>
              </a:tblPr>
              <a:tblGrid>
                <a:gridCol w="1892300"/>
                <a:gridCol w="736600"/>
                <a:gridCol w="850900"/>
                <a:gridCol w="609600"/>
                <a:gridCol w="723900"/>
                <a:gridCol w="609600"/>
                <a:gridCol w="762000"/>
                <a:gridCol w="635000"/>
                <a:gridCol w="698500"/>
                <a:gridCol w="812800"/>
              </a:tblGrid>
              <a:tr h="558800">
                <a:tc>
                  <a:txBody>
                    <a:bodyPr/>
                    <a:lstStyle/>
                    <a:p>
                      <a:pPr indent="0" lvl="0" marL="0" marR="0" rtl="0" algn="l">
                        <a:spcBef>
                          <a:spcPts val="0"/>
                        </a:spcBef>
                        <a:spcAft>
                          <a:spcPts val="0"/>
                        </a:spcAft>
                        <a:buNone/>
                      </a:pPr>
                      <a:r>
                        <a:t/>
                      </a:r>
                      <a:endParaRPr b="0" i="0" sz="1000" u="none" strike="noStrike">
                        <a:solidFill>
                          <a:srgbClr val="000000"/>
                        </a:solidFill>
                        <a:latin typeface="Palatino Linotype"/>
                        <a:ea typeface="Palatino Linotype"/>
                        <a:cs typeface="Palatino Linotype"/>
                        <a:sym typeface="Palatino Linotype"/>
                      </a:endParaRPr>
                    </a:p>
                  </a:txBody>
                  <a:tcPr marT="6350" marB="0" marR="6350" marL="635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1000" u="none" strike="noStrike">
                          <a:solidFill>
                            <a:srgbClr val="000000"/>
                          </a:solidFill>
                          <a:latin typeface="Palatino Linotype"/>
                          <a:ea typeface="Palatino Linotype"/>
                          <a:cs typeface="Palatino Linotype"/>
                          <a:sym typeface="Palatino Linotype"/>
                        </a:rPr>
                        <a:t>2015</a:t>
                      </a:r>
                      <a:endParaRPr/>
                    </a:p>
                  </a:txBody>
                  <a:tcPr marT="6350" marB="0" marR="6350" marL="6350"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8497B0"/>
                    </a:solidFill>
                  </a:tcPr>
                </a:tc>
                <a:tc>
                  <a:txBody>
                    <a:bodyPr/>
                    <a:lstStyle/>
                    <a:p>
                      <a:pPr indent="0" lvl="0" marL="0" marR="0" rtl="0" algn="ctr">
                        <a:spcBef>
                          <a:spcPts val="0"/>
                        </a:spcBef>
                        <a:spcAft>
                          <a:spcPts val="0"/>
                        </a:spcAft>
                        <a:buNone/>
                      </a:pPr>
                      <a:r>
                        <a:rPr b="1" i="0" lang="en-US" sz="1000" u="none" strike="noStrike">
                          <a:solidFill>
                            <a:srgbClr val="000000"/>
                          </a:solidFill>
                          <a:latin typeface="Palatino Linotype"/>
                          <a:ea typeface="Palatino Linotype"/>
                          <a:cs typeface="Palatino Linotype"/>
                          <a:sym typeface="Palatino Linotype"/>
                        </a:rPr>
                        <a:t>2016</a:t>
                      </a:r>
                      <a:endParaRPr/>
                    </a:p>
                  </a:txBody>
                  <a:tcPr marT="6350" marB="0" marR="6350" marL="6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8497B0"/>
                    </a:solidFill>
                  </a:tcPr>
                </a:tc>
                <a:tc>
                  <a:txBody>
                    <a:bodyPr/>
                    <a:lstStyle/>
                    <a:p>
                      <a:pPr indent="0" lvl="0" marL="0" marR="0" rtl="0" algn="ctr">
                        <a:spcBef>
                          <a:spcPts val="0"/>
                        </a:spcBef>
                        <a:spcAft>
                          <a:spcPts val="0"/>
                        </a:spcAft>
                        <a:buNone/>
                      </a:pPr>
                      <a:r>
                        <a:rPr b="1" i="0" lang="en-US" sz="1000" u="none" strike="noStrike">
                          <a:solidFill>
                            <a:srgbClr val="000000"/>
                          </a:solidFill>
                          <a:latin typeface="Palatino Linotype"/>
                          <a:ea typeface="Palatino Linotype"/>
                          <a:cs typeface="Palatino Linotype"/>
                          <a:sym typeface="Palatino Linotype"/>
                        </a:rPr>
                        <a:t>2017</a:t>
                      </a:r>
                      <a:endParaRPr/>
                    </a:p>
                  </a:txBody>
                  <a:tcPr marT="6350" marB="0" marR="6350" marL="6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8497B0"/>
                    </a:solidFill>
                  </a:tcPr>
                </a:tc>
                <a:tc>
                  <a:txBody>
                    <a:bodyPr/>
                    <a:lstStyle/>
                    <a:p>
                      <a:pPr indent="0" lvl="0" marL="0" marR="0" rtl="0" algn="ctr">
                        <a:spcBef>
                          <a:spcPts val="0"/>
                        </a:spcBef>
                        <a:spcAft>
                          <a:spcPts val="0"/>
                        </a:spcAft>
                        <a:buNone/>
                      </a:pPr>
                      <a:r>
                        <a:rPr b="1" i="0" lang="en-US" sz="1000" u="none" strike="noStrike">
                          <a:solidFill>
                            <a:srgbClr val="000000"/>
                          </a:solidFill>
                          <a:latin typeface="Palatino Linotype"/>
                          <a:ea typeface="Palatino Linotype"/>
                          <a:cs typeface="Palatino Linotype"/>
                          <a:sym typeface="Palatino Linotype"/>
                        </a:rPr>
                        <a:t>2018</a:t>
                      </a:r>
                      <a:endParaRPr/>
                    </a:p>
                  </a:txBody>
                  <a:tcPr marT="6350" marB="0" marR="6350" marL="6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8497B0"/>
                    </a:solidFill>
                  </a:tcPr>
                </a:tc>
                <a:tc>
                  <a:txBody>
                    <a:bodyPr/>
                    <a:lstStyle/>
                    <a:p>
                      <a:pPr indent="0" lvl="0" marL="0" marR="0" rtl="0" algn="ctr">
                        <a:spcBef>
                          <a:spcPts val="0"/>
                        </a:spcBef>
                        <a:spcAft>
                          <a:spcPts val="0"/>
                        </a:spcAft>
                        <a:buNone/>
                      </a:pPr>
                      <a:r>
                        <a:rPr b="1" i="0" lang="en-US" sz="1000" u="none" strike="noStrike">
                          <a:solidFill>
                            <a:srgbClr val="000000"/>
                          </a:solidFill>
                          <a:latin typeface="Palatino Linotype"/>
                          <a:ea typeface="Palatino Linotype"/>
                          <a:cs typeface="Palatino Linotype"/>
                          <a:sym typeface="Palatino Linotype"/>
                        </a:rPr>
                        <a:t>2019</a:t>
                      </a:r>
                      <a:endParaRPr/>
                    </a:p>
                  </a:txBody>
                  <a:tcPr marT="6350" marB="0" marR="6350" marL="6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8497B0"/>
                    </a:solidFill>
                  </a:tcPr>
                </a:tc>
                <a:tc>
                  <a:txBody>
                    <a:bodyPr/>
                    <a:lstStyle/>
                    <a:p>
                      <a:pPr indent="0" lvl="0" marL="0" marR="0" rtl="0" algn="ctr">
                        <a:spcBef>
                          <a:spcPts val="0"/>
                        </a:spcBef>
                        <a:spcAft>
                          <a:spcPts val="0"/>
                        </a:spcAft>
                        <a:buNone/>
                      </a:pPr>
                      <a:r>
                        <a:rPr b="1" i="0" lang="en-US" sz="1000" u="none" strike="noStrike">
                          <a:solidFill>
                            <a:srgbClr val="000000"/>
                          </a:solidFill>
                          <a:latin typeface="Palatino Linotype"/>
                          <a:ea typeface="Palatino Linotype"/>
                          <a:cs typeface="Palatino Linotype"/>
                          <a:sym typeface="Palatino Linotype"/>
                        </a:rPr>
                        <a:t>2020 (until April)</a:t>
                      </a:r>
                      <a:endParaRPr/>
                    </a:p>
                  </a:txBody>
                  <a:tcPr marT="6350" marB="0" marR="6350" marL="6350"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8497B0"/>
                    </a:solidFill>
                  </a:tcPr>
                </a:tc>
                <a:tc>
                  <a:txBody>
                    <a:bodyPr/>
                    <a:lstStyle/>
                    <a:p>
                      <a:pPr indent="0" lvl="0" marL="0" marR="0" rtl="0" algn="ctr">
                        <a:spcBef>
                          <a:spcPts val="0"/>
                        </a:spcBef>
                        <a:spcAft>
                          <a:spcPts val="0"/>
                        </a:spcAft>
                        <a:buNone/>
                      </a:pPr>
                      <a:r>
                        <a:rPr b="1" i="0" lang="en-US" sz="1000" u="none" strike="noStrike">
                          <a:solidFill>
                            <a:srgbClr val="000000"/>
                          </a:solidFill>
                          <a:latin typeface="Palatino Linotype"/>
                          <a:ea typeface="Palatino Linotype"/>
                          <a:cs typeface="Palatino Linotype"/>
                          <a:sym typeface="Palatino Linotype"/>
                        </a:rPr>
                        <a:t>Total 2015-2020</a:t>
                      </a:r>
                      <a:endParaRPr/>
                    </a:p>
                  </a:txBody>
                  <a:tcPr marT="6350" marB="0" marR="6350" marL="6350"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4C6E7"/>
                    </a:solidFill>
                  </a:tcPr>
                </a:tc>
                <a:tc>
                  <a:txBody>
                    <a:bodyPr/>
                    <a:lstStyle/>
                    <a:p>
                      <a:pPr indent="0" lvl="0" marL="0" marR="0" rtl="0" algn="ctr">
                        <a:spcBef>
                          <a:spcPts val="0"/>
                        </a:spcBef>
                        <a:spcAft>
                          <a:spcPts val="0"/>
                        </a:spcAft>
                        <a:buNone/>
                      </a:pPr>
                      <a:r>
                        <a:rPr b="1" i="0" lang="en-US" sz="1000" u="none" strike="noStrike">
                          <a:solidFill>
                            <a:srgbClr val="000000"/>
                          </a:solidFill>
                          <a:latin typeface="Palatino Linotype"/>
                          <a:ea typeface="Palatino Linotype"/>
                          <a:cs typeface="Palatino Linotype"/>
                          <a:sym typeface="Palatino Linotype"/>
                        </a:rPr>
                        <a:t>Project Document Budget</a:t>
                      </a:r>
                      <a:endParaRPr/>
                    </a:p>
                  </a:txBody>
                  <a:tcPr marT="6350" marB="0" marR="6350" marL="6350"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4C6E7"/>
                    </a:solidFill>
                  </a:tcPr>
                </a:tc>
                <a:tc>
                  <a:txBody>
                    <a:bodyPr/>
                    <a:lstStyle/>
                    <a:p>
                      <a:pPr indent="0" lvl="0" marL="0" marR="0" rtl="0" algn="ctr">
                        <a:spcBef>
                          <a:spcPts val="0"/>
                        </a:spcBef>
                        <a:spcAft>
                          <a:spcPts val="0"/>
                        </a:spcAft>
                        <a:buNone/>
                      </a:pPr>
                      <a:r>
                        <a:rPr b="1" i="0" lang="en-US" sz="1000" u="none" strike="noStrike">
                          <a:solidFill>
                            <a:srgbClr val="000000"/>
                          </a:solidFill>
                          <a:latin typeface="Palatino Linotype"/>
                          <a:ea typeface="Palatino Linotype"/>
                          <a:cs typeface="Palatino Linotype"/>
                          <a:sym typeface="Palatino Linotype"/>
                        </a:rPr>
                        <a:t>Expenditure / Budget</a:t>
                      </a:r>
                      <a:endParaRPr/>
                    </a:p>
                  </a:txBody>
                  <a:tcPr marT="6350" marB="0" marR="6350" marL="63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CB9CA"/>
                    </a:solidFill>
                  </a:tcPr>
                </a:tc>
              </a:tr>
              <a:tr h="184150">
                <a:tc>
                  <a:txBody>
                    <a:bodyPr/>
                    <a:lstStyle/>
                    <a:p>
                      <a:pPr indent="0" lvl="0" marL="0" marR="0" rtl="0" algn="l">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Staff &amp; Consultants</a:t>
                      </a:r>
                      <a:endParaRPr/>
                    </a:p>
                  </a:txBody>
                  <a:tcPr marT="6350" marB="0" marR="6350" marL="6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211</a:t>
                      </a:r>
                      <a:endParaRPr/>
                    </a:p>
                  </a:txBody>
                  <a:tcPr marT="6350" marB="0" marR="6350" marL="6350"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426</a:t>
                      </a:r>
                      <a:endParaRPr/>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461</a:t>
                      </a:r>
                      <a:endParaRPr/>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571</a:t>
                      </a:r>
                      <a:endParaRPr/>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592</a:t>
                      </a:r>
                      <a:endParaRPr/>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186</a:t>
                      </a:r>
                      <a:endParaRPr/>
                    </a:p>
                  </a:txBody>
                  <a:tcPr marT="6350" marB="0" marR="6350" marL="635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2,448</a:t>
                      </a:r>
                      <a:endParaRPr/>
                    </a:p>
                  </a:txBody>
                  <a:tcPr marT="6350" marB="0" marR="6350" marL="6350"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3,574</a:t>
                      </a:r>
                      <a:endParaRPr/>
                    </a:p>
                  </a:txBody>
                  <a:tcPr marT="6350" marB="0" marR="6350" marL="635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68%</a:t>
                      </a:r>
                      <a:endParaRPr/>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57200">
                <a:tc>
                  <a:txBody>
                    <a:bodyPr/>
                    <a:lstStyle/>
                    <a:p>
                      <a:pPr indent="0" lvl="0" marL="0" marR="0" rtl="0" algn="l">
                        <a:spcBef>
                          <a:spcPts val="0"/>
                        </a:spcBef>
                        <a:spcAft>
                          <a:spcPts val="0"/>
                        </a:spcAft>
                        <a:buNone/>
                      </a:pPr>
                      <a:r>
                        <a:t/>
                      </a:r>
                      <a:endParaRPr sz="1000">
                        <a:latin typeface="Palatino Linotype"/>
                        <a:ea typeface="Palatino Linotype"/>
                        <a:cs typeface="Palatino Linotype"/>
                        <a:sym typeface="Palatino Linotype"/>
                      </a:endParaRPr>
                    </a:p>
                    <a:p>
                      <a:pPr indent="0" lvl="0" marL="0" marR="0" rtl="0" algn="l">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Travel (includes SCM, PEG, Meetings)</a:t>
                      </a:r>
                      <a:endParaRPr/>
                    </a:p>
                  </a:txBody>
                  <a:tcPr marT="6350" marB="0" marR="6350" marL="6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83</a:t>
                      </a:r>
                      <a:endParaRPr/>
                    </a:p>
                  </a:txBody>
                  <a:tcPr marT="6350" marB="0" marR="6350" marL="6350"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211</a:t>
                      </a:r>
                      <a:endParaRPr/>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151</a:t>
                      </a:r>
                      <a:endParaRPr/>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311</a:t>
                      </a:r>
                      <a:endParaRPr/>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253</a:t>
                      </a:r>
                      <a:endParaRPr/>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10</a:t>
                      </a:r>
                      <a:endParaRPr/>
                    </a:p>
                  </a:txBody>
                  <a:tcPr marT="6350" marB="0" marR="6350" marL="635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1,019</a:t>
                      </a:r>
                      <a:endParaRPr/>
                    </a:p>
                  </a:txBody>
                  <a:tcPr marT="6350" marB="0" marR="6350" marL="6350"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1,407</a:t>
                      </a:r>
                      <a:endParaRPr/>
                    </a:p>
                  </a:txBody>
                  <a:tcPr marT="6350" marB="0" marR="6350" marL="635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72%</a:t>
                      </a:r>
                      <a:endParaRPr/>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79400">
                <a:tc>
                  <a:txBody>
                    <a:bodyPr/>
                    <a:lstStyle/>
                    <a:p>
                      <a:pPr indent="0" lvl="0" marL="0" marR="0" rtl="0" algn="l">
                        <a:spcBef>
                          <a:spcPts val="0"/>
                        </a:spcBef>
                        <a:spcAft>
                          <a:spcPts val="0"/>
                        </a:spcAft>
                        <a:buNone/>
                      </a:pPr>
                      <a:r>
                        <a:t/>
                      </a:r>
                      <a:endParaRPr sz="1000">
                        <a:latin typeface="Palatino Linotype"/>
                        <a:ea typeface="Palatino Linotype"/>
                        <a:cs typeface="Palatino Linotype"/>
                        <a:sym typeface="Palatino Linotype"/>
                      </a:endParaRPr>
                    </a:p>
                    <a:p>
                      <a:pPr indent="0" lvl="0" marL="0" marR="0" rtl="0" algn="l">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Contractual Services</a:t>
                      </a:r>
                      <a:endParaRPr/>
                    </a:p>
                  </a:txBody>
                  <a:tcPr marT="6350" marB="0" marR="6350" marL="6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35</a:t>
                      </a:r>
                      <a:endParaRPr/>
                    </a:p>
                  </a:txBody>
                  <a:tcPr marT="6350" marB="0" marR="6350" marL="6350"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1,337</a:t>
                      </a:r>
                      <a:endParaRPr/>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2,120</a:t>
                      </a:r>
                      <a:endParaRPr/>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519</a:t>
                      </a:r>
                      <a:endParaRPr/>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1,425</a:t>
                      </a:r>
                      <a:endParaRPr/>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183</a:t>
                      </a:r>
                      <a:endParaRPr/>
                    </a:p>
                  </a:txBody>
                  <a:tcPr marT="6350" marB="0" marR="6350" marL="635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5,618</a:t>
                      </a:r>
                      <a:endParaRPr/>
                    </a:p>
                  </a:txBody>
                  <a:tcPr marT="6350" marB="0" marR="6350" marL="6350"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5,935</a:t>
                      </a:r>
                      <a:endParaRPr/>
                    </a:p>
                  </a:txBody>
                  <a:tcPr marT="6350" marB="0" marR="6350" marL="635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95%</a:t>
                      </a:r>
                      <a:endParaRPr/>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42900">
                <a:tc>
                  <a:txBody>
                    <a:bodyPr/>
                    <a:lstStyle/>
                    <a:p>
                      <a:pPr indent="0" lvl="0" marL="0" marR="0" rtl="0" algn="l">
                        <a:spcBef>
                          <a:spcPts val="0"/>
                        </a:spcBef>
                        <a:spcAft>
                          <a:spcPts val="0"/>
                        </a:spcAft>
                        <a:buNone/>
                      </a:pPr>
                      <a:r>
                        <a:t/>
                      </a:r>
                      <a:endParaRPr sz="1000">
                        <a:latin typeface="Palatino Linotype"/>
                        <a:ea typeface="Palatino Linotype"/>
                        <a:cs typeface="Palatino Linotype"/>
                        <a:sym typeface="Palatino Linotype"/>
                      </a:endParaRPr>
                    </a:p>
                    <a:p>
                      <a:pPr indent="0" lvl="0" marL="0" marR="0" rtl="0" algn="l">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Rental &amp; Maintenance  (Premises, Meeting Rooms)</a:t>
                      </a:r>
                      <a:endParaRPr/>
                    </a:p>
                  </a:txBody>
                  <a:tcPr marT="6350" marB="0" marR="6350" marL="6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0</a:t>
                      </a:r>
                      <a:endParaRPr/>
                    </a:p>
                  </a:txBody>
                  <a:tcPr marT="6350" marB="0" marR="6350" marL="6350"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6</a:t>
                      </a:r>
                      <a:endParaRPr/>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1</a:t>
                      </a:r>
                      <a:endParaRPr/>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1</a:t>
                      </a:r>
                      <a:endParaRPr/>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1</a:t>
                      </a:r>
                      <a:endParaRPr/>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0</a:t>
                      </a:r>
                      <a:endParaRPr/>
                    </a:p>
                  </a:txBody>
                  <a:tcPr marT="6350" marB="0" marR="6350" marL="635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9</a:t>
                      </a:r>
                      <a:endParaRPr/>
                    </a:p>
                  </a:txBody>
                  <a:tcPr marT="6350" marB="0" marR="6350" marL="6350"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180</a:t>
                      </a:r>
                      <a:endParaRPr/>
                    </a:p>
                  </a:txBody>
                  <a:tcPr marT="6350" marB="0" marR="6350" marL="635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5%</a:t>
                      </a:r>
                      <a:endParaRPr/>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19100">
                <a:tc>
                  <a:txBody>
                    <a:bodyPr/>
                    <a:lstStyle/>
                    <a:p>
                      <a:pPr indent="0" lvl="0" marL="0" marR="0" rtl="0" algn="l">
                        <a:spcBef>
                          <a:spcPts val="0"/>
                        </a:spcBef>
                        <a:spcAft>
                          <a:spcPts val="0"/>
                        </a:spcAft>
                        <a:buNone/>
                      </a:pPr>
                      <a:r>
                        <a:t/>
                      </a:r>
                      <a:endParaRPr sz="1000">
                        <a:latin typeface="Palatino Linotype"/>
                        <a:ea typeface="Palatino Linotype"/>
                        <a:cs typeface="Palatino Linotype"/>
                        <a:sym typeface="Palatino Linotype"/>
                      </a:endParaRPr>
                    </a:p>
                    <a:p>
                      <a:pPr indent="0" lvl="0" marL="0" marR="0" rtl="0" algn="l">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Equipment &amp; Furniture (incl ICT)</a:t>
                      </a:r>
                      <a:endParaRPr/>
                    </a:p>
                  </a:txBody>
                  <a:tcPr marT="6350" marB="0" marR="6350" marL="6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19</a:t>
                      </a:r>
                      <a:endParaRPr/>
                    </a:p>
                  </a:txBody>
                  <a:tcPr marT="6350" marB="0" marR="6350" marL="6350"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21</a:t>
                      </a:r>
                      <a:endParaRPr/>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3</a:t>
                      </a:r>
                      <a:endParaRPr/>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6</a:t>
                      </a:r>
                      <a:endParaRPr/>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7</a:t>
                      </a:r>
                      <a:endParaRPr/>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3</a:t>
                      </a:r>
                      <a:endParaRPr/>
                    </a:p>
                  </a:txBody>
                  <a:tcPr marT="6350" marB="0" marR="6350" marL="635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57</a:t>
                      </a:r>
                      <a:endParaRPr/>
                    </a:p>
                  </a:txBody>
                  <a:tcPr marT="6350" marB="0" marR="6350" marL="6350"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64</a:t>
                      </a:r>
                      <a:endParaRPr/>
                    </a:p>
                  </a:txBody>
                  <a:tcPr marT="6350" marB="0" marR="6350" marL="635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90%</a:t>
                      </a:r>
                      <a:endParaRPr/>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19100">
                <a:tc>
                  <a:txBody>
                    <a:bodyPr/>
                    <a:lstStyle/>
                    <a:p>
                      <a:pPr indent="0" lvl="0" marL="0" marR="0" rtl="0" algn="l">
                        <a:spcBef>
                          <a:spcPts val="0"/>
                        </a:spcBef>
                        <a:spcAft>
                          <a:spcPts val="0"/>
                        </a:spcAft>
                        <a:buNone/>
                      </a:pPr>
                      <a:r>
                        <a:t/>
                      </a:r>
                      <a:endParaRPr sz="1000">
                        <a:latin typeface="Palatino Linotype"/>
                        <a:ea typeface="Palatino Linotype"/>
                        <a:cs typeface="Palatino Linotype"/>
                        <a:sym typeface="Palatino Linotype"/>
                      </a:endParaRPr>
                    </a:p>
                    <a:p>
                      <a:pPr indent="0" lvl="0" marL="0" marR="0" rtl="0" algn="l">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Audiovisuals, Printing &amp; Translations</a:t>
                      </a:r>
                      <a:endParaRPr/>
                    </a:p>
                  </a:txBody>
                  <a:tcPr marT="6350" marB="0" marR="6350" marL="6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4</a:t>
                      </a:r>
                      <a:endParaRPr/>
                    </a:p>
                  </a:txBody>
                  <a:tcPr marT="6350" marB="0" marR="6350" marL="6350"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6</a:t>
                      </a:r>
                      <a:endParaRPr/>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11</a:t>
                      </a:r>
                      <a:endParaRPr/>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24</a:t>
                      </a:r>
                      <a:endParaRPr/>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19</a:t>
                      </a:r>
                      <a:endParaRPr/>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6</a:t>
                      </a:r>
                      <a:endParaRPr/>
                    </a:p>
                  </a:txBody>
                  <a:tcPr marT="6350" marB="0" marR="6350" marL="635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70</a:t>
                      </a:r>
                      <a:endParaRPr/>
                    </a:p>
                  </a:txBody>
                  <a:tcPr marT="6350" marB="0" marR="6350" marL="6350"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89</a:t>
                      </a:r>
                      <a:endParaRPr/>
                    </a:p>
                  </a:txBody>
                  <a:tcPr marT="6350" marB="0" marR="6350" marL="635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79%</a:t>
                      </a:r>
                      <a:endParaRPr/>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84150">
                <a:tc>
                  <a:txBody>
                    <a:bodyPr/>
                    <a:lstStyle/>
                    <a:p>
                      <a:pPr indent="0" lvl="0" marL="0" marR="0" rtl="0" algn="l">
                        <a:spcBef>
                          <a:spcPts val="0"/>
                        </a:spcBef>
                        <a:spcAft>
                          <a:spcPts val="0"/>
                        </a:spcAft>
                        <a:buNone/>
                      </a:pPr>
                      <a:r>
                        <a:t/>
                      </a:r>
                      <a:endParaRPr sz="1000">
                        <a:latin typeface="Palatino Linotype"/>
                        <a:ea typeface="Palatino Linotype"/>
                        <a:cs typeface="Palatino Linotype"/>
                        <a:sym typeface="Palatino Linotype"/>
                      </a:endParaRPr>
                    </a:p>
                    <a:p>
                      <a:pPr indent="0" lvl="0" marL="0" marR="0" rtl="0" algn="l">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Supplies</a:t>
                      </a:r>
                      <a:endParaRPr/>
                    </a:p>
                  </a:txBody>
                  <a:tcPr marT="6350" marB="0" marR="6350" marL="6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0</a:t>
                      </a:r>
                      <a:endParaRPr/>
                    </a:p>
                  </a:txBody>
                  <a:tcPr marT="6350" marB="0" marR="6350" marL="6350"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0</a:t>
                      </a:r>
                      <a:endParaRPr/>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6</a:t>
                      </a:r>
                      <a:endParaRPr/>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6</a:t>
                      </a:r>
                      <a:endParaRPr/>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6</a:t>
                      </a:r>
                      <a:endParaRPr/>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2</a:t>
                      </a:r>
                      <a:endParaRPr/>
                    </a:p>
                  </a:txBody>
                  <a:tcPr marT="6350" marB="0" marR="6350" marL="635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20</a:t>
                      </a:r>
                      <a:endParaRPr/>
                    </a:p>
                  </a:txBody>
                  <a:tcPr marT="6350" marB="0" marR="6350" marL="6350"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60</a:t>
                      </a:r>
                      <a:endParaRPr/>
                    </a:p>
                  </a:txBody>
                  <a:tcPr marT="6350" marB="0" marR="6350" marL="635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34%</a:t>
                      </a:r>
                      <a:endParaRPr/>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61950">
                <a:tc>
                  <a:txBody>
                    <a:bodyPr/>
                    <a:lstStyle/>
                    <a:p>
                      <a:pPr indent="0" lvl="0" marL="0" marR="0" rtl="0" algn="l">
                        <a:spcBef>
                          <a:spcPts val="0"/>
                        </a:spcBef>
                        <a:spcAft>
                          <a:spcPts val="0"/>
                        </a:spcAft>
                        <a:buNone/>
                      </a:pPr>
                      <a:r>
                        <a:t/>
                      </a:r>
                      <a:endParaRPr sz="1000">
                        <a:latin typeface="Palatino Linotype"/>
                        <a:ea typeface="Palatino Linotype"/>
                        <a:cs typeface="Palatino Linotype"/>
                        <a:sym typeface="Palatino Linotype"/>
                      </a:endParaRPr>
                    </a:p>
                    <a:p>
                      <a:pPr indent="0" lvl="0" marL="0" marR="0" rtl="0" algn="l">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Miscellaneous</a:t>
                      </a:r>
                      <a:endParaRPr/>
                    </a:p>
                  </a:txBody>
                  <a:tcPr marT="6350" marB="0" marR="6350" marL="6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2</a:t>
                      </a:r>
                      <a:endParaRPr/>
                    </a:p>
                  </a:txBody>
                  <a:tcPr marT="6350" marB="0" marR="6350" marL="6350"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7</a:t>
                      </a:r>
                      <a:endParaRPr/>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5</a:t>
                      </a:r>
                      <a:endParaRPr/>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7</a:t>
                      </a:r>
                      <a:endParaRPr/>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12</a:t>
                      </a:r>
                      <a:endParaRPr/>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1</a:t>
                      </a:r>
                      <a:endParaRPr/>
                    </a:p>
                  </a:txBody>
                  <a:tcPr marT="6350" marB="0" marR="6350" marL="635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34</a:t>
                      </a:r>
                      <a:endParaRPr/>
                    </a:p>
                  </a:txBody>
                  <a:tcPr marT="6350" marB="0" marR="6350" marL="6350"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54</a:t>
                      </a:r>
                      <a:endParaRPr/>
                    </a:p>
                  </a:txBody>
                  <a:tcPr marT="6350" marB="0" marR="6350" marL="635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64%</a:t>
                      </a:r>
                      <a:endParaRPr/>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r>
              <a:tr h="285750">
                <a:tc>
                  <a:txBody>
                    <a:bodyPr/>
                    <a:lstStyle/>
                    <a:p>
                      <a:pPr indent="0" lvl="0" marL="0" marR="0" rtl="0" algn="l">
                        <a:spcBef>
                          <a:spcPts val="0"/>
                        </a:spcBef>
                        <a:spcAft>
                          <a:spcPts val="0"/>
                        </a:spcAft>
                        <a:buNone/>
                      </a:pPr>
                      <a:r>
                        <a:rPr b="1" i="0" lang="en-US" sz="1000" u="none" strike="noStrike">
                          <a:solidFill>
                            <a:srgbClr val="000000"/>
                          </a:solidFill>
                          <a:latin typeface="Palatino Linotype"/>
                          <a:ea typeface="Palatino Linotype"/>
                          <a:cs typeface="Palatino Linotype"/>
                          <a:sym typeface="Palatino Linotype"/>
                        </a:rPr>
                        <a:t>Total</a:t>
                      </a:r>
                      <a:endParaRPr/>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1000" u="none" strike="noStrike">
                          <a:solidFill>
                            <a:srgbClr val="000000"/>
                          </a:solidFill>
                          <a:latin typeface="Palatino Linotype"/>
                          <a:ea typeface="Palatino Linotype"/>
                          <a:cs typeface="Palatino Linotype"/>
                          <a:sym typeface="Palatino Linotype"/>
                        </a:rPr>
                        <a:t>353</a:t>
                      </a:r>
                      <a:endParaRPr/>
                    </a:p>
                  </a:txBody>
                  <a:tcPr marT="6350" marB="0" marR="6350" marL="6350"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1000" u="none" strike="noStrike">
                          <a:solidFill>
                            <a:srgbClr val="000000"/>
                          </a:solidFill>
                          <a:latin typeface="Palatino Linotype"/>
                          <a:ea typeface="Palatino Linotype"/>
                          <a:cs typeface="Palatino Linotype"/>
                          <a:sym typeface="Palatino Linotype"/>
                        </a:rPr>
                        <a:t>2,013</a:t>
                      </a:r>
                      <a:endParaRPr/>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1000" u="none" strike="noStrike">
                          <a:solidFill>
                            <a:srgbClr val="000000"/>
                          </a:solidFill>
                          <a:latin typeface="Palatino Linotype"/>
                          <a:ea typeface="Palatino Linotype"/>
                          <a:cs typeface="Palatino Linotype"/>
                          <a:sym typeface="Palatino Linotype"/>
                        </a:rPr>
                        <a:t>2,759</a:t>
                      </a:r>
                      <a:endParaRPr/>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1000" u="none" strike="noStrike">
                          <a:solidFill>
                            <a:srgbClr val="000000"/>
                          </a:solidFill>
                          <a:latin typeface="Palatino Linotype"/>
                          <a:ea typeface="Palatino Linotype"/>
                          <a:cs typeface="Palatino Linotype"/>
                          <a:sym typeface="Palatino Linotype"/>
                        </a:rPr>
                        <a:t>1,445</a:t>
                      </a:r>
                      <a:endParaRPr/>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1000" u="none" strike="noStrike">
                          <a:solidFill>
                            <a:srgbClr val="000000"/>
                          </a:solidFill>
                          <a:latin typeface="Palatino Linotype"/>
                          <a:ea typeface="Palatino Linotype"/>
                          <a:cs typeface="Palatino Linotype"/>
                          <a:sym typeface="Palatino Linotype"/>
                        </a:rPr>
                        <a:t>2,314</a:t>
                      </a:r>
                      <a:endParaRPr/>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1000" u="none" strike="noStrike">
                          <a:solidFill>
                            <a:srgbClr val="000000"/>
                          </a:solidFill>
                          <a:latin typeface="Palatino Linotype"/>
                          <a:ea typeface="Palatino Linotype"/>
                          <a:cs typeface="Palatino Linotype"/>
                          <a:sym typeface="Palatino Linotype"/>
                        </a:rPr>
                        <a:t>391</a:t>
                      </a:r>
                      <a:endParaRPr/>
                    </a:p>
                  </a:txBody>
                  <a:tcPr marT="6350" marB="0" marR="6350" marL="635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1000" u="none" strike="noStrike">
                          <a:solidFill>
                            <a:srgbClr val="000000"/>
                          </a:solidFill>
                          <a:latin typeface="Palatino Linotype"/>
                          <a:ea typeface="Palatino Linotype"/>
                          <a:cs typeface="Palatino Linotype"/>
                          <a:sym typeface="Palatino Linotype"/>
                        </a:rPr>
                        <a:t>9,276</a:t>
                      </a:r>
                      <a:endParaRPr/>
                    </a:p>
                  </a:txBody>
                  <a:tcPr marT="6350" marB="0" marR="6350" marL="6350"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1000" u="none" strike="noStrike">
                          <a:solidFill>
                            <a:srgbClr val="000000"/>
                          </a:solidFill>
                          <a:latin typeface="Palatino Linotype"/>
                          <a:ea typeface="Palatino Linotype"/>
                          <a:cs typeface="Palatino Linotype"/>
                          <a:sym typeface="Palatino Linotype"/>
                        </a:rPr>
                        <a:t>11,364</a:t>
                      </a:r>
                      <a:endParaRPr/>
                    </a:p>
                  </a:txBody>
                  <a:tcPr marT="6350" marB="0" marR="6350" marL="635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000" u="none" strike="noStrike">
                          <a:solidFill>
                            <a:srgbClr val="000000"/>
                          </a:solidFill>
                          <a:latin typeface="Palatino Linotype"/>
                          <a:ea typeface="Palatino Linotype"/>
                          <a:cs typeface="Palatino Linotype"/>
                          <a:sym typeface="Palatino Linotype"/>
                        </a:rPr>
                        <a:t> </a:t>
                      </a:r>
                      <a:endParaRPr/>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85750">
                <a:tc>
                  <a:txBody>
                    <a:bodyPr/>
                    <a:lstStyle/>
                    <a:p>
                      <a:pPr indent="0" lvl="0" marL="0" marR="0" rtl="0" algn="l">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Managament Costs</a:t>
                      </a:r>
                      <a:endParaRPr/>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47</a:t>
                      </a:r>
                      <a:endParaRPr/>
                    </a:p>
                  </a:txBody>
                  <a:tcPr marT="6350" marB="0" marR="6350" marL="6350"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195</a:t>
                      </a:r>
                      <a:endParaRPr/>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198</a:t>
                      </a:r>
                      <a:endParaRPr/>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154</a:t>
                      </a:r>
                      <a:endParaRPr/>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166</a:t>
                      </a:r>
                      <a:endParaRPr/>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47</a:t>
                      </a:r>
                      <a:endParaRPr/>
                    </a:p>
                  </a:txBody>
                  <a:tcPr marT="6350" marB="0" marR="6350" marL="635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806</a:t>
                      </a:r>
                      <a:endParaRPr/>
                    </a:p>
                  </a:txBody>
                  <a:tcPr marT="6350" marB="0" marR="6350" marL="6350"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1,136</a:t>
                      </a:r>
                      <a:endParaRPr/>
                    </a:p>
                  </a:txBody>
                  <a:tcPr marT="6350" marB="0" marR="6350" marL="635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71%</a:t>
                      </a:r>
                      <a:endParaRPr/>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68300">
                <a:tc>
                  <a:txBody>
                    <a:bodyPr/>
                    <a:lstStyle/>
                    <a:p>
                      <a:pPr indent="0" lvl="0" marL="0" marR="0" rtl="0" algn="l">
                        <a:spcBef>
                          <a:spcPts val="0"/>
                        </a:spcBef>
                        <a:spcAft>
                          <a:spcPts val="0"/>
                        </a:spcAft>
                        <a:buNone/>
                      </a:pPr>
                      <a:r>
                        <a:rPr b="1" i="0" lang="en-US" sz="1000" u="none" strike="noStrike">
                          <a:solidFill>
                            <a:srgbClr val="000000"/>
                          </a:solidFill>
                          <a:latin typeface="Palatino Linotype"/>
                          <a:ea typeface="Palatino Linotype"/>
                          <a:cs typeface="Palatino Linotype"/>
                          <a:sym typeface="Palatino Linotype"/>
                        </a:rPr>
                        <a:t>Grand Total</a:t>
                      </a:r>
                      <a:endParaRPr/>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1000" u="none" strike="noStrike">
                          <a:solidFill>
                            <a:srgbClr val="000000"/>
                          </a:solidFill>
                          <a:latin typeface="Palatino Linotype"/>
                          <a:ea typeface="Palatino Linotype"/>
                          <a:cs typeface="Palatino Linotype"/>
                          <a:sym typeface="Palatino Linotype"/>
                        </a:rPr>
                        <a:t>399</a:t>
                      </a:r>
                      <a:endParaRPr/>
                    </a:p>
                  </a:txBody>
                  <a:tcPr marT="6350" marB="0" marR="6350" marL="6350"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1000" u="none" strike="noStrike">
                          <a:solidFill>
                            <a:srgbClr val="000000"/>
                          </a:solidFill>
                          <a:latin typeface="Palatino Linotype"/>
                          <a:ea typeface="Palatino Linotype"/>
                          <a:cs typeface="Palatino Linotype"/>
                          <a:sym typeface="Palatino Linotype"/>
                        </a:rPr>
                        <a:t>2,209</a:t>
                      </a:r>
                      <a:endParaRPr/>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1000" u="none" strike="noStrike">
                          <a:solidFill>
                            <a:srgbClr val="000000"/>
                          </a:solidFill>
                          <a:latin typeface="Palatino Linotype"/>
                          <a:ea typeface="Palatino Linotype"/>
                          <a:cs typeface="Palatino Linotype"/>
                          <a:sym typeface="Palatino Linotype"/>
                        </a:rPr>
                        <a:t>2,957</a:t>
                      </a:r>
                      <a:endParaRPr/>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1000" u="none" strike="noStrike">
                          <a:solidFill>
                            <a:srgbClr val="000000"/>
                          </a:solidFill>
                          <a:latin typeface="Palatino Linotype"/>
                          <a:ea typeface="Palatino Linotype"/>
                          <a:cs typeface="Palatino Linotype"/>
                          <a:sym typeface="Palatino Linotype"/>
                        </a:rPr>
                        <a:t>1,599</a:t>
                      </a:r>
                      <a:endParaRPr/>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1000" u="none" strike="noStrike">
                          <a:solidFill>
                            <a:srgbClr val="000000"/>
                          </a:solidFill>
                          <a:latin typeface="Palatino Linotype"/>
                          <a:ea typeface="Palatino Linotype"/>
                          <a:cs typeface="Palatino Linotype"/>
                          <a:sym typeface="Palatino Linotype"/>
                        </a:rPr>
                        <a:t>2,480</a:t>
                      </a:r>
                      <a:endParaRPr/>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1000" u="none" strike="noStrike">
                          <a:solidFill>
                            <a:srgbClr val="000000"/>
                          </a:solidFill>
                          <a:latin typeface="Palatino Linotype"/>
                          <a:ea typeface="Palatino Linotype"/>
                          <a:cs typeface="Palatino Linotype"/>
                          <a:sym typeface="Palatino Linotype"/>
                        </a:rPr>
                        <a:t>438</a:t>
                      </a:r>
                      <a:endParaRPr/>
                    </a:p>
                  </a:txBody>
                  <a:tcPr marT="6350" marB="0" marR="6350" marL="635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1000" u="none" strike="noStrike">
                          <a:solidFill>
                            <a:srgbClr val="000000"/>
                          </a:solidFill>
                          <a:latin typeface="Palatino Linotype"/>
                          <a:ea typeface="Palatino Linotype"/>
                          <a:cs typeface="Palatino Linotype"/>
                          <a:sym typeface="Palatino Linotype"/>
                        </a:rPr>
                        <a:t>10,082</a:t>
                      </a:r>
                      <a:endParaRPr/>
                    </a:p>
                  </a:txBody>
                  <a:tcPr marT="6350" marB="0" marR="6350" marL="6350"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1000" u="none" strike="noStrike">
                          <a:solidFill>
                            <a:srgbClr val="000000"/>
                          </a:solidFill>
                          <a:latin typeface="Palatino Linotype"/>
                          <a:ea typeface="Palatino Linotype"/>
                          <a:cs typeface="Palatino Linotype"/>
                          <a:sym typeface="Palatino Linotype"/>
                        </a:rPr>
                        <a:t>12,500</a:t>
                      </a:r>
                      <a:endParaRPr/>
                    </a:p>
                  </a:txBody>
                  <a:tcPr marT="6350" marB="0" marR="6350" marL="635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n-US" sz="1000" u="none" strike="noStrike">
                          <a:solidFill>
                            <a:srgbClr val="000000"/>
                          </a:solidFill>
                          <a:latin typeface="Palatino Linotype"/>
                          <a:ea typeface="Palatino Linotype"/>
                          <a:cs typeface="Palatino Linotype"/>
                          <a:sym typeface="Palatino Linotype"/>
                        </a:rPr>
                        <a:t>81%</a:t>
                      </a:r>
                      <a:endParaRPr/>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3" name="Shape 393"/>
        <p:cNvGrpSpPr/>
        <p:nvPr/>
      </p:nvGrpSpPr>
      <p:grpSpPr>
        <a:xfrm>
          <a:off x="0" y="0"/>
          <a:ext cx="0" cy="0"/>
          <a:chOff x="0" y="0"/>
          <a:chExt cx="0" cy="0"/>
        </a:xfrm>
      </p:grpSpPr>
      <p:sp>
        <p:nvSpPr>
          <p:cNvPr id="394" name="Google Shape;394;p28"/>
          <p:cNvSpPr txBox="1"/>
          <p:nvPr/>
        </p:nvSpPr>
        <p:spPr>
          <a:xfrm>
            <a:off x="2516491" y="1954785"/>
            <a:ext cx="6690635"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Calibri"/>
                <a:ea typeface="Calibri"/>
                <a:cs typeface="Calibri"/>
                <a:sym typeface="Calibri"/>
              </a:rPr>
              <a:t>Technical and Financial Implementation Overview Conclusions</a:t>
            </a:r>
            <a:endParaRPr b="1" sz="28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9" name="Shape 399"/>
        <p:cNvGrpSpPr/>
        <p:nvPr/>
      </p:nvGrpSpPr>
      <p:grpSpPr>
        <a:xfrm>
          <a:off x="0" y="0"/>
          <a:ext cx="0" cy="0"/>
          <a:chOff x="0" y="0"/>
          <a:chExt cx="0" cy="0"/>
        </a:xfrm>
      </p:grpSpPr>
      <p:sp>
        <p:nvSpPr>
          <p:cNvPr id="400" name="Google Shape;400;p29"/>
          <p:cNvSpPr txBox="1"/>
          <p:nvPr/>
        </p:nvSpPr>
        <p:spPr>
          <a:xfrm>
            <a:off x="2419350" y="120650"/>
            <a:ext cx="667385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70C0"/>
                </a:solidFill>
                <a:latin typeface="Calibri"/>
                <a:ea typeface="Calibri"/>
                <a:cs typeface="Calibri"/>
                <a:sym typeface="Calibri"/>
              </a:rPr>
              <a:t>Conclusions of Technical Implementation Progress</a:t>
            </a:r>
            <a:endParaRPr b="1" sz="2400">
              <a:solidFill>
                <a:srgbClr val="0070C0"/>
              </a:solidFill>
              <a:latin typeface="Calibri"/>
              <a:ea typeface="Calibri"/>
              <a:cs typeface="Calibri"/>
              <a:sym typeface="Calibri"/>
            </a:endParaRPr>
          </a:p>
        </p:txBody>
      </p:sp>
      <p:sp>
        <p:nvSpPr>
          <p:cNvPr id="401" name="Google Shape;401;p29"/>
          <p:cNvSpPr txBox="1"/>
          <p:nvPr/>
        </p:nvSpPr>
        <p:spPr>
          <a:xfrm>
            <a:off x="336326" y="618635"/>
            <a:ext cx="11156950" cy="6678751"/>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200"/>
              <a:buFont typeface="Arial"/>
              <a:buChar char="•"/>
            </a:pPr>
            <a:r>
              <a:rPr lang="en-US" sz="2200">
                <a:solidFill>
                  <a:schemeClr val="dk1"/>
                </a:solidFill>
                <a:latin typeface="Calibri"/>
                <a:ea typeface="Calibri"/>
                <a:cs typeface="Calibri"/>
                <a:sym typeface="Calibri"/>
              </a:rPr>
              <a:t>Progress continues to take place with CLME+ Project activities with about 46.5% targets under Component 1,2 4 and 5 successfully completed</a:t>
            </a:r>
            <a:endParaRPr/>
          </a:p>
          <a:p>
            <a:pPr indent="-209550" lvl="0" marL="285750" marR="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200"/>
              <a:buFont typeface="Arial"/>
              <a:buChar char="•"/>
            </a:pPr>
            <a:r>
              <a:rPr lang="en-US" sz="2200">
                <a:solidFill>
                  <a:schemeClr val="dk1"/>
                </a:solidFill>
                <a:latin typeface="Calibri"/>
                <a:ea typeface="Calibri"/>
                <a:cs typeface="Calibri"/>
                <a:sym typeface="Calibri"/>
              </a:rPr>
              <a:t>Two of the Outputs under component 3 have been successfully completed (Outputs 3.1 and 3.5) and one is in the final stages of implementation (O3.3)</a:t>
            </a:r>
            <a:endParaRPr/>
          </a:p>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200"/>
              <a:buFont typeface="Arial"/>
              <a:buChar char="•"/>
            </a:pPr>
            <a:r>
              <a:rPr lang="en-US" sz="2200">
                <a:solidFill>
                  <a:schemeClr val="dk1"/>
                </a:solidFill>
                <a:latin typeface="Calibri"/>
                <a:ea typeface="Calibri"/>
                <a:cs typeface="Calibri"/>
                <a:sym typeface="Calibri"/>
              </a:rPr>
              <a:t>Delays have been experienced with some CLME+ activities including some of the flagship outputs.</a:t>
            </a:r>
            <a:endParaRPr/>
          </a:p>
          <a:p>
            <a:pPr indent="-219075" lvl="0" marL="285750" marR="0" rtl="0" algn="l">
              <a:spcBef>
                <a:spcPts val="0"/>
              </a:spcBef>
              <a:spcAft>
                <a:spcPts val="0"/>
              </a:spcAft>
              <a:buClr>
                <a:schemeClr val="dk1"/>
              </a:buClr>
              <a:buSzPts val="1050"/>
              <a:buFont typeface="Arial"/>
              <a:buNone/>
            </a:pPr>
            <a:r>
              <a:t/>
            </a:r>
            <a:endParaRPr sz="105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200"/>
              <a:buFont typeface="Arial"/>
              <a:buChar char="•"/>
            </a:pPr>
            <a:r>
              <a:rPr lang="en-US" sz="2200">
                <a:solidFill>
                  <a:schemeClr val="dk1"/>
                </a:solidFill>
                <a:latin typeface="Calibri"/>
                <a:ea typeface="Calibri"/>
                <a:cs typeface="Calibri"/>
                <a:sym typeface="Calibri"/>
              </a:rPr>
              <a:t>Several of these delays have either been caused and/or influenced by the COVID-19 pandemic</a:t>
            </a:r>
            <a:endParaRPr/>
          </a:p>
          <a:p>
            <a:pPr indent="-219075" lvl="0" marL="285750" marR="0" rtl="0" algn="l">
              <a:spcBef>
                <a:spcPts val="0"/>
              </a:spcBef>
              <a:spcAft>
                <a:spcPts val="0"/>
              </a:spcAft>
              <a:buClr>
                <a:schemeClr val="dk1"/>
              </a:buClr>
              <a:buSzPts val="1050"/>
              <a:buFont typeface="Arial"/>
              <a:buNone/>
            </a:pPr>
            <a:r>
              <a:t/>
            </a:r>
            <a:endParaRPr sz="105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200"/>
              <a:buFont typeface="Arial"/>
              <a:buChar char="•"/>
            </a:pPr>
            <a:r>
              <a:rPr lang="en-US" sz="2200">
                <a:solidFill>
                  <a:schemeClr val="dk1"/>
                </a:solidFill>
                <a:latin typeface="Calibri"/>
                <a:ea typeface="Calibri"/>
                <a:cs typeface="Calibri"/>
                <a:sym typeface="Calibri"/>
              </a:rPr>
              <a:t>The current end date for technical implementation is 31 December 2020, meaning that under this scenario all co-executing partners will need to finalise technical activities by latest 30 August to allow for, a.o., preparation of Final Technical Reports, Knowledge Management, Terminal Evaluation, sustainability/continuity, etc.</a:t>
            </a:r>
            <a:endParaRPr sz="2200">
              <a:solidFill>
                <a:schemeClr val="dk1"/>
              </a:solidFill>
              <a:latin typeface="Calibri"/>
              <a:ea typeface="Calibri"/>
              <a:cs typeface="Calibri"/>
              <a:sym typeface="Calibri"/>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200"/>
              <a:buFont typeface="Arial"/>
              <a:buChar char="•"/>
            </a:pPr>
            <a:r>
              <a:rPr lang="en-US" sz="2200">
                <a:solidFill>
                  <a:schemeClr val="dk1"/>
                </a:solidFill>
                <a:latin typeface="Calibri"/>
                <a:ea typeface="Calibri"/>
                <a:cs typeface="Calibri"/>
                <a:sym typeface="Calibri"/>
              </a:rPr>
              <a:t>Current progress and context tells that, with this timeline, a number of CLME+ Project activities will not be successfully completed</a:t>
            </a:r>
            <a:endParaRPr/>
          </a:p>
          <a:p>
            <a:pPr indent="0" lvl="0" marL="0" marR="0" rtl="0" algn="l">
              <a:spcBef>
                <a:spcPts val="0"/>
              </a:spcBef>
              <a:spcAft>
                <a:spcPts val="0"/>
              </a:spcAft>
              <a:buNone/>
            </a:pPr>
            <a:r>
              <a:t/>
            </a:r>
            <a:endParaRPr sz="22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2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200">
              <a:solidFill>
                <a:srgbClr val="FF0000"/>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35" name="Shape 135"/>
        <p:cNvGrpSpPr/>
        <p:nvPr/>
      </p:nvGrpSpPr>
      <p:grpSpPr>
        <a:xfrm>
          <a:off x="0" y="0"/>
          <a:ext cx="0" cy="0"/>
          <a:chOff x="0" y="0"/>
          <a:chExt cx="0" cy="0"/>
        </a:xfrm>
      </p:grpSpPr>
      <p:sp>
        <p:nvSpPr>
          <p:cNvPr id="136" name="Google Shape;136;p3"/>
          <p:cNvSpPr/>
          <p:nvPr/>
        </p:nvSpPr>
        <p:spPr>
          <a:xfrm>
            <a:off x="0" y="5664991"/>
            <a:ext cx="12086883" cy="1227137"/>
          </a:xfrm>
          <a:custGeom>
            <a:rect b="b" l="l" r="r" t="t"/>
            <a:pathLst>
              <a:path extrusionOk="0" h="2552" w="22351">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rgbClr val="D8D8D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37" name="Google Shape;137;p3"/>
          <p:cNvPicPr preferRelativeResize="0"/>
          <p:nvPr/>
        </p:nvPicPr>
        <p:blipFill rotWithShape="1">
          <a:blip r:embed="rId3">
            <a:alphaModFix/>
          </a:blip>
          <a:srcRect b="0" l="0" r="0" t="0"/>
          <a:stretch/>
        </p:blipFill>
        <p:spPr>
          <a:xfrm>
            <a:off x="8824913" y="5976939"/>
            <a:ext cx="1763712" cy="746125"/>
          </a:xfrm>
          <a:prstGeom prst="rect">
            <a:avLst/>
          </a:prstGeom>
          <a:noFill/>
          <a:ln>
            <a:noFill/>
          </a:ln>
        </p:spPr>
      </p:pic>
      <p:sp>
        <p:nvSpPr>
          <p:cNvPr id="138" name="Google Shape;138;p3"/>
          <p:cNvSpPr txBox="1"/>
          <p:nvPr/>
        </p:nvSpPr>
        <p:spPr>
          <a:xfrm>
            <a:off x="5268382" y="6072974"/>
            <a:ext cx="3571448" cy="530915"/>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en-US" sz="950">
                <a:solidFill>
                  <a:srgbClr val="7F7F7F"/>
                </a:solidFill>
                <a:latin typeface="Avenir"/>
                <a:ea typeface="Avenir"/>
                <a:cs typeface="Avenir"/>
                <a:sym typeface="Avenir"/>
              </a:rPr>
              <a:t>Catalyzing implementation of the </a:t>
            </a:r>
            <a:endParaRPr/>
          </a:p>
          <a:p>
            <a:pPr indent="0" lvl="0" marL="0" marR="0" rtl="0" algn="r">
              <a:spcBef>
                <a:spcPts val="0"/>
              </a:spcBef>
              <a:spcAft>
                <a:spcPts val="0"/>
              </a:spcAft>
              <a:buNone/>
            </a:pPr>
            <a:r>
              <a:rPr i="1" lang="en-US" sz="950">
                <a:solidFill>
                  <a:srgbClr val="7F7F7F"/>
                </a:solidFill>
                <a:latin typeface="Avenir"/>
                <a:ea typeface="Avenir"/>
                <a:cs typeface="Avenir"/>
                <a:sym typeface="Avenir"/>
              </a:rPr>
              <a:t>10-year Strategic Action Programme </a:t>
            </a:r>
            <a:endParaRPr/>
          </a:p>
          <a:p>
            <a:pPr indent="0" lvl="0" marL="0" marR="0" rtl="0" algn="r">
              <a:spcBef>
                <a:spcPts val="0"/>
              </a:spcBef>
              <a:spcAft>
                <a:spcPts val="0"/>
              </a:spcAft>
              <a:buNone/>
            </a:pPr>
            <a:r>
              <a:rPr i="1" lang="en-US" sz="950">
                <a:solidFill>
                  <a:srgbClr val="7F7F7F"/>
                </a:solidFill>
                <a:latin typeface="Avenir"/>
                <a:ea typeface="Avenir"/>
                <a:cs typeface="Avenir"/>
                <a:sym typeface="Avenir"/>
              </a:rPr>
              <a:t>for the Caribbean and North Brazil Shelf LME’s</a:t>
            </a:r>
            <a:endParaRPr i="1" sz="950">
              <a:solidFill>
                <a:srgbClr val="7F7F7F"/>
              </a:solidFill>
              <a:latin typeface="Avenir"/>
              <a:ea typeface="Avenir"/>
              <a:cs typeface="Avenir"/>
              <a:sym typeface="Avenir"/>
            </a:endParaRPr>
          </a:p>
        </p:txBody>
      </p:sp>
      <p:sp>
        <p:nvSpPr>
          <p:cNvPr id="139" name="Google Shape;139;p3"/>
          <p:cNvSpPr txBox="1"/>
          <p:nvPr/>
        </p:nvSpPr>
        <p:spPr>
          <a:xfrm>
            <a:off x="2880096" y="1675423"/>
            <a:ext cx="6998676"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70C0"/>
                </a:solidFill>
                <a:latin typeface="Calibri"/>
                <a:ea typeface="Calibri"/>
                <a:cs typeface="Calibri"/>
                <a:sym typeface="Calibri"/>
              </a:rPr>
              <a:t>Facilitate Ecosystem-Based Management </a:t>
            </a:r>
            <a:r>
              <a:rPr lang="en-US" sz="1800">
                <a:solidFill>
                  <a:schemeClr val="dk1"/>
                </a:solidFill>
                <a:latin typeface="Calibri"/>
                <a:ea typeface="Calibri"/>
                <a:cs typeface="Calibri"/>
                <a:sym typeface="Calibri"/>
              </a:rPr>
              <a:t>(…) in the CLME+ region, </a:t>
            </a:r>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in order to ensure the sustainable and </a:t>
            </a:r>
            <a:r>
              <a:rPr lang="en-US" sz="1800">
                <a:solidFill>
                  <a:srgbClr val="C00000"/>
                </a:solidFill>
                <a:latin typeface="Calibri"/>
                <a:ea typeface="Calibri"/>
                <a:cs typeface="Calibri"/>
                <a:sym typeface="Calibri"/>
              </a:rPr>
              <a:t>climate-resilient </a:t>
            </a:r>
            <a:r>
              <a:rPr lang="en-US" sz="1800">
                <a:solidFill>
                  <a:schemeClr val="dk1"/>
                </a:solidFill>
                <a:latin typeface="Calibri"/>
                <a:ea typeface="Calibri"/>
                <a:cs typeface="Calibri"/>
                <a:sym typeface="Calibri"/>
              </a:rPr>
              <a:t>provision of goods and services from shared living marine resources. </a:t>
            </a:r>
            <a:endParaRPr/>
          </a:p>
        </p:txBody>
      </p:sp>
      <p:sp>
        <p:nvSpPr>
          <p:cNvPr id="140" name="Google Shape;140;p3"/>
          <p:cNvSpPr txBox="1"/>
          <p:nvPr/>
        </p:nvSpPr>
        <p:spPr>
          <a:xfrm>
            <a:off x="2249214" y="327306"/>
            <a:ext cx="7756634" cy="1077218"/>
          </a:xfrm>
          <a:prstGeom prst="rect">
            <a:avLst/>
          </a:prstGeom>
          <a:solidFill>
            <a:srgbClr val="AEABAB"/>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chemeClr val="dk1"/>
                </a:solidFill>
                <a:latin typeface="Calibri"/>
                <a:ea typeface="Calibri"/>
                <a:cs typeface="Calibri"/>
                <a:sym typeface="Calibri"/>
              </a:rPr>
              <a:t>A REMINDER: </a:t>
            </a:r>
            <a:endParaRPr/>
          </a:p>
          <a:p>
            <a:pPr indent="0" lvl="0" marL="0" marR="0" rtl="0" algn="ctr">
              <a:spcBef>
                <a:spcPts val="0"/>
              </a:spcBef>
              <a:spcAft>
                <a:spcPts val="0"/>
              </a:spcAft>
              <a:buNone/>
            </a:pPr>
            <a:r>
              <a:rPr b="1" lang="en-US" sz="3200">
                <a:solidFill>
                  <a:schemeClr val="dk1"/>
                </a:solidFill>
                <a:latin typeface="Calibri"/>
                <a:ea typeface="Calibri"/>
                <a:cs typeface="Calibri"/>
                <a:sym typeface="Calibri"/>
              </a:rPr>
              <a:t>THE PROJECT (DEVELOPMENT) OBJECTIVE</a:t>
            </a:r>
            <a:endParaRPr b="1" sz="2000">
              <a:solidFill>
                <a:schemeClr val="dk1"/>
              </a:solidFill>
              <a:latin typeface="Calibri"/>
              <a:ea typeface="Calibri"/>
              <a:cs typeface="Calibri"/>
              <a:sym typeface="Calibri"/>
            </a:endParaRPr>
          </a:p>
        </p:txBody>
      </p:sp>
      <p:cxnSp>
        <p:nvCxnSpPr>
          <p:cNvPr id="141" name="Google Shape;141;p3"/>
          <p:cNvCxnSpPr/>
          <p:nvPr/>
        </p:nvCxnSpPr>
        <p:spPr>
          <a:xfrm flipH="1">
            <a:off x="4811188" y="3041556"/>
            <a:ext cx="623455" cy="509155"/>
          </a:xfrm>
          <a:prstGeom prst="straightConnector1">
            <a:avLst/>
          </a:prstGeom>
          <a:noFill/>
          <a:ln cap="flat" cmpd="sng" w="12700">
            <a:solidFill>
              <a:schemeClr val="accent1"/>
            </a:solidFill>
            <a:prstDash val="solid"/>
            <a:miter lim="800000"/>
            <a:headEnd len="sm" w="sm" type="none"/>
            <a:tailEnd len="med" w="med" type="triangle"/>
          </a:ln>
        </p:spPr>
      </p:cxnSp>
      <p:sp>
        <p:nvSpPr>
          <p:cNvPr id="142" name="Google Shape;142;p3"/>
          <p:cNvSpPr txBox="1"/>
          <p:nvPr/>
        </p:nvSpPr>
        <p:spPr>
          <a:xfrm>
            <a:off x="2081048" y="3585851"/>
            <a:ext cx="3980914"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PREPARE COUNTRIES &amp; ORGANIZATIONS</a:t>
            </a:r>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(main Project)</a:t>
            </a:r>
            <a:endParaRPr sz="1800">
              <a:solidFill>
                <a:schemeClr val="dk1"/>
              </a:solidFill>
              <a:latin typeface="Calibri"/>
              <a:ea typeface="Calibri"/>
              <a:cs typeface="Calibri"/>
              <a:sym typeface="Calibri"/>
            </a:endParaRPr>
          </a:p>
        </p:txBody>
      </p:sp>
      <p:sp>
        <p:nvSpPr>
          <p:cNvPr id="143" name="Google Shape;143;p3"/>
          <p:cNvSpPr txBox="1"/>
          <p:nvPr/>
        </p:nvSpPr>
        <p:spPr>
          <a:xfrm>
            <a:off x="7273266" y="3560615"/>
            <a:ext cx="225482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TEST EBM/EAF</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(Sub-Projects)</a:t>
            </a:r>
            <a:endParaRPr sz="1800">
              <a:solidFill>
                <a:schemeClr val="dk1"/>
              </a:solidFill>
              <a:latin typeface="Calibri"/>
              <a:ea typeface="Calibri"/>
              <a:cs typeface="Calibri"/>
              <a:sym typeface="Calibri"/>
            </a:endParaRPr>
          </a:p>
        </p:txBody>
      </p:sp>
      <p:cxnSp>
        <p:nvCxnSpPr>
          <p:cNvPr id="144" name="Google Shape;144;p3"/>
          <p:cNvCxnSpPr/>
          <p:nvPr/>
        </p:nvCxnSpPr>
        <p:spPr>
          <a:xfrm>
            <a:off x="7135288" y="3046148"/>
            <a:ext cx="621721" cy="439358"/>
          </a:xfrm>
          <a:prstGeom prst="straightConnector1">
            <a:avLst/>
          </a:prstGeom>
          <a:noFill/>
          <a:ln cap="flat" cmpd="sng" w="12700">
            <a:solidFill>
              <a:schemeClr val="accent1"/>
            </a:solidFill>
            <a:prstDash val="solid"/>
            <a:miter lim="800000"/>
            <a:headEnd len="sm" w="sm" type="none"/>
            <a:tailEnd len="med" w="med" type="triangle"/>
          </a:ln>
        </p:spPr>
      </p:cxnSp>
      <p:cxnSp>
        <p:nvCxnSpPr>
          <p:cNvPr id="145" name="Google Shape;145;p3"/>
          <p:cNvCxnSpPr/>
          <p:nvPr/>
        </p:nvCxnSpPr>
        <p:spPr>
          <a:xfrm>
            <a:off x="4988026" y="4267321"/>
            <a:ext cx="464127" cy="452790"/>
          </a:xfrm>
          <a:prstGeom prst="straightConnector1">
            <a:avLst/>
          </a:prstGeom>
          <a:noFill/>
          <a:ln cap="flat" cmpd="sng" w="12700">
            <a:solidFill>
              <a:schemeClr val="accent1"/>
            </a:solidFill>
            <a:prstDash val="solid"/>
            <a:miter lim="800000"/>
            <a:headEnd len="sm" w="sm" type="none"/>
            <a:tailEnd len="med" w="med" type="triangle"/>
          </a:ln>
        </p:spPr>
      </p:cxnSp>
      <p:cxnSp>
        <p:nvCxnSpPr>
          <p:cNvPr id="146" name="Google Shape;146;p3"/>
          <p:cNvCxnSpPr/>
          <p:nvPr/>
        </p:nvCxnSpPr>
        <p:spPr>
          <a:xfrm flipH="1">
            <a:off x="6882346" y="4248003"/>
            <a:ext cx="505882" cy="439358"/>
          </a:xfrm>
          <a:prstGeom prst="straightConnector1">
            <a:avLst/>
          </a:prstGeom>
          <a:noFill/>
          <a:ln cap="flat" cmpd="sng" w="12700">
            <a:solidFill>
              <a:schemeClr val="accent1"/>
            </a:solidFill>
            <a:prstDash val="solid"/>
            <a:miter lim="800000"/>
            <a:headEnd len="sm" w="sm" type="none"/>
            <a:tailEnd len="med" w="med" type="triangle"/>
          </a:ln>
        </p:spPr>
      </p:cxnSp>
      <p:sp>
        <p:nvSpPr>
          <p:cNvPr id="147" name="Google Shape;147;p3"/>
          <p:cNvSpPr txBox="1"/>
          <p:nvPr/>
        </p:nvSpPr>
        <p:spPr>
          <a:xfrm>
            <a:off x="3815256" y="4793623"/>
            <a:ext cx="4918841"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CONSOLIDATE GOVERNANCE ARRANGEMENTS </a:t>
            </a:r>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AND UPSCALE ACTIONS</a:t>
            </a:r>
            <a:endParaRPr/>
          </a:p>
          <a:p>
            <a:pPr indent="0" lvl="0" marL="0" marR="0" rtl="0" algn="ctr">
              <a:spcBef>
                <a:spcPts val="0"/>
              </a:spcBef>
              <a:spcAft>
                <a:spcPts val="0"/>
              </a:spcAft>
              <a:buNone/>
            </a:pPr>
            <a:r>
              <a:rPr lang="en-US" sz="1800">
                <a:solidFill>
                  <a:srgbClr val="C00000"/>
                </a:solidFill>
                <a:latin typeface="Calibri"/>
                <a:ea typeface="Calibri"/>
                <a:cs typeface="Calibri"/>
                <a:sym typeface="Calibri"/>
              </a:rPr>
              <a:t>(next Project(s))</a:t>
            </a:r>
            <a:endParaRPr sz="1800">
              <a:solidFill>
                <a:srgbClr val="C00000"/>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6" name="Shape 406"/>
        <p:cNvGrpSpPr/>
        <p:nvPr/>
      </p:nvGrpSpPr>
      <p:grpSpPr>
        <a:xfrm>
          <a:off x="0" y="0"/>
          <a:ext cx="0" cy="0"/>
          <a:chOff x="0" y="0"/>
          <a:chExt cx="0" cy="0"/>
        </a:xfrm>
      </p:grpSpPr>
      <p:sp>
        <p:nvSpPr>
          <p:cNvPr id="407" name="Google Shape;407;p30"/>
          <p:cNvSpPr txBox="1"/>
          <p:nvPr/>
        </p:nvSpPr>
        <p:spPr>
          <a:xfrm>
            <a:off x="622300" y="1066800"/>
            <a:ext cx="10934700" cy="4801314"/>
          </a:xfrm>
          <a:prstGeom prst="rect">
            <a:avLst/>
          </a:prstGeom>
          <a:noFill/>
          <a:ln>
            <a:noFill/>
          </a:ln>
        </p:spPr>
        <p:txBody>
          <a:bodyPr anchorCtr="0" anchor="t" bIns="45700" lIns="91425" spcFirstLastPara="1" rIns="91425" wrap="square" tIns="45700">
            <a:spAutoFit/>
          </a:bodyPr>
          <a:lstStyle/>
          <a:p>
            <a:pPr indent="-285750" lvl="0" marL="285750" marR="0" rtl="0" algn="just">
              <a:spcBef>
                <a:spcPts val="0"/>
              </a:spcBef>
              <a:spcAft>
                <a:spcPts val="0"/>
              </a:spcAft>
              <a:buClr>
                <a:schemeClr val="dk1"/>
              </a:buClr>
              <a:buSzPts val="1800"/>
              <a:buFont typeface="Arial"/>
              <a:buChar char="•"/>
            </a:pPr>
            <a:r>
              <a:rPr lang="en-US" sz="1800">
                <a:solidFill>
                  <a:schemeClr val="dk1"/>
                </a:solidFill>
                <a:latin typeface="Palatino Linotype"/>
                <a:ea typeface="Palatino Linotype"/>
                <a:cs typeface="Palatino Linotype"/>
                <a:sym typeface="Palatino Linotype"/>
              </a:rPr>
              <a:t>Significant progress has been demonstrated in the implementation of the budget. In 15 months almost  US$3 MM (30% of the budget) has been disbursed, to reach a total expenditure figure of  US$10 MM (81% of the total budget). However, still US$ 3 MM remains to be executed by project end (0.5MM of these funds have already been disbursed to co-executing partner</a:t>
            </a:r>
            <a:r>
              <a:rPr lang="en-US" sz="1800">
                <a:solidFill>
                  <a:schemeClr val="dk1"/>
                </a:solidFill>
                <a:latin typeface="Palatino Linotype"/>
                <a:ea typeface="Palatino Linotype"/>
                <a:cs typeface="Palatino Linotype"/>
                <a:sym typeface="Palatino Linotype"/>
              </a:rPr>
              <a:t>s</a:t>
            </a:r>
            <a:r>
              <a:rPr lang="en-US" sz="1800">
                <a:solidFill>
                  <a:schemeClr val="dk1"/>
                </a:solidFill>
                <a:latin typeface="Palatino Linotype"/>
                <a:ea typeface="Palatino Linotype"/>
                <a:cs typeface="Palatino Linotype"/>
                <a:sym typeface="Palatino Linotype"/>
              </a:rPr>
              <a:t>).</a:t>
            </a:r>
            <a:endParaRPr sz="1800">
              <a:solidFill>
                <a:schemeClr val="dk1"/>
              </a:solidFill>
              <a:latin typeface="Palatino Linotype"/>
              <a:ea typeface="Palatino Linotype"/>
              <a:cs typeface="Palatino Linotype"/>
              <a:sym typeface="Palatino Linotype"/>
            </a:endParaRPr>
          </a:p>
          <a:p>
            <a:pPr indent="-171450" lvl="0" marL="285750" marR="0" rtl="0" algn="just">
              <a:spcBef>
                <a:spcPts val="0"/>
              </a:spcBef>
              <a:spcAft>
                <a:spcPts val="0"/>
              </a:spcAft>
              <a:buClr>
                <a:schemeClr val="dk1"/>
              </a:buClr>
              <a:buSzPts val="1800"/>
              <a:buFont typeface="Arial"/>
              <a:buNone/>
            </a:pPr>
            <a:r>
              <a:t/>
            </a:r>
            <a:endParaRPr sz="1800">
              <a:solidFill>
                <a:schemeClr val="dk1"/>
              </a:solidFill>
              <a:latin typeface="Palatino Linotype"/>
              <a:ea typeface="Palatino Linotype"/>
              <a:cs typeface="Palatino Linotype"/>
              <a:sym typeface="Palatino Linotype"/>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Palatino Linotype"/>
              <a:ea typeface="Palatino Linotype"/>
              <a:cs typeface="Palatino Linotype"/>
              <a:sym typeface="Palatino Linotype"/>
            </a:endParaRPr>
          </a:p>
          <a:p>
            <a:pPr indent="-285750" lvl="0" marL="285750" marR="0" rtl="0" algn="just">
              <a:spcBef>
                <a:spcPts val="0"/>
              </a:spcBef>
              <a:spcAft>
                <a:spcPts val="0"/>
              </a:spcAft>
              <a:buClr>
                <a:schemeClr val="dk1"/>
              </a:buClr>
              <a:buSzPts val="1800"/>
              <a:buFont typeface="Arial"/>
              <a:buChar char="•"/>
            </a:pPr>
            <a:r>
              <a:rPr lang="en-US" sz="1800">
                <a:solidFill>
                  <a:schemeClr val="dk1"/>
                </a:solidFill>
                <a:latin typeface="Palatino Linotype"/>
                <a:ea typeface="Palatino Linotype"/>
                <a:cs typeface="Palatino Linotype"/>
                <a:sym typeface="Palatino Linotype"/>
              </a:rPr>
              <a:t>Progress in financial execution has occurred both at the PCU level and with co-executing partners. However, in this last stage of the project, it is the PCU that will face the greatest responsibility and challenges in terms of implementing their activities with the remaining funds.</a:t>
            </a:r>
            <a:endParaRPr/>
          </a:p>
          <a:p>
            <a:pPr indent="0" lvl="0" marL="0" marR="0" rtl="0" algn="just">
              <a:spcBef>
                <a:spcPts val="0"/>
              </a:spcBef>
              <a:spcAft>
                <a:spcPts val="0"/>
              </a:spcAft>
              <a:buNone/>
            </a:pPr>
            <a:r>
              <a:t/>
            </a:r>
            <a:endParaRPr sz="1800">
              <a:solidFill>
                <a:schemeClr val="dk1"/>
              </a:solidFill>
              <a:latin typeface="Palatino Linotype"/>
              <a:ea typeface="Palatino Linotype"/>
              <a:cs typeface="Palatino Linotype"/>
              <a:sym typeface="Palatino Linotype"/>
            </a:endParaRPr>
          </a:p>
          <a:p>
            <a:pPr indent="-171450" lvl="0" marL="285750" marR="0" rtl="0" algn="just">
              <a:spcBef>
                <a:spcPts val="0"/>
              </a:spcBef>
              <a:spcAft>
                <a:spcPts val="0"/>
              </a:spcAft>
              <a:buClr>
                <a:schemeClr val="dk1"/>
              </a:buClr>
              <a:buSzPts val="1800"/>
              <a:buFont typeface="Arial"/>
              <a:buNone/>
            </a:pPr>
            <a:r>
              <a:t/>
            </a:r>
            <a:endParaRPr sz="1800">
              <a:solidFill>
                <a:schemeClr val="dk1"/>
              </a:solidFill>
              <a:latin typeface="Palatino Linotype"/>
              <a:ea typeface="Palatino Linotype"/>
              <a:cs typeface="Palatino Linotype"/>
              <a:sym typeface="Palatino Linotype"/>
            </a:endParaRPr>
          </a:p>
          <a:p>
            <a:pPr indent="-285750" lvl="0" marL="285750" marR="0" rtl="0" algn="just">
              <a:spcBef>
                <a:spcPts val="0"/>
              </a:spcBef>
              <a:spcAft>
                <a:spcPts val="0"/>
              </a:spcAft>
              <a:buClr>
                <a:schemeClr val="dk1"/>
              </a:buClr>
              <a:buSzPts val="1800"/>
              <a:buFont typeface="Arial"/>
              <a:buChar char="•"/>
            </a:pPr>
            <a:r>
              <a:rPr lang="en-US" sz="1800">
                <a:solidFill>
                  <a:schemeClr val="dk1"/>
                </a:solidFill>
                <a:latin typeface="Palatino Linotype"/>
                <a:ea typeface="Palatino Linotype"/>
                <a:cs typeface="Palatino Linotype"/>
                <a:sym typeface="Palatino Linotype"/>
              </a:rPr>
              <a:t>The current circumstances of 2020 due to the covid-19 outbreak will not allow the remaining budget to be fully executed within the currently approved project time frame (e.g cancellation of physical meetings and events, identification and implementation of alternative working modalities, delays in recruitment process,…). This context creates new and adds to existing delays, and implies a substantial challenge in terms of the effective execution of the budget by the currently approved project end date.</a:t>
            </a:r>
            <a:endParaRPr sz="1800">
              <a:solidFill>
                <a:schemeClr val="dk1"/>
              </a:solidFill>
              <a:latin typeface="Palatino Linotype"/>
              <a:ea typeface="Palatino Linotype"/>
              <a:cs typeface="Palatino Linotype"/>
              <a:sym typeface="Palatino Linotype"/>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8" name="Google Shape;408;p30"/>
          <p:cNvSpPr txBox="1"/>
          <p:nvPr/>
        </p:nvSpPr>
        <p:spPr>
          <a:xfrm>
            <a:off x="1921435" y="190500"/>
            <a:ext cx="799988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70C0"/>
                </a:solidFill>
                <a:latin typeface="Calibri"/>
                <a:ea typeface="Calibri"/>
                <a:cs typeface="Calibri"/>
                <a:sym typeface="Calibri"/>
              </a:rPr>
              <a:t>Conclusions from Financial Implementation Status Review</a:t>
            </a:r>
            <a:endParaRPr b="1" sz="2400">
              <a:solidFill>
                <a:srgbClr val="0070C0"/>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413" name="Shape 413"/>
        <p:cNvGrpSpPr/>
        <p:nvPr/>
      </p:nvGrpSpPr>
      <p:grpSpPr>
        <a:xfrm>
          <a:off x="0" y="0"/>
          <a:ext cx="0" cy="0"/>
          <a:chOff x="0" y="0"/>
          <a:chExt cx="0" cy="0"/>
        </a:xfrm>
      </p:grpSpPr>
      <p:sp>
        <p:nvSpPr>
          <p:cNvPr id="414" name="Google Shape;414;p31"/>
          <p:cNvSpPr txBox="1"/>
          <p:nvPr/>
        </p:nvSpPr>
        <p:spPr>
          <a:xfrm>
            <a:off x="1606550" y="369651"/>
            <a:ext cx="90297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70C0"/>
                </a:solidFill>
                <a:latin typeface="Calibri"/>
                <a:ea typeface="Calibri"/>
                <a:cs typeface="Calibri"/>
                <a:sym typeface="Calibri"/>
              </a:rPr>
              <a:t>Important Information for Consideration for GEF4 – GEF 6  Projects</a:t>
            </a:r>
            <a:endParaRPr/>
          </a:p>
        </p:txBody>
      </p:sp>
      <p:sp>
        <p:nvSpPr>
          <p:cNvPr id="415" name="Google Shape;415;p31"/>
          <p:cNvSpPr txBox="1"/>
          <p:nvPr/>
        </p:nvSpPr>
        <p:spPr>
          <a:xfrm>
            <a:off x="216000" y="1562400"/>
            <a:ext cx="11671200" cy="467820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22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200"/>
              <a:buFont typeface="Arial"/>
              <a:buChar char="•"/>
            </a:pPr>
            <a:r>
              <a:rPr lang="en-US" sz="2200">
                <a:solidFill>
                  <a:schemeClr val="dk1"/>
                </a:solidFill>
                <a:latin typeface="Calibri"/>
                <a:ea typeface="Calibri"/>
                <a:cs typeface="Calibri"/>
                <a:sym typeface="Calibri"/>
              </a:rPr>
              <a:t>Revised UNDP Policy for GEF 4 to GEF 6 Projects indicates that projects can be extended for up 18 months (previously it was 12 months)</a:t>
            </a:r>
            <a:endParaRPr/>
          </a:p>
          <a:p>
            <a:pPr indent="0" lvl="0" marL="0" marR="0" rtl="0" algn="l">
              <a:spcBef>
                <a:spcPts val="0"/>
              </a:spcBef>
              <a:spcAft>
                <a:spcPts val="0"/>
              </a:spcAft>
              <a:buNone/>
            </a:pPr>
            <a:r>
              <a:t/>
            </a:r>
            <a:endParaRPr sz="22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200"/>
              <a:buFont typeface="Arial"/>
              <a:buChar char="•"/>
            </a:pPr>
            <a:r>
              <a:rPr lang="en-US" sz="2200">
                <a:solidFill>
                  <a:schemeClr val="dk1"/>
                </a:solidFill>
                <a:latin typeface="Calibri"/>
                <a:ea typeface="Calibri"/>
                <a:cs typeface="Calibri"/>
                <a:sym typeface="Calibri"/>
              </a:rPr>
              <a:t>A 12 month extension (from 31 April 2020 to 31 April 2021) for the CLME+ Project was approved in March 2019</a:t>
            </a:r>
            <a:endParaRPr/>
          </a:p>
          <a:p>
            <a:pPr indent="-158750" lvl="0" marL="285750" marR="0" rtl="0" algn="l">
              <a:spcBef>
                <a:spcPts val="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200"/>
              <a:buFont typeface="Arial"/>
              <a:buChar char="•"/>
            </a:pPr>
            <a:r>
              <a:rPr lang="en-US" sz="2200">
                <a:solidFill>
                  <a:schemeClr val="dk1"/>
                </a:solidFill>
                <a:latin typeface="Calibri"/>
                <a:ea typeface="Calibri"/>
                <a:cs typeface="Calibri"/>
                <a:sym typeface="Calibri"/>
              </a:rPr>
              <a:t>UNDP Policy clearly states “Projects may request a second project extension due to COVID-19 related delays for a maximum of 3 months (within existing budget). At the end of the three-month period the project will financially close and any remaining project grant will be returned to the Vertical Fund.”</a:t>
            </a:r>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p>
            <a:pPr indent="-158750" lvl="0" marL="285750" marR="0" rtl="0" algn="l">
              <a:spcBef>
                <a:spcPts val="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52" name="Shape 152"/>
        <p:cNvGrpSpPr/>
        <p:nvPr/>
      </p:nvGrpSpPr>
      <p:grpSpPr>
        <a:xfrm>
          <a:off x="0" y="0"/>
          <a:ext cx="0" cy="0"/>
          <a:chOff x="0" y="0"/>
          <a:chExt cx="0" cy="0"/>
        </a:xfrm>
      </p:grpSpPr>
      <p:pic>
        <p:nvPicPr>
          <p:cNvPr id="153" name="Google Shape;153;p4"/>
          <p:cNvPicPr preferRelativeResize="0"/>
          <p:nvPr/>
        </p:nvPicPr>
        <p:blipFill rotWithShape="1">
          <a:blip r:embed="rId3">
            <a:alphaModFix/>
          </a:blip>
          <a:srcRect b="0" l="0" r="0" t="0"/>
          <a:stretch/>
        </p:blipFill>
        <p:spPr>
          <a:xfrm>
            <a:off x="5858540" y="465838"/>
            <a:ext cx="6333460" cy="2629325"/>
          </a:xfrm>
          <a:prstGeom prst="rect">
            <a:avLst/>
          </a:prstGeom>
          <a:noFill/>
          <a:ln>
            <a:noFill/>
          </a:ln>
        </p:spPr>
      </p:pic>
      <p:sp>
        <p:nvSpPr>
          <p:cNvPr id="154" name="Google Shape;154;p4"/>
          <p:cNvSpPr txBox="1"/>
          <p:nvPr/>
        </p:nvSpPr>
        <p:spPr>
          <a:xfrm>
            <a:off x="7270899" y="1371028"/>
            <a:ext cx="2036134" cy="707886"/>
          </a:xfrm>
          <a:prstGeom prst="rect">
            <a:avLst/>
          </a:prstGeom>
          <a:solidFill>
            <a:schemeClr val="accen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lt1"/>
                </a:solidFill>
                <a:latin typeface="Calibri"/>
                <a:ea typeface="Calibri"/>
                <a:cs typeface="Calibri"/>
                <a:sym typeface="Calibri"/>
              </a:rPr>
              <a:t>CEA Logframe Smartsheet</a:t>
            </a:r>
            <a:endParaRPr b="1" sz="2000">
              <a:solidFill>
                <a:schemeClr val="lt1"/>
              </a:solidFill>
              <a:latin typeface="Calibri"/>
              <a:ea typeface="Calibri"/>
              <a:cs typeface="Calibri"/>
              <a:sym typeface="Calibri"/>
            </a:endParaRPr>
          </a:p>
        </p:txBody>
      </p:sp>
      <p:sp>
        <p:nvSpPr>
          <p:cNvPr id="155" name="Google Shape;155;p4"/>
          <p:cNvSpPr txBox="1"/>
          <p:nvPr/>
        </p:nvSpPr>
        <p:spPr>
          <a:xfrm>
            <a:off x="614562" y="170699"/>
            <a:ext cx="3918098"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Analysis of Technical Implementation Progress </a:t>
            </a:r>
            <a:endParaRPr/>
          </a:p>
          <a:p>
            <a:pPr indent="0" lvl="0" marL="0" marR="0" rtl="0" algn="l">
              <a:spcBef>
                <a:spcPts val="0"/>
              </a:spcBef>
              <a:spcAft>
                <a:spcPts val="0"/>
              </a:spcAft>
              <a:buNone/>
            </a:pPr>
            <a:r>
              <a:rPr b="1" i="1" lang="en-US" sz="2400">
                <a:solidFill>
                  <a:schemeClr val="dk1"/>
                </a:solidFill>
                <a:latin typeface="Calibri"/>
                <a:ea typeface="Calibri"/>
                <a:cs typeface="Calibri"/>
                <a:sym typeface="Calibri"/>
              </a:rPr>
              <a:t>- Tools Used</a:t>
            </a:r>
            <a:endParaRPr b="1" i="1" sz="2400">
              <a:solidFill>
                <a:schemeClr val="dk1"/>
              </a:solidFill>
              <a:latin typeface="Calibri"/>
              <a:ea typeface="Calibri"/>
              <a:cs typeface="Calibri"/>
              <a:sym typeface="Calibri"/>
            </a:endParaRPr>
          </a:p>
        </p:txBody>
      </p:sp>
      <p:pic>
        <p:nvPicPr>
          <p:cNvPr id="156" name="Google Shape;156;p4"/>
          <p:cNvPicPr preferRelativeResize="0"/>
          <p:nvPr/>
        </p:nvPicPr>
        <p:blipFill rotWithShape="1">
          <a:blip r:embed="rId4">
            <a:alphaModFix/>
          </a:blip>
          <a:srcRect b="0" l="0" r="0" t="0"/>
          <a:stretch/>
        </p:blipFill>
        <p:spPr>
          <a:xfrm>
            <a:off x="5816009" y="3502549"/>
            <a:ext cx="6188150" cy="3317331"/>
          </a:xfrm>
          <a:prstGeom prst="rect">
            <a:avLst/>
          </a:prstGeom>
          <a:noFill/>
          <a:ln>
            <a:noFill/>
          </a:ln>
        </p:spPr>
      </p:pic>
      <p:sp>
        <p:nvSpPr>
          <p:cNvPr id="157" name="Google Shape;157;p4"/>
          <p:cNvSpPr txBox="1"/>
          <p:nvPr/>
        </p:nvSpPr>
        <p:spPr>
          <a:xfrm>
            <a:off x="8081762" y="4569814"/>
            <a:ext cx="2354100" cy="708000"/>
          </a:xfrm>
          <a:prstGeom prst="rect">
            <a:avLst/>
          </a:prstGeom>
          <a:solidFill>
            <a:schemeClr val="accen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lt1"/>
                </a:solidFill>
                <a:latin typeface="Calibri"/>
                <a:ea typeface="Calibri"/>
                <a:cs typeface="Calibri"/>
                <a:sym typeface="Calibri"/>
              </a:rPr>
              <a:t>Integrated Logframe Smartsheet</a:t>
            </a:r>
            <a:endParaRPr b="1" sz="2000">
              <a:solidFill>
                <a:schemeClr val="lt1"/>
              </a:solidFill>
              <a:latin typeface="Calibri"/>
              <a:ea typeface="Calibri"/>
              <a:cs typeface="Calibri"/>
              <a:sym typeface="Calibri"/>
            </a:endParaRPr>
          </a:p>
        </p:txBody>
      </p:sp>
      <p:pic>
        <p:nvPicPr>
          <p:cNvPr id="158" name="Google Shape;158;p4"/>
          <p:cNvPicPr preferRelativeResize="0"/>
          <p:nvPr/>
        </p:nvPicPr>
        <p:blipFill rotWithShape="1">
          <a:blip r:embed="rId5">
            <a:alphaModFix/>
          </a:blip>
          <a:srcRect b="0" l="0" r="0" t="0"/>
          <a:stretch/>
        </p:blipFill>
        <p:spPr>
          <a:xfrm>
            <a:off x="614540" y="1371030"/>
            <a:ext cx="4600829" cy="3906658"/>
          </a:xfrm>
          <a:prstGeom prst="rect">
            <a:avLst/>
          </a:prstGeom>
          <a:noFill/>
          <a:ln>
            <a:noFill/>
          </a:ln>
        </p:spPr>
      </p:pic>
      <p:sp>
        <p:nvSpPr>
          <p:cNvPr id="159" name="Google Shape;159;p4"/>
          <p:cNvSpPr txBox="1"/>
          <p:nvPr/>
        </p:nvSpPr>
        <p:spPr>
          <a:xfrm>
            <a:off x="1733806" y="3800212"/>
            <a:ext cx="2480501" cy="338554"/>
          </a:xfrm>
          <a:prstGeom prst="rect">
            <a:avLst/>
          </a:prstGeom>
          <a:solidFill>
            <a:schemeClr val="accen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Calibri"/>
                <a:ea typeface="Calibri"/>
                <a:cs typeface="Calibri"/>
                <a:sym typeface="Calibri"/>
              </a:rPr>
              <a:t>Narrative Progress Report </a:t>
            </a:r>
            <a:endParaRPr/>
          </a:p>
        </p:txBody>
      </p:sp>
      <p:sp>
        <p:nvSpPr>
          <p:cNvPr id="160" name="Google Shape;160;p4"/>
          <p:cNvSpPr txBox="1"/>
          <p:nvPr/>
        </p:nvSpPr>
        <p:spPr>
          <a:xfrm>
            <a:off x="6827738" y="5527800"/>
            <a:ext cx="3375300" cy="1098600"/>
          </a:xfrm>
          <a:prstGeom prst="rect">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latin typeface="Calibri"/>
                <a:ea typeface="Calibri"/>
                <a:cs typeface="Calibri"/>
                <a:sym typeface="Calibri"/>
              </a:rPr>
              <a:t>Integrated Logframe Smartsheet assesses both CLME+ PCU and CEAs performance</a:t>
            </a:r>
            <a:endParaRPr b="1" sz="180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graphicFrame>
        <p:nvGraphicFramePr>
          <p:cNvPr id="166" name="Google Shape;166;p5"/>
          <p:cNvGraphicFramePr/>
          <p:nvPr/>
        </p:nvGraphicFramePr>
        <p:xfrm>
          <a:off x="946297" y="2801677"/>
          <a:ext cx="3000000" cy="3000000"/>
        </p:xfrm>
        <a:graphic>
          <a:graphicData uri="http://schemas.openxmlformats.org/drawingml/2006/table">
            <a:tbl>
              <a:tblPr bandRow="1" firstRow="1">
                <a:noFill/>
                <a:tableStyleId>{3D483F2B-6805-42A4-B3A3-B4662D4F3CC4}</a:tableStyleId>
              </a:tblPr>
              <a:tblGrid>
                <a:gridCol w="4938350"/>
                <a:gridCol w="3026375"/>
                <a:gridCol w="2577450"/>
              </a:tblGrid>
              <a:tr h="381800">
                <a:tc>
                  <a:txBody>
                    <a:bodyPr/>
                    <a:lstStyle/>
                    <a:p>
                      <a:pPr indent="0" lvl="0" marL="0" marR="0" rtl="0" algn="l">
                        <a:spcBef>
                          <a:spcPts val="0"/>
                        </a:spcBef>
                        <a:spcAft>
                          <a:spcPts val="0"/>
                        </a:spcAft>
                        <a:buNone/>
                      </a:pPr>
                      <a:r>
                        <a:rPr lang="en-US" sz="1800" u="none" cap="none" strike="noStrike"/>
                        <a:t>Milestone and Targets</a:t>
                      </a:r>
                      <a:endParaRPr sz="1800"/>
                    </a:p>
                  </a:txBody>
                  <a:tcPr marT="45725" marB="45725" marR="91450" marL="91450"/>
                </a:tc>
                <a:tc>
                  <a:txBody>
                    <a:bodyPr/>
                    <a:lstStyle/>
                    <a:p>
                      <a:pPr indent="0" lvl="0" marL="0" marR="0" rtl="0" algn="l">
                        <a:spcBef>
                          <a:spcPts val="0"/>
                        </a:spcBef>
                        <a:spcAft>
                          <a:spcPts val="0"/>
                        </a:spcAft>
                        <a:buNone/>
                      </a:pPr>
                      <a:r>
                        <a:rPr lang="en-US" sz="1800"/>
                        <a:t>Number</a:t>
                      </a:r>
                      <a:endParaRPr/>
                    </a:p>
                  </a:txBody>
                  <a:tcPr marT="45725" marB="45725" marR="91450" marL="91450"/>
                </a:tc>
                <a:tc>
                  <a:txBody>
                    <a:bodyPr/>
                    <a:lstStyle/>
                    <a:p>
                      <a:pPr indent="0" lvl="0" marL="0" marR="0" rtl="0" algn="l">
                        <a:spcBef>
                          <a:spcPts val="0"/>
                        </a:spcBef>
                        <a:spcAft>
                          <a:spcPts val="0"/>
                        </a:spcAft>
                        <a:buNone/>
                      </a:pPr>
                      <a:r>
                        <a:rPr lang="en-US" sz="1800"/>
                        <a:t>Percentage</a:t>
                      </a:r>
                      <a:endParaRPr/>
                    </a:p>
                  </a:txBody>
                  <a:tcPr marT="45725" marB="45725" marR="91450" marL="91450"/>
                </a:tc>
              </a:tr>
              <a:tr h="127525">
                <a:tc>
                  <a:txBody>
                    <a:bodyPr/>
                    <a:lstStyle/>
                    <a:p>
                      <a:pPr indent="0" lvl="0" marL="0" marR="0" rtl="0" algn="l">
                        <a:spcBef>
                          <a:spcPts val="0"/>
                        </a:spcBef>
                        <a:spcAft>
                          <a:spcPts val="0"/>
                        </a:spcAft>
                        <a:buNone/>
                      </a:pPr>
                      <a:r>
                        <a:rPr lang="en-US" sz="1800"/>
                        <a:t>Total</a:t>
                      </a:r>
                      <a:r>
                        <a:rPr lang="en-US" sz="1800"/>
                        <a:t> number of Milestones and Targets</a:t>
                      </a:r>
                      <a:endParaRPr sz="1800"/>
                    </a:p>
                  </a:txBody>
                  <a:tcPr marT="45725" marB="45725" marR="91450" marL="91450"/>
                </a:tc>
                <a:tc>
                  <a:txBody>
                    <a:bodyPr/>
                    <a:lstStyle/>
                    <a:p>
                      <a:pPr indent="0" lvl="0" marL="0" marR="0" rtl="0" algn="l">
                        <a:spcBef>
                          <a:spcPts val="0"/>
                        </a:spcBef>
                        <a:spcAft>
                          <a:spcPts val="0"/>
                        </a:spcAft>
                        <a:buNone/>
                      </a:pPr>
                      <a:r>
                        <a:rPr lang="en-US" sz="1800"/>
                        <a:t>71</a:t>
                      </a:r>
                      <a:endParaRPr/>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r h="381800">
                <a:tc>
                  <a:txBody>
                    <a:bodyPr/>
                    <a:lstStyle/>
                    <a:p>
                      <a:pPr indent="0" lvl="0" marL="0" marR="0" rtl="0" algn="l">
                        <a:spcBef>
                          <a:spcPts val="0"/>
                        </a:spcBef>
                        <a:spcAft>
                          <a:spcPts val="0"/>
                        </a:spcAft>
                        <a:buNone/>
                      </a:pPr>
                      <a:r>
                        <a:rPr lang="en-US" sz="1800">
                          <a:solidFill>
                            <a:schemeClr val="dk1"/>
                          </a:solidFill>
                        </a:rPr>
                        <a:t>Achieved</a:t>
                      </a:r>
                      <a:endParaRPr/>
                    </a:p>
                  </a:txBody>
                  <a:tcPr marT="45725" marB="45725" marR="91450" marL="91450"/>
                </a:tc>
                <a:tc>
                  <a:txBody>
                    <a:bodyPr/>
                    <a:lstStyle/>
                    <a:p>
                      <a:pPr indent="0" lvl="0" marL="0" marR="0" rtl="0" algn="l">
                        <a:spcBef>
                          <a:spcPts val="0"/>
                        </a:spcBef>
                        <a:spcAft>
                          <a:spcPts val="0"/>
                        </a:spcAft>
                        <a:buNone/>
                      </a:pPr>
                      <a:r>
                        <a:rPr lang="en-US" sz="1800">
                          <a:solidFill>
                            <a:schemeClr val="dk1"/>
                          </a:solidFill>
                        </a:rPr>
                        <a:t>33</a:t>
                      </a:r>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800"/>
                        <a:buFont typeface="Calibri"/>
                        <a:buNone/>
                      </a:pPr>
                      <a:r>
                        <a:rPr lang="en-US" sz="1800"/>
                        <a:t>46.5%</a:t>
                      </a:r>
                      <a:endParaRPr/>
                    </a:p>
                  </a:txBody>
                  <a:tcPr marT="45725" marB="45725" marR="91450" marL="91450"/>
                </a:tc>
              </a:tr>
              <a:tr h="381800">
                <a:tc>
                  <a:txBody>
                    <a:bodyPr/>
                    <a:lstStyle/>
                    <a:p>
                      <a:pPr indent="0" lvl="0" marL="0" marR="0" rtl="0" algn="l">
                        <a:lnSpc>
                          <a:spcPct val="100000"/>
                        </a:lnSpc>
                        <a:spcBef>
                          <a:spcPts val="0"/>
                        </a:spcBef>
                        <a:spcAft>
                          <a:spcPts val="0"/>
                        </a:spcAft>
                        <a:buClr>
                          <a:schemeClr val="dk1"/>
                        </a:buClr>
                        <a:buSzPts val="1800"/>
                        <a:buFont typeface="Calibri"/>
                        <a:buNone/>
                      </a:pPr>
                      <a:r>
                        <a:rPr lang="en-US" sz="1800"/>
                        <a:t>Delayed</a:t>
                      </a:r>
                      <a:endParaRPr/>
                    </a:p>
                  </a:txBody>
                  <a:tcPr marT="45725" marB="45725" marR="91450" marL="91450"/>
                </a:tc>
                <a:tc>
                  <a:txBody>
                    <a:bodyPr/>
                    <a:lstStyle/>
                    <a:p>
                      <a:pPr indent="0" lvl="0" marL="0" marR="0" rtl="0" algn="l">
                        <a:spcBef>
                          <a:spcPts val="0"/>
                        </a:spcBef>
                        <a:spcAft>
                          <a:spcPts val="0"/>
                        </a:spcAft>
                        <a:buNone/>
                      </a:pPr>
                      <a:r>
                        <a:rPr lang="en-US" sz="1800"/>
                        <a:t>13</a:t>
                      </a:r>
                      <a:endParaRPr/>
                    </a:p>
                  </a:txBody>
                  <a:tcPr marT="45725" marB="45725" marR="91450" marL="91450"/>
                </a:tc>
                <a:tc>
                  <a:txBody>
                    <a:bodyPr/>
                    <a:lstStyle/>
                    <a:p>
                      <a:pPr indent="0" lvl="0" marL="0" marR="0" rtl="0" algn="l">
                        <a:spcBef>
                          <a:spcPts val="0"/>
                        </a:spcBef>
                        <a:spcAft>
                          <a:spcPts val="0"/>
                        </a:spcAft>
                        <a:buNone/>
                      </a:pPr>
                      <a:r>
                        <a:rPr lang="en-US" sz="1800"/>
                        <a:t>18%</a:t>
                      </a:r>
                      <a:endParaRPr/>
                    </a:p>
                  </a:txBody>
                  <a:tcPr marT="45725" marB="45725" marR="91450" marL="91450"/>
                </a:tc>
              </a:tr>
              <a:tr h="381800">
                <a:tc>
                  <a:txBody>
                    <a:bodyPr/>
                    <a:lstStyle/>
                    <a:p>
                      <a:pPr indent="0" lvl="0" marL="0" marR="0" rtl="0" algn="l">
                        <a:spcBef>
                          <a:spcPts val="0"/>
                        </a:spcBef>
                        <a:spcAft>
                          <a:spcPts val="0"/>
                        </a:spcAft>
                        <a:buNone/>
                      </a:pPr>
                      <a:r>
                        <a:rPr lang="en-US" sz="1800"/>
                        <a:t>In-Progress</a:t>
                      </a:r>
                      <a:endParaRPr/>
                    </a:p>
                  </a:txBody>
                  <a:tcPr marT="45725" marB="45725" marR="91450" marL="91450"/>
                </a:tc>
                <a:tc>
                  <a:txBody>
                    <a:bodyPr/>
                    <a:lstStyle/>
                    <a:p>
                      <a:pPr indent="0" lvl="0" marL="0" marR="0" rtl="0" algn="l">
                        <a:spcBef>
                          <a:spcPts val="0"/>
                        </a:spcBef>
                        <a:spcAft>
                          <a:spcPts val="0"/>
                        </a:spcAft>
                        <a:buNone/>
                      </a:pPr>
                      <a:r>
                        <a:rPr lang="en-US" sz="1800"/>
                        <a:t>25</a:t>
                      </a:r>
                      <a:endParaRPr/>
                    </a:p>
                  </a:txBody>
                  <a:tcPr marT="45725" marB="45725" marR="91450" marL="91450"/>
                </a:tc>
                <a:tc>
                  <a:txBody>
                    <a:bodyPr/>
                    <a:lstStyle/>
                    <a:p>
                      <a:pPr indent="0" lvl="0" marL="0" marR="0" rtl="0" algn="l">
                        <a:spcBef>
                          <a:spcPts val="0"/>
                        </a:spcBef>
                        <a:spcAft>
                          <a:spcPts val="0"/>
                        </a:spcAft>
                        <a:buNone/>
                      </a:pPr>
                      <a:r>
                        <a:rPr lang="en-US" sz="1800"/>
                        <a:t>35%</a:t>
                      </a:r>
                      <a:endParaRPr/>
                    </a:p>
                  </a:txBody>
                  <a:tcPr marT="45725" marB="45725" marR="91450" marL="91450"/>
                </a:tc>
              </a:tr>
              <a:tr h="381800">
                <a:tc>
                  <a:txBody>
                    <a:bodyPr/>
                    <a:lstStyle/>
                    <a:p>
                      <a:pPr indent="-285750" lvl="0" marL="285750" marR="0" rtl="0" algn="l">
                        <a:lnSpc>
                          <a:spcPct val="100000"/>
                        </a:lnSpc>
                        <a:spcBef>
                          <a:spcPts val="0"/>
                        </a:spcBef>
                        <a:spcAft>
                          <a:spcPts val="0"/>
                        </a:spcAft>
                        <a:buClr>
                          <a:schemeClr val="dk1"/>
                        </a:buClr>
                        <a:buSzPts val="1800"/>
                        <a:buFont typeface="Arial"/>
                        <a:buChar char="•"/>
                      </a:pPr>
                      <a:r>
                        <a:rPr i="1" lang="en-US" sz="1800"/>
                        <a:t>At Risk and Unlikely to be met by target dates specified under the October</a:t>
                      </a:r>
                      <a:r>
                        <a:rPr i="1" lang="en-US" sz="1800"/>
                        <a:t> 2019 revised timeline</a:t>
                      </a:r>
                      <a:endParaRPr i="1" sz="1800"/>
                    </a:p>
                  </a:txBody>
                  <a:tcPr marT="45725" marB="45725" marR="91450" marL="91450"/>
                </a:tc>
                <a:tc>
                  <a:txBody>
                    <a:bodyPr/>
                    <a:lstStyle/>
                    <a:p>
                      <a:pPr indent="0" lvl="0" marL="0" marR="0" rtl="0" algn="l">
                        <a:spcBef>
                          <a:spcPts val="0"/>
                        </a:spcBef>
                        <a:spcAft>
                          <a:spcPts val="0"/>
                        </a:spcAft>
                        <a:buNone/>
                      </a:pPr>
                      <a:r>
                        <a:rPr lang="en-US" sz="1800"/>
                        <a:t>5</a:t>
                      </a:r>
                      <a:endParaRPr/>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bl>
          </a:graphicData>
        </a:graphic>
      </p:graphicFrame>
      <p:sp>
        <p:nvSpPr>
          <p:cNvPr id="167" name="Google Shape;167;p5"/>
          <p:cNvSpPr txBox="1"/>
          <p:nvPr/>
        </p:nvSpPr>
        <p:spPr>
          <a:xfrm>
            <a:off x="1028792" y="1759438"/>
            <a:ext cx="9939105"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Calibri"/>
                <a:ea typeface="Calibri"/>
                <a:cs typeface="Calibri"/>
                <a:sym typeface="Calibri"/>
              </a:rPr>
              <a:t>The analysis shown below includes all targets under Project Components 1, 2, 4 and 5 but excludes targets defined under Component 3 (</a:t>
            </a:r>
            <a:r>
              <a:rPr i="1" lang="en-US" sz="2000">
                <a:solidFill>
                  <a:schemeClr val="dk1"/>
                </a:solidFill>
                <a:latin typeface="Calibri"/>
                <a:ea typeface="Calibri"/>
                <a:cs typeface="Calibri"/>
                <a:sym typeface="Calibri"/>
              </a:rPr>
              <a:t>i.e the sub-projects</a:t>
            </a:r>
            <a:r>
              <a:rPr lang="en-US" sz="2000">
                <a:solidFill>
                  <a:schemeClr val="dk1"/>
                </a:solidFill>
                <a:latin typeface="Calibri"/>
                <a:ea typeface="Calibri"/>
                <a:cs typeface="Calibri"/>
                <a:sym typeface="Calibri"/>
              </a:rPr>
              <a:t>)</a:t>
            </a:r>
            <a:endParaRPr sz="2000">
              <a:solidFill>
                <a:schemeClr val="dk1"/>
              </a:solidFill>
              <a:latin typeface="Calibri"/>
              <a:ea typeface="Calibri"/>
              <a:cs typeface="Calibri"/>
              <a:sym typeface="Calibri"/>
            </a:endParaRPr>
          </a:p>
        </p:txBody>
      </p:sp>
      <p:sp>
        <p:nvSpPr>
          <p:cNvPr id="168" name="Google Shape;168;p5"/>
          <p:cNvSpPr txBox="1"/>
          <p:nvPr/>
        </p:nvSpPr>
        <p:spPr>
          <a:xfrm>
            <a:off x="1670225" y="379507"/>
            <a:ext cx="8727040"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Calibri"/>
                <a:ea typeface="Calibri"/>
                <a:cs typeface="Calibri"/>
                <a:sym typeface="Calibri"/>
              </a:rPr>
              <a:t>Analysis of Technical Implementation Progress:</a:t>
            </a:r>
            <a:endParaRPr/>
          </a:p>
          <a:p>
            <a:pPr indent="0" lvl="0" marL="0" marR="0" rtl="0" algn="ctr">
              <a:spcBef>
                <a:spcPts val="0"/>
              </a:spcBef>
              <a:spcAft>
                <a:spcPts val="0"/>
              </a:spcAft>
              <a:buNone/>
            </a:pPr>
            <a:r>
              <a:rPr b="1" lang="en-US" sz="2800">
                <a:solidFill>
                  <a:schemeClr val="dk1"/>
                </a:solidFill>
                <a:latin typeface="Calibri"/>
                <a:ea typeface="Calibri"/>
                <a:cs typeface="Calibri"/>
                <a:sym typeface="Calibri"/>
              </a:rPr>
              <a:t> </a:t>
            </a:r>
            <a:r>
              <a:rPr b="1" i="1" lang="en-US" sz="2800">
                <a:solidFill>
                  <a:srgbClr val="0070C0"/>
                </a:solidFill>
                <a:latin typeface="Calibri"/>
                <a:ea typeface="Calibri"/>
                <a:cs typeface="Calibri"/>
                <a:sym typeface="Calibri"/>
              </a:rPr>
              <a:t>current status</a:t>
            </a:r>
            <a:endParaRPr b="1" i="1" sz="2800">
              <a:solidFill>
                <a:srgbClr val="0070C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graphicFrame>
        <p:nvGraphicFramePr>
          <p:cNvPr id="174" name="Google Shape;174;p6"/>
          <p:cNvGraphicFramePr/>
          <p:nvPr/>
        </p:nvGraphicFramePr>
        <p:xfrm>
          <a:off x="706874" y="2368958"/>
          <a:ext cx="3000000" cy="3000000"/>
        </p:xfrm>
        <a:graphic>
          <a:graphicData uri="http://schemas.openxmlformats.org/drawingml/2006/table">
            <a:tbl>
              <a:tblPr bandRow="1" firstRow="1">
                <a:noFill/>
                <a:tableStyleId>{3D483F2B-6805-42A4-B3A3-B4662D4F3CC4}</a:tableStyleId>
              </a:tblPr>
              <a:tblGrid>
                <a:gridCol w="3444425"/>
                <a:gridCol w="1921025"/>
                <a:gridCol w="1921025"/>
                <a:gridCol w="1921025"/>
              </a:tblGrid>
              <a:tr h="370850">
                <a:tc>
                  <a:txBody>
                    <a:bodyPr/>
                    <a:lstStyle/>
                    <a:p>
                      <a:pPr indent="0" lvl="0" marL="0" marR="0" rtl="0" algn="l">
                        <a:spcBef>
                          <a:spcPts val="0"/>
                        </a:spcBef>
                        <a:spcAft>
                          <a:spcPts val="0"/>
                        </a:spcAft>
                        <a:buNone/>
                      </a:pPr>
                      <a:r>
                        <a:rPr lang="en-US" sz="2000"/>
                        <a:t>Milestone/Target</a:t>
                      </a:r>
                      <a:endParaRPr/>
                    </a:p>
                  </a:txBody>
                  <a:tcPr marT="45725" marB="45725" marR="91450" marL="91450"/>
                </a:tc>
                <a:tc>
                  <a:txBody>
                    <a:bodyPr/>
                    <a:lstStyle/>
                    <a:p>
                      <a:pPr indent="0" lvl="0" marL="0" marR="0" rtl="0" algn="l">
                        <a:spcBef>
                          <a:spcPts val="0"/>
                        </a:spcBef>
                        <a:spcAft>
                          <a:spcPts val="0"/>
                        </a:spcAft>
                        <a:buNone/>
                      </a:pPr>
                      <a:r>
                        <a:rPr lang="en-US" sz="2000"/>
                        <a:t>February</a:t>
                      </a:r>
                      <a:r>
                        <a:rPr lang="en-US" sz="2000"/>
                        <a:t> </a:t>
                      </a:r>
                      <a:endParaRPr/>
                    </a:p>
                    <a:p>
                      <a:pPr indent="0" lvl="0" marL="0" marR="0" rtl="0" algn="l">
                        <a:spcBef>
                          <a:spcPts val="0"/>
                        </a:spcBef>
                        <a:spcAft>
                          <a:spcPts val="0"/>
                        </a:spcAft>
                        <a:buNone/>
                      </a:pPr>
                      <a:r>
                        <a:rPr lang="en-US" sz="2000"/>
                        <a:t>2019</a:t>
                      </a:r>
                      <a:endParaRPr sz="2000"/>
                    </a:p>
                  </a:txBody>
                  <a:tcPr marT="45725" marB="45725" marR="91450" marL="91450"/>
                </a:tc>
                <a:tc>
                  <a:txBody>
                    <a:bodyPr/>
                    <a:lstStyle/>
                    <a:p>
                      <a:pPr indent="0" lvl="0" marL="0" marR="0" rtl="0" algn="l">
                        <a:spcBef>
                          <a:spcPts val="0"/>
                        </a:spcBef>
                        <a:spcAft>
                          <a:spcPts val="0"/>
                        </a:spcAft>
                        <a:buNone/>
                      </a:pPr>
                      <a:r>
                        <a:rPr lang="en-US" sz="2000"/>
                        <a:t>September</a:t>
                      </a:r>
                      <a:r>
                        <a:rPr lang="en-US" sz="2000"/>
                        <a:t> 2019</a:t>
                      </a:r>
                      <a:endParaRPr sz="2000"/>
                    </a:p>
                  </a:txBody>
                  <a:tcPr marT="45725" marB="45725" marR="91450" marL="91450"/>
                </a:tc>
                <a:tc>
                  <a:txBody>
                    <a:bodyPr/>
                    <a:lstStyle/>
                    <a:p>
                      <a:pPr indent="0" lvl="0" marL="0" marR="0" rtl="0" algn="l">
                        <a:spcBef>
                          <a:spcPts val="0"/>
                        </a:spcBef>
                        <a:spcAft>
                          <a:spcPts val="0"/>
                        </a:spcAft>
                        <a:buNone/>
                      </a:pPr>
                      <a:r>
                        <a:rPr lang="en-US" sz="2000">
                          <a:solidFill>
                            <a:srgbClr val="833C0B"/>
                          </a:solidFill>
                        </a:rPr>
                        <a:t>May 2020</a:t>
                      </a:r>
                      <a:endParaRPr/>
                    </a:p>
                  </a:txBody>
                  <a:tcPr marT="45725" marB="45725" marR="91450" marL="91450"/>
                </a:tc>
              </a:tr>
              <a:tr h="370850">
                <a:tc>
                  <a:txBody>
                    <a:bodyPr/>
                    <a:lstStyle/>
                    <a:p>
                      <a:pPr indent="0" lvl="0" marL="0" marR="0" rtl="0" algn="l">
                        <a:spcBef>
                          <a:spcPts val="0"/>
                        </a:spcBef>
                        <a:spcAft>
                          <a:spcPts val="0"/>
                        </a:spcAft>
                        <a:buNone/>
                      </a:pPr>
                      <a:r>
                        <a:rPr lang="en-US" sz="2000">
                          <a:solidFill>
                            <a:schemeClr val="dk1"/>
                          </a:solidFill>
                        </a:rPr>
                        <a:t>Achieved</a:t>
                      </a:r>
                      <a:endParaRPr/>
                    </a:p>
                  </a:txBody>
                  <a:tcPr marT="45725" marB="45725" marR="91450" marL="91450"/>
                </a:tc>
                <a:tc>
                  <a:txBody>
                    <a:bodyPr/>
                    <a:lstStyle/>
                    <a:p>
                      <a:pPr indent="0" lvl="0" marL="0" marR="0" rtl="0" algn="l">
                        <a:spcBef>
                          <a:spcPts val="0"/>
                        </a:spcBef>
                        <a:spcAft>
                          <a:spcPts val="0"/>
                        </a:spcAft>
                        <a:buNone/>
                      </a:pPr>
                      <a:r>
                        <a:rPr lang="en-US" sz="2000">
                          <a:solidFill>
                            <a:schemeClr val="dk1"/>
                          </a:solidFill>
                        </a:rPr>
                        <a:t>19</a:t>
                      </a:r>
                      <a:endParaRPr/>
                    </a:p>
                  </a:txBody>
                  <a:tcPr marT="45725" marB="45725" marR="91450" marL="91450"/>
                </a:tc>
                <a:tc>
                  <a:txBody>
                    <a:bodyPr/>
                    <a:lstStyle/>
                    <a:p>
                      <a:pPr indent="0" lvl="0" marL="0" marR="0" rtl="0" algn="l">
                        <a:spcBef>
                          <a:spcPts val="0"/>
                        </a:spcBef>
                        <a:spcAft>
                          <a:spcPts val="0"/>
                        </a:spcAft>
                        <a:buNone/>
                      </a:pPr>
                      <a:r>
                        <a:rPr lang="en-US" sz="2000">
                          <a:solidFill>
                            <a:schemeClr val="dk1"/>
                          </a:solidFill>
                        </a:rPr>
                        <a:t>25</a:t>
                      </a:r>
                      <a:endParaRPr/>
                    </a:p>
                  </a:txBody>
                  <a:tcPr marT="45725" marB="45725" marR="91450" marL="91450"/>
                </a:tc>
                <a:tc>
                  <a:txBody>
                    <a:bodyPr/>
                    <a:lstStyle/>
                    <a:p>
                      <a:pPr indent="0" lvl="0" marL="0" marR="0" rtl="0" algn="l">
                        <a:spcBef>
                          <a:spcPts val="0"/>
                        </a:spcBef>
                        <a:spcAft>
                          <a:spcPts val="0"/>
                        </a:spcAft>
                        <a:buNone/>
                      </a:pPr>
                      <a:r>
                        <a:rPr lang="en-US" sz="2000">
                          <a:solidFill>
                            <a:srgbClr val="833C0B"/>
                          </a:solidFill>
                        </a:rPr>
                        <a:t>33</a:t>
                      </a:r>
                      <a:endParaRPr/>
                    </a:p>
                  </a:txBody>
                  <a:tcPr marT="45725" marB="45725" marR="91450" marL="91450"/>
                </a:tc>
              </a:tr>
              <a:tr h="370850">
                <a:tc>
                  <a:txBody>
                    <a:bodyPr/>
                    <a:lstStyle/>
                    <a:p>
                      <a:pPr indent="0" lvl="0" marL="0" marR="0" rtl="0" algn="l">
                        <a:spcBef>
                          <a:spcPts val="0"/>
                        </a:spcBef>
                        <a:spcAft>
                          <a:spcPts val="0"/>
                        </a:spcAft>
                        <a:buNone/>
                      </a:pPr>
                      <a:r>
                        <a:rPr lang="en-US" sz="2000"/>
                        <a:t>At risk of not being met by current</a:t>
                      </a:r>
                      <a:r>
                        <a:rPr lang="en-US" sz="2000"/>
                        <a:t> delivery date in Results Framework</a:t>
                      </a:r>
                      <a:endParaRPr sz="2000"/>
                    </a:p>
                  </a:txBody>
                  <a:tcPr marT="45725" marB="45725" marR="91450" marL="91450"/>
                </a:tc>
                <a:tc>
                  <a:txBody>
                    <a:bodyPr/>
                    <a:lstStyle/>
                    <a:p>
                      <a:pPr indent="0" lvl="0" marL="0" marR="0" rtl="0" algn="l">
                        <a:spcBef>
                          <a:spcPts val="0"/>
                        </a:spcBef>
                        <a:spcAft>
                          <a:spcPts val="0"/>
                        </a:spcAft>
                        <a:buNone/>
                      </a:pPr>
                      <a:r>
                        <a:rPr lang="en-US" sz="2000">
                          <a:solidFill>
                            <a:schemeClr val="dk1"/>
                          </a:solidFill>
                        </a:rPr>
                        <a:t>27</a:t>
                      </a:r>
                      <a:endParaRPr/>
                    </a:p>
                  </a:txBody>
                  <a:tcPr marT="45725" marB="45725" marR="91450" marL="91450"/>
                </a:tc>
                <a:tc>
                  <a:txBody>
                    <a:bodyPr/>
                    <a:lstStyle/>
                    <a:p>
                      <a:pPr indent="0" lvl="0" marL="0" marR="0" rtl="0" algn="l">
                        <a:spcBef>
                          <a:spcPts val="0"/>
                        </a:spcBef>
                        <a:spcAft>
                          <a:spcPts val="0"/>
                        </a:spcAft>
                        <a:buNone/>
                      </a:pPr>
                      <a:r>
                        <a:rPr lang="en-US" sz="2000">
                          <a:solidFill>
                            <a:schemeClr val="dk1"/>
                          </a:solidFill>
                        </a:rPr>
                        <a:t>13</a:t>
                      </a:r>
                      <a:endParaRPr/>
                    </a:p>
                  </a:txBody>
                  <a:tcPr marT="45725" marB="45725" marR="91450" marL="91450"/>
                </a:tc>
                <a:tc>
                  <a:txBody>
                    <a:bodyPr/>
                    <a:lstStyle/>
                    <a:p>
                      <a:pPr indent="0" lvl="0" marL="0" marR="0" rtl="0" algn="l">
                        <a:spcBef>
                          <a:spcPts val="0"/>
                        </a:spcBef>
                        <a:spcAft>
                          <a:spcPts val="0"/>
                        </a:spcAft>
                        <a:buNone/>
                      </a:pPr>
                      <a:r>
                        <a:rPr lang="en-US" sz="2000">
                          <a:solidFill>
                            <a:srgbClr val="833C0B"/>
                          </a:solidFill>
                        </a:rPr>
                        <a:t>5</a:t>
                      </a:r>
                      <a:endParaRPr/>
                    </a:p>
                  </a:txBody>
                  <a:tcPr marT="45725" marB="45725" marR="91450" marL="91450"/>
                </a:tc>
              </a:tr>
              <a:tr h="370850">
                <a:tc>
                  <a:txBody>
                    <a:bodyPr/>
                    <a:lstStyle/>
                    <a:p>
                      <a:pPr indent="0" lvl="0" marL="0" marR="0" rtl="0" algn="l">
                        <a:spcBef>
                          <a:spcPts val="0"/>
                        </a:spcBef>
                        <a:spcAft>
                          <a:spcPts val="0"/>
                        </a:spcAft>
                        <a:buNone/>
                      </a:pPr>
                      <a:r>
                        <a:rPr lang="en-US" sz="2000"/>
                        <a:t>Delayed (target</a:t>
                      </a:r>
                      <a:r>
                        <a:rPr lang="en-US" sz="2000"/>
                        <a:t> not achieved by date in Results Framework)</a:t>
                      </a:r>
                      <a:endParaRPr sz="2000"/>
                    </a:p>
                  </a:txBody>
                  <a:tcPr marT="45725" marB="45725" marR="91450" marL="91450"/>
                </a:tc>
                <a:tc>
                  <a:txBody>
                    <a:bodyPr/>
                    <a:lstStyle/>
                    <a:p>
                      <a:pPr indent="0" lvl="0" marL="0" marR="0" rtl="0" algn="l">
                        <a:spcBef>
                          <a:spcPts val="0"/>
                        </a:spcBef>
                        <a:spcAft>
                          <a:spcPts val="0"/>
                        </a:spcAft>
                        <a:buNone/>
                      </a:pPr>
                      <a:r>
                        <a:rPr lang="en-US" sz="2000"/>
                        <a:t>8</a:t>
                      </a:r>
                      <a:endParaRPr/>
                    </a:p>
                  </a:txBody>
                  <a:tcPr marT="45725" marB="45725" marR="91450" marL="91450"/>
                </a:tc>
                <a:tc>
                  <a:txBody>
                    <a:bodyPr/>
                    <a:lstStyle/>
                    <a:p>
                      <a:pPr indent="0" lvl="0" marL="0" marR="0" rtl="0" algn="l">
                        <a:spcBef>
                          <a:spcPts val="0"/>
                        </a:spcBef>
                        <a:spcAft>
                          <a:spcPts val="0"/>
                        </a:spcAft>
                        <a:buNone/>
                      </a:pPr>
                      <a:r>
                        <a:rPr lang="en-US" sz="2000"/>
                        <a:t>3</a:t>
                      </a:r>
                      <a:endParaRPr/>
                    </a:p>
                  </a:txBody>
                  <a:tcPr marT="45725" marB="45725" marR="91450" marL="91450"/>
                </a:tc>
                <a:tc>
                  <a:txBody>
                    <a:bodyPr/>
                    <a:lstStyle/>
                    <a:p>
                      <a:pPr indent="0" lvl="0" marL="0" marR="0" rtl="0" algn="l">
                        <a:spcBef>
                          <a:spcPts val="0"/>
                        </a:spcBef>
                        <a:spcAft>
                          <a:spcPts val="0"/>
                        </a:spcAft>
                        <a:buNone/>
                      </a:pPr>
                      <a:r>
                        <a:rPr lang="en-US" sz="2000">
                          <a:solidFill>
                            <a:srgbClr val="833C0B"/>
                          </a:solidFill>
                        </a:rPr>
                        <a:t>13</a:t>
                      </a:r>
                      <a:endParaRPr/>
                    </a:p>
                  </a:txBody>
                  <a:tcPr marT="45725" marB="45725" marR="91450" marL="91450"/>
                </a:tc>
              </a:tr>
            </a:tbl>
          </a:graphicData>
        </a:graphic>
      </p:graphicFrame>
      <p:sp>
        <p:nvSpPr>
          <p:cNvPr id="175" name="Google Shape;175;p6"/>
          <p:cNvSpPr txBox="1"/>
          <p:nvPr/>
        </p:nvSpPr>
        <p:spPr>
          <a:xfrm>
            <a:off x="981813" y="1489123"/>
            <a:ext cx="9939105"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Calibri"/>
                <a:ea typeface="Calibri"/>
                <a:cs typeface="Calibri"/>
                <a:sym typeface="Calibri"/>
              </a:rPr>
              <a:t>Analysis below includes all targets under Components 1, 2, 4 and 5 but excludes targets defined under Component 3</a:t>
            </a:r>
            <a:endParaRPr/>
          </a:p>
        </p:txBody>
      </p:sp>
      <p:sp>
        <p:nvSpPr>
          <p:cNvPr id="176" name="Google Shape;176;p6"/>
          <p:cNvSpPr txBox="1"/>
          <p:nvPr/>
        </p:nvSpPr>
        <p:spPr>
          <a:xfrm>
            <a:off x="1425488" y="261173"/>
            <a:ext cx="8727040"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Calibri"/>
                <a:ea typeface="Calibri"/>
                <a:cs typeface="Calibri"/>
                <a:sym typeface="Calibri"/>
              </a:rPr>
              <a:t>Analysis of Technical Implementation Progress:</a:t>
            </a:r>
            <a:endParaRPr/>
          </a:p>
          <a:p>
            <a:pPr indent="0" lvl="0" marL="0" marR="0" rtl="0" algn="ctr">
              <a:spcBef>
                <a:spcPts val="0"/>
              </a:spcBef>
              <a:spcAft>
                <a:spcPts val="0"/>
              </a:spcAft>
              <a:buNone/>
            </a:pPr>
            <a:r>
              <a:rPr b="1" lang="en-US" sz="2800">
                <a:solidFill>
                  <a:schemeClr val="dk1"/>
                </a:solidFill>
                <a:latin typeface="Calibri"/>
                <a:ea typeface="Calibri"/>
                <a:cs typeface="Calibri"/>
                <a:sym typeface="Calibri"/>
              </a:rPr>
              <a:t> </a:t>
            </a:r>
            <a:r>
              <a:rPr b="1" i="1" lang="en-US" sz="2800">
                <a:solidFill>
                  <a:srgbClr val="0070C0"/>
                </a:solidFill>
                <a:latin typeface="Calibri"/>
                <a:ea typeface="Calibri"/>
                <a:cs typeface="Calibri"/>
                <a:sym typeface="Calibri"/>
              </a:rPr>
              <a:t>improvements since February</a:t>
            </a:r>
            <a:endParaRPr b="1" i="1" sz="2800">
              <a:solidFill>
                <a:srgbClr val="0070C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81" name="Shape 181"/>
        <p:cNvGrpSpPr/>
        <p:nvPr/>
      </p:nvGrpSpPr>
      <p:grpSpPr>
        <a:xfrm>
          <a:off x="0" y="0"/>
          <a:ext cx="0" cy="0"/>
          <a:chOff x="0" y="0"/>
          <a:chExt cx="0" cy="0"/>
        </a:xfrm>
      </p:grpSpPr>
      <p:sp>
        <p:nvSpPr>
          <p:cNvPr id="182" name="Google Shape;182;p7"/>
          <p:cNvSpPr txBox="1"/>
          <p:nvPr/>
        </p:nvSpPr>
        <p:spPr>
          <a:xfrm>
            <a:off x="2720340" y="1988820"/>
            <a:ext cx="6278880" cy="212598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83" name="Google Shape;183;p7"/>
          <p:cNvPicPr preferRelativeResize="0"/>
          <p:nvPr/>
        </p:nvPicPr>
        <p:blipFill rotWithShape="1">
          <a:blip r:embed="rId3">
            <a:alphaModFix/>
          </a:blip>
          <a:srcRect b="0" l="0" r="0" t="0"/>
          <a:stretch/>
        </p:blipFill>
        <p:spPr>
          <a:xfrm>
            <a:off x="7953071" y="95250"/>
            <a:ext cx="3610279" cy="4646790"/>
          </a:xfrm>
          <a:prstGeom prst="rect">
            <a:avLst/>
          </a:prstGeom>
          <a:noFill/>
          <a:ln>
            <a:noFill/>
          </a:ln>
        </p:spPr>
      </p:pic>
      <p:pic>
        <p:nvPicPr>
          <p:cNvPr id="184" name="Google Shape;184;p7"/>
          <p:cNvPicPr preferRelativeResize="0"/>
          <p:nvPr/>
        </p:nvPicPr>
        <p:blipFill rotWithShape="1">
          <a:blip r:embed="rId4">
            <a:alphaModFix/>
          </a:blip>
          <a:srcRect b="0" l="0" r="0" t="0"/>
          <a:stretch/>
        </p:blipFill>
        <p:spPr>
          <a:xfrm>
            <a:off x="0" y="0"/>
            <a:ext cx="3287270" cy="4292600"/>
          </a:xfrm>
          <a:prstGeom prst="rect">
            <a:avLst/>
          </a:prstGeom>
          <a:noFill/>
          <a:ln>
            <a:noFill/>
          </a:ln>
        </p:spPr>
      </p:pic>
      <p:pic>
        <p:nvPicPr>
          <p:cNvPr id="185" name="Google Shape;185;p7"/>
          <p:cNvPicPr preferRelativeResize="0"/>
          <p:nvPr/>
        </p:nvPicPr>
        <p:blipFill rotWithShape="1">
          <a:blip r:embed="rId5">
            <a:alphaModFix/>
          </a:blip>
          <a:srcRect b="0" l="0" r="0" t="0"/>
          <a:stretch/>
        </p:blipFill>
        <p:spPr>
          <a:xfrm>
            <a:off x="6773977" y="1790700"/>
            <a:ext cx="3319502" cy="4235450"/>
          </a:xfrm>
          <a:prstGeom prst="rect">
            <a:avLst/>
          </a:prstGeom>
          <a:noFill/>
          <a:ln>
            <a:noFill/>
          </a:ln>
        </p:spPr>
      </p:pic>
      <p:pic>
        <p:nvPicPr>
          <p:cNvPr id="186" name="Google Shape;186;p7"/>
          <p:cNvPicPr preferRelativeResize="0"/>
          <p:nvPr/>
        </p:nvPicPr>
        <p:blipFill rotWithShape="1">
          <a:blip r:embed="rId6">
            <a:alphaModFix/>
          </a:blip>
          <a:srcRect b="0" l="0" r="0" t="0"/>
          <a:stretch/>
        </p:blipFill>
        <p:spPr>
          <a:xfrm>
            <a:off x="3423311" y="276225"/>
            <a:ext cx="3463087" cy="4394200"/>
          </a:xfrm>
          <a:prstGeom prst="rect">
            <a:avLst/>
          </a:prstGeom>
          <a:noFill/>
          <a:ln>
            <a:noFill/>
          </a:ln>
        </p:spPr>
      </p:pic>
      <p:pic>
        <p:nvPicPr>
          <p:cNvPr id="187" name="Google Shape;187;p7"/>
          <p:cNvPicPr preferRelativeResize="0"/>
          <p:nvPr/>
        </p:nvPicPr>
        <p:blipFill rotWithShape="1">
          <a:blip r:embed="rId7">
            <a:alphaModFix/>
          </a:blip>
          <a:srcRect b="0" l="0" r="0" t="0"/>
          <a:stretch/>
        </p:blipFill>
        <p:spPr>
          <a:xfrm>
            <a:off x="433401" y="2568739"/>
            <a:ext cx="3387205" cy="4381172"/>
          </a:xfrm>
          <a:prstGeom prst="rect">
            <a:avLst/>
          </a:prstGeom>
          <a:noFill/>
          <a:ln>
            <a:noFill/>
          </a:ln>
        </p:spPr>
      </p:pic>
      <p:pic>
        <p:nvPicPr>
          <p:cNvPr id="188" name="Google Shape;188;p7"/>
          <p:cNvPicPr preferRelativeResize="0"/>
          <p:nvPr/>
        </p:nvPicPr>
        <p:blipFill rotWithShape="1">
          <a:blip r:embed="rId8">
            <a:alphaModFix/>
          </a:blip>
          <a:srcRect b="0" l="0" r="0" t="0"/>
          <a:stretch/>
        </p:blipFill>
        <p:spPr>
          <a:xfrm>
            <a:off x="4212042" y="2568739"/>
            <a:ext cx="3591136" cy="4187817"/>
          </a:xfrm>
          <a:prstGeom prst="rect">
            <a:avLst/>
          </a:prstGeom>
          <a:noFill/>
          <a:ln>
            <a:noFill/>
          </a:ln>
        </p:spPr>
      </p:pic>
      <p:pic>
        <p:nvPicPr>
          <p:cNvPr id="189" name="Google Shape;189;p7"/>
          <p:cNvPicPr preferRelativeResize="0"/>
          <p:nvPr/>
        </p:nvPicPr>
        <p:blipFill>
          <a:blip r:embed="rId9">
            <a:alphaModFix/>
          </a:blip>
          <a:stretch>
            <a:fillRect/>
          </a:stretch>
        </p:blipFill>
        <p:spPr>
          <a:xfrm>
            <a:off x="6361949" y="4543993"/>
            <a:ext cx="5507576" cy="23139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graphicFrame>
        <p:nvGraphicFramePr>
          <p:cNvPr id="195" name="Google Shape;195;p8"/>
          <p:cNvGraphicFramePr/>
          <p:nvPr/>
        </p:nvGraphicFramePr>
        <p:xfrm>
          <a:off x="527077" y="1108800"/>
          <a:ext cx="3000000" cy="3000000"/>
        </p:xfrm>
        <a:graphic>
          <a:graphicData uri="http://schemas.openxmlformats.org/drawingml/2006/table">
            <a:tbl>
              <a:tblPr bandRow="1" firstRow="1">
                <a:noFill/>
                <a:tableStyleId>{3D483F2B-6805-42A4-B3A3-B4662D4F3CC4}</a:tableStyleId>
              </a:tblPr>
              <a:tblGrid>
                <a:gridCol w="6996925"/>
                <a:gridCol w="3585600"/>
              </a:tblGrid>
              <a:tr h="488075">
                <a:tc>
                  <a:txBody>
                    <a:bodyPr/>
                    <a:lstStyle/>
                    <a:p>
                      <a:pPr indent="0" lvl="0" marL="0" marR="0" rtl="0" algn="l">
                        <a:spcBef>
                          <a:spcPts val="0"/>
                        </a:spcBef>
                        <a:spcAft>
                          <a:spcPts val="0"/>
                        </a:spcAft>
                        <a:buNone/>
                      </a:pPr>
                      <a:r>
                        <a:rPr lang="en-US" sz="2000"/>
                        <a:t>Output</a:t>
                      </a:r>
                      <a:endParaRPr/>
                    </a:p>
                  </a:txBody>
                  <a:tcPr marT="45725" marB="45725" marR="91450" marL="91450"/>
                </a:tc>
                <a:tc>
                  <a:txBody>
                    <a:bodyPr/>
                    <a:lstStyle/>
                    <a:p>
                      <a:pPr indent="0" lvl="0" marL="0" marR="0" rtl="0" algn="l">
                        <a:spcBef>
                          <a:spcPts val="0"/>
                        </a:spcBef>
                        <a:spcAft>
                          <a:spcPts val="0"/>
                        </a:spcAft>
                        <a:buNone/>
                      </a:pPr>
                      <a:r>
                        <a:rPr lang="en-US" sz="2000"/>
                        <a:t>Status</a:t>
                      </a:r>
                      <a:endParaRPr/>
                    </a:p>
                  </a:txBody>
                  <a:tcPr marT="45725" marB="45725" marR="91450" marL="91450"/>
                </a:tc>
              </a:tr>
              <a:tr h="460975">
                <a:tc>
                  <a:txBody>
                    <a:bodyPr/>
                    <a:lstStyle/>
                    <a:p>
                      <a:pPr indent="0" lvl="0" marL="0" marR="0" rtl="0" algn="l">
                        <a:spcBef>
                          <a:spcPts val="0"/>
                        </a:spcBef>
                        <a:spcAft>
                          <a:spcPts val="0"/>
                        </a:spcAft>
                        <a:buNone/>
                      </a:pPr>
                      <a:r>
                        <a:rPr lang="en-US" sz="1800"/>
                        <a:t>O1.1 Permanent</a:t>
                      </a:r>
                      <a:r>
                        <a:rPr lang="en-US" sz="1800"/>
                        <a:t> Coordination Mechanism</a:t>
                      </a:r>
                      <a:endParaRPr sz="1800"/>
                    </a:p>
                  </a:txBody>
                  <a:tcPr marT="45725" marB="45725" marR="91450" marL="91450"/>
                </a:tc>
                <a:tc>
                  <a:txBody>
                    <a:bodyPr/>
                    <a:lstStyle/>
                    <a:p>
                      <a:pPr indent="0" lvl="0" marL="0" marR="0" rtl="0" algn="l">
                        <a:spcBef>
                          <a:spcPts val="0"/>
                        </a:spcBef>
                        <a:spcAft>
                          <a:spcPts val="0"/>
                        </a:spcAft>
                        <a:buNone/>
                      </a:pPr>
                      <a:r>
                        <a:rPr lang="en-US" sz="1800"/>
                        <a:t>To</a:t>
                      </a:r>
                      <a:r>
                        <a:rPr lang="en-US" sz="1800"/>
                        <a:t> be Determined by Project Steering Committee Meeting</a:t>
                      </a:r>
                      <a:endParaRPr sz="1800"/>
                    </a:p>
                  </a:txBody>
                  <a:tcPr marT="45725" marB="45725" marR="91450" marL="91450"/>
                </a:tc>
              </a:tr>
              <a:tr h="460975">
                <a:tc>
                  <a:txBody>
                    <a:bodyPr/>
                    <a:lstStyle/>
                    <a:p>
                      <a:pPr indent="0" lvl="0" marL="0" marR="0" rtl="0" algn="l">
                        <a:spcBef>
                          <a:spcPts val="0"/>
                        </a:spcBef>
                        <a:spcAft>
                          <a:spcPts val="0"/>
                        </a:spcAft>
                        <a:buNone/>
                      </a:pPr>
                      <a:r>
                        <a:rPr lang="en-US" sz="1800"/>
                        <a:t>O1.5</a:t>
                      </a:r>
                      <a:r>
                        <a:rPr lang="en-US" sz="1800"/>
                        <a:t> Sustainable Financing Plan</a:t>
                      </a:r>
                      <a:endParaRPr sz="1800"/>
                    </a:p>
                  </a:txBody>
                  <a:tcPr marT="45725" marB="45725" marR="91450" marL="91450"/>
                </a:tc>
                <a:tc>
                  <a:txBody>
                    <a:bodyPr/>
                    <a:lstStyle/>
                    <a:p>
                      <a:pPr indent="0" lvl="0" marL="0" marR="0" rtl="0" algn="l">
                        <a:spcBef>
                          <a:spcPts val="0"/>
                        </a:spcBef>
                        <a:spcAft>
                          <a:spcPts val="0"/>
                        </a:spcAft>
                        <a:buNone/>
                      </a:pPr>
                      <a:r>
                        <a:rPr lang="en-US" sz="1800"/>
                        <a:t>Delivered</a:t>
                      </a:r>
                      <a:endParaRPr/>
                    </a:p>
                  </a:txBody>
                  <a:tcPr marT="45725" marB="45725" marR="91450" marL="91450"/>
                </a:tc>
              </a:tr>
              <a:tr h="695250">
                <a:tc>
                  <a:txBody>
                    <a:bodyPr/>
                    <a:lstStyle/>
                    <a:p>
                      <a:pPr indent="0" lvl="0" marL="0" marR="0" rtl="0" algn="l">
                        <a:spcBef>
                          <a:spcPts val="0"/>
                        </a:spcBef>
                        <a:spcAft>
                          <a:spcPts val="0"/>
                        </a:spcAft>
                        <a:buNone/>
                      </a:pPr>
                      <a:r>
                        <a:rPr lang="en-US" sz="1800"/>
                        <a:t>O2.1 Regional Strategies &amp;</a:t>
                      </a:r>
                      <a:r>
                        <a:rPr lang="en-US" sz="1800"/>
                        <a:t> </a:t>
                      </a:r>
                      <a:r>
                        <a:rPr lang="en-US" sz="1800"/>
                        <a:t>Action Plans </a:t>
                      </a:r>
                      <a:endParaRPr/>
                    </a:p>
                    <a:p>
                      <a:pPr indent="-285750" lvl="0" marL="285750" marR="0" rtl="0" algn="l">
                        <a:spcBef>
                          <a:spcPts val="0"/>
                        </a:spcBef>
                        <a:spcAft>
                          <a:spcPts val="0"/>
                        </a:spcAft>
                        <a:buClr>
                          <a:schemeClr val="dk1"/>
                        </a:buClr>
                        <a:buSzPts val="1800"/>
                        <a:buFont typeface="Calibri"/>
                        <a:buChar char="-"/>
                      </a:pPr>
                      <a:r>
                        <a:rPr lang="en-US" sz="1800"/>
                        <a:t>Regional Strategy</a:t>
                      </a:r>
                      <a:r>
                        <a:rPr lang="en-US" sz="1800"/>
                        <a:t> and Action Plan on IUU Fishing</a:t>
                      </a:r>
                      <a:endParaRPr/>
                    </a:p>
                    <a:p>
                      <a:pPr indent="-285750" lvl="0" marL="285750" marR="0" rtl="0" algn="l">
                        <a:spcBef>
                          <a:spcPts val="0"/>
                        </a:spcBef>
                        <a:spcAft>
                          <a:spcPts val="0"/>
                        </a:spcAft>
                        <a:buClr>
                          <a:schemeClr val="dk1"/>
                        </a:buClr>
                        <a:buSzPts val="1800"/>
                        <a:buFont typeface="Calibri"/>
                        <a:buChar char="-"/>
                      </a:pPr>
                      <a:r>
                        <a:rPr lang="en-US" sz="1800"/>
                        <a:t>Regional Strategy and Action Plan on Coastal Habitats</a:t>
                      </a:r>
                      <a:endParaRPr/>
                    </a:p>
                    <a:p>
                      <a:pPr indent="-285750" lvl="0" marL="285750" marR="0" rtl="0" algn="l">
                        <a:spcBef>
                          <a:spcPts val="0"/>
                        </a:spcBef>
                        <a:spcAft>
                          <a:spcPts val="0"/>
                        </a:spcAft>
                        <a:buClr>
                          <a:schemeClr val="dk1"/>
                        </a:buClr>
                        <a:buSzPts val="1800"/>
                        <a:buFont typeface="Calibri"/>
                        <a:buChar char="-"/>
                      </a:pPr>
                      <a:r>
                        <a:rPr lang="en-US" sz="1800"/>
                        <a:t>Regional Strategy and Action Plan on Nutrients</a:t>
                      </a:r>
                      <a:endParaRPr sz="1800"/>
                    </a:p>
                  </a:txBody>
                  <a:tcPr marT="45725" marB="45725" marR="91450" marL="91450"/>
                </a:tc>
                <a:tc>
                  <a:txBody>
                    <a:bodyPr/>
                    <a:lstStyle/>
                    <a:p>
                      <a:pPr indent="0" lvl="0" marL="0" marR="0" rtl="0" algn="l">
                        <a:spcBef>
                          <a:spcPts val="0"/>
                        </a:spcBef>
                        <a:spcAft>
                          <a:spcPts val="0"/>
                        </a:spcAft>
                        <a:buNone/>
                      </a:pPr>
                      <a:r>
                        <a:t/>
                      </a:r>
                      <a:endParaRPr sz="1800">
                        <a:solidFill>
                          <a:schemeClr val="dk1"/>
                        </a:solidFill>
                      </a:endParaRPr>
                    </a:p>
                    <a:p>
                      <a:pPr indent="0" lvl="0" marL="0" marR="0" rtl="0" algn="l">
                        <a:spcBef>
                          <a:spcPts val="0"/>
                        </a:spcBef>
                        <a:spcAft>
                          <a:spcPts val="0"/>
                        </a:spcAft>
                        <a:buNone/>
                      </a:pPr>
                      <a:r>
                        <a:rPr lang="en-US" sz="1800">
                          <a:solidFill>
                            <a:schemeClr val="dk1"/>
                          </a:solidFill>
                        </a:rPr>
                        <a:t>Delivered</a:t>
                      </a:r>
                      <a:r>
                        <a:rPr lang="en-US" sz="1800">
                          <a:solidFill>
                            <a:schemeClr val="dk1"/>
                          </a:solidFill>
                        </a:rPr>
                        <a:t> &amp; adopted at WECAFC 17</a:t>
                      </a:r>
                      <a:endParaRPr/>
                    </a:p>
                    <a:p>
                      <a:pPr indent="0" lvl="0" marL="0" marR="0" rtl="0" algn="l">
                        <a:spcBef>
                          <a:spcPts val="0"/>
                        </a:spcBef>
                        <a:spcAft>
                          <a:spcPts val="0"/>
                        </a:spcAft>
                        <a:buNone/>
                      </a:pPr>
                      <a:r>
                        <a:rPr lang="en-US" sz="1800">
                          <a:solidFill>
                            <a:schemeClr val="dk1"/>
                          </a:solidFill>
                        </a:rPr>
                        <a:t>Draft delivered</a:t>
                      </a:r>
                      <a:endParaRPr/>
                    </a:p>
                    <a:p>
                      <a:pPr indent="0" lvl="0" marL="0" marR="0" rtl="0" algn="l">
                        <a:spcBef>
                          <a:spcPts val="0"/>
                        </a:spcBef>
                        <a:spcAft>
                          <a:spcPts val="0"/>
                        </a:spcAft>
                        <a:buNone/>
                      </a:pPr>
                      <a:r>
                        <a:rPr lang="en-US" sz="1800">
                          <a:solidFill>
                            <a:schemeClr val="dk1"/>
                          </a:solidFill>
                        </a:rPr>
                        <a:t>Delayed</a:t>
                      </a:r>
                      <a:endParaRPr sz="1800">
                        <a:solidFill>
                          <a:schemeClr val="dk1"/>
                        </a:solidFill>
                      </a:endParaRPr>
                    </a:p>
                  </a:txBody>
                  <a:tcPr marT="45725" marB="45725" marR="91450" marL="91450"/>
                </a:tc>
              </a:tr>
              <a:tr h="471225">
                <a:tc>
                  <a:txBody>
                    <a:bodyPr/>
                    <a:lstStyle/>
                    <a:p>
                      <a:pPr indent="0" lvl="0" marL="0" marR="0" rtl="0" algn="l">
                        <a:spcBef>
                          <a:spcPts val="0"/>
                        </a:spcBef>
                        <a:spcAft>
                          <a:spcPts val="0"/>
                        </a:spcAft>
                        <a:buNone/>
                      </a:pPr>
                      <a:r>
                        <a:rPr lang="en-US" sz="1800"/>
                        <a:t>O2.2 Private Sector</a:t>
                      </a:r>
                      <a:r>
                        <a:rPr lang="en-US" sz="1800"/>
                        <a:t> Action Programme</a:t>
                      </a:r>
                      <a:endParaRPr sz="1800"/>
                    </a:p>
                  </a:txBody>
                  <a:tcPr marT="45725" marB="45725" marR="91450" marL="91450"/>
                </a:tc>
                <a:tc>
                  <a:txBody>
                    <a:bodyPr/>
                    <a:lstStyle/>
                    <a:p>
                      <a:pPr indent="0" lvl="0" marL="0" marR="0" rtl="0" algn="l">
                        <a:spcBef>
                          <a:spcPts val="0"/>
                        </a:spcBef>
                        <a:spcAft>
                          <a:spcPts val="0"/>
                        </a:spcAft>
                        <a:buNone/>
                      </a:pPr>
                      <a:r>
                        <a:rPr lang="en-US" sz="1800">
                          <a:solidFill>
                            <a:srgbClr val="FF0000"/>
                          </a:solidFill>
                        </a:rPr>
                        <a:t>At</a:t>
                      </a:r>
                      <a:r>
                        <a:rPr lang="en-US" sz="1800">
                          <a:solidFill>
                            <a:srgbClr val="FF0000"/>
                          </a:solidFill>
                        </a:rPr>
                        <a:t> risk</a:t>
                      </a:r>
                      <a:endParaRPr sz="1800">
                        <a:solidFill>
                          <a:srgbClr val="FF0000"/>
                        </a:solidFill>
                      </a:endParaRPr>
                    </a:p>
                  </a:txBody>
                  <a:tcPr marT="45725" marB="45725" marR="91450" marL="91450"/>
                </a:tc>
              </a:tr>
              <a:tr h="460975">
                <a:tc>
                  <a:txBody>
                    <a:bodyPr/>
                    <a:lstStyle/>
                    <a:p>
                      <a:pPr indent="0" lvl="0" marL="0" marR="0" rtl="0" algn="l">
                        <a:lnSpc>
                          <a:spcPct val="100000"/>
                        </a:lnSpc>
                        <a:spcBef>
                          <a:spcPts val="0"/>
                        </a:spcBef>
                        <a:spcAft>
                          <a:spcPts val="0"/>
                        </a:spcAft>
                        <a:buClr>
                          <a:schemeClr val="dk1"/>
                        </a:buClr>
                        <a:buSzPts val="1800"/>
                        <a:buFont typeface="Calibri"/>
                        <a:buNone/>
                      </a:pPr>
                      <a:r>
                        <a:rPr lang="en-US" sz="1800"/>
                        <a:t>O4.2</a:t>
                      </a:r>
                      <a:r>
                        <a:rPr lang="en-US" sz="1800"/>
                        <a:t> Investment Plans </a:t>
                      </a:r>
                      <a:endParaRPr/>
                    </a:p>
                    <a:p>
                      <a:pPr indent="-285750" lvl="0" marL="285750" marR="0" rtl="0" algn="l">
                        <a:lnSpc>
                          <a:spcPct val="100000"/>
                        </a:lnSpc>
                        <a:spcBef>
                          <a:spcPts val="0"/>
                        </a:spcBef>
                        <a:spcAft>
                          <a:spcPts val="0"/>
                        </a:spcAft>
                        <a:buClr>
                          <a:schemeClr val="dk1"/>
                        </a:buClr>
                        <a:buSzPts val="1800"/>
                        <a:buFont typeface="Calibri"/>
                        <a:buChar char="-"/>
                      </a:pPr>
                      <a:r>
                        <a:rPr lang="en-US" sz="1800"/>
                        <a:t>Fisheries</a:t>
                      </a:r>
                      <a:endParaRPr/>
                    </a:p>
                    <a:p>
                      <a:pPr indent="-285750" lvl="0" marL="285750" marR="0" rtl="0" algn="l">
                        <a:lnSpc>
                          <a:spcPct val="100000"/>
                        </a:lnSpc>
                        <a:spcBef>
                          <a:spcPts val="0"/>
                        </a:spcBef>
                        <a:spcAft>
                          <a:spcPts val="0"/>
                        </a:spcAft>
                        <a:buClr>
                          <a:schemeClr val="dk1"/>
                        </a:buClr>
                        <a:buSzPts val="1800"/>
                        <a:buFont typeface="Calibri"/>
                        <a:buChar char="-"/>
                      </a:pPr>
                      <a:r>
                        <a:rPr lang="en-US" sz="1800"/>
                        <a:t>Habitats and Pollution</a:t>
                      </a:r>
                      <a:endParaRPr sz="1800"/>
                    </a:p>
                  </a:txBody>
                  <a:tcPr marT="45725" marB="45725" marR="91450" marL="91450"/>
                </a:tc>
                <a:tc>
                  <a:txBody>
                    <a:bodyPr/>
                    <a:lstStyle/>
                    <a:p>
                      <a:pPr indent="0" lvl="0" marL="0" marR="0" rtl="0" algn="l">
                        <a:spcBef>
                          <a:spcPts val="0"/>
                        </a:spcBef>
                        <a:spcAft>
                          <a:spcPts val="0"/>
                        </a:spcAft>
                        <a:buNone/>
                      </a:pPr>
                      <a:r>
                        <a:t/>
                      </a:r>
                      <a:endParaRPr sz="1800">
                        <a:solidFill>
                          <a:srgbClr val="FF0000"/>
                        </a:solidFill>
                      </a:endParaRPr>
                    </a:p>
                    <a:p>
                      <a:pPr indent="0" lvl="0" marL="0" marR="0" rtl="0" algn="l">
                        <a:spcBef>
                          <a:spcPts val="0"/>
                        </a:spcBef>
                        <a:spcAft>
                          <a:spcPts val="0"/>
                        </a:spcAft>
                        <a:buNone/>
                      </a:pPr>
                      <a:r>
                        <a:rPr lang="en-US" sz="1800">
                          <a:solidFill>
                            <a:schemeClr val="dk1"/>
                          </a:solidFill>
                        </a:rPr>
                        <a:t>Finalised</a:t>
                      </a:r>
                      <a:endParaRPr sz="1800">
                        <a:solidFill>
                          <a:schemeClr val="dk1"/>
                        </a:solidFill>
                      </a:endParaRPr>
                    </a:p>
                    <a:p>
                      <a:pPr indent="0" lvl="0" marL="0" marR="0" rtl="0" algn="l">
                        <a:spcBef>
                          <a:spcPts val="0"/>
                        </a:spcBef>
                        <a:spcAft>
                          <a:spcPts val="0"/>
                        </a:spcAft>
                        <a:buNone/>
                      </a:pPr>
                      <a:r>
                        <a:rPr lang="en-US" sz="1800">
                          <a:solidFill>
                            <a:srgbClr val="FF0000"/>
                          </a:solidFill>
                        </a:rPr>
                        <a:t>At Risk</a:t>
                      </a:r>
                      <a:endParaRPr/>
                    </a:p>
                  </a:txBody>
                  <a:tcPr marT="45725" marB="45725" marR="91450" marL="91450"/>
                </a:tc>
              </a:tr>
              <a:tr h="460975">
                <a:tc>
                  <a:txBody>
                    <a:bodyPr/>
                    <a:lstStyle/>
                    <a:p>
                      <a:pPr indent="0" lvl="0" marL="0" marR="0" rtl="0" algn="l">
                        <a:spcBef>
                          <a:spcPts val="0"/>
                        </a:spcBef>
                        <a:spcAft>
                          <a:spcPts val="0"/>
                        </a:spcAft>
                        <a:buNone/>
                      </a:pPr>
                      <a:r>
                        <a:rPr lang="en-US" sz="1800"/>
                        <a:t>O5.2 SAP M&amp;E and SOMEE Framework</a:t>
                      </a:r>
                      <a:endParaRPr/>
                    </a:p>
                  </a:txBody>
                  <a:tcPr marT="45725" marB="45725" marR="91450" marL="91450"/>
                </a:tc>
                <a:tc>
                  <a:txBody>
                    <a:bodyPr/>
                    <a:lstStyle/>
                    <a:p>
                      <a:pPr indent="0" lvl="0" marL="0" marR="0" rtl="0" algn="l">
                        <a:spcBef>
                          <a:spcPts val="0"/>
                        </a:spcBef>
                        <a:spcAft>
                          <a:spcPts val="0"/>
                        </a:spcAft>
                        <a:buNone/>
                      </a:pPr>
                      <a:r>
                        <a:rPr lang="en-US" sz="1800">
                          <a:solidFill>
                            <a:schemeClr val="dk1"/>
                          </a:solidFill>
                        </a:rPr>
                        <a:t>Delayed</a:t>
                      </a:r>
                      <a:endParaRPr/>
                    </a:p>
                  </a:txBody>
                  <a:tcPr marT="45725" marB="45725" marR="91450" marL="91450"/>
                </a:tc>
              </a:tr>
              <a:tr h="460975">
                <a:tc>
                  <a:txBody>
                    <a:bodyPr/>
                    <a:lstStyle/>
                    <a:p>
                      <a:pPr indent="0" lvl="0" marL="0" marR="0" rtl="0" algn="l">
                        <a:spcBef>
                          <a:spcPts val="0"/>
                        </a:spcBef>
                        <a:spcAft>
                          <a:spcPts val="0"/>
                        </a:spcAft>
                        <a:buNone/>
                      </a:pPr>
                      <a:r>
                        <a:rPr lang="en-US" sz="1800"/>
                        <a:t>O5.3 SOMEE</a:t>
                      </a:r>
                      <a:r>
                        <a:rPr lang="en-US" sz="1800"/>
                        <a:t> developed</a:t>
                      </a:r>
                      <a:endParaRPr sz="1800"/>
                    </a:p>
                  </a:txBody>
                  <a:tcPr marT="45725" marB="45725" marR="91450" marL="91450"/>
                </a:tc>
                <a:tc>
                  <a:txBody>
                    <a:bodyPr/>
                    <a:lstStyle/>
                    <a:p>
                      <a:pPr indent="0" lvl="0" marL="0" marR="0" rtl="0" algn="l">
                        <a:lnSpc>
                          <a:spcPct val="100000"/>
                        </a:lnSpc>
                        <a:spcBef>
                          <a:spcPts val="0"/>
                        </a:spcBef>
                        <a:spcAft>
                          <a:spcPts val="0"/>
                        </a:spcAft>
                        <a:buClr>
                          <a:srgbClr val="FF0000"/>
                        </a:buClr>
                        <a:buSzPts val="1800"/>
                        <a:buFont typeface="Calibri"/>
                        <a:buNone/>
                      </a:pPr>
                      <a:r>
                        <a:rPr lang="en-US" sz="1800">
                          <a:solidFill>
                            <a:srgbClr val="FF0000"/>
                          </a:solidFill>
                        </a:rPr>
                        <a:t>At</a:t>
                      </a:r>
                      <a:r>
                        <a:rPr lang="en-US" sz="1800">
                          <a:solidFill>
                            <a:srgbClr val="FF0000"/>
                          </a:solidFill>
                        </a:rPr>
                        <a:t> risk</a:t>
                      </a:r>
                      <a:endParaRPr sz="1800">
                        <a:solidFill>
                          <a:srgbClr val="FF0000"/>
                        </a:solidFill>
                      </a:endParaRPr>
                    </a:p>
                  </a:txBody>
                  <a:tcPr marT="45725" marB="45725" marR="91450" marL="91450"/>
                </a:tc>
              </a:tr>
            </a:tbl>
          </a:graphicData>
        </a:graphic>
      </p:graphicFrame>
      <p:sp>
        <p:nvSpPr>
          <p:cNvPr id="196" name="Google Shape;196;p8"/>
          <p:cNvSpPr txBox="1"/>
          <p:nvPr/>
        </p:nvSpPr>
        <p:spPr>
          <a:xfrm>
            <a:off x="255446" y="369734"/>
            <a:ext cx="11236410"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Calibri"/>
                <a:ea typeface="Calibri"/>
                <a:cs typeface="Calibri"/>
                <a:sym typeface="Calibri"/>
              </a:rPr>
              <a:t>Status CLME+ Project Flagship Outputs </a:t>
            </a:r>
            <a:endParaRPr/>
          </a:p>
          <a:p>
            <a:pPr indent="0" lvl="0" marL="0" marR="0" rtl="0" algn="ctr">
              <a:spcBef>
                <a:spcPts val="0"/>
              </a:spcBef>
              <a:spcAft>
                <a:spcPts val="0"/>
              </a:spcAft>
              <a:buNone/>
            </a:pPr>
            <a:r>
              <a:rPr b="1" lang="en-US" sz="2000">
                <a:solidFill>
                  <a:schemeClr val="dk1"/>
                </a:solidFill>
                <a:latin typeface="Calibri"/>
                <a:ea typeface="Calibri"/>
                <a:cs typeface="Calibri"/>
                <a:sym typeface="Calibri"/>
              </a:rPr>
              <a:t>vis-à-vis delivery dates as per current Results Framework</a:t>
            </a:r>
            <a:endParaRPr b="1" sz="2000">
              <a:solidFill>
                <a:schemeClr val="dk1"/>
              </a:solidFill>
              <a:latin typeface="Calibri"/>
              <a:ea typeface="Calibri"/>
              <a:cs typeface="Calibri"/>
              <a:sym typeface="Calibri"/>
            </a:endParaRPr>
          </a:p>
        </p:txBody>
      </p:sp>
      <p:sp>
        <p:nvSpPr>
          <p:cNvPr id="197" name="Google Shape;197;p8"/>
          <p:cNvSpPr txBox="1"/>
          <p:nvPr/>
        </p:nvSpPr>
        <p:spPr>
          <a:xfrm>
            <a:off x="3342685" y="0"/>
            <a:ext cx="615461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Technical Analysis Results - Overview</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sp>
        <p:nvSpPr>
          <p:cNvPr id="203" name="Google Shape;203;p9"/>
          <p:cNvSpPr txBox="1"/>
          <p:nvPr/>
        </p:nvSpPr>
        <p:spPr>
          <a:xfrm>
            <a:off x="2847438" y="214661"/>
            <a:ext cx="669063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Calibri"/>
                <a:ea typeface="Calibri"/>
                <a:cs typeface="Calibri"/>
                <a:sym typeface="Calibri"/>
              </a:rPr>
              <a:t>Technical Analysis Findings- Component 3</a:t>
            </a:r>
            <a:endParaRPr/>
          </a:p>
        </p:txBody>
      </p:sp>
      <p:graphicFrame>
        <p:nvGraphicFramePr>
          <p:cNvPr id="204" name="Google Shape;204;p9"/>
          <p:cNvGraphicFramePr/>
          <p:nvPr/>
        </p:nvGraphicFramePr>
        <p:xfrm>
          <a:off x="234645" y="1120523"/>
          <a:ext cx="3000000" cy="3000000"/>
        </p:xfrm>
        <a:graphic>
          <a:graphicData uri="http://schemas.openxmlformats.org/drawingml/2006/table">
            <a:tbl>
              <a:tblPr bandRow="1" firstRow="1">
                <a:noFill/>
                <a:tableStyleId>{3D483F2B-6805-42A4-B3A3-B4662D4F3CC4}</a:tableStyleId>
              </a:tblPr>
              <a:tblGrid>
                <a:gridCol w="2850900"/>
                <a:gridCol w="6070750"/>
                <a:gridCol w="2467200"/>
              </a:tblGrid>
              <a:tr h="394125">
                <a:tc>
                  <a:txBody>
                    <a:bodyPr/>
                    <a:lstStyle/>
                    <a:p>
                      <a:pPr indent="0" lvl="0" marL="0" marR="0" rtl="0" algn="l">
                        <a:spcBef>
                          <a:spcPts val="0"/>
                        </a:spcBef>
                        <a:spcAft>
                          <a:spcPts val="0"/>
                        </a:spcAft>
                        <a:buNone/>
                      </a:pPr>
                      <a:r>
                        <a:rPr lang="en-US" sz="2000"/>
                        <a:t>Output</a:t>
                      </a:r>
                      <a:endParaRPr/>
                    </a:p>
                  </a:txBody>
                  <a:tcPr marT="45725" marB="45725" marR="91450" marL="91450"/>
                </a:tc>
                <a:tc>
                  <a:txBody>
                    <a:bodyPr/>
                    <a:lstStyle/>
                    <a:p>
                      <a:pPr indent="0" lvl="0" marL="0" marR="0" rtl="0" algn="l">
                        <a:spcBef>
                          <a:spcPts val="0"/>
                        </a:spcBef>
                        <a:spcAft>
                          <a:spcPts val="0"/>
                        </a:spcAft>
                        <a:buNone/>
                      </a:pPr>
                      <a:r>
                        <a:rPr lang="en-US" sz="2000"/>
                        <a:t>Status</a:t>
                      </a:r>
                      <a:endParaRPr/>
                    </a:p>
                  </a:txBody>
                  <a:tcPr marT="45725" marB="45725" marR="91450" marL="91450"/>
                </a:tc>
                <a:tc>
                  <a:txBody>
                    <a:bodyPr/>
                    <a:lstStyle/>
                    <a:p>
                      <a:pPr indent="0" lvl="0" marL="0" marR="0" rtl="0" algn="l">
                        <a:spcBef>
                          <a:spcPts val="0"/>
                        </a:spcBef>
                        <a:spcAft>
                          <a:spcPts val="0"/>
                        </a:spcAft>
                        <a:buNone/>
                      </a:pPr>
                      <a:r>
                        <a:rPr lang="en-US" sz="2000"/>
                        <a:t>Responsible Agency</a:t>
                      </a:r>
                      <a:endParaRPr/>
                    </a:p>
                  </a:txBody>
                  <a:tcPr marT="45725" marB="45725" marR="91450" marL="91450"/>
                </a:tc>
              </a:tr>
              <a:tr h="697300">
                <a:tc>
                  <a:txBody>
                    <a:bodyPr/>
                    <a:lstStyle/>
                    <a:p>
                      <a:pPr indent="0" lvl="0" marL="0" marR="0" rtl="0" algn="l">
                        <a:spcBef>
                          <a:spcPts val="0"/>
                        </a:spcBef>
                        <a:spcAft>
                          <a:spcPts val="0"/>
                        </a:spcAft>
                        <a:buNone/>
                      </a:pPr>
                      <a:r>
                        <a:rPr lang="en-US" sz="2000"/>
                        <a:t>O 3.1 EAF</a:t>
                      </a:r>
                      <a:r>
                        <a:rPr lang="en-US" sz="2000"/>
                        <a:t> Spiny Lobster Sub Project</a:t>
                      </a:r>
                      <a:endParaRPr sz="2000"/>
                    </a:p>
                  </a:txBody>
                  <a:tcPr marT="45725" marB="45725" marR="91450" marL="91450"/>
                </a:tc>
                <a:tc>
                  <a:txBody>
                    <a:bodyPr/>
                    <a:lstStyle/>
                    <a:p>
                      <a:pPr indent="0" lvl="0" marL="0" marR="0" rtl="0" algn="l">
                        <a:spcBef>
                          <a:spcPts val="0"/>
                        </a:spcBef>
                        <a:spcAft>
                          <a:spcPts val="0"/>
                        </a:spcAft>
                        <a:buNone/>
                      </a:pPr>
                      <a:r>
                        <a:rPr lang="en-US" sz="2000"/>
                        <a:t>Finalised</a:t>
                      </a:r>
                      <a:r>
                        <a:rPr lang="en-US" sz="2000"/>
                        <a:t> and Final Sub Project Report Submitted</a:t>
                      </a:r>
                      <a:endParaRPr sz="2000"/>
                    </a:p>
                  </a:txBody>
                  <a:tcPr marT="45725" marB="45725" marR="91450" marL="91450"/>
                </a:tc>
                <a:tc>
                  <a:txBody>
                    <a:bodyPr/>
                    <a:lstStyle/>
                    <a:p>
                      <a:pPr indent="0" lvl="0" marL="0" marR="0" rtl="0" algn="l">
                        <a:spcBef>
                          <a:spcPts val="0"/>
                        </a:spcBef>
                        <a:spcAft>
                          <a:spcPts val="0"/>
                        </a:spcAft>
                        <a:buNone/>
                      </a:pPr>
                      <a:r>
                        <a:rPr lang="en-US" sz="2000"/>
                        <a:t>OSPESCA</a:t>
                      </a:r>
                      <a:endParaRPr/>
                    </a:p>
                  </a:txBody>
                  <a:tcPr marT="45725" marB="45725" marR="91450" marL="91450"/>
                </a:tc>
              </a:tr>
              <a:tr h="697300">
                <a:tc>
                  <a:txBody>
                    <a:bodyPr/>
                    <a:lstStyle/>
                    <a:p>
                      <a:pPr indent="0" lvl="0" marL="0" marR="0" rtl="0" algn="l">
                        <a:spcBef>
                          <a:spcPts val="0"/>
                        </a:spcBef>
                        <a:spcAft>
                          <a:spcPts val="0"/>
                        </a:spcAft>
                        <a:buNone/>
                      </a:pPr>
                      <a:r>
                        <a:rPr lang="en-US" sz="2000"/>
                        <a:t>O3.2 EAF Shrimp &amp;</a:t>
                      </a:r>
                      <a:r>
                        <a:rPr lang="en-US" sz="2000"/>
                        <a:t> Groundfish Sub Project</a:t>
                      </a:r>
                      <a:endParaRPr sz="2000"/>
                    </a:p>
                  </a:txBody>
                  <a:tcPr marT="45725" marB="45725" marR="91450" marL="91450"/>
                </a:tc>
                <a:tc>
                  <a:txBody>
                    <a:bodyPr/>
                    <a:lstStyle/>
                    <a:p>
                      <a:pPr indent="0" lvl="0" marL="0" marR="0" rtl="0" algn="l">
                        <a:spcBef>
                          <a:spcPts val="0"/>
                        </a:spcBef>
                        <a:spcAft>
                          <a:spcPts val="0"/>
                        </a:spcAft>
                        <a:buNone/>
                      </a:pPr>
                      <a:r>
                        <a:rPr lang="en-US" sz="2000"/>
                        <a:t>Advancement</a:t>
                      </a:r>
                      <a:r>
                        <a:rPr lang="en-US" sz="2000"/>
                        <a:t>s made, but some delays being experienced due to COVID-19</a:t>
                      </a:r>
                      <a:endParaRPr sz="2000"/>
                    </a:p>
                  </a:txBody>
                  <a:tcPr marT="45725" marB="45725" marR="91450" marL="91450"/>
                </a:tc>
                <a:tc>
                  <a:txBody>
                    <a:bodyPr/>
                    <a:lstStyle/>
                    <a:p>
                      <a:pPr indent="0" lvl="0" marL="0" marR="0" rtl="0" algn="l">
                        <a:spcBef>
                          <a:spcPts val="0"/>
                        </a:spcBef>
                        <a:spcAft>
                          <a:spcPts val="0"/>
                        </a:spcAft>
                        <a:buNone/>
                      </a:pPr>
                      <a:r>
                        <a:rPr lang="en-US" sz="2000"/>
                        <a:t>FAO</a:t>
                      </a:r>
                      <a:endParaRPr/>
                    </a:p>
                  </a:txBody>
                  <a:tcPr marT="45725" marB="45725" marR="91450" marL="91450"/>
                </a:tc>
              </a:tr>
              <a:tr h="697300">
                <a:tc>
                  <a:txBody>
                    <a:bodyPr/>
                    <a:lstStyle/>
                    <a:p>
                      <a:pPr indent="0" lvl="0" marL="0" marR="0" rtl="0" algn="l">
                        <a:spcBef>
                          <a:spcPts val="0"/>
                        </a:spcBef>
                        <a:spcAft>
                          <a:spcPts val="0"/>
                        </a:spcAft>
                        <a:buNone/>
                      </a:pPr>
                      <a:r>
                        <a:rPr lang="en-US" sz="2000"/>
                        <a:t>O3.3</a:t>
                      </a:r>
                      <a:r>
                        <a:rPr lang="en-US" sz="2000"/>
                        <a:t> EAF Flyingfish Sub Project</a:t>
                      </a:r>
                      <a:endParaRPr sz="2000"/>
                    </a:p>
                  </a:txBody>
                  <a:tcPr marT="45725" marB="45725" marR="91450" marL="91450"/>
                </a:tc>
                <a:tc>
                  <a:txBody>
                    <a:bodyPr/>
                    <a:lstStyle/>
                    <a:p>
                      <a:pPr indent="0" lvl="0" marL="0" marR="0" rtl="0" algn="l">
                        <a:spcBef>
                          <a:spcPts val="0"/>
                        </a:spcBef>
                        <a:spcAft>
                          <a:spcPts val="0"/>
                        </a:spcAft>
                        <a:buNone/>
                      </a:pPr>
                      <a:r>
                        <a:rPr i="1" lang="en-US" sz="2000"/>
                        <a:t>(GEF Funds) </a:t>
                      </a:r>
                      <a:r>
                        <a:rPr i="0" lang="en-US" sz="2000"/>
                        <a:t>Sub Project close to finalisation </a:t>
                      </a:r>
                      <a:endParaRPr i="0" sz="2000"/>
                    </a:p>
                    <a:p>
                      <a:pPr indent="0" lvl="0" marL="0" marR="0" rtl="0" algn="l">
                        <a:spcBef>
                          <a:spcPts val="0"/>
                        </a:spcBef>
                        <a:spcAft>
                          <a:spcPts val="0"/>
                        </a:spcAft>
                        <a:buNone/>
                      </a:pPr>
                      <a:r>
                        <a:rPr i="1" lang="en-US" sz="2000"/>
                        <a:t>(Canadian Government Funds) December 2020</a:t>
                      </a:r>
                      <a:endParaRPr i="1" sz="2000"/>
                    </a:p>
                  </a:txBody>
                  <a:tcPr marT="45725" marB="45725" marR="91450" marL="91450"/>
                </a:tc>
                <a:tc>
                  <a:txBody>
                    <a:bodyPr/>
                    <a:lstStyle/>
                    <a:p>
                      <a:pPr indent="0" lvl="0" marL="0" marR="0" rtl="0" algn="l">
                        <a:spcBef>
                          <a:spcPts val="0"/>
                        </a:spcBef>
                        <a:spcAft>
                          <a:spcPts val="0"/>
                        </a:spcAft>
                        <a:buNone/>
                      </a:pPr>
                      <a:r>
                        <a:rPr lang="en-US" sz="2000"/>
                        <a:t>CRFM</a:t>
                      </a:r>
                      <a:endParaRPr/>
                    </a:p>
                  </a:txBody>
                  <a:tcPr marT="45725" marB="45725" marR="91450" marL="91450"/>
                </a:tc>
              </a:tr>
              <a:tr h="697300">
                <a:tc>
                  <a:txBody>
                    <a:bodyPr/>
                    <a:lstStyle/>
                    <a:p>
                      <a:pPr indent="0" lvl="0" marL="0" marR="0" rtl="0" algn="l">
                        <a:spcBef>
                          <a:spcPts val="0"/>
                        </a:spcBef>
                        <a:spcAft>
                          <a:spcPts val="0"/>
                        </a:spcAft>
                        <a:buNone/>
                      </a:pPr>
                      <a:r>
                        <a:rPr lang="en-US" sz="2000"/>
                        <a:t>O3.4 North Brazil Shelf EBM Sub Project</a:t>
                      </a:r>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2000"/>
                        <a:buFont typeface="Calibri"/>
                        <a:buNone/>
                      </a:pPr>
                      <a:r>
                        <a:rPr lang="en-US" sz="2000"/>
                        <a:t>Advancement</a:t>
                      </a:r>
                      <a:r>
                        <a:rPr lang="en-US" sz="2000"/>
                        <a:t>s made, but some delays being experienced due to COVID-19</a:t>
                      </a:r>
                      <a:endParaRPr sz="2000"/>
                    </a:p>
                    <a:p>
                      <a:pPr indent="0" lvl="0" marL="0" marR="0" rtl="0" algn="l">
                        <a:spcBef>
                          <a:spcPts val="0"/>
                        </a:spcBef>
                        <a:spcAft>
                          <a:spcPts val="0"/>
                        </a:spcAft>
                        <a:buNone/>
                      </a:pPr>
                      <a:r>
                        <a:t/>
                      </a:r>
                      <a:endParaRPr sz="2000"/>
                    </a:p>
                  </a:txBody>
                  <a:tcPr marT="45725" marB="45725" marR="91450" marL="91450"/>
                </a:tc>
                <a:tc>
                  <a:txBody>
                    <a:bodyPr/>
                    <a:lstStyle/>
                    <a:p>
                      <a:pPr indent="0" lvl="0" marL="0" marR="0" rtl="0" algn="l">
                        <a:spcBef>
                          <a:spcPts val="0"/>
                        </a:spcBef>
                        <a:spcAft>
                          <a:spcPts val="0"/>
                        </a:spcAft>
                        <a:buNone/>
                      </a:pPr>
                      <a:r>
                        <a:rPr lang="en-US" sz="2000"/>
                        <a:t>UNEP</a:t>
                      </a:r>
                      <a:endParaRPr/>
                    </a:p>
                  </a:txBody>
                  <a:tcPr marT="45725" marB="45725" marR="91450" marL="91450"/>
                </a:tc>
              </a:tr>
              <a:tr h="697300">
                <a:tc>
                  <a:txBody>
                    <a:bodyPr/>
                    <a:lstStyle/>
                    <a:p>
                      <a:pPr indent="0" lvl="0" marL="0" marR="0" rtl="0" algn="l">
                        <a:spcBef>
                          <a:spcPts val="0"/>
                        </a:spcBef>
                        <a:spcAft>
                          <a:spcPts val="0"/>
                        </a:spcAft>
                        <a:buNone/>
                      </a:pPr>
                      <a:r>
                        <a:rPr lang="en-US" sz="2000"/>
                        <a:t>O3.5 Small Grant support for C-SAP</a:t>
                      </a:r>
                      <a:r>
                        <a:rPr lang="en-US" sz="2000"/>
                        <a:t> Implementation</a:t>
                      </a:r>
                      <a:r>
                        <a:rPr lang="en-US" sz="2000"/>
                        <a:t> </a:t>
                      </a:r>
                      <a:endParaRPr/>
                    </a:p>
                  </a:txBody>
                  <a:tcPr marT="45725" marB="45725" marR="91450" marL="91450"/>
                </a:tc>
                <a:tc>
                  <a:txBody>
                    <a:bodyPr/>
                    <a:lstStyle/>
                    <a:p>
                      <a:pPr indent="0" lvl="0" marL="0" marR="0" rtl="0" algn="l">
                        <a:spcBef>
                          <a:spcPts val="0"/>
                        </a:spcBef>
                        <a:spcAft>
                          <a:spcPts val="0"/>
                        </a:spcAft>
                        <a:buNone/>
                      </a:pPr>
                      <a:r>
                        <a:rPr lang="en-US" sz="2000"/>
                        <a:t>Finalised</a:t>
                      </a:r>
                      <a:r>
                        <a:rPr lang="en-US" sz="2000"/>
                        <a:t> and Final Report Submitted</a:t>
                      </a:r>
                      <a:endParaRPr sz="2000"/>
                    </a:p>
                  </a:txBody>
                  <a:tcPr marT="45725" marB="45725" marR="91450" marL="91450"/>
                </a:tc>
                <a:tc>
                  <a:txBody>
                    <a:bodyPr/>
                    <a:lstStyle/>
                    <a:p>
                      <a:pPr indent="0" lvl="0" marL="0" marR="0" rtl="0" algn="l">
                        <a:spcBef>
                          <a:spcPts val="0"/>
                        </a:spcBef>
                        <a:spcAft>
                          <a:spcPts val="0"/>
                        </a:spcAft>
                        <a:buNone/>
                      </a:pPr>
                      <a:r>
                        <a:rPr lang="en-US" sz="2000"/>
                        <a:t>CANARI</a:t>
                      </a:r>
                      <a:endParaRPr sz="2000"/>
                    </a:p>
                  </a:txBody>
                  <a:tcPr marT="45725" marB="45725" marR="91450" marL="91450"/>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2019-10-15T15:42:30Z</dcterms:created>
  <dc:creator>CLME SPO</dc:creator>
</cp:coreProperties>
</file>