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92000"/>
  <p:notesSz cx="6858000" cy="9144000"/>
  <p:embeddedFontLst>
    <p:embeddedFont>
      <p:font typeface="Garamond"/>
      <p:regular r:id="rId37"/>
      <p:bold r:id="rId38"/>
      <p:italic r:id="rId39"/>
      <p:boldItalic r:id="rId40"/>
    </p:embeddedFont>
    <p:embeddedFont>
      <p:font typeface="Palatino Linotype"/>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D3D1548-BF4D-4DF6-8C35-C86BD24B5C6F}">
  <a:tblStyle styleId="{6D3D1548-BF4D-4DF6-8C35-C86BD24B5C6F}"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b="off" i="off"/>
      <a:tcStyle>
        <a:fill>
          <a:solidFill>
            <a:srgbClr val="D0DEEF"/>
          </a:solidFill>
        </a:fill>
      </a:tcStyle>
    </a:band1H>
    <a:band2H>
      <a:tcTxStyle b="off" i="off"/>
    </a:band2H>
    <a:band1V>
      <a:tcTxStyle b="off" i="off"/>
      <a:tcStyle>
        <a:fill>
          <a:solidFill>
            <a:srgbClr val="D0DEEF"/>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51371E13-DF60-447C-962B-6453A3663D3A}"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Garamond-boldItalic.fntdata"/><Relationship Id="rId20" Type="http://schemas.openxmlformats.org/officeDocument/2006/relationships/slide" Target="slides/slide15.xml"/><Relationship Id="rId42" Type="http://schemas.openxmlformats.org/officeDocument/2006/relationships/font" Target="fonts/PalatinoLinotype-bold.fntdata"/><Relationship Id="rId41" Type="http://schemas.openxmlformats.org/officeDocument/2006/relationships/font" Target="fonts/PalatinoLinotype-regular.fntdata"/><Relationship Id="rId22" Type="http://schemas.openxmlformats.org/officeDocument/2006/relationships/slide" Target="slides/slide17.xml"/><Relationship Id="rId44" Type="http://schemas.openxmlformats.org/officeDocument/2006/relationships/font" Target="fonts/PalatinoLinotype-boldItalic.fntdata"/><Relationship Id="rId21" Type="http://schemas.openxmlformats.org/officeDocument/2006/relationships/slide" Target="slides/slide16.xml"/><Relationship Id="rId43" Type="http://schemas.openxmlformats.org/officeDocument/2006/relationships/font" Target="fonts/PalatinoLinotype-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Garamond-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Garamond-italic.fntdata"/><Relationship Id="rId16" Type="http://schemas.openxmlformats.org/officeDocument/2006/relationships/slide" Target="slides/slide11.xml"/><Relationship Id="rId38" Type="http://schemas.openxmlformats.org/officeDocument/2006/relationships/font" Target="fonts/Garamond-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Esta diapositiva ofrece un panorama de la situación de los Productos asociados con el Sub Proyecto de la Langosta Espinosa. Se ha finalizado el Sub-Proyecto y se ha presentado el Informe Final a la Unidad de Coordinación del Proyecto CLME+.  Este panorama muestra que OSPESCA pudo alcanzar todos los objetivos relacionados con los productos del sub-proyecto, con la excepción de un Producto que se relaciona con la adopción de un sistema de trazabilidad por parte de 8 países del Proyecto CLME+  Si bien ha avanzado el trabajo con el desarrollo de un plan de trazabilidad, los países no pudieron adoptar un sistema de trazabilidad dentro del cronograma del Subproyecto.</a:t>
            </a:r>
            <a:endParaRPr/>
          </a:p>
        </p:txBody>
      </p:sp>
      <p:sp>
        <p:nvSpPr>
          <p:cNvPr id="205" name="Google Shape;20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Estas imágenes muestran algunas actividades que tuvieron lugar en el marco del Sub Proyecto de la pesquería de la Langosta Espinosa (Producto 3.1).</a:t>
            </a:r>
            <a:endParaRPr/>
          </a:p>
        </p:txBody>
      </p:sp>
      <p:sp>
        <p:nvSpPr>
          <p:cNvPr id="213" name="Google Shape;21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Esta diapositiva ofrece un resumen de la situación de los productos del Subproyecto del Pez Volador.  En relación con O1.2, el CRFM logró la cooperación al nivel técnico con Francia en lo relativo al manejo de la pesquería del pez volador, y reconoció que las negociaciones para finalizar un acuerdo de cooperación continuarán después que concluya el Subproyecto. Por lo anterior, se consideró que el Componente 1 del Subproyecto del pez volador se había logrado parcialmente. En cuanto al Producto 4.2, los países endosaron el informe con propuestas para actualizar los sistemas de recolección de datos durante la Tercera Reunión del Subcomité Ministerial sobre el Pez Volador. Ahora los países trabajan en la ejecución de este sistema a nivel nacional. Bajo el Producto 5.3 se elaboraron propuestas comerciales conducentes a mejorar tanto el bienestar como los medios de subsistencia. No obstante, el CRFM ha indicado que no ha contado con tiempo suficiente para ejecutar estas propuestas comerciales. Esto sucederá fuera del alcance del Sub Proyecto del pez volador. Por lo anterior, se consideró que el Componente 5 del Subproyecto del pez volador se había logrado parcialmente.</a:t>
            </a:r>
            <a:endParaRPr/>
          </a:p>
        </p:txBody>
      </p:sp>
      <p:sp>
        <p:nvSpPr>
          <p:cNvPr id="223" name="Google Shape;22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Estas imágenes muestran algunas actividades que tuvieron lugar en el marco del Sub Proyecto de la Pesquería del Pez Volador (Producto 3.3).</a:t>
            </a:r>
            <a:endParaRPr/>
          </a:p>
        </p:txBody>
      </p:sp>
      <p:sp>
        <p:nvSpPr>
          <p:cNvPr id="232" name="Google Shape;23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Esta diapositiva presenta el progreso logrado hasta la fecha con el sub-proyecto de camarón y peces demersales. Muestra el avance significativo que se ha logrado con la elaboración de una Política Sub Regional de Datos y un Plan de manejo con EEP.  La FAO pudo realizar un taller de evaluación de poblaciones de camarón y peces demersales para los países participantes en el Subproyecto. Se diagnosticaron y evaluaron Comités Nacionales Intersectoriales (CNI) en Guyana, Suriname y Trinidad y Tobago. Se llevaron a cabo entrevistas y talleres con las partes interesadas en Trinidad y Tobago, Guyana y Suriname.  Los informes de talleres y evaluaciones de CNI por país fueron recibidos en Noviembre de 2019. Los informes nacionales de género de las pesquerías a pequeña escala de camarón y peces demersales de Trinidad y Tobago, Guyana y Suriname fueron presentados en Noviembre de 2019. Se recibió un informe subregional sobre genero en Marzo de 2020, que se encuentra en proceso de revisión. </a:t>
            </a:r>
            <a:endParaRPr/>
          </a:p>
        </p:txBody>
      </p:sp>
      <p:sp>
        <p:nvSpPr>
          <p:cNvPr id="241" name="Google Shape;24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Las imágenes anteriores muestran algunas de las actividades que tuvieron lugar en el marco del Sub Proyecto de la pesquería de Camarón y Peces Demersales (Producto 3.2).</a:t>
            </a:r>
            <a:endParaRPr/>
          </a:p>
        </p:txBody>
      </p:sp>
      <p:sp>
        <p:nvSpPr>
          <p:cNvPr id="249" name="Google Shape;24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La diapositiva indica las actividades en el marco del Sub-Proyecto de Camarón y Peces Demersales (O3.2) que presentan demoras que se han agravado como resultado de COVID-19.</a:t>
            </a:r>
            <a:endParaRPr sz="1200">
              <a:solidFill>
                <a:schemeClr val="dk1"/>
              </a:solidFill>
              <a:latin typeface="Calibri"/>
              <a:ea typeface="Calibri"/>
              <a:cs typeface="Calibri"/>
              <a:sym typeface="Calibri"/>
            </a:endParaRPr>
          </a:p>
        </p:txBody>
      </p:sp>
      <p:sp>
        <p:nvSpPr>
          <p:cNvPr id="260" name="Google Shape;26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Arriba se indican las áreas de enfoque para las demostraciones en el marco del Sub-proyecto de manejo ecosistémico en la plataforma continental del Norte de Brasil. Trinidad y Tobago y Guyana han hecho demostraciones. Surinam estaba a punto de iniciar la ejecución antes de  COVID-19.</a:t>
            </a:r>
            <a:endParaRPr sz="1200">
              <a:solidFill>
                <a:schemeClr val="dk1"/>
              </a:solidFill>
              <a:latin typeface="Calibri"/>
              <a:ea typeface="Calibri"/>
              <a:cs typeface="Calibri"/>
              <a:sym typeface="Calibri"/>
            </a:endParaRPr>
          </a:p>
        </p:txBody>
      </p:sp>
      <p:sp>
        <p:nvSpPr>
          <p:cNvPr id="268" name="Google Shape;26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El trabajo ha progresado en los Sub-Proyectos de Guyana y Trinidad, aunque se han presentado algunas demoras menores con respecto a las actividades de campo y análisis de muestras planificados como resultado de COVID-19. En Surinam el trabajo debió empezar en Marzo, pero se produjeron demoras como resultado de COVID-19. A pesar de lo anterior, se prevé que el trabajo demostrativo de Surinam tenga lugar entre Julio y Noviembre de 2020.</a:t>
            </a:r>
            <a:endParaRPr sz="1200">
              <a:solidFill>
                <a:schemeClr val="dk1"/>
              </a:solidFill>
              <a:latin typeface="Calibri"/>
              <a:ea typeface="Calibri"/>
              <a:cs typeface="Calibri"/>
              <a:sym typeface="Calibri"/>
            </a:endParaRPr>
          </a:p>
        </p:txBody>
      </p:sp>
      <p:sp>
        <p:nvSpPr>
          <p:cNvPr id="277" name="Google Shape;27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La diapositiva indica las actividades en el marco del Sub-Proyecto de MEE en la Plataforma Continental del Norte de Brasil (O3.4) que presentan demoras como resultado de COVID-19.</a:t>
            </a:r>
            <a:endParaRPr/>
          </a:p>
          <a:p>
            <a:pPr indent="0" lvl="0" marL="0" rtl="0" algn="l">
              <a:lnSpc>
                <a:spcPct val="100000"/>
              </a:lnSpc>
              <a:spcBef>
                <a:spcPts val="0"/>
              </a:spcBef>
              <a:spcAft>
                <a:spcPts val="0"/>
              </a:spcAft>
              <a:buSzPts val="1400"/>
              <a:buNone/>
            </a:pPr>
            <a:r>
              <a:t/>
            </a:r>
            <a:endParaRPr/>
          </a:p>
        </p:txBody>
      </p:sp>
      <p:sp>
        <p:nvSpPr>
          <p:cNvPr id="292" name="Google Shape;29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Esta diapositiva muestra que la exitosa ejecución del Proyecto CLME+ no está vinculada exclusivamente con la consecución de los objetivos y </a:t>
            </a:r>
            <a:r>
              <a:rPr lang="en-US" sz="1200">
                <a:solidFill>
                  <a:srgbClr val="7030A0"/>
                </a:solidFill>
                <a:latin typeface="Calibri"/>
                <a:ea typeface="Calibri"/>
                <a:cs typeface="Calibri"/>
                <a:sym typeface="Calibri"/>
              </a:rPr>
              <a:t>resultados</a:t>
            </a:r>
            <a:r>
              <a:rPr lang="en-US" sz="1200">
                <a:solidFill>
                  <a:schemeClr val="dk1"/>
                </a:solidFill>
                <a:latin typeface="Calibri"/>
                <a:ea typeface="Calibri"/>
                <a:cs typeface="Calibri"/>
                <a:sym typeface="Calibri"/>
              </a:rPr>
              <a:t> del Proyecto, sino también mediante la garantía de la satisfacción de las partes interesadas (países del Proyecto CLME+) y la Satisfacción del Cliente (PNUD, Secretaría del FMAM) Indica además que para proyectos como el CLME+, el éxito también se determina mediante el aseguramiento de la continua sostenibilidad de muchos de los productos del Proyecto.</a:t>
            </a:r>
            <a:endParaRPr sz="1200">
              <a:solidFill>
                <a:schemeClr val="dk1"/>
              </a:solidFill>
              <a:latin typeface="Calibri"/>
              <a:ea typeface="Calibri"/>
              <a:cs typeface="Calibri"/>
              <a:sym typeface="Calibri"/>
            </a:endParaRPr>
          </a:p>
        </p:txBody>
      </p:sp>
      <p:sp>
        <p:nvSpPr>
          <p:cNvPr id="110" name="Google Shape;11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Este Producto fue manejado por CANARI, y se otorgó apoyo en forma de pequeñas subvenciones al Grupo de Musgo Marino de Liamuiga (LSG por sus siglas en Ingles) en San Cristobal y a la Asociación de Pescadores de Indian Castle (ICFFA por sus siglas en Ingles) en Nieves. LSG recibió una subvención de USD 35.170 para “mejorar la capacidad del LSG para manejar con existo la pequeña empresa y microempresa en tanto se satisfice la creciente demanda de productos de musgo marino”, y la ICFFA recibió una subvención de USD 17.650 para “desarrollar el cultivo y producción de musgo marino como ingreso alternativo de la ICFFA".</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Ambos beneficiarios tenías objetivos específicos similares para los proyectos de pequeñas subvenciones, estas fueron:</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ampliar sus actuales granjas de musgo marino mediante el aumento del número de parcelas;</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Fomento de capacidad entre los miembros del grupo en el desarrollo y administración de pequeñas empresas y microempresas (PME) y el procesamiento del valor agregado;</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mejorar sus actuales instalaciones de procesamiento; y</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mejorar la comercialización de los productos de musgo marino.</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Los proyectos de pequeñas subvenciones se ejecutaron en un período de 5-6 meses que finalizaron el 31 de octubre de 2019.</a:t>
            </a:r>
            <a:endParaRPr sz="1200">
              <a:solidFill>
                <a:schemeClr val="dk1"/>
              </a:solidFill>
              <a:latin typeface="Calibri"/>
              <a:ea typeface="Calibri"/>
              <a:cs typeface="Calibri"/>
              <a:sym typeface="Calibri"/>
            </a:endParaRPr>
          </a:p>
        </p:txBody>
      </p:sp>
      <p:sp>
        <p:nvSpPr>
          <p:cNvPr id="300" name="Google Shape;30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Esta diapositiva muestra una serie de productos del Proyecto CLME+ que se deben mantener después de finalizar el Proyecto si han de lograr un impacto en la región.</a:t>
            </a:r>
            <a:endParaRPr sz="1200">
              <a:solidFill>
                <a:schemeClr val="dk1"/>
              </a:solidFill>
              <a:latin typeface="Calibri"/>
              <a:ea typeface="Calibri"/>
              <a:cs typeface="Calibri"/>
              <a:sym typeface="Calibri"/>
            </a:endParaRPr>
          </a:p>
        </p:txBody>
      </p:sp>
      <p:sp>
        <p:nvSpPr>
          <p:cNvPr id="308" name="Google Shape;30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200">
                <a:solidFill>
                  <a:schemeClr val="dk1"/>
                </a:solidFill>
                <a:latin typeface="Arial"/>
                <a:ea typeface="Arial"/>
                <a:cs typeface="Arial"/>
                <a:sym typeface="Arial"/>
              </a:rPr>
              <a:t>Las capturas de pantalla de la diapositiva muestran las herramientas que se utilizaron para llevar a cabo el análisis financiero. La Tabla financiera de ACE, en que se detalla el desempeño de los gastos anuales contra partidas presupuestaria, se actualizan cada 3 meses como mínimo y se analizan debidamente con los socios. Debido a los riesgos identificados, se ha solicitado además un Informe detallado de compromisos, para obtener un mayor nivel de información y compromisos de los socios respecto de sus próximas actividades y los riesgos relacionados. A partir de esa información adicional, contamos con una gama más amplia de desempeño de los socios y podemos mejorar el grandemente el monitoreo y promover la rendición de cuentas.  La información obtenida en la revisión del Informes descriptivo y de la Tabla financiera se utilizó para complementar el análisis técnico. </a:t>
            </a:r>
            <a:endParaRPr/>
          </a:p>
        </p:txBody>
      </p:sp>
      <p:sp>
        <p:nvSpPr>
          <p:cNvPr id="315" name="Google Shape;31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200">
                <a:solidFill>
                  <a:schemeClr val="dk1"/>
                </a:solidFill>
                <a:latin typeface="Arial"/>
                <a:ea typeface="Arial"/>
                <a:cs typeface="Arial"/>
                <a:sym typeface="Arial"/>
              </a:rPr>
              <a:t>El primer gráfico muestra el gasto actual hasta abril de 2020 (10,1 millones) comparado con el total de la subvención del FMAM, y las cifras de gastos de los anteriores análisis de ejecución (febrero de 2019 y septiembre de 2019). Se observa un progreso considerable en la ejecución financiera en el último año del 51 % al 80 % del presupuesto desembolsado. </a:t>
            </a:r>
            <a:endParaRPr/>
          </a:p>
          <a:p>
            <a:pPr indent="-228600" lvl="0" marL="457200" marR="0" rtl="0" algn="l">
              <a:lnSpc>
                <a:spcPct val="100000"/>
              </a:lnSpc>
              <a:spcBef>
                <a:spcPts val="0"/>
              </a:spcBef>
              <a:spcAft>
                <a:spcPts val="0"/>
              </a:spcAft>
              <a:buSzPts val="1400"/>
              <a:buNone/>
            </a:pPr>
            <a:r>
              <a:rPr lang="en-US" sz="1200">
                <a:solidFill>
                  <a:schemeClr val="dk1"/>
                </a:solidFill>
                <a:latin typeface="Arial"/>
                <a:ea typeface="Arial"/>
                <a:cs typeface="Arial"/>
                <a:sym typeface="Arial"/>
              </a:rPr>
              <a:t>El segundo gráfico representa la cifra de gastos por año desde el inicio del proyecto (desde 2015 hasta 2019), en que se muestra el esfuerzo realizado durante 2019 para asignar los recursos planificados (2,4 millones asignados en 2019).</a:t>
            </a:r>
            <a:endParaRPr/>
          </a:p>
          <a:p>
            <a:pPr indent="-228600" lvl="0" marL="457200" marR="0" rtl="0" algn="l">
              <a:lnSpc>
                <a:spcPct val="100000"/>
              </a:lnSpc>
              <a:spcBef>
                <a:spcPts val="0"/>
              </a:spcBef>
              <a:spcAft>
                <a:spcPts val="0"/>
              </a:spcAft>
              <a:buSzPts val="1400"/>
              <a:buNone/>
            </a:pPr>
            <a:r>
              <a:rPr lang="en-US" sz="1200">
                <a:solidFill>
                  <a:schemeClr val="dk1"/>
                </a:solidFill>
                <a:latin typeface="Arial"/>
                <a:ea typeface="Arial"/>
                <a:cs typeface="Arial"/>
                <a:sym typeface="Arial"/>
              </a:rPr>
              <a:t>El tercer gráfico muestra el tiempo transcurrido de acuerdo con la duración actual del proyecto, que es el 83 % de la duración total. La fecha de finalización del proyecto a este momento es abril de 2021.</a:t>
            </a:r>
            <a:endParaRPr/>
          </a:p>
        </p:txBody>
      </p:sp>
      <p:sp>
        <p:nvSpPr>
          <p:cNvPr id="327" name="Google Shape;32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200">
                <a:solidFill>
                  <a:schemeClr val="dk1"/>
                </a:solidFill>
                <a:latin typeface="Arial"/>
                <a:ea typeface="Arial"/>
                <a:cs typeface="Arial"/>
                <a:sym typeface="Arial"/>
              </a:rPr>
              <a:t>El primer gráfico muestra la evolución de la relación de Gasto sobre Presupuesto de cada asociado en la coejecución, incluida la Unidad de Coordinación del Proyecto. La relación de Gasto sobre Presupuesto debe entenderse como un indicador de los gastos reales de la subvención del asociado, y no refleja el modo en que se ha planificado su ejecución con el paso del tiempo. Si tenemos pendiente esa precisión, podremos observar que todos los asociados lograron mejoras en términos de ejecución financiera, incluso los que tienen un presupuesto abundante, como la FAO o el PNUMA.  OSPESCA ha finalizado su ejecución financiera, en tanto que el CRFM y CANARI están cerca de concluir los suyos.  La OECS y la UNESCO podrían enfrentar retos para aplicar el presupuesto restante antes de la fecha de finalización actual de sus acuerdos de coejecución.</a:t>
            </a:r>
            <a:endParaRPr/>
          </a:p>
          <a:p>
            <a:pPr indent="-228600" lvl="0" marL="457200" marR="0" rtl="0" algn="l">
              <a:lnSpc>
                <a:spcPct val="100000"/>
              </a:lnSpc>
              <a:spcBef>
                <a:spcPts val="0"/>
              </a:spcBef>
              <a:spcAft>
                <a:spcPts val="0"/>
              </a:spcAft>
              <a:buSzPts val="1400"/>
              <a:buNone/>
            </a:pPr>
            <a:r>
              <a:t/>
            </a:r>
            <a:endParaRPr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sz="1200">
                <a:solidFill>
                  <a:schemeClr val="dk1"/>
                </a:solidFill>
                <a:latin typeface="Arial"/>
                <a:ea typeface="Arial"/>
                <a:cs typeface="Arial"/>
                <a:sym typeface="Arial"/>
              </a:rPr>
              <a:t>El segundo gráfico presenta el modo en que ha crecido el porcentaje acumulativo de desembolsos del presupuesto (Gastado/Presupuesto total) en el curso del proyecto. La línea azul representa la tasa de desembolso relacionada con los acuerdos de coejecución (todos los socios consolidados excepto la PCU), y la línea naranja presenta el ratio de la UCP sobre su propio presupuesto (es decir, excluyendo el presupuesto de los acuerdos de coejecución). Se observa un mayor progreso en el último período. A este momento, la UCP debe desembolsar el 29 % de su presupuesto, mientras que los asociados deben asignar el 17 % de sus presupuestos correspondientes. </a:t>
            </a:r>
            <a:endParaRPr/>
          </a:p>
        </p:txBody>
      </p:sp>
      <p:sp>
        <p:nvSpPr>
          <p:cNvPr id="344" name="Google Shape;34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200">
                <a:solidFill>
                  <a:schemeClr val="dk1"/>
                </a:solidFill>
                <a:latin typeface="Arial"/>
                <a:ea typeface="Arial"/>
                <a:cs typeface="Arial"/>
                <a:sym typeface="Arial"/>
              </a:rPr>
              <a:t>Esta diapositiva muestra información adicional sobre la conducta de los presupuestos de los acuerdos de coejecución y</a:t>
            </a:r>
            <a:r>
              <a:rPr lang="en-US">
                <a:latin typeface="Arial"/>
                <a:ea typeface="Arial"/>
                <a:cs typeface="Arial"/>
                <a:sym typeface="Arial"/>
              </a:rPr>
              <a:t> </a:t>
            </a:r>
            <a:r>
              <a:rPr lang="en-US" sz="1200">
                <a:solidFill>
                  <a:schemeClr val="dk1"/>
                </a:solidFill>
                <a:latin typeface="Arial"/>
                <a:ea typeface="Arial"/>
                <a:cs typeface="Arial"/>
                <a:sym typeface="Arial"/>
              </a:rPr>
              <a:t>de la UCP hasta la fecha, indica gastos hasta la fecha, una comparación con el presupuesto original y el porcentaje gastado sobre el presupuesto total por renglón. </a:t>
            </a:r>
            <a:endParaRPr/>
          </a:p>
          <a:p>
            <a:pPr indent="-228600" lvl="0" marL="457200" marR="0" rtl="0" algn="l">
              <a:lnSpc>
                <a:spcPct val="100000"/>
              </a:lnSpc>
              <a:spcBef>
                <a:spcPts val="0"/>
              </a:spcBef>
              <a:spcAft>
                <a:spcPts val="0"/>
              </a:spcAft>
              <a:buSzPts val="1400"/>
              <a:buNone/>
            </a:pPr>
            <a:r>
              <a:t/>
            </a:r>
            <a:endParaRPr/>
          </a:p>
        </p:txBody>
      </p:sp>
      <p:sp>
        <p:nvSpPr>
          <p:cNvPr id="354" name="Google Shape;354;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200">
                <a:solidFill>
                  <a:schemeClr val="dk1"/>
                </a:solidFill>
                <a:latin typeface="Arial"/>
                <a:ea typeface="Arial"/>
                <a:cs typeface="Arial"/>
                <a:sym typeface="Arial"/>
              </a:rPr>
              <a:t>La diapositiva resume los gastos del proyecto por cuenta para 2019 en comparación con el último presupuesto de 2019 aprobado por el CDP. El monto gastado fue inferior en USD 462 mil al presupuesto aprobado. Las diferencias en la ejecución del presupuesto de 2019 (en comparación con el último presupuesto aprobado) se explican a partir de:</a:t>
            </a:r>
            <a:endParaRPr/>
          </a:p>
          <a:p>
            <a:pPr indent="-228600" lvl="0" marL="457200" rtl="0" algn="l">
              <a:lnSpc>
                <a:spcPct val="100000"/>
              </a:lnSpc>
              <a:spcBef>
                <a:spcPts val="0"/>
              </a:spcBef>
              <a:spcAft>
                <a:spcPts val="0"/>
              </a:spcAft>
              <a:buSzPts val="1400"/>
              <a:buNone/>
            </a:pPr>
            <a:r>
              <a:t/>
            </a:r>
            <a:endParaRPr sz="1200">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1200"/>
              <a:buFont typeface="Arial"/>
              <a:buAutoNum type="alphaLcParenR"/>
            </a:pPr>
            <a:r>
              <a:rPr lang="en-US" sz="1200">
                <a:solidFill>
                  <a:schemeClr val="dk1"/>
                </a:solidFill>
                <a:latin typeface="Arial"/>
                <a:ea typeface="Arial"/>
                <a:cs typeface="Arial"/>
                <a:sym typeface="Arial"/>
              </a:rPr>
              <a:t>Demoras en las contrataciones planificadas y la renuncia de un miembro del equipo</a:t>
            </a:r>
            <a:endParaRPr b="0" sz="1200">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1200"/>
              <a:buFont typeface="Arial"/>
              <a:buAutoNum type="alphaLcParenR"/>
            </a:pPr>
            <a:r>
              <a:rPr lang="en-US" sz="1200">
                <a:solidFill>
                  <a:schemeClr val="dk1"/>
                </a:solidFill>
                <a:latin typeface="Arial"/>
                <a:ea typeface="Arial"/>
                <a:cs typeface="Arial"/>
                <a:sym typeface="Arial"/>
              </a:rPr>
              <a:t>Aproximadamente USD 37 mil no gastados en la realización de eventos y reuniones (ahorros)</a:t>
            </a:r>
            <a:endParaRPr b="0" sz="1200">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1200"/>
              <a:buFont typeface="Arial"/>
              <a:buAutoNum type="alphaLcParenR"/>
            </a:pPr>
            <a:r>
              <a:rPr lang="en-US" sz="1200">
                <a:solidFill>
                  <a:schemeClr val="dk1"/>
                </a:solidFill>
                <a:latin typeface="Arial"/>
                <a:ea typeface="Arial"/>
                <a:cs typeface="Arial"/>
                <a:sym typeface="Arial"/>
              </a:rPr>
              <a:t>Demoras en el proceso de adquisición y el otorgamiento de contratos de servicios técnicos planificado</a:t>
            </a:r>
            <a:r>
              <a:rPr b="0" lang="en-US" sz="1200">
                <a:latin typeface="Arial"/>
                <a:ea typeface="Arial"/>
                <a:cs typeface="Arial"/>
                <a:sym typeface="Arial"/>
              </a:rPr>
              <a:t>s</a:t>
            </a:r>
            <a:endParaRPr b="0" sz="1200">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1200"/>
              <a:buFont typeface="Arial"/>
              <a:buAutoNum type="alphaLcParenR"/>
            </a:pPr>
            <a:r>
              <a:rPr lang="en-US" sz="1200">
                <a:solidFill>
                  <a:schemeClr val="dk1"/>
                </a:solidFill>
                <a:latin typeface="Arial"/>
                <a:ea typeface="Arial"/>
                <a:cs typeface="Arial"/>
                <a:sym typeface="Arial"/>
              </a:rPr>
              <a:t>Reducción de los costos de gestión debido a una disminución del presupuesto desembolsado</a:t>
            </a:r>
            <a:r>
              <a:rPr b="0" lang="en-US" sz="1200">
                <a:latin typeface="Arial"/>
                <a:ea typeface="Arial"/>
                <a:cs typeface="Arial"/>
                <a:sym typeface="Arial"/>
              </a:rPr>
              <a:t>.</a:t>
            </a:r>
            <a:endParaRPr/>
          </a:p>
        </p:txBody>
      </p:sp>
      <p:sp>
        <p:nvSpPr>
          <p:cNvPr id="366" name="Google Shape;36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100000"/>
              </a:lnSpc>
              <a:spcBef>
                <a:spcPts val="0"/>
              </a:spcBef>
              <a:spcAft>
                <a:spcPts val="0"/>
              </a:spcAft>
              <a:buSzPts val="1400"/>
              <a:buNone/>
            </a:pPr>
            <a:r>
              <a:rPr lang="en-US" sz="1200">
                <a:solidFill>
                  <a:schemeClr val="dk1"/>
                </a:solidFill>
                <a:latin typeface="Arial"/>
                <a:ea typeface="Arial"/>
                <a:cs typeface="Arial"/>
                <a:sym typeface="Arial"/>
              </a:rPr>
              <a:t>Esta diapositiva resume los gastos hasta la fecha por cuenta, y los compara con el presupuesto por cuenta segú</a:t>
            </a:r>
            <a:r>
              <a:rPr lang="en-US">
                <a:latin typeface="Arial"/>
                <a:ea typeface="Arial"/>
                <a:cs typeface="Arial"/>
                <a:sym typeface="Arial"/>
              </a:rPr>
              <a:t>n </a:t>
            </a:r>
            <a:r>
              <a:rPr lang="en-US" sz="1200">
                <a:solidFill>
                  <a:schemeClr val="dk1"/>
                </a:solidFill>
                <a:latin typeface="Arial"/>
                <a:ea typeface="Arial"/>
                <a:cs typeface="Arial"/>
                <a:sym typeface="Arial"/>
              </a:rPr>
              <a:t>Documento del Proyecto para la duración total del proyecto.</a:t>
            </a:r>
            <a:endParaRPr/>
          </a:p>
          <a:p>
            <a:pPr indent="-228600" lvl="0" marL="457200" marR="0" rtl="0" algn="just">
              <a:lnSpc>
                <a:spcPct val="100000"/>
              </a:lnSpc>
              <a:spcBef>
                <a:spcPts val="0"/>
              </a:spcBef>
              <a:spcAft>
                <a:spcPts val="0"/>
              </a:spcAft>
              <a:buSzPts val="1400"/>
              <a:buNone/>
            </a:pPr>
            <a:r>
              <a:rPr lang="en-US" sz="1200">
                <a:solidFill>
                  <a:schemeClr val="dk1"/>
                </a:solidFill>
                <a:latin typeface="Arial"/>
                <a:ea typeface="Arial"/>
                <a:cs typeface="Arial"/>
                <a:sym typeface="Arial"/>
              </a:rPr>
              <a:t>Los gastos de viajes del primer trimestre de 2020 se han visto gravemente afectados por el brote de COVID-19.</a:t>
            </a:r>
            <a:endParaRPr/>
          </a:p>
          <a:p>
            <a:pPr indent="-228600" lvl="0" marL="457200" marR="0" rtl="0" algn="l">
              <a:lnSpc>
                <a:spcPct val="100000"/>
              </a:lnSpc>
              <a:spcBef>
                <a:spcPts val="0"/>
              </a:spcBef>
              <a:spcAft>
                <a:spcPts val="0"/>
              </a:spcAft>
              <a:buSzPts val="1400"/>
              <a:buNone/>
            </a:pPr>
            <a:r>
              <a:t/>
            </a:r>
            <a:endParaRPr/>
          </a:p>
        </p:txBody>
      </p:sp>
      <p:sp>
        <p:nvSpPr>
          <p:cNvPr id="378" name="Google Shape;37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7" name="Google Shape;38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Esta diapositiva resume las conclusiones de la revisión del estado de  ejecución del Proyecto CLME+</a:t>
            </a:r>
            <a:endParaRPr sz="1200">
              <a:solidFill>
                <a:schemeClr val="dk1"/>
              </a:solidFill>
              <a:latin typeface="Calibri"/>
              <a:ea typeface="Calibri"/>
              <a:cs typeface="Calibri"/>
              <a:sym typeface="Calibri"/>
            </a:endParaRPr>
          </a:p>
        </p:txBody>
      </p:sp>
      <p:sp>
        <p:nvSpPr>
          <p:cNvPr id="393" name="Google Shape;39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Esta diapositiva detalla el objetivo del Proyecto CLME+ que procura facilitar el Manejo con Enfoque Ecosistémico (MEE) y el Enfoque Ecosistémico de la Pesca (EEP) en la región del CLME+. Por consiguiente, el proyecto tiene como resultados esperados: (a) fomento de capacidad entre países y organizaciones para facilitar el MEE/EEP, y (b) la puesta a prueba del MEE/EEP a través de una serie de Sub-Proyectos. Todo esto con el objetivo de (c) lograr acuerdos consolidados para la gobernanza integrada de los océanos al final del proyecto. Esto debe permitir d) ampliar sustancialmente las acciones en cuanto al MEE/EEP en la etapa posterior al Proyecto. Por lo tanto, el Proyecto contempla también la movilización de nuevos  proyectos/fondos a fin de que continúen las actividades posterior al termino del proyecto.</a:t>
            </a:r>
            <a:endParaRPr sz="1200">
              <a:solidFill>
                <a:schemeClr val="dk1"/>
              </a:solidFill>
              <a:latin typeface="Calibri"/>
              <a:ea typeface="Calibri"/>
              <a:cs typeface="Calibri"/>
              <a:sym typeface="Calibri"/>
            </a:endParaRPr>
          </a:p>
        </p:txBody>
      </p:sp>
      <p:sp>
        <p:nvSpPr>
          <p:cNvPr id="130" name="Google Shape;13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200">
                <a:solidFill>
                  <a:schemeClr val="dk1"/>
                </a:solidFill>
                <a:latin typeface="Arial"/>
                <a:ea typeface="Arial"/>
                <a:cs typeface="Arial"/>
                <a:sym typeface="Arial"/>
              </a:rPr>
              <a:t>Esta diapositiva resume las conclusiones de la revisión de la situación de ejecución financiera del Proyecto CLME+</a:t>
            </a:r>
            <a:endParaRPr/>
          </a:p>
        </p:txBody>
      </p:sp>
      <p:sp>
        <p:nvSpPr>
          <p:cNvPr id="400" name="Google Shape;40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Esta diapositiva indica algunas actualizaciones importantes de la Política del PNUD relacionadas con los proyectos FMAM-4 y FMAM-6.</a:t>
            </a:r>
            <a:endParaRPr sz="1200">
              <a:solidFill>
                <a:schemeClr val="dk1"/>
              </a:solidFill>
              <a:latin typeface="Calibri"/>
              <a:ea typeface="Calibri"/>
              <a:cs typeface="Calibri"/>
              <a:sym typeface="Calibri"/>
            </a:endParaRPr>
          </a:p>
        </p:txBody>
      </p:sp>
      <p:sp>
        <p:nvSpPr>
          <p:cNvPr id="407" name="Google Shape;407;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La metodología utilizada para esta evaluación adoptó un enfoque similar al de la evaluación anterior. Al igual que la evaluación anterior, las capturas de pantalla de la diapositiva muestran las herramientas que se utilizaron para llevar a cabo el análisis técnico. La Tabla de marco lógico Smartsheet de las Agencias de Co-Ejecución (ACE), actualizada periódicamente por los organismos, fue analizada junto con sus informes narrativos. La información obtenida en la revisión del Informe Descriptivo y en la Tabla de marco lógico Smartsheet se utilizó para crear la Tabla de marco lógico integrado, que incluye todos los hitos y metas esbozados en el Marco de Resultados del Proyecto CLME+. El Marco lógico integrado de Smartsheet se utilizó para realizar el análisis técnico del estado de ejecución del proyecto.</a:t>
            </a:r>
            <a:endParaRPr/>
          </a:p>
          <a:p>
            <a:pPr indent="0" lvl="0" marL="0" rtl="0" algn="l">
              <a:lnSpc>
                <a:spcPct val="100000"/>
              </a:lnSpc>
              <a:spcBef>
                <a:spcPts val="0"/>
              </a:spcBef>
              <a:spcAft>
                <a:spcPts val="0"/>
              </a:spcAft>
              <a:buSzPts val="1400"/>
              <a:buNone/>
            </a:pPr>
            <a:r>
              <a:t/>
            </a:r>
            <a:endParaRPr/>
          </a:p>
        </p:txBody>
      </p:sp>
      <p:sp>
        <p:nvSpPr>
          <p:cNvPr id="147" name="Google Shape;14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Esta diapositiva nos brinda una perspectiva de los resultados del análisis técnico. La información anterior se refiere a los Componentes 1, 2, 4 y 5 del Proyecto, pero excluye el Componente 3, es decir, los Sub Proyectos. En las diapositivas de esta presentación de PowerPoint figura un análisis de los productos del Componente 3. En el Marco de Resultados del Proyecto se especifica un total de 71 hitos y objetivos en los Componentes 1, 2, 4 y 5. De estos, se consideró que se habían alcanzado 33 hitos y/u objetivos para mediados de Mayo de 2020. Trece de los hitos y/u objetivos se consideraron "demorados", lo que significa que no han sido alcanzados para la fecha estipulada en el Marco de Resultados del Proyecto, que ya ha pasado. Veinticinco hitos y/u objetivos para los cuales la fecha límite en el Marco de Resultados del Proyecto está en el futuro se clasificaron como "en curso". De los 20 hitos y/u objetivos identificados como " en curso", 5 se consideran "en riesgo", lo que significa que es poco probable que se alcance satisfactoriamente dicho hito y/u objetivo para la fecha límite actualmente especificada en la revisión del Marco de Resultados del Proyecto de octubre de 2019.</a:t>
            </a:r>
            <a:endParaRPr sz="1200">
              <a:solidFill>
                <a:schemeClr val="dk1"/>
              </a:solidFill>
              <a:latin typeface="Calibri"/>
              <a:ea typeface="Calibri"/>
              <a:cs typeface="Calibri"/>
              <a:sym typeface="Calibri"/>
            </a:endParaRPr>
          </a:p>
        </p:txBody>
      </p:sp>
      <p:sp>
        <p:nvSpPr>
          <p:cNvPr id="160" name="Google Shape;16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En esta diapositiva se comparan los resultados de los análisis técnicos realizados en Febrero de 2019 con los resultados del análisis técnico de Septiembre de 2019 y de Mayo de 2020.  Los resultados muestran un aumento constante del número de hitos y objetivos definidos como alcanzados entre Febrero de 2019 y Mayo de 2020.   Entre Febrero de 2019 y Mayo de 2020, se alcanzaron 14 hitos, y entre Septiembre de 2019 y Mayo de 2020 se alcanzaron 8 hitos y objetivos. En relación con los hitos y objetivos considerados en riesgo, se observó una significativa disminución durante el período. Esto se debe a que los cambios propuestos a la fecha límite de los hitos y objetivos redujo el riesgo de que estas actividades no se pudieran alcanzar dentro del cronograma dispuesto en el Marco de Resultados del Proyecto. A pesar de lo anterior, el número de objetivos demorados aumentó en 9 entre Septiembre de 2019 y Mayo de 2020.  Esto se debe a que ciertos hitos y objetivos debían cumplirse para finales de Abril. Algunas de las demoras en las actividades del proyecto han sido causadas por COVID-19 y/o agravadas por esta pandemia.</a:t>
            </a:r>
            <a:endParaRPr sz="1200">
              <a:solidFill>
                <a:schemeClr val="dk1"/>
              </a:solidFill>
              <a:latin typeface="Calibri"/>
              <a:ea typeface="Calibri"/>
              <a:cs typeface="Calibri"/>
              <a:sym typeface="Calibri"/>
            </a:endParaRPr>
          </a:p>
        </p:txBody>
      </p:sp>
      <p:sp>
        <p:nvSpPr>
          <p:cNvPr id="168" name="Google Shape;16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Esta diapositiva muestra algunos de los objetivos alcanzados, hasta la fecha, bajo el marco de SOMEE del Proyecto CLME+</a:t>
            </a:r>
            <a:endParaRPr sz="1200">
              <a:solidFill>
                <a:schemeClr val="dk1"/>
              </a:solidFill>
              <a:latin typeface="Calibri"/>
              <a:ea typeface="Calibri"/>
              <a:cs typeface="Calibri"/>
              <a:sym typeface="Calibri"/>
            </a:endParaRPr>
          </a:p>
        </p:txBody>
      </p:sp>
      <p:sp>
        <p:nvSpPr>
          <p:cNvPr id="176" name="Google Shape;17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Esta diapositiva evalúa la situación de los Principales Productos del Proyecto CLME+.  El Mecanismo de Coordinación Permanente (O1.1) será objeto de debate en la próxima reunión del Comité Directivo del Proyecto CLME+ pautada para junio de 2020.  El Plan de Financiación Sostenible propuesto para el Marco de Gobernanza Regional del CLME+  fue compartido con el Comité Directivo del Proyecto para su revisión en Diciembre de 2019.  En cuanto a las Estrategias y Planes de Acción Regionales en el Producto 2.1, la Estrategia y Plan de Acción Regional sobre la pesca INDNR fue aprobada en la COPACO 17, en Julio de 2019. Se ha compartido un borrador de la Estrategia y Plan de Acción Regional sobre Hábitats Costeros, y ahora la Secretaría del Convenio de Cartagena procurará que las partes contrayentes lo validen, hasta que pueda ser endosado en 2021.  Se ha demorado la Estrategia de Nutrientes.  En relación con los Planes de Inversión del Resultado 4.2, se han presentado los Planes de Inversión en Pesquerías a la Unidad de Coordinación del Proyecto CLME+. </a:t>
            </a:r>
            <a:endParaRPr/>
          </a:p>
          <a:p>
            <a:pPr indent="0" lvl="0" marL="0" rtl="0" algn="l">
              <a:lnSpc>
                <a:spcPct val="100000"/>
              </a:lnSpc>
              <a:spcBef>
                <a:spcPts val="0"/>
              </a:spcBef>
              <a:spcAft>
                <a:spcPts val="0"/>
              </a:spcAft>
              <a:buSzPts val="1400"/>
              <a:buNone/>
            </a:pPr>
            <a:r>
              <a:rPr lang="en-US"/>
              <a:t>Una vez más, en situación de riesgo se refiere al hecho de que es poco probable que todos los objetivos y/o hitos de este resultado se cumplan con éxito dentro del plazo actual estipulado en el Marco de Resultados revisado.</a:t>
            </a:r>
            <a:endParaRPr/>
          </a:p>
        </p:txBody>
      </p:sp>
      <p:sp>
        <p:nvSpPr>
          <p:cNvPr id="189" name="Google Shape;18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Esta diapositiva evalúa la situación de los productos, de conformidad con el Componente 3. Se ha finalizado el Sub-Proyecto de la Langosta Espinosa (O3.1) y se ha presentado el Informe Final del Sub-Proyecto a la UCP CLME+. Tal como se indica en un resumen anterior de la ejecución, CRFM pudo aprovechar la cofinanciación del Gobierno de Canadá para apoyar el trabajo en el área de género. Se espera que las actividades asociadas con la cuestión de género finalicen en Diciembre de 2020. Las actividades apoyadas con los fondos del FMAM (O3.3) han sido más o menos finalizadas y se ha compartido un Borrador del Informe Final del Sub Proyecto con la UCP CLME+. Se han logrado avances con el Sub Proyecto de Camarón y Peces Demersales (O3.2) y con el Sub Proyecto de la Plataforma Continental del Norte de Brasil (O3.4), sin embargo, tanto la FAO como el PNUMA han indicado que algunas actividades tienen demora como resultado de las restricciones impuestas a raíz del COVID-19. </a:t>
            </a:r>
            <a:endParaRPr/>
          </a:p>
        </p:txBody>
      </p:sp>
      <p:sp>
        <p:nvSpPr>
          <p:cNvPr id="198" name="Google Shape;19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ront_cover_no_flags">
  <p:cSld name="front_cover_no_flags">
    <p:spTree>
      <p:nvGrpSpPr>
        <p:cNvPr id="15" name="Shape 15"/>
        <p:cNvGrpSpPr/>
        <p:nvPr/>
      </p:nvGrpSpPr>
      <p:grpSpPr>
        <a:xfrm>
          <a:off x="0" y="0"/>
          <a:ext cx="0" cy="0"/>
          <a:chOff x="0" y="0"/>
          <a:chExt cx="0" cy="0"/>
        </a:xfrm>
      </p:grpSpPr>
      <p:sp>
        <p:nvSpPr>
          <p:cNvPr id="16" name="Google Shape;16;p2"/>
          <p:cNvSpPr/>
          <p:nvPr>
            <p:ph idx="2" type="pic"/>
          </p:nvPr>
        </p:nvSpPr>
        <p:spPr>
          <a:xfrm>
            <a:off x="-33742" y="1495426"/>
            <a:ext cx="12259488" cy="488561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 name="Google Shape;17;p2"/>
          <p:cNvSpPr/>
          <p:nvPr/>
        </p:nvSpPr>
        <p:spPr>
          <a:xfrm>
            <a:off x="8014010" y="409828"/>
            <a:ext cx="4205508" cy="40434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8" name="Google Shape;18;p2"/>
          <p:cNvPicPr preferRelativeResize="0"/>
          <p:nvPr/>
        </p:nvPicPr>
        <p:blipFill rotWithShape="1">
          <a:blip r:embed="rId2">
            <a:alphaModFix/>
          </a:blip>
          <a:srcRect b="0" l="0" r="0" t="0"/>
          <a:stretch/>
        </p:blipFill>
        <p:spPr>
          <a:xfrm>
            <a:off x="203945" y="279400"/>
            <a:ext cx="5636684" cy="7175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7" name="Shape 57"/>
        <p:cNvGrpSpPr/>
        <p:nvPr/>
      </p:nvGrpSpPr>
      <p:grpSpPr>
        <a:xfrm>
          <a:off x="0" y="0"/>
          <a:ext cx="0" cy="0"/>
          <a:chOff x="0" y="0"/>
          <a:chExt cx="0" cy="0"/>
        </a:xfrm>
      </p:grpSpPr>
      <p:sp>
        <p:nvSpPr>
          <p:cNvPr id="58" name="Google Shape;58;p1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0" name="Google Shape;60;p1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1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2" name="Google Shape;62;p1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6" name="Shape 66"/>
        <p:cNvGrpSpPr/>
        <p:nvPr/>
      </p:nvGrpSpPr>
      <p:grpSpPr>
        <a:xfrm>
          <a:off x="0" y="0"/>
          <a:ext cx="0" cy="0"/>
          <a:chOff x="0" y="0"/>
          <a:chExt cx="0" cy="0"/>
        </a:xfrm>
      </p:grpSpPr>
      <p:sp>
        <p:nvSpPr>
          <p:cNvPr id="67" name="Google Shape;67;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4" name="Google Shape;74;p1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78" name="Shape 78"/>
        <p:cNvGrpSpPr/>
        <p:nvPr/>
      </p:nvGrpSpPr>
      <p:grpSpPr>
        <a:xfrm>
          <a:off x="0" y="0"/>
          <a:ext cx="0" cy="0"/>
          <a:chOff x="0" y="0"/>
          <a:chExt cx="0" cy="0"/>
        </a:xfrm>
      </p:grpSpPr>
      <p:sp>
        <p:nvSpPr>
          <p:cNvPr id="79" name="Google Shape;79;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4"/>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1" name="Google Shape;81;p1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2" name="Google Shape;8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5" name="Shape 85"/>
        <p:cNvGrpSpPr/>
        <p:nvPr/>
      </p:nvGrpSpPr>
      <p:grpSpPr>
        <a:xfrm>
          <a:off x="0" y="0"/>
          <a:ext cx="0" cy="0"/>
          <a:chOff x="0" y="0"/>
          <a:chExt cx="0" cy="0"/>
        </a:xfrm>
      </p:grpSpPr>
      <p:sp>
        <p:nvSpPr>
          <p:cNvPr id="86" name="Google Shape;8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91" name="Shape 91"/>
        <p:cNvGrpSpPr/>
        <p:nvPr/>
      </p:nvGrpSpPr>
      <p:grpSpPr>
        <a:xfrm>
          <a:off x="0" y="0"/>
          <a:ext cx="0" cy="0"/>
          <a:chOff x="0" y="0"/>
          <a:chExt cx="0" cy="0"/>
        </a:xfrm>
      </p:grpSpPr>
      <p:sp>
        <p:nvSpPr>
          <p:cNvPr id="92" name="Google Shape;92;p1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p:cSld name="text">
    <p:spTree>
      <p:nvGrpSpPr>
        <p:cNvPr id="19" name="Shape 1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wo Content">
  <p:cSld name="2_Two Content">
    <p:spTree>
      <p:nvGrpSpPr>
        <p:cNvPr id="20" name="Shape 20"/>
        <p:cNvGrpSpPr/>
        <p:nvPr/>
      </p:nvGrpSpPr>
      <p:grpSpPr>
        <a:xfrm>
          <a:off x="0" y="0"/>
          <a:ext cx="0" cy="0"/>
          <a:chOff x="0" y="0"/>
          <a:chExt cx="0" cy="0"/>
        </a:xfrm>
      </p:grpSpPr>
      <p:sp>
        <p:nvSpPr>
          <p:cNvPr id="21" name="Google Shape;21;p4"/>
          <p:cNvSpPr/>
          <p:nvPr/>
        </p:nvSpPr>
        <p:spPr>
          <a:xfrm>
            <a:off x="-20638" y="5630870"/>
            <a:ext cx="12212638" cy="1227137"/>
          </a:xfrm>
          <a:custGeom>
            <a:rect b="b" l="l" r="r" t="t"/>
            <a:pathLst>
              <a:path extrusionOk="0" h="2552" w="22351">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2" name="Google Shape;22;p4"/>
          <p:cNvPicPr preferRelativeResize="0"/>
          <p:nvPr/>
        </p:nvPicPr>
        <p:blipFill rotWithShape="1">
          <a:blip r:embed="rId2">
            <a:alphaModFix/>
          </a:blip>
          <a:srcRect b="0" l="0" r="0" t="0"/>
          <a:stretch/>
        </p:blipFill>
        <p:spPr>
          <a:xfrm>
            <a:off x="10192968" y="5976944"/>
            <a:ext cx="1763712" cy="746125"/>
          </a:xfrm>
          <a:prstGeom prst="rect">
            <a:avLst/>
          </a:prstGeom>
          <a:noFill/>
          <a:ln>
            <a:noFill/>
          </a:ln>
        </p:spPr>
      </p:pic>
      <p:sp>
        <p:nvSpPr>
          <p:cNvPr id="23" name="Google Shape;23;p4"/>
          <p:cNvSpPr txBox="1"/>
          <p:nvPr>
            <p:ph idx="1" type="body"/>
          </p:nvPr>
        </p:nvSpPr>
        <p:spPr>
          <a:xfrm>
            <a:off x="2155711" y="1865312"/>
            <a:ext cx="8037257" cy="3245852"/>
          </a:xfrm>
          <a:prstGeom prst="rect">
            <a:avLst/>
          </a:prstGeom>
          <a:noFill/>
          <a:ln>
            <a:noFill/>
          </a:ln>
        </p:spPr>
        <p:txBody>
          <a:bodyPr anchorCtr="0" anchor="t" bIns="45700" lIns="91425" spcFirstLastPara="1" rIns="91425" wrap="square" tIns="45700">
            <a:noAutofit/>
          </a:bodyPr>
          <a:lstStyle>
            <a:lvl1pPr indent="-228600" lvl="0" marL="457200" algn="l">
              <a:lnSpc>
                <a:spcPct val="133333"/>
              </a:lnSpc>
              <a:spcBef>
                <a:spcPts val="0"/>
              </a:spcBef>
              <a:spcAft>
                <a:spcPts val="0"/>
              </a:spcAft>
              <a:buClr>
                <a:srgbClr val="595959"/>
              </a:buClr>
              <a:buSzPts val="3000"/>
              <a:buFont typeface="Avenir"/>
              <a:buNone/>
              <a:defRPr b="1" i="0" sz="3000">
                <a:solidFill>
                  <a:srgbClr val="595959"/>
                </a:solidFill>
                <a:latin typeface="Avenir"/>
                <a:ea typeface="Avenir"/>
                <a:cs typeface="Avenir"/>
                <a:sym typeface="Avenir"/>
              </a:defRPr>
            </a:lvl1pPr>
            <a:lvl2pPr indent="-228600" lvl="1" marL="914400" algn="l">
              <a:lnSpc>
                <a:spcPct val="83333"/>
              </a:lnSpc>
              <a:spcBef>
                <a:spcPts val="400"/>
              </a:spcBef>
              <a:spcAft>
                <a:spcPts val="0"/>
              </a:spcAft>
              <a:buClr>
                <a:srgbClr val="595959"/>
              </a:buClr>
              <a:buSzPts val="2400"/>
              <a:buFont typeface="Avenir"/>
              <a:buNone/>
              <a:defRPr b="1" i="1" sz="2400">
                <a:solidFill>
                  <a:srgbClr val="595959"/>
                </a:solidFill>
                <a:latin typeface="Avenir"/>
                <a:ea typeface="Avenir"/>
                <a:cs typeface="Avenir"/>
                <a:sym typeface="Avenir"/>
              </a:defRPr>
            </a:lvl2pPr>
            <a:lvl3pPr indent="-228600" lvl="2" marL="1371600" algn="l">
              <a:lnSpc>
                <a:spcPct val="90000"/>
              </a:lnSpc>
              <a:spcBef>
                <a:spcPts val="400"/>
              </a:spcBef>
              <a:spcAft>
                <a:spcPts val="0"/>
              </a:spcAft>
              <a:buClr>
                <a:srgbClr val="595959"/>
              </a:buClr>
              <a:buSzPts val="2100"/>
              <a:buFont typeface="Avenir"/>
              <a:buNone/>
              <a:defRPr b="0" i="0" sz="2100">
                <a:solidFill>
                  <a:srgbClr val="595959"/>
                </a:solidFill>
                <a:latin typeface="Avenir"/>
                <a:ea typeface="Avenir"/>
                <a:cs typeface="Avenir"/>
                <a:sym typeface="Avenir"/>
              </a:defRPr>
            </a:lvl3pPr>
            <a:lvl4pPr indent="-342900" lvl="3" marL="1828800" algn="l">
              <a:lnSpc>
                <a:spcPct val="90000"/>
              </a:lnSpc>
              <a:spcBef>
                <a:spcPts val="500"/>
              </a:spcBef>
              <a:spcAft>
                <a:spcPts val="0"/>
              </a:spcAft>
              <a:buClr>
                <a:srgbClr val="15C6D9"/>
              </a:buClr>
              <a:buSzPts val="1800"/>
              <a:buFont typeface="Noto Sans Symbols"/>
              <a:buChar char="▪"/>
              <a:defRPr b="0" i="0" sz="1800">
                <a:solidFill>
                  <a:srgbClr val="595959"/>
                </a:solidFill>
                <a:latin typeface="Avenir"/>
                <a:ea typeface="Avenir"/>
                <a:cs typeface="Avenir"/>
                <a:sym typeface="Avenir"/>
              </a:defRPr>
            </a:lvl4pPr>
            <a:lvl5pPr indent="-361950" lvl="4" marL="2286000" algn="l">
              <a:lnSpc>
                <a:spcPct val="90000"/>
              </a:lnSpc>
              <a:spcBef>
                <a:spcPts val="500"/>
              </a:spcBef>
              <a:spcAft>
                <a:spcPts val="0"/>
              </a:spcAft>
              <a:buClr>
                <a:srgbClr val="15C6D9"/>
              </a:buClr>
              <a:buSzPts val="2100"/>
              <a:buFont typeface="Arimo"/>
              <a:buChar char="▸"/>
              <a:defRPr b="0" i="0" sz="1400">
                <a:solidFill>
                  <a:srgbClr val="595959"/>
                </a:solidFill>
                <a:latin typeface="Avenir"/>
                <a:ea typeface="Avenir"/>
                <a:cs typeface="Avenir"/>
                <a:sym typeface="Avenir"/>
              </a:defRPr>
            </a:lvl5pPr>
            <a:lvl6pPr indent="-228600" lvl="5" marL="2743200" algn="ctr">
              <a:lnSpc>
                <a:spcPct val="90000"/>
              </a:lnSpc>
              <a:spcBef>
                <a:spcPts val="500"/>
              </a:spcBef>
              <a:spcAft>
                <a:spcPts val="0"/>
              </a:spcAft>
              <a:buClr>
                <a:srgbClr val="15C6D9"/>
              </a:buClr>
              <a:buSzPts val="2200"/>
              <a:buNone/>
              <a:defRPr b="1" i="1" sz="2200">
                <a:solidFill>
                  <a:srgbClr val="15C6D9"/>
                </a:solidFill>
                <a:latin typeface="Avenir"/>
                <a:ea typeface="Avenir"/>
                <a:cs typeface="Avenir"/>
                <a:sym typeface="Aveni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wo Content">
  <p:cSld name="3_Two Content">
    <p:spTree>
      <p:nvGrpSpPr>
        <p:cNvPr id="24" name="Shape 24"/>
        <p:cNvGrpSpPr/>
        <p:nvPr/>
      </p:nvGrpSpPr>
      <p:grpSpPr>
        <a:xfrm>
          <a:off x="0" y="0"/>
          <a:ext cx="0" cy="0"/>
          <a:chOff x="0" y="0"/>
          <a:chExt cx="0" cy="0"/>
        </a:xfrm>
      </p:grpSpPr>
      <p:sp>
        <p:nvSpPr>
          <p:cNvPr id="25" name="Google Shape;25;p5"/>
          <p:cNvSpPr/>
          <p:nvPr/>
        </p:nvSpPr>
        <p:spPr>
          <a:xfrm>
            <a:off x="-20638" y="5630870"/>
            <a:ext cx="12212638" cy="1227137"/>
          </a:xfrm>
          <a:custGeom>
            <a:rect b="b" l="l" r="r" t="t"/>
            <a:pathLst>
              <a:path extrusionOk="0" h="2552" w="22351">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6" name="Google Shape;26;p5"/>
          <p:cNvPicPr preferRelativeResize="0"/>
          <p:nvPr/>
        </p:nvPicPr>
        <p:blipFill rotWithShape="1">
          <a:blip r:embed="rId2">
            <a:alphaModFix/>
          </a:blip>
          <a:srcRect b="0" l="0" r="0" t="0"/>
          <a:stretch/>
        </p:blipFill>
        <p:spPr>
          <a:xfrm>
            <a:off x="10192968" y="5976944"/>
            <a:ext cx="1763712" cy="746125"/>
          </a:xfrm>
          <a:prstGeom prst="rect">
            <a:avLst/>
          </a:prstGeom>
          <a:noFill/>
          <a:ln>
            <a:noFill/>
          </a:ln>
        </p:spPr>
      </p:pic>
      <p:sp>
        <p:nvSpPr>
          <p:cNvPr id="27" name="Google Shape;27;p5"/>
          <p:cNvSpPr txBox="1"/>
          <p:nvPr>
            <p:ph idx="1" type="body"/>
          </p:nvPr>
        </p:nvSpPr>
        <p:spPr>
          <a:xfrm>
            <a:off x="2155711" y="1865312"/>
            <a:ext cx="8037257" cy="3245852"/>
          </a:xfrm>
          <a:prstGeom prst="rect">
            <a:avLst/>
          </a:prstGeom>
          <a:noFill/>
          <a:ln>
            <a:noFill/>
          </a:ln>
        </p:spPr>
        <p:txBody>
          <a:bodyPr anchorCtr="0" anchor="t" bIns="45700" lIns="91425" spcFirstLastPara="1" rIns="91425" wrap="square" tIns="45700">
            <a:noAutofit/>
          </a:bodyPr>
          <a:lstStyle>
            <a:lvl1pPr indent="-228600" lvl="0" marL="457200" algn="l">
              <a:lnSpc>
                <a:spcPct val="133333"/>
              </a:lnSpc>
              <a:spcBef>
                <a:spcPts val="0"/>
              </a:spcBef>
              <a:spcAft>
                <a:spcPts val="0"/>
              </a:spcAft>
              <a:buClr>
                <a:srgbClr val="595959"/>
              </a:buClr>
              <a:buSzPts val="3000"/>
              <a:buFont typeface="Avenir"/>
              <a:buNone/>
              <a:defRPr b="1" i="0" sz="3000">
                <a:solidFill>
                  <a:srgbClr val="595959"/>
                </a:solidFill>
                <a:latin typeface="Avenir"/>
                <a:ea typeface="Avenir"/>
                <a:cs typeface="Avenir"/>
                <a:sym typeface="Avenir"/>
              </a:defRPr>
            </a:lvl1pPr>
            <a:lvl2pPr indent="-228600" lvl="1" marL="914400" algn="l">
              <a:lnSpc>
                <a:spcPct val="83333"/>
              </a:lnSpc>
              <a:spcBef>
                <a:spcPts val="400"/>
              </a:spcBef>
              <a:spcAft>
                <a:spcPts val="0"/>
              </a:spcAft>
              <a:buClr>
                <a:srgbClr val="595959"/>
              </a:buClr>
              <a:buSzPts val="2400"/>
              <a:buFont typeface="Avenir"/>
              <a:buNone/>
              <a:defRPr b="1" i="1" sz="2400">
                <a:solidFill>
                  <a:srgbClr val="595959"/>
                </a:solidFill>
                <a:latin typeface="Avenir"/>
                <a:ea typeface="Avenir"/>
                <a:cs typeface="Avenir"/>
                <a:sym typeface="Avenir"/>
              </a:defRPr>
            </a:lvl2pPr>
            <a:lvl3pPr indent="-228600" lvl="2" marL="1371600" algn="l">
              <a:lnSpc>
                <a:spcPct val="90000"/>
              </a:lnSpc>
              <a:spcBef>
                <a:spcPts val="400"/>
              </a:spcBef>
              <a:spcAft>
                <a:spcPts val="0"/>
              </a:spcAft>
              <a:buClr>
                <a:srgbClr val="595959"/>
              </a:buClr>
              <a:buSzPts val="2100"/>
              <a:buFont typeface="Avenir"/>
              <a:buNone/>
              <a:defRPr b="0" i="0" sz="2100">
                <a:solidFill>
                  <a:srgbClr val="595959"/>
                </a:solidFill>
                <a:latin typeface="Avenir"/>
                <a:ea typeface="Avenir"/>
                <a:cs typeface="Avenir"/>
                <a:sym typeface="Avenir"/>
              </a:defRPr>
            </a:lvl3pPr>
            <a:lvl4pPr indent="-342900" lvl="3" marL="1828800" algn="l">
              <a:lnSpc>
                <a:spcPct val="90000"/>
              </a:lnSpc>
              <a:spcBef>
                <a:spcPts val="500"/>
              </a:spcBef>
              <a:spcAft>
                <a:spcPts val="0"/>
              </a:spcAft>
              <a:buClr>
                <a:srgbClr val="15C6D9"/>
              </a:buClr>
              <a:buSzPts val="1800"/>
              <a:buFont typeface="Noto Sans Symbols"/>
              <a:buChar char="▪"/>
              <a:defRPr b="0" i="0" sz="1800">
                <a:solidFill>
                  <a:srgbClr val="595959"/>
                </a:solidFill>
                <a:latin typeface="Avenir"/>
                <a:ea typeface="Avenir"/>
                <a:cs typeface="Avenir"/>
                <a:sym typeface="Avenir"/>
              </a:defRPr>
            </a:lvl4pPr>
            <a:lvl5pPr indent="-361950" lvl="4" marL="2286000" algn="l">
              <a:lnSpc>
                <a:spcPct val="90000"/>
              </a:lnSpc>
              <a:spcBef>
                <a:spcPts val="500"/>
              </a:spcBef>
              <a:spcAft>
                <a:spcPts val="0"/>
              </a:spcAft>
              <a:buClr>
                <a:srgbClr val="15C6D9"/>
              </a:buClr>
              <a:buSzPts val="2100"/>
              <a:buFont typeface="Arimo"/>
              <a:buChar char="▸"/>
              <a:defRPr b="0" i="0" sz="1400">
                <a:solidFill>
                  <a:srgbClr val="595959"/>
                </a:solidFill>
                <a:latin typeface="Avenir"/>
                <a:ea typeface="Avenir"/>
                <a:cs typeface="Avenir"/>
                <a:sym typeface="Avenir"/>
              </a:defRPr>
            </a:lvl5pPr>
            <a:lvl6pPr indent="-228600" lvl="5" marL="2743200" algn="ctr">
              <a:lnSpc>
                <a:spcPct val="90000"/>
              </a:lnSpc>
              <a:spcBef>
                <a:spcPts val="500"/>
              </a:spcBef>
              <a:spcAft>
                <a:spcPts val="0"/>
              </a:spcAft>
              <a:buClr>
                <a:srgbClr val="15C6D9"/>
              </a:buClr>
              <a:buSzPts val="2200"/>
              <a:buNone/>
              <a:defRPr b="1" i="1" sz="2200">
                <a:solidFill>
                  <a:srgbClr val="15C6D9"/>
                </a:solidFill>
                <a:latin typeface="Avenir"/>
                <a:ea typeface="Avenir"/>
                <a:cs typeface="Avenir"/>
                <a:sym typeface="Aveni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8" name="Shape 28"/>
        <p:cNvGrpSpPr/>
        <p:nvPr/>
      </p:nvGrpSpPr>
      <p:grpSpPr>
        <a:xfrm>
          <a:off x="0" y="0"/>
          <a:ext cx="0" cy="0"/>
          <a:chOff x="0" y="0"/>
          <a:chExt cx="0" cy="0"/>
        </a:xfrm>
      </p:grpSpPr>
      <p:sp>
        <p:nvSpPr>
          <p:cNvPr id="29" name="Google Shape;29;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2" name="Shape 32"/>
        <p:cNvGrpSpPr/>
        <p:nvPr/>
      </p:nvGrpSpPr>
      <p:grpSpPr>
        <a:xfrm>
          <a:off x="0" y="0"/>
          <a:ext cx="0" cy="0"/>
          <a:chOff x="0" y="0"/>
          <a:chExt cx="0" cy="0"/>
        </a:xfrm>
      </p:grpSpPr>
      <p:sp>
        <p:nvSpPr>
          <p:cNvPr id="33" name="Google Shape;33;p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 name="Google Shape;3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8" name="Shape 38"/>
        <p:cNvGrpSpPr/>
        <p:nvPr/>
      </p:nvGrpSpPr>
      <p:grpSpPr>
        <a:xfrm>
          <a:off x="0" y="0"/>
          <a:ext cx="0" cy="0"/>
          <a:chOff x="0" y="0"/>
          <a:chExt cx="0" cy="0"/>
        </a:xfrm>
      </p:grpSpPr>
      <p:sp>
        <p:nvSpPr>
          <p:cNvPr id="39" name="Google Shape;39;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4" name="Shape 44"/>
        <p:cNvGrpSpPr/>
        <p:nvPr/>
      </p:nvGrpSpPr>
      <p:grpSpPr>
        <a:xfrm>
          <a:off x="0" y="0"/>
          <a:ext cx="0" cy="0"/>
          <a:chOff x="0" y="0"/>
          <a:chExt cx="0" cy="0"/>
        </a:xfrm>
      </p:grpSpPr>
      <p:sp>
        <p:nvSpPr>
          <p:cNvPr id="45" name="Google Shape;45;p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0" name="Shape 50"/>
        <p:cNvGrpSpPr/>
        <p:nvPr/>
      </p:nvGrpSpPr>
      <p:grpSpPr>
        <a:xfrm>
          <a:off x="0" y="0"/>
          <a:ext cx="0" cy="0"/>
          <a:chOff x="0" y="0"/>
          <a:chExt cx="0" cy="0"/>
        </a:xfrm>
      </p:grpSpPr>
      <p:sp>
        <p:nvSpPr>
          <p:cNvPr id="51" name="Google Shape;51;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1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clmeplus.org/app/uploads/2020/05/Informe-final-Ecolangosta.pdf"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6.png"/><Relationship Id="rId6"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clmeplus.org/app/uploads/2020/05/CRFM-CLME-Flyingfish-sub-project-Final-Technical-Report-rev-6-11-May-2020.pdf"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3.png"/><Relationship Id="rId4" Type="http://schemas.openxmlformats.org/officeDocument/2006/relationships/image" Target="../media/image37.png"/><Relationship Id="rId5" Type="http://schemas.openxmlformats.org/officeDocument/2006/relationships/image" Target="../media/image35.png"/><Relationship Id="rId6" Type="http://schemas.openxmlformats.org/officeDocument/2006/relationships/image" Target="../media/image41.png"/><Relationship Id="rId7"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34.jpg"/><Relationship Id="rId7" Type="http://schemas.openxmlformats.org/officeDocument/2006/relationships/image" Target="../media/image29.jpg"/><Relationship Id="rId8"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40.png"/><Relationship Id="rId5"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4.png"/><Relationship Id="rId9" Type="http://schemas.openxmlformats.org/officeDocument/2006/relationships/image" Target="../media/image26.png"/><Relationship Id="rId5" Type="http://schemas.openxmlformats.org/officeDocument/2006/relationships/image" Target="../media/image17.png"/><Relationship Id="rId6" Type="http://schemas.openxmlformats.org/officeDocument/2006/relationships/image" Target="../media/image9.png"/><Relationship Id="rId7" Type="http://schemas.openxmlformats.org/officeDocument/2006/relationships/image" Target="../media/image11.png"/><Relationship Id="rId8"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pic>
        <p:nvPicPr>
          <p:cNvPr id="102" name="Google Shape;102;p17"/>
          <p:cNvPicPr preferRelativeResize="0"/>
          <p:nvPr>
            <p:ph idx="2" type="pic"/>
          </p:nvPr>
        </p:nvPicPr>
        <p:blipFill rotWithShape="1">
          <a:blip r:embed="rId3">
            <a:alphaModFix/>
          </a:blip>
          <a:srcRect b="12535" l="0" r="0" t="12535"/>
          <a:stretch/>
        </p:blipFill>
        <p:spPr>
          <a:xfrm>
            <a:off x="0" y="1416598"/>
            <a:ext cx="12259488" cy="4885615"/>
          </a:xfrm>
          <a:prstGeom prst="rect">
            <a:avLst/>
          </a:prstGeom>
          <a:noFill/>
          <a:ln>
            <a:noFill/>
          </a:ln>
        </p:spPr>
      </p:pic>
      <p:sp>
        <p:nvSpPr>
          <p:cNvPr id="103" name="Google Shape;103;p17"/>
          <p:cNvSpPr/>
          <p:nvPr/>
        </p:nvSpPr>
        <p:spPr>
          <a:xfrm>
            <a:off x="16875" y="2588298"/>
            <a:ext cx="12225600" cy="1518300"/>
          </a:xfrm>
          <a:prstGeom prst="rect">
            <a:avLst/>
          </a:prstGeom>
          <a:solidFill>
            <a:srgbClr val="7F7F7F">
              <a:alpha val="7294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Análisis de los Avances de la Implementación                                          del Proyecto CLME+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Mayo de 2020</a:t>
            </a:r>
            <a:endParaRPr b="0" i="0" sz="1400" u="none" cap="none" strike="noStrike">
              <a:solidFill>
                <a:srgbClr val="000000"/>
              </a:solidFill>
              <a:latin typeface="Arial"/>
              <a:ea typeface="Arial"/>
              <a:cs typeface="Arial"/>
              <a:sym typeface="Arial"/>
            </a:endParaRPr>
          </a:p>
        </p:txBody>
      </p:sp>
      <p:sp>
        <p:nvSpPr>
          <p:cNvPr id="104" name="Google Shape;104;p17"/>
          <p:cNvSpPr txBox="1"/>
          <p:nvPr/>
        </p:nvSpPr>
        <p:spPr>
          <a:xfrm>
            <a:off x="799247" y="6463337"/>
            <a:ext cx="9926665" cy="23852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0"/>
              <a:buFont typeface="Arial"/>
              <a:buNone/>
            </a:pPr>
            <a:r>
              <a:rPr b="1" i="1" lang="en-US" sz="950" u="none" cap="none" strike="noStrike">
                <a:solidFill>
                  <a:srgbClr val="7F7F7F"/>
                </a:solidFill>
                <a:latin typeface="Avenir"/>
                <a:ea typeface="Avenir"/>
                <a:cs typeface="Avenir"/>
                <a:sym typeface="Avenir"/>
              </a:rPr>
              <a:t>Catalizar la ejecución del Programa de Acciones Estratégicas de los GEM del Caribe y la Plataforma Continental del Norte de Brasil (2015-2020)</a:t>
            </a:r>
            <a:endParaRPr b="0" i="0" sz="1400" u="none" cap="none" strike="noStrike">
              <a:solidFill>
                <a:srgbClr val="000000"/>
              </a:solidFill>
              <a:latin typeface="Arial"/>
              <a:ea typeface="Arial"/>
              <a:cs typeface="Arial"/>
              <a:sym typeface="Arial"/>
            </a:endParaRPr>
          </a:p>
        </p:txBody>
      </p:sp>
      <p:sp>
        <p:nvSpPr>
          <p:cNvPr id="105" name="Google Shape;105;p17"/>
          <p:cNvSpPr txBox="1"/>
          <p:nvPr/>
        </p:nvSpPr>
        <p:spPr>
          <a:xfrm>
            <a:off x="8425541" y="482780"/>
            <a:ext cx="2300371" cy="274637"/>
          </a:xfrm>
          <a:prstGeom prst="rect">
            <a:avLst/>
          </a:prstGeom>
          <a:noFill/>
          <a:ln>
            <a:noFill/>
          </a:ln>
        </p:spPr>
        <p:txBody>
          <a:bodyPr anchorCtr="0" anchor="t" bIns="45700" lIns="91425" spcFirstLastPara="1" rIns="91425" wrap="square" tIns="45700">
            <a:noAutofit/>
          </a:bodyPr>
          <a:lstStyle/>
          <a:p>
            <a:pPr indent="0" lvl="0" marL="0" marR="0" rtl="0" algn="r">
              <a:lnSpc>
                <a:spcPct val="114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6" name="Google Shape;106;p17"/>
          <p:cNvSpPr txBox="1"/>
          <p:nvPr/>
        </p:nvSpPr>
        <p:spPr>
          <a:xfrm>
            <a:off x="7267199" y="388085"/>
            <a:ext cx="3260913"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Mayo de 2020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06" name="Shape 206"/>
        <p:cNvGrpSpPr/>
        <p:nvPr/>
      </p:nvGrpSpPr>
      <p:grpSpPr>
        <a:xfrm>
          <a:off x="0" y="0"/>
          <a:ext cx="0" cy="0"/>
          <a:chOff x="0" y="0"/>
          <a:chExt cx="0" cy="0"/>
        </a:xfrm>
      </p:grpSpPr>
      <p:sp>
        <p:nvSpPr>
          <p:cNvPr id="207" name="Google Shape;207;p26"/>
          <p:cNvSpPr txBox="1"/>
          <p:nvPr/>
        </p:nvSpPr>
        <p:spPr>
          <a:xfrm>
            <a:off x="324000" y="4182335"/>
            <a:ext cx="2498400" cy="14773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Enlace </a:t>
            </a:r>
            <a:r>
              <a:rPr lang="en-US" sz="1800">
                <a:solidFill>
                  <a:schemeClr val="dk1"/>
                </a:solidFill>
                <a:latin typeface="Calibri"/>
                <a:ea typeface="Calibri"/>
                <a:cs typeface="Calibri"/>
                <a:sym typeface="Calibri"/>
              </a:rPr>
              <a:t>al </a:t>
            </a:r>
            <a:r>
              <a:rPr b="0" i="0" lang="en-US" sz="1800" u="none" cap="none" strike="noStrike">
                <a:solidFill>
                  <a:schemeClr val="dk1"/>
                </a:solidFill>
                <a:latin typeface="Calibri"/>
                <a:ea typeface="Calibri"/>
                <a:cs typeface="Calibri"/>
                <a:sym typeface="Calibri"/>
              </a:rPr>
              <a:t> </a:t>
            </a:r>
            <a:r>
              <a:rPr b="0" i="0" lang="en-US" sz="1800" u="sng" cap="none" strike="noStrike">
                <a:solidFill>
                  <a:schemeClr val="hlink"/>
                </a:solidFill>
                <a:latin typeface="Calibri"/>
                <a:ea typeface="Calibri"/>
                <a:cs typeface="Calibri"/>
                <a:sym typeface="Calibri"/>
                <a:hlinkClick r:id="rId3"/>
              </a:rPr>
              <a:t>informe final del Sub Proyecto de OSPESCA sobre la Langosta Espinosa </a:t>
            </a:r>
            <a:endParaRPr b="0" i="0" sz="1400" u="none" cap="none" strike="noStrike">
              <a:solidFill>
                <a:srgbClr val="000000"/>
              </a:solidFill>
              <a:latin typeface="Arial"/>
              <a:ea typeface="Arial"/>
              <a:cs typeface="Arial"/>
              <a:sym typeface="Arial"/>
            </a:endParaRPr>
          </a:p>
        </p:txBody>
      </p:sp>
      <p:sp>
        <p:nvSpPr>
          <p:cNvPr id="208" name="Google Shape;208;p26"/>
          <p:cNvSpPr txBox="1"/>
          <p:nvPr/>
        </p:nvSpPr>
        <p:spPr>
          <a:xfrm>
            <a:off x="108000" y="626400"/>
            <a:ext cx="2678400"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O3.1 Resumen del Estado del Sub Proyecto de la Langosta Espinosa</a:t>
            </a:r>
            <a:endParaRPr b="1" i="0" sz="2400" u="none" cap="none" strike="noStrike">
              <a:solidFill>
                <a:schemeClr val="dk1"/>
              </a:solidFill>
              <a:latin typeface="Calibri"/>
              <a:ea typeface="Calibri"/>
              <a:cs typeface="Calibri"/>
              <a:sym typeface="Calibri"/>
            </a:endParaRPr>
          </a:p>
        </p:txBody>
      </p:sp>
      <p:pic>
        <p:nvPicPr>
          <p:cNvPr id="209" name="Google Shape;209;p26"/>
          <p:cNvPicPr preferRelativeResize="0"/>
          <p:nvPr/>
        </p:nvPicPr>
        <p:blipFill rotWithShape="1">
          <a:blip r:embed="rId4">
            <a:alphaModFix/>
          </a:blip>
          <a:srcRect b="0" l="0" r="0" t="0"/>
          <a:stretch/>
        </p:blipFill>
        <p:spPr>
          <a:xfrm>
            <a:off x="3276600" y="114300"/>
            <a:ext cx="8666588" cy="55752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4" name="Shape 214"/>
        <p:cNvGrpSpPr/>
        <p:nvPr/>
      </p:nvGrpSpPr>
      <p:grpSpPr>
        <a:xfrm>
          <a:off x="0" y="0"/>
          <a:ext cx="0" cy="0"/>
          <a:chOff x="0" y="0"/>
          <a:chExt cx="0" cy="0"/>
        </a:xfrm>
      </p:grpSpPr>
      <p:pic>
        <p:nvPicPr>
          <p:cNvPr id="215" name="Google Shape;215;p27"/>
          <p:cNvPicPr preferRelativeResize="0"/>
          <p:nvPr/>
        </p:nvPicPr>
        <p:blipFill rotWithShape="1">
          <a:blip r:embed="rId3">
            <a:alphaModFix/>
          </a:blip>
          <a:srcRect b="0" l="0" r="0" t="0"/>
          <a:stretch/>
        </p:blipFill>
        <p:spPr>
          <a:xfrm>
            <a:off x="0" y="1411200"/>
            <a:ext cx="4429916" cy="4359600"/>
          </a:xfrm>
          <a:prstGeom prst="rect">
            <a:avLst/>
          </a:prstGeom>
          <a:noFill/>
          <a:ln>
            <a:noFill/>
          </a:ln>
        </p:spPr>
      </p:pic>
      <p:pic>
        <p:nvPicPr>
          <p:cNvPr id="216" name="Google Shape;216;p27"/>
          <p:cNvPicPr preferRelativeResize="0"/>
          <p:nvPr/>
        </p:nvPicPr>
        <p:blipFill rotWithShape="1">
          <a:blip r:embed="rId4">
            <a:alphaModFix/>
          </a:blip>
          <a:srcRect b="0" l="0" r="0" t="0"/>
          <a:stretch/>
        </p:blipFill>
        <p:spPr>
          <a:xfrm>
            <a:off x="5109184" y="80974"/>
            <a:ext cx="6571616" cy="3158587"/>
          </a:xfrm>
          <a:prstGeom prst="rect">
            <a:avLst/>
          </a:prstGeom>
          <a:noFill/>
          <a:ln>
            <a:noFill/>
          </a:ln>
        </p:spPr>
      </p:pic>
      <p:pic>
        <p:nvPicPr>
          <p:cNvPr id="217" name="Google Shape;217;p27"/>
          <p:cNvPicPr preferRelativeResize="0"/>
          <p:nvPr/>
        </p:nvPicPr>
        <p:blipFill rotWithShape="1">
          <a:blip r:embed="rId5">
            <a:alphaModFix/>
          </a:blip>
          <a:srcRect b="0" l="0" r="0" t="0"/>
          <a:stretch/>
        </p:blipFill>
        <p:spPr>
          <a:xfrm>
            <a:off x="4414561" y="3367800"/>
            <a:ext cx="4216796" cy="3438000"/>
          </a:xfrm>
          <a:prstGeom prst="rect">
            <a:avLst/>
          </a:prstGeom>
          <a:noFill/>
          <a:ln>
            <a:noFill/>
          </a:ln>
        </p:spPr>
      </p:pic>
      <p:pic>
        <p:nvPicPr>
          <p:cNvPr id="218" name="Google Shape;218;p27"/>
          <p:cNvPicPr preferRelativeResize="0"/>
          <p:nvPr/>
        </p:nvPicPr>
        <p:blipFill rotWithShape="1">
          <a:blip r:embed="rId6">
            <a:alphaModFix/>
          </a:blip>
          <a:srcRect b="0" l="0" r="0" t="0"/>
          <a:stretch/>
        </p:blipFill>
        <p:spPr>
          <a:xfrm>
            <a:off x="8168521" y="3420001"/>
            <a:ext cx="4023479" cy="2920370"/>
          </a:xfrm>
          <a:prstGeom prst="rect">
            <a:avLst/>
          </a:prstGeom>
          <a:noFill/>
          <a:ln>
            <a:noFill/>
          </a:ln>
        </p:spPr>
      </p:pic>
      <p:sp>
        <p:nvSpPr>
          <p:cNvPr id="219" name="Google Shape;219;p27"/>
          <p:cNvSpPr txBox="1"/>
          <p:nvPr/>
        </p:nvSpPr>
        <p:spPr>
          <a:xfrm>
            <a:off x="201600" y="237600"/>
            <a:ext cx="3988563"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Resumen de algunas actividades del Sub Proyecto de la Langosta Espinosa</a:t>
            </a:r>
            <a:endParaRPr b="1" i="0" sz="24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24" name="Shape 224"/>
        <p:cNvGrpSpPr/>
        <p:nvPr/>
      </p:nvGrpSpPr>
      <p:grpSpPr>
        <a:xfrm>
          <a:off x="0" y="0"/>
          <a:ext cx="0" cy="0"/>
          <a:chOff x="0" y="0"/>
          <a:chExt cx="0" cy="0"/>
        </a:xfrm>
      </p:grpSpPr>
      <p:sp>
        <p:nvSpPr>
          <p:cNvPr id="225" name="Google Shape;225;p28"/>
          <p:cNvSpPr txBox="1"/>
          <p:nvPr/>
        </p:nvSpPr>
        <p:spPr>
          <a:xfrm>
            <a:off x="3067200" y="2844000"/>
            <a:ext cx="45719"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6" name="Google Shape;226;p28"/>
          <p:cNvSpPr txBox="1"/>
          <p:nvPr/>
        </p:nvSpPr>
        <p:spPr>
          <a:xfrm>
            <a:off x="136800" y="4104000"/>
            <a:ext cx="2376000"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Enlace </a:t>
            </a:r>
            <a:r>
              <a:rPr lang="en-US" sz="1800">
                <a:solidFill>
                  <a:schemeClr val="dk1"/>
                </a:solidFill>
                <a:latin typeface="Calibri"/>
                <a:ea typeface="Calibri"/>
                <a:cs typeface="Calibri"/>
                <a:sym typeface="Calibri"/>
              </a:rPr>
              <a:t>a</a:t>
            </a:r>
            <a:r>
              <a:rPr b="0" i="0" lang="en-US" sz="1800" u="none" cap="none" strike="noStrike">
                <a:solidFill>
                  <a:schemeClr val="dk1"/>
                </a:solidFill>
                <a:latin typeface="Calibri"/>
                <a:ea typeface="Calibri"/>
                <a:cs typeface="Calibri"/>
                <a:sym typeface="Calibri"/>
              </a:rPr>
              <a:t>l </a:t>
            </a:r>
            <a:r>
              <a:rPr b="0" i="0" lang="en-US" sz="1800" u="sng" cap="none" strike="noStrike">
                <a:solidFill>
                  <a:schemeClr val="hlink"/>
                </a:solidFill>
                <a:latin typeface="Calibri"/>
                <a:ea typeface="Calibri"/>
                <a:cs typeface="Calibri"/>
                <a:sym typeface="Calibri"/>
                <a:hlinkClick r:id="rId3"/>
              </a:rPr>
              <a:t>informe final del Sub Proyecto de CRFM sobre el pez volador </a:t>
            </a:r>
            <a:endParaRPr b="0" i="0" sz="1400" u="none" cap="none" strike="noStrike">
              <a:solidFill>
                <a:srgbClr val="000000"/>
              </a:solidFill>
              <a:latin typeface="Arial"/>
              <a:ea typeface="Arial"/>
              <a:cs typeface="Arial"/>
              <a:sym typeface="Arial"/>
            </a:endParaRPr>
          </a:p>
        </p:txBody>
      </p:sp>
      <p:sp>
        <p:nvSpPr>
          <p:cNvPr id="227" name="Google Shape;227;p28"/>
          <p:cNvSpPr txBox="1"/>
          <p:nvPr/>
        </p:nvSpPr>
        <p:spPr>
          <a:xfrm>
            <a:off x="108000" y="626400"/>
            <a:ext cx="2678400"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O3.3 Resumen del Estado del Sub Proyecto de Peces Voladores</a:t>
            </a:r>
            <a:endParaRPr b="1" i="0" sz="2400" u="none" cap="none" strike="noStrike">
              <a:solidFill>
                <a:schemeClr val="dk1"/>
              </a:solidFill>
              <a:latin typeface="Calibri"/>
              <a:ea typeface="Calibri"/>
              <a:cs typeface="Calibri"/>
              <a:sym typeface="Calibri"/>
            </a:endParaRPr>
          </a:p>
        </p:txBody>
      </p:sp>
      <p:pic>
        <p:nvPicPr>
          <p:cNvPr id="228" name="Google Shape;228;p28"/>
          <p:cNvPicPr preferRelativeResize="0"/>
          <p:nvPr/>
        </p:nvPicPr>
        <p:blipFill rotWithShape="1">
          <a:blip r:embed="rId4">
            <a:alphaModFix/>
          </a:blip>
          <a:srcRect b="0" l="0" r="0" t="0"/>
          <a:stretch/>
        </p:blipFill>
        <p:spPr>
          <a:xfrm>
            <a:off x="3123942" y="88900"/>
            <a:ext cx="8598158" cy="5676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33" name="Shape 233"/>
        <p:cNvGrpSpPr/>
        <p:nvPr/>
      </p:nvGrpSpPr>
      <p:grpSpPr>
        <a:xfrm>
          <a:off x="0" y="0"/>
          <a:ext cx="0" cy="0"/>
          <a:chOff x="0" y="0"/>
          <a:chExt cx="0" cy="0"/>
        </a:xfrm>
      </p:grpSpPr>
      <p:pic>
        <p:nvPicPr>
          <p:cNvPr id="234" name="Google Shape;234;p29"/>
          <p:cNvPicPr preferRelativeResize="0"/>
          <p:nvPr/>
        </p:nvPicPr>
        <p:blipFill rotWithShape="1">
          <a:blip r:embed="rId3">
            <a:alphaModFix/>
          </a:blip>
          <a:srcRect b="0" l="0" r="0" t="0"/>
          <a:stretch/>
        </p:blipFill>
        <p:spPr>
          <a:xfrm>
            <a:off x="6728192" y="208800"/>
            <a:ext cx="5043808" cy="3588325"/>
          </a:xfrm>
          <a:prstGeom prst="rect">
            <a:avLst/>
          </a:prstGeom>
          <a:noFill/>
          <a:ln>
            <a:noFill/>
          </a:ln>
        </p:spPr>
      </p:pic>
      <p:pic>
        <p:nvPicPr>
          <p:cNvPr id="235" name="Google Shape;235;p29"/>
          <p:cNvPicPr preferRelativeResize="0"/>
          <p:nvPr/>
        </p:nvPicPr>
        <p:blipFill rotWithShape="1">
          <a:blip r:embed="rId4">
            <a:alphaModFix/>
          </a:blip>
          <a:srcRect b="0" l="0" r="0" t="0"/>
          <a:stretch/>
        </p:blipFill>
        <p:spPr>
          <a:xfrm>
            <a:off x="2260800" y="3897925"/>
            <a:ext cx="9420000" cy="3196249"/>
          </a:xfrm>
          <a:prstGeom prst="rect">
            <a:avLst/>
          </a:prstGeom>
          <a:noFill/>
          <a:ln>
            <a:noFill/>
          </a:ln>
        </p:spPr>
      </p:pic>
      <p:pic>
        <p:nvPicPr>
          <p:cNvPr id="236" name="Google Shape;236;p29"/>
          <p:cNvPicPr preferRelativeResize="0"/>
          <p:nvPr/>
        </p:nvPicPr>
        <p:blipFill rotWithShape="1">
          <a:blip r:embed="rId5">
            <a:alphaModFix/>
          </a:blip>
          <a:srcRect b="0" l="0" r="0" t="0"/>
          <a:stretch/>
        </p:blipFill>
        <p:spPr>
          <a:xfrm>
            <a:off x="2140298" y="867585"/>
            <a:ext cx="4284191" cy="3660421"/>
          </a:xfrm>
          <a:prstGeom prst="rect">
            <a:avLst/>
          </a:prstGeom>
          <a:noFill/>
          <a:ln>
            <a:noFill/>
          </a:ln>
        </p:spPr>
      </p:pic>
      <p:sp>
        <p:nvSpPr>
          <p:cNvPr id="237" name="Google Shape;237;p29"/>
          <p:cNvSpPr txBox="1"/>
          <p:nvPr/>
        </p:nvSpPr>
        <p:spPr>
          <a:xfrm>
            <a:off x="221696" y="166391"/>
            <a:ext cx="4752237"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Resumen de algunas actividades del Sub Proyecto de </a:t>
            </a:r>
            <a:r>
              <a:rPr b="1" lang="en-US" sz="2400">
                <a:solidFill>
                  <a:schemeClr val="dk1"/>
                </a:solidFill>
                <a:latin typeface="Calibri"/>
                <a:ea typeface="Calibri"/>
                <a:cs typeface="Calibri"/>
                <a:sym typeface="Calibri"/>
              </a:rPr>
              <a:t>P</a:t>
            </a:r>
            <a:r>
              <a:rPr b="1" i="0" lang="en-US" sz="2400" u="none" cap="none" strike="noStrike">
                <a:solidFill>
                  <a:schemeClr val="dk1"/>
                </a:solidFill>
                <a:latin typeface="Calibri"/>
                <a:ea typeface="Calibri"/>
                <a:cs typeface="Calibri"/>
                <a:sym typeface="Calibri"/>
              </a:rPr>
              <a:t>eces Voladores</a:t>
            </a:r>
            <a:endParaRPr b="1" i="0" sz="24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30"/>
          <p:cNvSpPr txBox="1"/>
          <p:nvPr/>
        </p:nvSpPr>
        <p:spPr>
          <a:xfrm>
            <a:off x="112701" y="36909"/>
            <a:ext cx="8689655"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O 3.2 Resumen del Sub-Proyecto de Camarón y Peces Demersales</a:t>
            </a:r>
            <a:endParaRPr b="1" i="0" sz="2400" u="none" cap="none" strike="noStrike">
              <a:solidFill>
                <a:schemeClr val="dk1"/>
              </a:solidFill>
              <a:latin typeface="Calibri"/>
              <a:ea typeface="Calibri"/>
              <a:cs typeface="Calibri"/>
              <a:sym typeface="Calibri"/>
            </a:endParaRPr>
          </a:p>
        </p:txBody>
      </p:sp>
      <p:sp>
        <p:nvSpPr>
          <p:cNvPr id="244" name="Google Shape;244;p30"/>
          <p:cNvSpPr txBox="1"/>
          <p:nvPr/>
        </p:nvSpPr>
        <p:spPr>
          <a:xfrm>
            <a:off x="475200" y="1188000"/>
            <a:ext cx="10648800" cy="412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5" name="Google Shape;245;p30"/>
          <p:cNvSpPr txBox="1"/>
          <p:nvPr/>
        </p:nvSpPr>
        <p:spPr>
          <a:xfrm>
            <a:off x="388800" y="871557"/>
            <a:ext cx="11469600" cy="4093428"/>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El trabajo avanza en el Sub-proyecto de Camarón y Peces Demersales ejecutado por la FAO con l</a:t>
            </a:r>
            <a:r>
              <a:rPr lang="en-US" sz="2000">
                <a:solidFill>
                  <a:schemeClr val="dk1"/>
                </a:solidFill>
                <a:latin typeface="Calibri"/>
                <a:ea typeface="Calibri"/>
                <a:cs typeface="Calibri"/>
                <a:sym typeface="Calibri"/>
              </a:rPr>
              <a:t>o</a:t>
            </a:r>
            <a:r>
              <a:rPr b="0" i="0" lang="en-US" sz="2000" u="none" cap="none" strike="noStrike">
                <a:solidFill>
                  <a:schemeClr val="dk1"/>
                </a:solidFill>
                <a:latin typeface="Calibri"/>
                <a:ea typeface="Calibri"/>
                <a:cs typeface="Calibri"/>
                <a:sym typeface="Calibri"/>
              </a:rPr>
              <a:t>s siguientes </a:t>
            </a:r>
            <a:r>
              <a:rPr lang="en-US" sz="2000">
                <a:solidFill>
                  <a:schemeClr val="dk1"/>
                </a:solidFill>
                <a:latin typeface="Calibri"/>
                <a:ea typeface="Calibri"/>
                <a:cs typeface="Calibri"/>
                <a:sym typeface="Calibri"/>
              </a:rPr>
              <a:t>logro</a:t>
            </a:r>
            <a:r>
              <a:rPr b="0" i="0" lang="en-US" sz="2000" u="none" cap="none" strike="noStrike">
                <a:solidFill>
                  <a:schemeClr val="dk1"/>
                </a:solidFill>
                <a:latin typeface="Calibri"/>
                <a:ea typeface="Calibri"/>
                <a:cs typeface="Calibri"/>
                <a:sym typeface="Calibri"/>
              </a:rPr>
              <a:t>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70% de avance en la elaboración de una Política Sub Regional de Datos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75% de avance en  la elaboración de un Plan de Manejo Subregional con EEP</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Finalizado</a:t>
            </a:r>
            <a:r>
              <a:rPr b="0" i="0" lang="en-US" sz="2000" u="none" cap="none" strike="noStrik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u</a:t>
            </a:r>
            <a:r>
              <a:rPr b="0" i="0" lang="en-US" sz="2000" u="none" cap="none" strike="noStrike">
                <a:solidFill>
                  <a:schemeClr val="dk1"/>
                </a:solidFill>
                <a:latin typeface="Calibri"/>
                <a:ea typeface="Calibri"/>
                <a:cs typeface="Calibri"/>
                <a:sym typeface="Calibri"/>
              </a:rPr>
              <a:t>n taller de evaluaciones de poblaciones de camarón y peces demersales en los países participantes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Se diagnosticaron y evaluaron CNI en Guyana, Surinam y Trinidad y Tobago. Se llevaron a cabo entrevistas y talleres con partes interesadas en países participantes. Se recibieron informes de los talleres y evaluaciones de CNI por país en noviembre de 2019.</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90% de avance en un estudio Sub Regional sobre género en la pesca del Camarón y Peces Demersales</a:t>
            </a:r>
            <a:endParaRPr b="0" i="0" sz="2000" u="none" cap="none" strike="noStrike">
              <a:solidFill>
                <a:schemeClr val="dk1"/>
              </a:solidFill>
              <a:latin typeface="Calibri"/>
              <a:ea typeface="Calibri"/>
              <a:cs typeface="Calibri"/>
              <a:sym typeface="Calibri"/>
            </a:endParaRPr>
          </a:p>
          <a:p>
            <a:pPr indent="-158750" lvl="1" marL="7429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A pesar de todo, hay alguna</a:t>
            </a:r>
            <a:r>
              <a:rPr lang="en-US" sz="2000">
                <a:solidFill>
                  <a:schemeClr val="dk1"/>
                </a:solidFill>
                <a:latin typeface="Calibri"/>
                <a:ea typeface="Calibri"/>
                <a:cs typeface="Calibri"/>
                <a:sym typeface="Calibri"/>
              </a:rPr>
              <a:t>s </a:t>
            </a:r>
            <a:r>
              <a:rPr b="0" i="0" lang="en-US" sz="2000" u="none" cap="none" strike="noStrike">
                <a:solidFill>
                  <a:schemeClr val="dk1"/>
                </a:solidFill>
                <a:latin typeface="Calibri"/>
                <a:ea typeface="Calibri"/>
                <a:cs typeface="Calibri"/>
                <a:sym typeface="Calibri"/>
              </a:rPr>
              <a:t>actividades en este Sub-proyecto que tienen demoras debido </a:t>
            </a:r>
            <a:r>
              <a:rPr lang="en-US" sz="2000">
                <a:solidFill>
                  <a:schemeClr val="dk1"/>
                </a:solidFill>
                <a:latin typeface="Calibri"/>
                <a:ea typeface="Calibri"/>
                <a:cs typeface="Calibri"/>
                <a:sym typeface="Calibri"/>
              </a:rPr>
              <a:t>a </a:t>
            </a:r>
            <a:r>
              <a:rPr b="0" i="0" lang="en-US" sz="2000" u="none" cap="none" strike="noStrike">
                <a:solidFill>
                  <a:schemeClr val="dk1"/>
                </a:solidFill>
                <a:latin typeface="Calibri"/>
                <a:ea typeface="Calibri"/>
                <a:cs typeface="Calibri"/>
                <a:sym typeface="Calibri"/>
              </a:rPr>
              <a:t>la COVID-19</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50" name="Shape 250"/>
        <p:cNvGrpSpPr/>
        <p:nvPr/>
      </p:nvGrpSpPr>
      <p:grpSpPr>
        <a:xfrm>
          <a:off x="0" y="0"/>
          <a:ext cx="0" cy="0"/>
          <a:chOff x="0" y="0"/>
          <a:chExt cx="0" cy="0"/>
        </a:xfrm>
      </p:grpSpPr>
      <p:pic>
        <p:nvPicPr>
          <p:cNvPr id="251" name="Google Shape;251;p31"/>
          <p:cNvPicPr preferRelativeResize="0"/>
          <p:nvPr/>
        </p:nvPicPr>
        <p:blipFill rotWithShape="1">
          <a:blip r:embed="rId3">
            <a:alphaModFix/>
          </a:blip>
          <a:srcRect b="0" l="0" r="0" t="0"/>
          <a:stretch/>
        </p:blipFill>
        <p:spPr>
          <a:xfrm>
            <a:off x="7565268" y="115200"/>
            <a:ext cx="4245628" cy="3261600"/>
          </a:xfrm>
          <a:prstGeom prst="rect">
            <a:avLst/>
          </a:prstGeom>
          <a:noFill/>
          <a:ln>
            <a:noFill/>
          </a:ln>
        </p:spPr>
      </p:pic>
      <p:pic>
        <p:nvPicPr>
          <p:cNvPr id="252" name="Google Shape;252;p31"/>
          <p:cNvPicPr preferRelativeResize="0"/>
          <p:nvPr/>
        </p:nvPicPr>
        <p:blipFill rotWithShape="1">
          <a:blip r:embed="rId4">
            <a:alphaModFix/>
          </a:blip>
          <a:srcRect b="0" l="0" r="0" t="0"/>
          <a:stretch/>
        </p:blipFill>
        <p:spPr>
          <a:xfrm>
            <a:off x="142945" y="2837548"/>
            <a:ext cx="4437134" cy="3372452"/>
          </a:xfrm>
          <a:prstGeom prst="rect">
            <a:avLst/>
          </a:prstGeom>
          <a:noFill/>
          <a:ln>
            <a:noFill/>
          </a:ln>
        </p:spPr>
      </p:pic>
      <p:pic>
        <p:nvPicPr>
          <p:cNvPr id="253" name="Google Shape;253;p31"/>
          <p:cNvPicPr preferRelativeResize="0"/>
          <p:nvPr/>
        </p:nvPicPr>
        <p:blipFill rotWithShape="1">
          <a:blip r:embed="rId5">
            <a:alphaModFix/>
          </a:blip>
          <a:srcRect b="0" l="0" r="0" t="0"/>
          <a:stretch/>
        </p:blipFill>
        <p:spPr>
          <a:xfrm>
            <a:off x="3115137" y="653098"/>
            <a:ext cx="4219200" cy="2534142"/>
          </a:xfrm>
          <a:prstGeom prst="rect">
            <a:avLst/>
          </a:prstGeom>
          <a:noFill/>
          <a:ln>
            <a:noFill/>
          </a:ln>
        </p:spPr>
      </p:pic>
      <p:pic>
        <p:nvPicPr>
          <p:cNvPr id="254" name="Google Shape;254;p31"/>
          <p:cNvPicPr preferRelativeResize="0"/>
          <p:nvPr/>
        </p:nvPicPr>
        <p:blipFill rotWithShape="1">
          <a:blip r:embed="rId6">
            <a:alphaModFix/>
          </a:blip>
          <a:srcRect b="0" l="0" r="0" t="0"/>
          <a:stretch/>
        </p:blipFill>
        <p:spPr>
          <a:xfrm>
            <a:off x="7565268" y="3485185"/>
            <a:ext cx="4474623" cy="3387215"/>
          </a:xfrm>
          <a:prstGeom prst="rect">
            <a:avLst/>
          </a:prstGeom>
          <a:noFill/>
          <a:ln>
            <a:noFill/>
          </a:ln>
        </p:spPr>
      </p:pic>
      <p:sp>
        <p:nvSpPr>
          <p:cNvPr id="255" name="Google Shape;255;p31"/>
          <p:cNvSpPr txBox="1"/>
          <p:nvPr/>
        </p:nvSpPr>
        <p:spPr>
          <a:xfrm>
            <a:off x="201600" y="237600"/>
            <a:ext cx="2913537" cy="193899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Resumen de algunas actividades del Subproyecto de camarón y peces demersales</a:t>
            </a:r>
            <a:endParaRPr b="0" i="0" sz="1400" u="none" cap="none" strike="noStrike">
              <a:solidFill>
                <a:srgbClr val="000000"/>
              </a:solidFill>
              <a:latin typeface="Arial"/>
              <a:ea typeface="Arial"/>
              <a:cs typeface="Arial"/>
              <a:sym typeface="Arial"/>
            </a:endParaRPr>
          </a:p>
        </p:txBody>
      </p:sp>
      <p:pic>
        <p:nvPicPr>
          <p:cNvPr id="256" name="Google Shape;256;p31"/>
          <p:cNvPicPr preferRelativeResize="0"/>
          <p:nvPr/>
        </p:nvPicPr>
        <p:blipFill rotWithShape="1">
          <a:blip r:embed="rId7">
            <a:alphaModFix/>
          </a:blip>
          <a:srcRect b="0" l="0" r="0" t="0"/>
          <a:stretch/>
        </p:blipFill>
        <p:spPr>
          <a:xfrm>
            <a:off x="4580079" y="3369793"/>
            <a:ext cx="3901005" cy="28472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32"/>
          <p:cNvSpPr txBox="1"/>
          <p:nvPr/>
        </p:nvSpPr>
        <p:spPr>
          <a:xfrm>
            <a:off x="270120" y="0"/>
            <a:ext cx="3181740"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Componente 3</a:t>
            </a:r>
            <a:endParaRPr b="0" i="0" sz="1400" u="none" cap="none" strike="noStrike">
              <a:solidFill>
                <a:srgbClr val="000000"/>
              </a:solidFill>
              <a:latin typeface="Arial"/>
              <a:ea typeface="Arial"/>
              <a:cs typeface="Arial"/>
              <a:sym typeface="Arial"/>
            </a:endParaRPr>
          </a:p>
        </p:txBody>
      </p:sp>
      <p:sp>
        <p:nvSpPr>
          <p:cNvPr id="263" name="Google Shape;263;p32"/>
          <p:cNvSpPr txBox="1"/>
          <p:nvPr/>
        </p:nvSpPr>
        <p:spPr>
          <a:xfrm>
            <a:off x="426720" y="1416480"/>
            <a:ext cx="11402880" cy="4185761"/>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900"/>
              <a:buFont typeface="Arial"/>
              <a:buChar char="•"/>
            </a:pPr>
            <a:r>
              <a:rPr lang="en-US" sz="1900">
                <a:solidFill>
                  <a:schemeClr val="dk1"/>
                </a:solidFill>
                <a:latin typeface="Calibri"/>
                <a:ea typeface="Calibri"/>
                <a:cs typeface="Calibri"/>
                <a:sym typeface="Calibri"/>
              </a:rPr>
              <a:t>Varias </a:t>
            </a:r>
            <a:r>
              <a:rPr b="0" i="0" lang="en-US" sz="1900" u="none" cap="none" strike="noStrike">
                <a:solidFill>
                  <a:schemeClr val="dk1"/>
                </a:solidFill>
                <a:latin typeface="Calibri"/>
                <a:ea typeface="Calibri"/>
                <a:cs typeface="Calibri"/>
                <a:sym typeface="Calibri"/>
              </a:rPr>
              <a:t>actividades relacionadas con O3.2 Camarón y Peces Demersales que han sufrido efectos negativos como resultado de la COVID 19, entre la que est</a:t>
            </a:r>
            <a:r>
              <a:rPr lang="en-US" sz="1900">
                <a:solidFill>
                  <a:schemeClr val="dk1"/>
                </a:solidFill>
                <a:latin typeface="Calibri"/>
                <a:ea typeface="Calibri"/>
                <a:cs typeface="Calibri"/>
                <a:sym typeface="Calibri"/>
              </a:rPr>
              <a:t>án</a:t>
            </a:r>
            <a:r>
              <a:rPr b="0" i="0" lang="en-US" sz="1900" u="none" cap="none" strike="noStrike">
                <a:solidFill>
                  <a:schemeClr val="dk1"/>
                </a:solidFill>
                <a:latin typeface="Calibri"/>
                <a:ea typeface="Calibri"/>
                <a:cs typeface="Calibri"/>
                <a:sym typeface="Calibri"/>
              </a:rPr>
              <a:t>:</a:t>
            </a:r>
            <a:endParaRPr b="0" i="0" sz="1900" u="none" cap="none" strike="noStrike">
              <a:solidFill>
                <a:schemeClr val="dk1"/>
              </a:solidFill>
              <a:latin typeface="Calibri"/>
              <a:ea typeface="Calibri"/>
              <a:cs typeface="Calibri"/>
              <a:sym typeface="Calibri"/>
            </a:endParaRPr>
          </a:p>
          <a:p>
            <a:pPr indent="-165100" lvl="0" marL="285750" marR="0" rtl="0" algn="l">
              <a:lnSpc>
                <a:spcPct val="100000"/>
              </a:lnSpc>
              <a:spcBef>
                <a:spcPts val="0"/>
              </a:spcBef>
              <a:spcAft>
                <a:spcPts val="0"/>
              </a:spcAft>
              <a:buClr>
                <a:schemeClr val="dk1"/>
              </a:buClr>
              <a:buSzPts val="1900"/>
              <a:buFont typeface="Arial"/>
              <a:buNone/>
            </a:pPr>
            <a:r>
              <a:t/>
            </a:r>
            <a:endParaRPr b="0" i="0" sz="1900" u="none" cap="none" strike="noStrike">
              <a:solidFill>
                <a:schemeClr val="dk1"/>
              </a:solidFill>
              <a:latin typeface="Calibri"/>
              <a:ea typeface="Calibri"/>
              <a:cs typeface="Calibri"/>
              <a:sym typeface="Calibri"/>
            </a:endParaRPr>
          </a:p>
          <a:p>
            <a:pPr indent="-285750" lvl="1" marL="74295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Calibri"/>
                <a:ea typeface="Calibri"/>
                <a:cs typeface="Calibri"/>
                <a:sym typeface="Calibri"/>
              </a:rPr>
              <a:t>Desarrollo de </a:t>
            </a:r>
            <a:r>
              <a:rPr lang="en-US" sz="1900">
                <a:solidFill>
                  <a:schemeClr val="dk1"/>
                </a:solidFill>
                <a:latin typeface="Calibri"/>
                <a:ea typeface="Calibri"/>
                <a:cs typeface="Calibri"/>
                <a:sym typeface="Calibri"/>
              </a:rPr>
              <a:t>e</a:t>
            </a:r>
            <a:r>
              <a:rPr b="0" i="0" lang="en-US" sz="1900" u="none" cap="none" strike="noStrike">
                <a:solidFill>
                  <a:schemeClr val="dk1"/>
                </a:solidFill>
                <a:latin typeface="Calibri"/>
                <a:ea typeface="Calibri"/>
                <a:cs typeface="Calibri"/>
                <a:sym typeface="Calibri"/>
              </a:rPr>
              <a:t>stu</a:t>
            </a:r>
            <a:r>
              <a:rPr lang="en-US" sz="1900">
                <a:solidFill>
                  <a:schemeClr val="dk1"/>
                </a:solidFill>
                <a:latin typeface="Calibri"/>
                <a:ea typeface="Calibri"/>
                <a:cs typeface="Calibri"/>
                <a:sym typeface="Calibri"/>
              </a:rPr>
              <a:t>dios de línea base </a:t>
            </a:r>
            <a:r>
              <a:rPr b="0" i="0" lang="en-US" sz="1900" u="none" cap="none" strike="noStrike">
                <a:solidFill>
                  <a:schemeClr val="dk1"/>
                </a:solidFill>
                <a:latin typeface="Calibri"/>
                <a:ea typeface="Calibri"/>
                <a:cs typeface="Calibri"/>
                <a:sym typeface="Calibri"/>
              </a:rPr>
              <a:t>sobre la Pesca INDNR</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a:p>
            <a:pPr indent="-285750" lvl="1" marL="74295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Calibri"/>
                <a:ea typeface="Calibri"/>
                <a:cs typeface="Calibri"/>
                <a:sym typeface="Calibri"/>
              </a:rPr>
              <a:t>Desarrollo de Planes de Acción Nacionales de la pesca INDNR específicamente de los países participantes en el Sub-Proyecto de Camarón y Peces Demersales</a:t>
            </a:r>
            <a:endParaRPr b="0" i="0" sz="1900" u="none" cap="none" strike="noStrike">
              <a:solidFill>
                <a:schemeClr val="dk1"/>
              </a:solidFill>
              <a:latin typeface="Calibri"/>
              <a:ea typeface="Calibri"/>
              <a:cs typeface="Calibri"/>
              <a:sym typeface="Calibri"/>
            </a:endParaRPr>
          </a:p>
          <a:p>
            <a:pPr indent="-165100" lvl="1" marL="742950" marR="0" rtl="0" algn="l">
              <a:lnSpc>
                <a:spcPct val="100000"/>
              </a:lnSpc>
              <a:spcBef>
                <a:spcPts val="0"/>
              </a:spcBef>
              <a:spcAft>
                <a:spcPts val="0"/>
              </a:spcAft>
              <a:buClr>
                <a:schemeClr val="dk1"/>
              </a:buClr>
              <a:buSzPts val="1900"/>
              <a:buFont typeface="Arial"/>
              <a:buNone/>
            </a:pPr>
            <a:r>
              <a:t/>
            </a:r>
            <a:endParaRPr b="0" i="0" sz="1900" u="none" cap="none" strike="noStrike">
              <a:solidFill>
                <a:schemeClr val="dk1"/>
              </a:solidFill>
              <a:latin typeface="Calibri"/>
              <a:ea typeface="Calibri"/>
              <a:cs typeface="Calibri"/>
              <a:sym typeface="Calibri"/>
            </a:endParaRPr>
          </a:p>
          <a:p>
            <a:pPr indent="-285750" lvl="1" marL="74295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Calibri"/>
                <a:ea typeface="Calibri"/>
                <a:cs typeface="Calibri"/>
                <a:sym typeface="Calibri"/>
              </a:rPr>
              <a:t>Viajes de consultores a los países que participan en el Subproyecto para realizar evaluaciones de:</a:t>
            </a:r>
            <a:endParaRPr b="0" i="0" sz="1400" u="none" cap="none" strike="noStrike">
              <a:solidFill>
                <a:srgbClr val="000000"/>
              </a:solidFill>
              <a:latin typeface="Arial"/>
              <a:ea typeface="Arial"/>
              <a:cs typeface="Arial"/>
              <a:sym typeface="Arial"/>
            </a:endParaRPr>
          </a:p>
          <a:p>
            <a:pPr indent="-285750" lvl="2" marL="120015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Calibri"/>
                <a:ea typeface="Calibri"/>
                <a:cs typeface="Calibri"/>
                <a:sym typeface="Calibri"/>
              </a:rPr>
              <a:t>Seguridad social y condiciones laborales</a:t>
            </a:r>
            <a:endParaRPr b="0" i="0" sz="1400" u="none" cap="none" strike="noStrike">
              <a:solidFill>
                <a:srgbClr val="000000"/>
              </a:solidFill>
              <a:latin typeface="Arial"/>
              <a:ea typeface="Arial"/>
              <a:cs typeface="Arial"/>
              <a:sym typeface="Arial"/>
            </a:endParaRPr>
          </a:p>
          <a:p>
            <a:pPr indent="-285750" lvl="2" marL="120015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Calibri"/>
                <a:ea typeface="Calibri"/>
                <a:cs typeface="Calibri"/>
                <a:sym typeface="Calibri"/>
              </a:rPr>
              <a:t>Mejores prácticas respecto a</a:t>
            </a:r>
            <a:r>
              <a:rPr lang="en-US" sz="1900">
                <a:solidFill>
                  <a:schemeClr val="dk1"/>
                </a:solidFill>
                <a:latin typeface="Calibri"/>
                <a:ea typeface="Calibri"/>
                <a:cs typeface="Calibri"/>
                <a:sym typeface="Calibri"/>
              </a:rPr>
              <a:t> </a:t>
            </a:r>
            <a:r>
              <a:rPr b="0" i="0" lang="en-US" sz="1900" u="none" cap="none" strike="noStrike">
                <a:solidFill>
                  <a:schemeClr val="dk1"/>
                </a:solidFill>
                <a:latin typeface="Calibri"/>
                <a:ea typeface="Calibri"/>
                <a:cs typeface="Calibri"/>
                <a:sym typeface="Calibri"/>
              </a:rPr>
              <a:t>las artes de pesca</a:t>
            </a:r>
            <a:endParaRPr b="0" i="0" sz="1400" u="none" cap="none" strike="noStrike">
              <a:solidFill>
                <a:srgbClr val="000000"/>
              </a:solidFill>
              <a:latin typeface="Arial"/>
              <a:ea typeface="Arial"/>
              <a:cs typeface="Arial"/>
              <a:sym typeface="Arial"/>
            </a:endParaRPr>
          </a:p>
          <a:p>
            <a:pPr indent="-165100" lvl="2" marL="1200150" marR="0" rtl="0" algn="l">
              <a:lnSpc>
                <a:spcPct val="100000"/>
              </a:lnSpc>
              <a:spcBef>
                <a:spcPts val="0"/>
              </a:spcBef>
              <a:spcAft>
                <a:spcPts val="0"/>
              </a:spcAft>
              <a:buClr>
                <a:schemeClr val="dk1"/>
              </a:buClr>
              <a:buSzPts val="1900"/>
              <a:buFont typeface="Arial"/>
              <a:buNone/>
            </a:pPr>
            <a:r>
              <a:t/>
            </a:r>
            <a:endParaRPr b="0" i="0" sz="1900" u="none" cap="none" strike="noStrike">
              <a:solidFill>
                <a:schemeClr val="dk1"/>
              </a:solidFill>
              <a:latin typeface="Calibri"/>
              <a:ea typeface="Calibri"/>
              <a:cs typeface="Calibri"/>
              <a:sym typeface="Calibri"/>
            </a:endParaRPr>
          </a:p>
          <a:p>
            <a:pPr indent="-285750" lvl="1" marL="74295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Calibri"/>
                <a:ea typeface="Calibri"/>
                <a:cs typeface="Calibri"/>
                <a:sym typeface="Calibri"/>
              </a:rPr>
              <a:t>Reuniones presenciales de capacitación o del Grupo de Trabajo sobre Camarón y Peces Demersales, y para revisar el borrador del Plan de manejo con EEP</a:t>
            </a:r>
            <a:endParaRPr b="0" i="0" sz="1400" u="none" cap="none" strike="noStrike">
              <a:solidFill>
                <a:srgbClr val="000000"/>
              </a:solidFill>
              <a:latin typeface="Arial"/>
              <a:ea typeface="Arial"/>
              <a:cs typeface="Arial"/>
              <a:sym typeface="Arial"/>
            </a:endParaRPr>
          </a:p>
        </p:txBody>
      </p:sp>
      <p:sp>
        <p:nvSpPr>
          <p:cNvPr id="264" name="Google Shape;264;p32"/>
          <p:cNvSpPr txBox="1"/>
          <p:nvPr/>
        </p:nvSpPr>
        <p:spPr>
          <a:xfrm>
            <a:off x="2156460" y="369332"/>
            <a:ext cx="8481060"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Impacto de la COVID-19 en las Actividades Relacionadas al Producto 3.2 del Sub Proyecto de Camarón y Peces Demersales</a:t>
            </a:r>
            <a:endParaRPr b="1" i="0" sz="24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33"/>
          <p:cNvSpPr txBox="1"/>
          <p:nvPr/>
        </p:nvSpPr>
        <p:spPr>
          <a:xfrm>
            <a:off x="112701" y="36909"/>
            <a:ext cx="10488310"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Resumen del Sub-Proyecto de MEE en la Plataforma del Norte de Brasil</a:t>
            </a:r>
            <a:endParaRPr b="0" i="0" sz="1400" u="none" cap="none" strike="noStrike">
              <a:solidFill>
                <a:srgbClr val="000000"/>
              </a:solidFill>
              <a:latin typeface="Arial"/>
              <a:ea typeface="Arial"/>
              <a:cs typeface="Arial"/>
              <a:sym typeface="Arial"/>
            </a:endParaRPr>
          </a:p>
        </p:txBody>
      </p:sp>
      <p:sp>
        <p:nvSpPr>
          <p:cNvPr id="271" name="Google Shape;271;p33"/>
          <p:cNvSpPr txBox="1"/>
          <p:nvPr/>
        </p:nvSpPr>
        <p:spPr>
          <a:xfrm>
            <a:off x="475200" y="1188000"/>
            <a:ext cx="10648800" cy="412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2" name="Google Shape;272;p33"/>
          <p:cNvSpPr txBox="1"/>
          <p:nvPr/>
        </p:nvSpPr>
        <p:spPr>
          <a:xfrm>
            <a:off x="475200" y="1266573"/>
            <a:ext cx="10785600" cy="4093428"/>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Calibri"/>
                <a:ea typeface="Calibri"/>
                <a:cs typeface="Calibri"/>
                <a:sym typeface="Calibri"/>
              </a:rPr>
              <a:t>Trinidad and Tobago </a:t>
            </a:r>
            <a:r>
              <a:rPr b="0" i="0" lang="en-US" sz="2000" u="none" cap="none" strike="noStrike">
                <a:solidFill>
                  <a:schemeClr val="dk1"/>
                </a:solidFill>
                <a:latin typeface="Calibri"/>
                <a:ea typeface="Calibri"/>
                <a:cs typeface="Calibri"/>
                <a:sym typeface="Calibri"/>
              </a:rPr>
              <a:t>la demostración se centra en reducir la contaminación orgánica y de pesticidas de las actividades agrícolas en la parte sur del </a:t>
            </a:r>
            <a:r>
              <a:rPr lang="en-US" sz="2000">
                <a:solidFill>
                  <a:schemeClr val="dk1"/>
                </a:solidFill>
                <a:latin typeface="Calibri"/>
                <a:ea typeface="Calibri"/>
                <a:cs typeface="Calibri"/>
                <a:sym typeface="Calibri"/>
              </a:rPr>
              <a:t>Humedal</a:t>
            </a:r>
            <a:r>
              <a:rPr b="0" i="0" lang="en-US" sz="2000" u="none" cap="none" strike="noStrike">
                <a:solidFill>
                  <a:schemeClr val="dk1"/>
                </a:solidFill>
                <a:latin typeface="Calibri"/>
                <a:ea typeface="Calibri"/>
                <a:cs typeface="Calibri"/>
                <a:sym typeface="Calibri"/>
              </a:rPr>
              <a:t> Caroni mediante la ejecución de </a:t>
            </a:r>
            <a:r>
              <a:rPr lang="en-US" sz="2000">
                <a:solidFill>
                  <a:schemeClr val="dk1"/>
                </a:solidFill>
                <a:latin typeface="Calibri"/>
                <a:ea typeface="Calibri"/>
                <a:cs typeface="Calibri"/>
                <a:sym typeface="Calibri"/>
              </a:rPr>
              <a:t>ac</a:t>
            </a:r>
            <a:r>
              <a:rPr b="0" i="0" lang="en-US" sz="2000" u="none" cap="none" strike="noStrike">
                <a:solidFill>
                  <a:schemeClr val="dk1"/>
                </a:solidFill>
                <a:latin typeface="Calibri"/>
                <a:ea typeface="Calibri"/>
                <a:cs typeface="Calibri"/>
                <a:sym typeface="Calibri"/>
              </a:rPr>
              <a:t>ciones de conservación comunitarias para rehabiltiar el bosque de manglar degradado</a:t>
            </a:r>
            <a:endParaRPr b="0" i="0" sz="2000" u="none" cap="none" strike="noStrike">
              <a:solidFill>
                <a:schemeClr val="dk1"/>
              </a:solidFill>
              <a:latin typeface="Calibri"/>
              <a:ea typeface="Calibri"/>
              <a:cs typeface="Calibri"/>
              <a:sym typeface="Calibri"/>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Calibri"/>
                <a:ea typeface="Calibri"/>
                <a:cs typeface="Calibri"/>
                <a:sym typeface="Calibri"/>
              </a:rPr>
              <a:t>Guyana </a:t>
            </a:r>
            <a:r>
              <a:rPr b="0" i="0" lang="en-US" sz="2000" u="none" cap="none" strike="noStrike">
                <a:solidFill>
                  <a:schemeClr val="dk1"/>
                </a:solidFill>
                <a:latin typeface="Calibri"/>
                <a:ea typeface="Calibri"/>
                <a:cs typeface="Calibri"/>
                <a:sym typeface="Calibri"/>
              </a:rPr>
              <a:t>las demostración se enfoca en Wellington Park,ubicado en la Región Seis - East Berbice Corentyne para la aplicación de un enfoque de MEE y acuerdos de gobernanza relcionados. El sitio fue seleccionado dad</a:t>
            </a:r>
            <a:r>
              <a:rPr lang="en-US" sz="2000">
                <a:solidFill>
                  <a:schemeClr val="dk1"/>
                </a:solidFill>
                <a:latin typeface="Calibri"/>
                <a:ea typeface="Calibri"/>
                <a:cs typeface="Calibri"/>
                <a:sym typeface="Calibri"/>
              </a:rPr>
              <a:t>o</a:t>
            </a:r>
            <a:r>
              <a:rPr b="0" i="0" lang="en-US" sz="2000" u="none" cap="none" strike="noStrike">
                <a:solidFill>
                  <a:schemeClr val="dk1"/>
                </a:solidFill>
                <a:latin typeface="Calibri"/>
                <a:ea typeface="Calibri"/>
                <a:cs typeface="Calibri"/>
                <a:sym typeface="Calibri"/>
              </a:rPr>
              <a:t> el evidente alto nivel de contaminación, como resultado de las actividades de los aserraderos.</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Calibri"/>
                <a:ea typeface="Calibri"/>
                <a:cs typeface="Calibri"/>
                <a:sym typeface="Calibri"/>
              </a:rPr>
              <a:t>Surinam</a:t>
            </a:r>
            <a:r>
              <a:rPr b="0" i="0" lang="en-US" sz="2000" u="none" cap="none" strike="noStrike">
                <a:solidFill>
                  <a:schemeClr val="dk1"/>
                </a:solidFill>
                <a:latin typeface="Calibri"/>
                <a:ea typeface="Calibri"/>
                <a:cs typeface="Calibri"/>
                <a:sym typeface="Calibri"/>
              </a:rPr>
              <a:t> la demostración apoyará a las comunidades locales en lo técnico y económico,  a ejecutar acciones tendientes a reducir los niveles de contaminación y a rehabilitar los manglares degradados en la zona de North Coronie.</a:t>
            </a:r>
            <a:endParaRPr b="0" i="0" sz="2000" u="none" cap="none" strike="noStrike">
              <a:solidFill>
                <a:schemeClr val="dk1"/>
              </a:solidFill>
              <a:latin typeface="Calibri"/>
              <a:ea typeface="Calibri"/>
              <a:cs typeface="Calibri"/>
              <a:sym typeface="Calibri"/>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sp>
        <p:nvSpPr>
          <p:cNvPr id="273" name="Google Shape;273;p33"/>
          <p:cNvSpPr txBox="1"/>
          <p:nvPr/>
        </p:nvSpPr>
        <p:spPr>
          <a:xfrm>
            <a:off x="640799" y="513114"/>
            <a:ext cx="9839631" cy="646331"/>
          </a:xfrm>
          <a:prstGeom prst="rect">
            <a:avLst/>
          </a:prstGeom>
          <a:solidFill>
            <a:srgbClr val="DDEAF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Preservar los Ecosistemas y Mejorar el Bienestar Humano en el Gran Caribe: un Objetivo Común</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78" name="Shape 278"/>
        <p:cNvGrpSpPr/>
        <p:nvPr/>
      </p:nvGrpSpPr>
      <p:grpSpPr>
        <a:xfrm>
          <a:off x="0" y="0"/>
          <a:ext cx="0" cy="0"/>
          <a:chOff x="0" y="0"/>
          <a:chExt cx="0" cy="0"/>
        </a:xfrm>
      </p:grpSpPr>
      <p:grpSp>
        <p:nvGrpSpPr>
          <p:cNvPr id="279" name="Google Shape;279;p34"/>
          <p:cNvGrpSpPr/>
          <p:nvPr/>
        </p:nvGrpSpPr>
        <p:grpSpPr>
          <a:xfrm>
            <a:off x="1682025" y="1233525"/>
            <a:ext cx="5421600" cy="4743146"/>
            <a:chOff x="0" y="0"/>
            <a:chExt cx="5321964" cy="4655850"/>
          </a:xfrm>
        </p:grpSpPr>
        <p:pic>
          <p:nvPicPr>
            <p:cNvPr descr="C:\Users\wnorville\Documents\wendyn (research)\Research 2016\caroni- hydrological\CLME+\photos\from farahnaz\Oysters in swamp.jpg" id="280" name="Google Shape;280;p34"/>
            <p:cNvPicPr preferRelativeResize="0"/>
            <p:nvPr/>
          </p:nvPicPr>
          <p:blipFill rotWithShape="1">
            <a:blip r:embed="rId3">
              <a:alphaModFix/>
            </a:blip>
            <a:srcRect b="0" l="0" r="0" t="0"/>
            <a:stretch/>
          </p:blipFill>
          <p:spPr>
            <a:xfrm>
              <a:off x="202018" y="0"/>
              <a:ext cx="3552825" cy="2663825"/>
            </a:xfrm>
            <a:prstGeom prst="rect">
              <a:avLst/>
            </a:prstGeom>
            <a:noFill/>
            <a:ln>
              <a:noFill/>
            </a:ln>
          </p:spPr>
        </p:pic>
        <p:pic>
          <p:nvPicPr>
            <p:cNvPr descr="C:\Users\wnorville\Documents\wendyn (research)\Research 2016\caroni- hydrological\CLME+\photos\2019 may agro shop testing of epicollect.JPG" id="281" name="Google Shape;281;p34"/>
            <p:cNvPicPr preferRelativeResize="0"/>
            <p:nvPr/>
          </p:nvPicPr>
          <p:blipFill rotWithShape="1">
            <a:blip r:embed="rId4">
              <a:alphaModFix/>
            </a:blip>
            <a:srcRect b="0" l="0" r="0" t="0"/>
            <a:stretch/>
          </p:blipFill>
          <p:spPr>
            <a:xfrm>
              <a:off x="0" y="2658140"/>
              <a:ext cx="2663825" cy="1997710"/>
            </a:xfrm>
            <a:prstGeom prst="rect">
              <a:avLst/>
            </a:prstGeom>
            <a:noFill/>
            <a:ln>
              <a:noFill/>
            </a:ln>
          </p:spPr>
        </p:pic>
        <p:pic>
          <p:nvPicPr>
            <p:cNvPr descr="C:\Users\wnorville\Documents\wendyn (research)\Research 2016\caroni- hydrological\CLME+\photos\Caroni Swamp.jpg" id="282" name="Google Shape;282;p34"/>
            <p:cNvPicPr preferRelativeResize="0"/>
            <p:nvPr/>
          </p:nvPicPr>
          <p:blipFill rotWithShape="1">
            <a:blip r:embed="rId5">
              <a:alphaModFix/>
            </a:blip>
            <a:srcRect b="0" l="0" r="0" t="0"/>
            <a:stretch/>
          </p:blipFill>
          <p:spPr>
            <a:xfrm>
              <a:off x="2658139" y="2658140"/>
              <a:ext cx="2663825" cy="1997710"/>
            </a:xfrm>
            <a:prstGeom prst="rect">
              <a:avLst/>
            </a:prstGeom>
            <a:noFill/>
            <a:ln>
              <a:noFill/>
            </a:ln>
          </p:spPr>
        </p:pic>
        <p:pic>
          <p:nvPicPr>
            <p:cNvPr descr="C:\Users\wnorville\Documents\wendyn (research)\Research 2016\caroni- hydrological\CLME+\photos\from farahnaz\Collecting the Crab Traps.jpg" id="283" name="Google Shape;283;p34"/>
            <p:cNvPicPr preferRelativeResize="0"/>
            <p:nvPr/>
          </p:nvPicPr>
          <p:blipFill rotWithShape="1">
            <a:blip r:embed="rId6">
              <a:alphaModFix/>
            </a:blip>
            <a:srcRect b="0" l="8198" r="-320" t="0"/>
            <a:stretch/>
          </p:blipFill>
          <p:spPr>
            <a:xfrm>
              <a:off x="0" y="0"/>
              <a:ext cx="1869440" cy="2663190"/>
            </a:xfrm>
            <a:prstGeom prst="rect">
              <a:avLst/>
            </a:prstGeom>
            <a:noFill/>
            <a:ln>
              <a:noFill/>
            </a:ln>
          </p:spPr>
        </p:pic>
        <p:pic>
          <p:nvPicPr>
            <p:cNvPr descr="C:\Users\wnorville\Documents\wendyn (research)\Research 2016\caroni- hydrological\CLME+\photos\from lester\2019 june field reconnaisance gordo area.JPG" id="284" name="Google Shape;284;p34"/>
            <p:cNvPicPr preferRelativeResize="0"/>
            <p:nvPr/>
          </p:nvPicPr>
          <p:blipFill rotWithShape="1">
            <a:blip r:embed="rId7">
              <a:alphaModFix/>
            </a:blip>
            <a:srcRect b="0" l="27657" r="19683" t="0"/>
            <a:stretch/>
          </p:blipFill>
          <p:spPr>
            <a:xfrm>
              <a:off x="3444947" y="0"/>
              <a:ext cx="1869440" cy="2663190"/>
            </a:xfrm>
            <a:prstGeom prst="rect">
              <a:avLst/>
            </a:prstGeom>
            <a:noFill/>
            <a:ln>
              <a:noFill/>
            </a:ln>
          </p:spPr>
        </p:pic>
      </p:grpSp>
      <p:sp>
        <p:nvSpPr>
          <p:cNvPr id="285" name="Google Shape;285;p34"/>
          <p:cNvSpPr txBox="1"/>
          <p:nvPr/>
        </p:nvSpPr>
        <p:spPr>
          <a:xfrm>
            <a:off x="1682025" y="6076800"/>
            <a:ext cx="4885116"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Entrevistas con partes interesadas y muestreo llevado a cabo durante el Sub Componente de MEE del Proyecto CLME+ en Trinidad y Tobago. Fotos cortesía de IMA.</a:t>
            </a:r>
            <a:endParaRPr b="0" i="0" sz="1400" u="none" cap="none" strike="noStrike">
              <a:solidFill>
                <a:srgbClr val="000000"/>
              </a:solidFill>
              <a:latin typeface="Arial"/>
              <a:ea typeface="Arial"/>
              <a:cs typeface="Arial"/>
              <a:sym typeface="Arial"/>
            </a:endParaRPr>
          </a:p>
        </p:txBody>
      </p:sp>
      <p:pic>
        <p:nvPicPr>
          <p:cNvPr descr="A group of people sitting at a table&#10;&#10;Description automatically generated" id="286" name="Google Shape;286;p34"/>
          <p:cNvPicPr preferRelativeResize="0"/>
          <p:nvPr/>
        </p:nvPicPr>
        <p:blipFill rotWithShape="1">
          <a:blip r:embed="rId8">
            <a:alphaModFix/>
          </a:blip>
          <a:srcRect b="0" l="0" r="0" t="0"/>
          <a:stretch/>
        </p:blipFill>
        <p:spPr>
          <a:xfrm>
            <a:off x="7695754" y="273600"/>
            <a:ext cx="4155446" cy="2792938"/>
          </a:xfrm>
          <a:prstGeom prst="rect">
            <a:avLst/>
          </a:prstGeom>
          <a:noFill/>
          <a:ln>
            <a:noFill/>
          </a:ln>
        </p:spPr>
      </p:pic>
      <p:sp>
        <p:nvSpPr>
          <p:cNvPr id="287" name="Google Shape;287;p34"/>
          <p:cNvSpPr txBox="1"/>
          <p:nvPr/>
        </p:nvSpPr>
        <p:spPr>
          <a:xfrm>
            <a:off x="7695754" y="3257417"/>
            <a:ext cx="4016415"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Calibri"/>
                <a:ea typeface="Calibri"/>
                <a:cs typeface="Calibri"/>
                <a:sym typeface="Calibri"/>
              </a:rPr>
              <a:t>Muestreo de taller de capacitación con miembros de la comunidad de Wellington Park, Guyana </a:t>
            </a:r>
            <a:endParaRPr b="0" i="0" sz="1400" u="none" cap="none" strike="noStrike">
              <a:solidFill>
                <a:srgbClr val="000000"/>
              </a:solidFill>
              <a:latin typeface="Arial"/>
              <a:ea typeface="Arial"/>
              <a:cs typeface="Arial"/>
              <a:sym typeface="Arial"/>
            </a:endParaRPr>
          </a:p>
        </p:txBody>
      </p:sp>
      <p:sp>
        <p:nvSpPr>
          <p:cNvPr id="288" name="Google Shape;288;p34"/>
          <p:cNvSpPr txBox="1"/>
          <p:nvPr/>
        </p:nvSpPr>
        <p:spPr>
          <a:xfrm>
            <a:off x="201600" y="252000"/>
            <a:ext cx="5178450"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Resumen de algunas actividades asociadas con el Sub Proyecto de MEE</a:t>
            </a:r>
            <a:endParaRPr b="1" i="0" sz="24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35"/>
          <p:cNvSpPr txBox="1"/>
          <p:nvPr/>
        </p:nvSpPr>
        <p:spPr>
          <a:xfrm>
            <a:off x="270120" y="0"/>
            <a:ext cx="2274960"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Componente 3</a:t>
            </a:r>
            <a:endParaRPr b="0" i="0" sz="1400" u="none" cap="none" strike="noStrike">
              <a:solidFill>
                <a:srgbClr val="000000"/>
              </a:solidFill>
              <a:latin typeface="Arial"/>
              <a:ea typeface="Arial"/>
              <a:cs typeface="Arial"/>
              <a:sym typeface="Arial"/>
            </a:endParaRPr>
          </a:p>
        </p:txBody>
      </p:sp>
      <p:sp>
        <p:nvSpPr>
          <p:cNvPr id="295" name="Google Shape;295;p35"/>
          <p:cNvSpPr txBox="1"/>
          <p:nvPr/>
        </p:nvSpPr>
        <p:spPr>
          <a:xfrm>
            <a:off x="2156460" y="369332"/>
            <a:ext cx="8481060"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Impacto de la COVID-19 sobre las Actividades bajo el Producto 3.4 del Sub Proyecto de MEE de la Plataforma Continental del Norte de Brasil</a:t>
            </a:r>
            <a:endParaRPr b="0" i="0" sz="1400" u="none" cap="none" strike="noStrike">
              <a:solidFill>
                <a:srgbClr val="000000"/>
              </a:solidFill>
              <a:latin typeface="Arial"/>
              <a:ea typeface="Arial"/>
              <a:cs typeface="Arial"/>
              <a:sym typeface="Arial"/>
            </a:endParaRPr>
          </a:p>
        </p:txBody>
      </p:sp>
      <p:sp>
        <p:nvSpPr>
          <p:cNvPr id="296" name="Google Shape;296;p35"/>
          <p:cNvSpPr txBox="1"/>
          <p:nvPr/>
        </p:nvSpPr>
        <p:spPr>
          <a:xfrm>
            <a:off x="595140" y="1651680"/>
            <a:ext cx="10932060" cy="38164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Se han presentado demoras en Trinidad y Tobago y en Guyana </a:t>
            </a:r>
            <a:r>
              <a:rPr lang="en-US" sz="2200">
                <a:solidFill>
                  <a:schemeClr val="dk1"/>
                </a:solidFill>
                <a:latin typeface="Calibri"/>
                <a:ea typeface="Calibri"/>
                <a:cs typeface="Calibri"/>
                <a:sym typeface="Calibri"/>
              </a:rPr>
              <a:t>con</a:t>
            </a:r>
            <a:r>
              <a:rPr b="0" i="0" lang="en-US" sz="2200" u="none" cap="none" strike="noStrike">
                <a:solidFill>
                  <a:schemeClr val="dk1"/>
                </a:solidFill>
                <a:latin typeface="Calibri"/>
                <a:ea typeface="Calibri"/>
                <a:cs typeface="Calibri"/>
                <a:sym typeface="Calibri"/>
              </a:rPr>
              <a:t> algunas de las actividades vinculadas con el Sub-proyecto de MEE, tales como: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Toma de muestras sobre el terreno</a:t>
            </a:r>
            <a:endParaRPr b="0" i="0" sz="1400" u="none" cap="none" strike="noStrike">
              <a:solidFill>
                <a:srgbClr val="000000"/>
              </a:solidFill>
              <a:latin typeface="Arial"/>
              <a:ea typeface="Arial"/>
              <a:cs typeface="Arial"/>
              <a:sym typeface="Arial"/>
            </a:endParaRPr>
          </a:p>
          <a:p>
            <a:pPr indent="-146050" lvl="0" marL="28575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Análisis de muestras, pues en algunos casos las muestras solo se podían analizar fuera del país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Sesiones de capacitación pr</a:t>
            </a:r>
            <a:r>
              <a:rPr lang="en-US" sz="2200">
                <a:solidFill>
                  <a:schemeClr val="dk1"/>
                </a:solidFill>
                <a:latin typeface="Calibri"/>
                <a:ea typeface="Calibri"/>
                <a:cs typeface="Calibri"/>
                <a:sym typeface="Calibri"/>
              </a:rPr>
              <a:t>á</a:t>
            </a:r>
            <a:r>
              <a:rPr b="0" i="0" lang="en-US" sz="2200" u="none" cap="none" strike="noStrike">
                <a:solidFill>
                  <a:schemeClr val="dk1"/>
                </a:solidFill>
                <a:latin typeface="Calibri"/>
                <a:ea typeface="Calibri"/>
                <a:cs typeface="Calibri"/>
                <a:sym typeface="Calibri"/>
              </a:rPr>
              <a:t>ctica</a:t>
            </a:r>
            <a:endParaRPr b="0" i="0" sz="1400" u="none" cap="none" strike="noStrike">
              <a:solidFill>
                <a:srgbClr val="000000"/>
              </a:solidFill>
              <a:latin typeface="Arial"/>
              <a:ea typeface="Arial"/>
              <a:cs typeface="Arial"/>
              <a:sym typeface="Arial"/>
            </a:endParaRPr>
          </a:p>
          <a:p>
            <a:pPr indent="-146050" lvl="0" marL="285750" marR="0" rtl="0" algn="l">
              <a:lnSpc>
                <a:spcPct val="100000"/>
              </a:lnSpc>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Calibri"/>
                <a:ea typeface="Calibri"/>
                <a:cs typeface="Calibri"/>
                <a:sym typeface="Calibri"/>
              </a:rPr>
              <a:t>En Surinam, la ejecución de </a:t>
            </a:r>
            <a:r>
              <a:rPr lang="en-US" sz="2200">
                <a:solidFill>
                  <a:schemeClr val="dk1"/>
                </a:solidFill>
                <a:latin typeface="Calibri"/>
                <a:ea typeface="Calibri"/>
                <a:cs typeface="Calibri"/>
                <a:sym typeface="Calibri"/>
              </a:rPr>
              <a:t>la</a:t>
            </a:r>
            <a:r>
              <a:rPr b="0" i="0" lang="en-US" sz="2200" u="none" cap="none" strike="noStrike">
                <a:solidFill>
                  <a:schemeClr val="dk1"/>
                </a:solidFill>
                <a:latin typeface="Calibri"/>
                <a:ea typeface="Calibri"/>
                <a:cs typeface="Calibri"/>
                <a:sym typeface="Calibri"/>
              </a:rPr>
              <a:t>s actividades demostrativas debieron comenzar en </a:t>
            </a:r>
            <a:r>
              <a:rPr lang="en-US" sz="2200">
                <a:solidFill>
                  <a:schemeClr val="dk1"/>
                </a:solidFill>
                <a:latin typeface="Calibri"/>
                <a:ea typeface="Calibri"/>
                <a:cs typeface="Calibri"/>
                <a:sym typeface="Calibri"/>
              </a:rPr>
              <a:t>m</a:t>
            </a:r>
            <a:r>
              <a:rPr b="0" i="0" lang="en-US" sz="2200" u="none" cap="none" strike="noStrike">
                <a:solidFill>
                  <a:schemeClr val="dk1"/>
                </a:solidFill>
                <a:latin typeface="Calibri"/>
                <a:ea typeface="Calibri"/>
                <a:cs typeface="Calibri"/>
                <a:sym typeface="Calibri"/>
              </a:rPr>
              <a:t>arzo, pero por la COVID-19 su inicio se ha retrasado. </a:t>
            </a:r>
            <a:endParaRPr b="0" i="0" sz="2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11" name="Shape 111"/>
        <p:cNvGrpSpPr/>
        <p:nvPr/>
      </p:nvGrpSpPr>
      <p:grpSpPr>
        <a:xfrm>
          <a:off x="0" y="0"/>
          <a:ext cx="0" cy="0"/>
          <a:chOff x="0" y="0"/>
          <a:chExt cx="0" cy="0"/>
        </a:xfrm>
      </p:grpSpPr>
      <p:sp>
        <p:nvSpPr>
          <p:cNvPr id="112" name="Google Shape;112;p18"/>
          <p:cNvSpPr/>
          <p:nvPr/>
        </p:nvSpPr>
        <p:spPr>
          <a:xfrm>
            <a:off x="0" y="5630863"/>
            <a:ext cx="12184810" cy="1227137"/>
          </a:xfrm>
          <a:custGeom>
            <a:rect b="b" l="l" r="r" t="t"/>
            <a:pathLst>
              <a:path extrusionOk="0" h="2552" w="22351">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13" name="Google Shape;113;p18"/>
          <p:cNvPicPr preferRelativeResize="0"/>
          <p:nvPr/>
        </p:nvPicPr>
        <p:blipFill rotWithShape="1">
          <a:blip r:embed="rId3">
            <a:alphaModFix/>
          </a:blip>
          <a:srcRect b="0" l="0" r="0" t="0"/>
          <a:stretch/>
        </p:blipFill>
        <p:spPr>
          <a:xfrm>
            <a:off x="10040818" y="5965368"/>
            <a:ext cx="1763712" cy="746125"/>
          </a:xfrm>
          <a:prstGeom prst="rect">
            <a:avLst/>
          </a:prstGeom>
          <a:noFill/>
          <a:ln>
            <a:noFill/>
          </a:ln>
        </p:spPr>
      </p:pic>
      <p:sp>
        <p:nvSpPr>
          <p:cNvPr id="114" name="Google Shape;114;p18"/>
          <p:cNvSpPr txBox="1"/>
          <p:nvPr/>
        </p:nvSpPr>
        <p:spPr>
          <a:xfrm>
            <a:off x="5268382" y="6072974"/>
            <a:ext cx="3571448" cy="53091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950"/>
              <a:buFont typeface="Arial"/>
              <a:buNone/>
            </a:pPr>
            <a:r>
              <a:rPr b="0" i="1" lang="en-US" sz="950" u="none" cap="none" strike="noStrike">
                <a:solidFill>
                  <a:srgbClr val="7F7F7F"/>
                </a:solidFill>
                <a:latin typeface="Avenir"/>
                <a:ea typeface="Avenir"/>
                <a:cs typeface="Avenir"/>
                <a:sym typeface="Avenir"/>
              </a:rPr>
              <a:t>Catalizar la implementación del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950"/>
              <a:buFont typeface="Arial"/>
              <a:buNone/>
            </a:pPr>
            <a:r>
              <a:rPr b="0" i="1" lang="en-US" sz="950" u="none" cap="none" strike="noStrike">
                <a:solidFill>
                  <a:srgbClr val="7F7F7F"/>
                </a:solidFill>
                <a:latin typeface="Avenir"/>
                <a:ea typeface="Avenir"/>
                <a:cs typeface="Avenir"/>
                <a:sym typeface="Avenir"/>
              </a:rPr>
              <a:t>Programa de Acciones Estratégicas de 10 años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950"/>
              <a:buFont typeface="Arial"/>
              <a:buNone/>
            </a:pPr>
            <a:r>
              <a:rPr b="0" i="1" lang="en-US" sz="950" u="none" cap="none" strike="noStrike">
                <a:solidFill>
                  <a:srgbClr val="7F7F7F"/>
                </a:solidFill>
                <a:latin typeface="Avenir"/>
                <a:ea typeface="Avenir"/>
                <a:cs typeface="Avenir"/>
                <a:sym typeface="Avenir"/>
              </a:rPr>
              <a:t>para los GEM del Caribe y de la Plataforma del Norte de Brasil</a:t>
            </a:r>
            <a:endParaRPr b="0" i="0" sz="1400" u="none" cap="none" strike="noStrike">
              <a:solidFill>
                <a:srgbClr val="000000"/>
              </a:solidFill>
              <a:latin typeface="Arial"/>
              <a:ea typeface="Arial"/>
              <a:cs typeface="Arial"/>
              <a:sym typeface="Arial"/>
            </a:endParaRPr>
          </a:p>
        </p:txBody>
      </p:sp>
      <p:sp>
        <p:nvSpPr>
          <p:cNvPr id="115" name="Google Shape;115;p18"/>
          <p:cNvSpPr txBox="1"/>
          <p:nvPr/>
        </p:nvSpPr>
        <p:spPr>
          <a:xfrm>
            <a:off x="2320357" y="99049"/>
            <a:ext cx="7565572" cy="400110"/>
          </a:xfrm>
          <a:prstGeom prst="rect">
            <a:avLst/>
          </a:prstGeom>
          <a:solidFill>
            <a:srgbClr val="AEABAB"/>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DEFINI</a:t>
            </a:r>
            <a:r>
              <a:rPr b="1" lang="en-US" sz="2000">
                <a:solidFill>
                  <a:schemeClr val="dk1"/>
                </a:solidFill>
                <a:latin typeface="Calibri"/>
                <a:ea typeface="Calibri"/>
                <a:cs typeface="Calibri"/>
                <a:sym typeface="Calibri"/>
              </a:rPr>
              <a:t>ENDO </a:t>
            </a:r>
            <a:r>
              <a:rPr b="1" i="0" lang="en-US" sz="2000" u="none" cap="none" strike="noStrike">
                <a:solidFill>
                  <a:schemeClr val="dk1"/>
                </a:solidFill>
                <a:latin typeface="Calibri"/>
                <a:ea typeface="Calibri"/>
                <a:cs typeface="Calibri"/>
                <a:sym typeface="Calibri"/>
              </a:rPr>
              <a:t>EL ÉXITO DEL PROYECTO</a:t>
            </a:r>
            <a:endParaRPr b="0" i="0" sz="1400" u="none" cap="none" strike="noStrike">
              <a:solidFill>
                <a:srgbClr val="000000"/>
              </a:solidFill>
              <a:latin typeface="Arial"/>
              <a:ea typeface="Arial"/>
              <a:cs typeface="Arial"/>
              <a:sym typeface="Arial"/>
            </a:endParaRPr>
          </a:p>
        </p:txBody>
      </p:sp>
      <p:sp>
        <p:nvSpPr>
          <p:cNvPr id="116" name="Google Shape;116;p18"/>
          <p:cNvSpPr txBox="1"/>
          <p:nvPr/>
        </p:nvSpPr>
        <p:spPr>
          <a:xfrm>
            <a:off x="2120904" y="986095"/>
            <a:ext cx="3142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lang="en-US" sz="1800">
                <a:latin typeface="Calibri"/>
                <a:ea typeface="Calibri"/>
                <a:cs typeface="Calibri"/>
                <a:sym typeface="Calibri"/>
              </a:rPr>
              <a:t>P</a:t>
            </a:r>
            <a:r>
              <a:rPr b="1" i="0" lang="en-US" sz="1800" u="none" cap="none" strike="noStrike">
                <a:latin typeface="Calibri"/>
                <a:ea typeface="Calibri"/>
                <a:cs typeface="Calibri"/>
                <a:sym typeface="Calibri"/>
              </a:rPr>
              <a:t>erspectiva </a:t>
            </a:r>
            <a:r>
              <a:rPr b="1" lang="en-US" sz="1800">
                <a:latin typeface="Calibri"/>
                <a:ea typeface="Calibri"/>
                <a:cs typeface="Calibri"/>
                <a:sym typeface="Calibri"/>
              </a:rPr>
              <a:t>d</a:t>
            </a:r>
            <a:r>
              <a:rPr b="1" i="0" lang="en-US" sz="1800" u="none" cap="none" strike="noStrike">
                <a:latin typeface="Calibri"/>
                <a:ea typeface="Calibri"/>
                <a:cs typeface="Calibri"/>
                <a:sym typeface="Calibri"/>
              </a:rPr>
              <a:t>el cliente</a:t>
            </a:r>
            <a:endParaRPr b="1" i="0" sz="1400" u="none" cap="none" strike="noStrike"/>
          </a:p>
        </p:txBody>
      </p:sp>
      <p:sp>
        <p:nvSpPr>
          <p:cNvPr id="117" name="Google Shape;117;p18"/>
          <p:cNvSpPr txBox="1"/>
          <p:nvPr/>
        </p:nvSpPr>
        <p:spPr>
          <a:xfrm>
            <a:off x="1676725" y="3523575"/>
            <a:ext cx="4030500" cy="142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3C78D8"/>
                </a:solidFill>
                <a:latin typeface="Calibri"/>
                <a:ea typeface="Calibri"/>
                <a:cs typeface="Calibri"/>
                <a:sym typeface="Calibri"/>
              </a:rPr>
              <a:t>Perspectiva de las partes interesadas</a:t>
            </a:r>
            <a:endParaRPr b="1" i="0" sz="1800" u="none" cap="none" strike="noStrike">
              <a:solidFill>
                <a:srgbClr val="3C78D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1600" u="none" cap="none" strike="noStrike">
                <a:solidFill>
                  <a:schemeClr val="dk1"/>
                </a:solidFill>
                <a:latin typeface="Calibri"/>
                <a:ea typeface="Calibri"/>
                <a:cs typeface="Calibri"/>
                <a:sym typeface="Calibri"/>
              </a:rPr>
              <a:t>(países, organizaciones)</a:t>
            </a:r>
            <a:endParaRPr b="1"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1500" u="none" cap="none" strike="noStrike">
                <a:solidFill>
                  <a:schemeClr val="dk1"/>
                </a:solidFill>
                <a:latin typeface="Calibri"/>
                <a:ea typeface="Calibri"/>
                <a:cs typeface="Calibri"/>
                <a:sym typeface="Calibri"/>
              </a:rPr>
              <a:t>-Involucramiento de las partes interesadas (capacidad y oportunidades)</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1500" u="none" cap="none" strike="noStrike">
                <a:solidFill>
                  <a:schemeClr val="dk1"/>
                </a:solidFill>
                <a:latin typeface="Calibri"/>
                <a:ea typeface="Calibri"/>
                <a:cs typeface="Calibri"/>
                <a:sym typeface="Calibri"/>
              </a:rPr>
              <a:t>-Satisfacción de las partes interesadas</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70C0"/>
              </a:solidFill>
              <a:latin typeface="Calibri"/>
              <a:ea typeface="Calibri"/>
              <a:cs typeface="Calibri"/>
              <a:sym typeface="Calibri"/>
            </a:endParaRPr>
          </a:p>
        </p:txBody>
      </p:sp>
      <p:sp>
        <p:nvSpPr>
          <p:cNvPr id="118" name="Google Shape;118;p18"/>
          <p:cNvSpPr txBox="1"/>
          <p:nvPr/>
        </p:nvSpPr>
        <p:spPr>
          <a:xfrm>
            <a:off x="4164666" y="5269135"/>
            <a:ext cx="4675200" cy="400200"/>
          </a:xfrm>
          <a:prstGeom prst="rect">
            <a:avLst/>
          </a:prstGeom>
          <a:solidFill>
            <a:srgbClr val="FFFF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C00000"/>
                </a:solidFill>
                <a:latin typeface="Calibri"/>
                <a:ea typeface="Calibri"/>
                <a:cs typeface="Calibri"/>
                <a:sym typeface="Calibri"/>
              </a:rPr>
              <a:t>Sostenibilidad </a:t>
            </a:r>
            <a:r>
              <a:rPr b="0" i="0" lang="en-US" sz="2000" u="none" cap="none" strike="noStrike">
                <a:solidFill>
                  <a:schemeClr val="dk1"/>
                </a:solidFill>
                <a:latin typeface="Calibri"/>
                <a:ea typeface="Calibri"/>
                <a:cs typeface="Calibri"/>
                <a:sym typeface="Calibri"/>
              </a:rPr>
              <a:t>– Vida ulterior del proyecto</a:t>
            </a:r>
            <a:endParaRPr b="0" i="0" sz="1400" u="none" cap="none" strike="noStrike">
              <a:solidFill>
                <a:srgbClr val="000000"/>
              </a:solidFill>
              <a:latin typeface="Arial"/>
              <a:ea typeface="Arial"/>
              <a:cs typeface="Arial"/>
              <a:sym typeface="Arial"/>
            </a:endParaRPr>
          </a:p>
        </p:txBody>
      </p:sp>
      <p:sp>
        <p:nvSpPr>
          <p:cNvPr id="119" name="Google Shape;119;p18"/>
          <p:cNvSpPr txBox="1"/>
          <p:nvPr/>
        </p:nvSpPr>
        <p:spPr>
          <a:xfrm>
            <a:off x="2647050" y="1317325"/>
            <a:ext cx="2751900" cy="1227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500" u="none" cap="none" strike="noStrike">
                <a:solidFill>
                  <a:schemeClr val="dk1"/>
                </a:solidFill>
                <a:latin typeface="Calibri"/>
                <a:ea typeface="Calibri"/>
                <a:cs typeface="Calibri"/>
                <a:sym typeface="Calibri"/>
              </a:rPr>
              <a:t>-Estándares de género, sociales y ambientales</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US" sz="1500" u="none" cap="none" strike="noStrike">
                <a:solidFill>
                  <a:schemeClr val="dk1"/>
                </a:solidFill>
                <a:latin typeface="Calibri"/>
                <a:ea typeface="Calibri"/>
                <a:cs typeface="Calibri"/>
                <a:sym typeface="Calibri"/>
              </a:rPr>
              <a:t>-Cumplimiento con los requisitos del donante</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US" sz="1500" u="none" cap="none" strike="noStrike">
                <a:solidFill>
                  <a:schemeClr val="dk1"/>
                </a:solidFill>
                <a:latin typeface="Calibri"/>
                <a:ea typeface="Calibri"/>
                <a:cs typeface="Calibri"/>
                <a:sym typeface="Calibri"/>
              </a:rPr>
              <a:t>-Satisfacción de l</a:t>
            </a:r>
            <a:r>
              <a:rPr lang="en-US" sz="1500">
                <a:solidFill>
                  <a:schemeClr val="dk1"/>
                </a:solidFill>
                <a:latin typeface="Calibri"/>
                <a:ea typeface="Calibri"/>
                <a:cs typeface="Calibri"/>
                <a:sym typeface="Calibri"/>
              </a:rPr>
              <a:t>o</a:t>
            </a:r>
            <a:r>
              <a:rPr b="0" i="0" lang="en-US" sz="1500" u="none" cap="none" strike="noStrike">
                <a:solidFill>
                  <a:schemeClr val="dk1"/>
                </a:solidFill>
                <a:latin typeface="Calibri"/>
                <a:ea typeface="Calibri"/>
                <a:cs typeface="Calibri"/>
                <a:sym typeface="Calibri"/>
              </a:rPr>
              <a:t>s </a:t>
            </a:r>
            <a:r>
              <a:rPr lang="en-US" sz="1500">
                <a:solidFill>
                  <a:schemeClr val="dk1"/>
                </a:solidFill>
                <a:latin typeface="Calibri"/>
                <a:ea typeface="Calibri"/>
                <a:cs typeface="Calibri"/>
                <a:sym typeface="Calibri"/>
              </a:rPr>
              <a:t>usuarios</a:t>
            </a:r>
            <a:endParaRPr b="0" i="0" sz="1500" u="none" cap="none" strike="noStrike">
              <a:solidFill>
                <a:schemeClr val="dk1"/>
              </a:solidFill>
              <a:latin typeface="Calibri"/>
              <a:ea typeface="Calibri"/>
              <a:cs typeface="Calibri"/>
              <a:sym typeface="Calibri"/>
            </a:endParaRPr>
          </a:p>
        </p:txBody>
      </p:sp>
      <p:sp>
        <p:nvSpPr>
          <p:cNvPr id="120" name="Google Shape;120;p18"/>
          <p:cNvSpPr txBox="1"/>
          <p:nvPr/>
        </p:nvSpPr>
        <p:spPr>
          <a:xfrm>
            <a:off x="5480993" y="2514963"/>
            <a:ext cx="23742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1" lang="en-US" sz="2100" u="none" cap="none" strike="noStrike">
                <a:solidFill>
                  <a:srgbClr val="CC0000"/>
                </a:solidFill>
                <a:latin typeface="Calibri"/>
                <a:ea typeface="Calibri"/>
                <a:cs typeface="Calibri"/>
                <a:sym typeface="Calibri"/>
              </a:rPr>
              <a:t>Objetivos y resultados del proyecto</a:t>
            </a:r>
            <a:endParaRPr b="1" i="0" sz="1700" u="none" cap="none" strike="noStrike">
              <a:solidFill>
                <a:srgbClr val="CC0000"/>
              </a:solidFill>
              <a:latin typeface="Arial"/>
              <a:ea typeface="Arial"/>
              <a:cs typeface="Arial"/>
              <a:sym typeface="Arial"/>
            </a:endParaRPr>
          </a:p>
        </p:txBody>
      </p:sp>
      <p:cxnSp>
        <p:nvCxnSpPr>
          <p:cNvPr id="121" name="Google Shape;121;p18"/>
          <p:cNvCxnSpPr/>
          <p:nvPr/>
        </p:nvCxnSpPr>
        <p:spPr>
          <a:xfrm>
            <a:off x="5073799" y="2408374"/>
            <a:ext cx="295200" cy="214800"/>
          </a:xfrm>
          <a:prstGeom prst="straightConnector1">
            <a:avLst/>
          </a:prstGeom>
          <a:noFill/>
          <a:ln cap="flat" cmpd="sng" w="12700">
            <a:solidFill>
              <a:schemeClr val="accent1"/>
            </a:solidFill>
            <a:prstDash val="solid"/>
            <a:miter lim="800000"/>
            <a:headEnd len="sm" w="sm" type="none"/>
            <a:tailEnd len="med" w="med" type="triangle"/>
          </a:ln>
        </p:spPr>
      </p:cxnSp>
      <p:cxnSp>
        <p:nvCxnSpPr>
          <p:cNvPr id="122" name="Google Shape;122;p18"/>
          <p:cNvCxnSpPr/>
          <p:nvPr/>
        </p:nvCxnSpPr>
        <p:spPr>
          <a:xfrm flipH="1" rot="10800000">
            <a:off x="5108001" y="3161164"/>
            <a:ext cx="291000" cy="362400"/>
          </a:xfrm>
          <a:prstGeom prst="straightConnector1">
            <a:avLst/>
          </a:prstGeom>
          <a:noFill/>
          <a:ln cap="flat" cmpd="sng" w="12700">
            <a:solidFill>
              <a:schemeClr val="accent1"/>
            </a:solidFill>
            <a:prstDash val="solid"/>
            <a:miter lim="800000"/>
            <a:headEnd len="sm" w="sm" type="none"/>
            <a:tailEnd len="med" w="med" type="triangle"/>
          </a:ln>
        </p:spPr>
      </p:cxnSp>
      <p:sp>
        <p:nvSpPr>
          <p:cNvPr id="123" name="Google Shape;123;p18"/>
          <p:cNvSpPr txBox="1"/>
          <p:nvPr/>
        </p:nvSpPr>
        <p:spPr>
          <a:xfrm>
            <a:off x="7423350" y="1200275"/>
            <a:ext cx="4030500" cy="1528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latin typeface="Calibri"/>
                <a:ea typeface="Calibri"/>
                <a:cs typeface="Calibri"/>
                <a:sym typeface="Calibri"/>
              </a:rPr>
              <a:t>Implementando </a:t>
            </a:r>
            <a:r>
              <a:rPr b="1" lang="en-US" sz="1800">
                <a:latin typeface="Calibri"/>
                <a:ea typeface="Calibri"/>
                <a:cs typeface="Calibri"/>
                <a:sym typeface="Calibri"/>
              </a:rPr>
              <a:t>la</a:t>
            </a:r>
            <a:r>
              <a:rPr b="1" i="0" lang="en-US" sz="1800" u="none" cap="none" strike="noStrike">
                <a:latin typeface="Calibri"/>
                <a:ea typeface="Calibri"/>
                <a:cs typeface="Calibri"/>
                <a:sym typeface="Calibri"/>
              </a:rPr>
              <a:t> perspectiva de la agencia</a:t>
            </a:r>
            <a:endParaRPr b="1" i="0" sz="18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Calibri"/>
                <a:ea typeface="Calibri"/>
                <a:cs typeface="Calibri"/>
                <a:sym typeface="Calibri"/>
              </a:rPr>
              <a:t>-</a:t>
            </a:r>
            <a:r>
              <a:rPr b="0" i="0" lang="en-US" sz="1500" u="none" cap="none" strike="noStrike">
                <a:solidFill>
                  <a:schemeClr val="dk1"/>
                </a:solidFill>
                <a:latin typeface="Calibri"/>
                <a:ea typeface="Calibri"/>
                <a:cs typeface="Calibri"/>
                <a:sym typeface="Calibri"/>
              </a:rPr>
              <a:t>Recuperación de costos</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en-US" sz="1500" u="none" cap="none" strike="noStrike">
                <a:solidFill>
                  <a:schemeClr val="dk1"/>
                </a:solidFill>
                <a:latin typeface="Calibri"/>
                <a:ea typeface="Calibri"/>
                <a:cs typeface="Calibri"/>
                <a:sym typeface="Calibri"/>
              </a:rPr>
              <a:t>-Cumplimiento de las medidas y regulaciones aplicables</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en-US" sz="1500" u="none" cap="none" strike="noStrike">
                <a:solidFill>
                  <a:schemeClr val="dk1"/>
                </a:solidFill>
                <a:latin typeface="Calibri"/>
                <a:ea typeface="Calibri"/>
                <a:cs typeface="Calibri"/>
                <a:sym typeface="Calibri"/>
              </a:rPr>
              <a:t>-Satisfacción del cliente y usuarios</a:t>
            </a:r>
            <a:endParaRPr sz="15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t/>
            </a:r>
            <a:endParaRPr sz="13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1800" u="none" cap="none" strike="noStrike">
              <a:solidFill>
                <a:schemeClr val="dk1"/>
              </a:solidFill>
              <a:latin typeface="Calibri"/>
              <a:ea typeface="Calibri"/>
              <a:cs typeface="Calibri"/>
              <a:sym typeface="Calibri"/>
            </a:endParaRPr>
          </a:p>
        </p:txBody>
      </p:sp>
      <p:sp>
        <p:nvSpPr>
          <p:cNvPr id="124" name="Google Shape;124;p18"/>
          <p:cNvSpPr txBox="1"/>
          <p:nvPr/>
        </p:nvSpPr>
        <p:spPr>
          <a:xfrm>
            <a:off x="7774017" y="3161175"/>
            <a:ext cx="4030500" cy="10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latin typeface="Calibri"/>
                <a:ea typeface="Calibri"/>
                <a:cs typeface="Calibri"/>
                <a:sym typeface="Calibri"/>
              </a:rPr>
              <a:t>Perspectiva de la UCP y RH</a:t>
            </a:r>
            <a:endParaRPr b="1" i="0" sz="18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1500" u="none" cap="none" strike="noStrike">
                <a:solidFill>
                  <a:schemeClr val="dk1"/>
                </a:solidFill>
                <a:latin typeface="Calibri"/>
                <a:ea typeface="Calibri"/>
                <a:cs typeface="Calibri"/>
                <a:sym typeface="Calibri"/>
              </a:rPr>
              <a:t>-Funcionalidad del equipo</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1500" u="none" cap="none" strike="noStrike">
                <a:solidFill>
                  <a:schemeClr val="dk1"/>
                </a:solidFill>
                <a:latin typeface="Calibri"/>
                <a:ea typeface="Calibri"/>
                <a:cs typeface="Calibri"/>
                <a:sym typeface="Calibri"/>
              </a:rPr>
              <a:t>-Salud del personal</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70C0"/>
              </a:solidFill>
              <a:latin typeface="Calibri"/>
              <a:ea typeface="Calibri"/>
              <a:cs typeface="Calibri"/>
              <a:sym typeface="Calibri"/>
            </a:endParaRPr>
          </a:p>
        </p:txBody>
      </p:sp>
      <p:cxnSp>
        <p:nvCxnSpPr>
          <p:cNvPr id="125" name="Google Shape;125;p18"/>
          <p:cNvCxnSpPr/>
          <p:nvPr/>
        </p:nvCxnSpPr>
        <p:spPr>
          <a:xfrm flipH="1">
            <a:off x="7110199" y="2277574"/>
            <a:ext cx="198000" cy="345600"/>
          </a:xfrm>
          <a:prstGeom prst="straightConnector1">
            <a:avLst/>
          </a:prstGeom>
          <a:noFill/>
          <a:ln cap="flat" cmpd="sng" w="12700">
            <a:solidFill>
              <a:schemeClr val="accent1"/>
            </a:solidFill>
            <a:prstDash val="solid"/>
            <a:miter lim="800000"/>
            <a:headEnd len="sm" w="sm" type="none"/>
            <a:tailEnd len="med" w="med" type="triangle"/>
          </a:ln>
        </p:spPr>
      </p:cxnSp>
      <p:cxnSp>
        <p:nvCxnSpPr>
          <p:cNvPr id="126" name="Google Shape;126;p18"/>
          <p:cNvCxnSpPr/>
          <p:nvPr/>
        </p:nvCxnSpPr>
        <p:spPr>
          <a:xfrm rot="10800000">
            <a:off x="7220100" y="3387037"/>
            <a:ext cx="323700" cy="238800"/>
          </a:xfrm>
          <a:prstGeom prst="straightConnector1">
            <a:avLst/>
          </a:prstGeom>
          <a:noFill/>
          <a:ln cap="flat" cmpd="sng" w="12700">
            <a:solidFill>
              <a:srgbClr val="5B9BD5"/>
            </a:solidFill>
            <a:prstDash val="solid"/>
            <a:miter lim="800000"/>
            <a:headEnd len="sm" w="sm" type="none"/>
            <a:tailEnd len="med" w="med" type="triangl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01" name="Shape 301"/>
        <p:cNvGrpSpPr/>
        <p:nvPr/>
      </p:nvGrpSpPr>
      <p:grpSpPr>
        <a:xfrm>
          <a:off x="0" y="0"/>
          <a:ext cx="0" cy="0"/>
          <a:chOff x="0" y="0"/>
          <a:chExt cx="0" cy="0"/>
        </a:xfrm>
      </p:grpSpPr>
      <p:pic>
        <p:nvPicPr>
          <p:cNvPr id="302" name="Google Shape;302;p36"/>
          <p:cNvPicPr preferRelativeResize="0"/>
          <p:nvPr/>
        </p:nvPicPr>
        <p:blipFill rotWithShape="1">
          <a:blip r:embed="rId3">
            <a:alphaModFix/>
          </a:blip>
          <a:srcRect b="0" l="0" r="0" t="0"/>
          <a:stretch/>
        </p:blipFill>
        <p:spPr>
          <a:xfrm>
            <a:off x="7626485" y="468423"/>
            <a:ext cx="3986405" cy="5169989"/>
          </a:xfrm>
          <a:prstGeom prst="rect">
            <a:avLst/>
          </a:prstGeom>
          <a:noFill/>
          <a:ln>
            <a:noFill/>
          </a:ln>
        </p:spPr>
      </p:pic>
      <p:sp>
        <p:nvSpPr>
          <p:cNvPr id="303" name="Google Shape;303;p36"/>
          <p:cNvSpPr txBox="1"/>
          <p:nvPr/>
        </p:nvSpPr>
        <p:spPr>
          <a:xfrm>
            <a:off x="350196" y="233464"/>
            <a:ext cx="5097293"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O3.5 Apoyo de pequeñas subvenciones para la ejecución del C-SAP</a:t>
            </a:r>
            <a:endParaRPr b="0" i="0" sz="1400" u="none" cap="none" strike="noStrike">
              <a:solidFill>
                <a:srgbClr val="000000"/>
              </a:solidFill>
              <a:latin typeface="Arial"/>
              <a:ea typeface="Arial"/>
              <a:cs typeface="Arial"/>
              <a:sym typeface="Arial"/>
            </a:endParaRPr>
          </a:p>
        </p:txBody>
      </p:sp>
      <p:sp>
        <p:nvSpPr>
          <p:cNvPr id="304" name="Google Shape;304;p36"/>
          <p:cNvSpPr txBox="1"/>
          <p:nvPr/>
        </p:nvSpPr>
        <p:spPr>
          <a:xfrm>
            <a:off x="486382" y="1465635"/>
            <a:ext cx="6511047" cy="34163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a:t>
            </a:r>
            <a:r>
              <a:rPr b="0" i="0" lang="en-US" sz="2000" u="none" cap="none" strike="noStrike">
                <a:solidFill>
                  <a:schemeClr val="dk1"/>
                </a:solidFill>
                <a:latin typeface="Calibri"/>
                <a:ea typeface="Calibri"/>
                <a:cs typeface="Calibri"/>
                <a:sym typeface="Calibri"/>
              </a:rPr>
              <a:t>royecto "Mejora de Medios de Subsistencia Alternativos y Seguridad Alimentaria a través del Cultivo y Comercialización de Musgo Marino, San Cristobal y Nieves”</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Trabajo con dos grupos de musgo marino (uno en San Cristobal  y otro en Nieves)</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Documento Final Presentado en Enero de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graphicFrame>
        <p:nvGraphicFramePr>
          <p:cNvPr id="310" name="Google Shape;310;p37"/>
          <p:cNvGraphicFramePr/>
          <p:nvPr/>
        </p:nvGraphicFramePr>
        <p:xfrm>
          <a:off x="1238250" y="1417320"/>
          <a:ext cx="3000000" cy="3000000"/>
        </p:xfrm>
        <a:graphic>
          <a:graphicData uri="http://schemas.openxmlformats.org/drawingml/2006/table">
            <a:tbl>
              <a:tblPr bandRow="1" firstRow="1">
                <a:noFill/>
                <a:tableStyleId>{6D3D1548-BF4D-4DF6-8C35-C86BD24B5C6F}</a:tableStyleId>
              </a:tblPr>
              <a:tblGrid>
                <a:gridCol w="9398000"/>
              </a:tblGrid>
              <a:tr h="25400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Producto - Actividad</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O 1.1 Pesquerías y Mecanismo Interino de Coordinación del PAE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O1.1 Mecanismo de Coordinación Permanente</a:t>
                      </a:r>
                      <a:endParaRPr sz="20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O2.1 Estrategias y Planes de Acción regionales</a:t>
                      </a:r>
                      <a:endParaRPr sz="1400" u="none" cap="none" strike="noStrike"/>
                    </a:p>
                    <a:p>
                      <a:pPr indent="-285750" lvl="0" marL="285750" marR="0" rtl="0" algn="l">
                        <a:lnSpc>
                          <a:spcPct val="100000"/>
                        </a:lnSpc>
                        <a:spcBef>
                          <a:spcPts val="0"/>
                        </a:spcBef>
                        <a:spcAft>
                          <a:spcPts val="0"/>
                        </a:spcAft>
                        <a:buClr>
                          <a:schemeClr val="dk1"/>
                        </a:buClr>
                        <a:buSzPts val="2000"/>
                        <a:buFont typeface="Calibri"/>
                        <a:buChar char="-"/>
                      </a:pPr>
                      <a:r>
                        <a:rPr lang="en-US" sz="2000" u="none" cap="none" strike="noStrike"/>
                        <a:t>Estrategia y Plan de Acción Regional sobre la Pesca INDNR</a:t>
                      </a:r>
                      <a:endParaRPr sz="1400" u="none" cap="none" strike="noStrike"/>
                    </a:p>
                    <a:p>
                      <a:pPr indent="-285750" lvl="0" marL="285750" marR="0" rtl="0" algn="l">
                        <a:lnSpc>
                          <a:spcPct val="100000"/>
                        </a:lnSpc>
                        <a:spcBef>
                          <a:spcPts val="0"/>
                        </a:spcBef>
                        <a:spcAft>
                          <a:spcPts val="0"/>
                        </a:spcAft>
                        <a:buClr>
                          <a:schemeClr val="dk1"/>
                        </a:buClr>
                        <a:buSzPts val="2000"/>
                        <a:buFont typeface="Calibri"/>
                        <a:buChar char="-"/>
                      </a:pPr>
                      <a:r>
                        <a:rPr lang="en-US" sz="2000" u="none" cap="none" strike="noStrike"/>
                        <a:t>Estrategia y Plan de Acción Regional sobre Hábitats Costeros</a:t>
                      </a:r>
                      <a:endParaRPr sz="2000" u="none" cap="none" strike="noStrike"/>
                    </a:p>
                    <a:p>
                      <a:pPr indent="-285750" lvl="0" marL="285750" marR="0" rtl="0" algn="l">
                        <a:lnSpc>
                          <a:spcPct val="100000"/>
                        </a:lnSpc>
                        <a:spcBef>
                          <a:spcPts val="0"/>
                        </a:spcBef>
                        <a:spcAft>
                          <a:spcPts val="0"/>
                        </a:spcAft>
                        <a:buClr>
                          <a:schemeClr val="dk1"/>
                        </a:buClr>
                        <a:buSzPts val="2000"/>
                        <a:buFont typeface="Calibri"/>
                        <a:buChar char="-"/>
                      </a:pPr>
                      <a:r>
                        <a:rPr lang="en-US" sz="2000" u="none" cap="none" strike="noStrike"/>
                        <a:t>Estrategia y Plan de Acción Regional sobre Nutrientes</a:t>
                      </a:r>
                      <a:endParaRPr sz="20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O2.6 Agenda de Investigación Dirigida</a:t>
                      </a:r>
                      <a:endParaRPr sz="20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O4.2 Planes de Inversión</a:t>
                      </a:r>
                      <a:endParaRPr sz="20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O5.1 Hub del CLME+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O5.3 Portal de M&amp;E del PAE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O5.3 SOMEE</a:t>
                      </a:r>
                      <a:endParaRPr sz="1400" u="none" cap="none" strike="noStrike"/>
                    </a:p>
                  </a:txBody>
                  <a:tcPr marT="45725" marB="45725" marR="91450" marL="91450"/>
                </a:tc>
              </a:tr>
            </a:tbl>
          </a:graphicData>
        </a:graphic>
      </p:graphicFrame>
      <p:sp>
        <p:nvSpPr>
          <p:cNvPr id="311" name="Google Shape;311;p37"/>
          <p:cNvSpPr txBox="1"/>
          <p:nvPr/>
        </p:nvSpPr>
        <p:spPr>
          <a:xfrm>
            <a:off x="2314907" y="317500"/>
            <a:ext cx="7244686" cy="83099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Productos importantes del Proyecto CLME+ a mantenerse posterior al termino del Proyecto CLME+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38"/>
          <p:cNvSpPr txBox="1"/>
          <p:nvPr/>
        </p:nvSpPr>
        <p:spPr>
          <a:xfrm>
            <a:off x="2931459" y="5126725"/>
            <a:ext cx="2610180" cy="584775"/>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Informe descriptivo de 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(componentes financieros)</a:t>
            </a:r>
            <a:endParaRPr b="0" i="0" sz="1400" u="none" cap="none" strike="noStrike">
              <a:solidFill>
                <a:srgbClr val="000000"/>
              </a:solidFill>
              <a:latin typeface="Arial"/>
              <a:ea typeface="Arial"/>
              <a:cs typeface="Arial"/>
              <a:sym typeface="Arial"/>
            </a:endParaRPr>
          </a:p>
        </p:txBody>
      </p:sp>
      <p:sp>
        <p:nvSpPr>
          <p:cNvPr id="318" name="Google Shape;318;p38"/>
          <p:cNvSpPr txBox="1"/>
          <p:nvPr/>
        </p:nvSpPr>
        <p:spPr>
          <a:xfrm>
            <a:off x="111641" y="122274"/>
            <a:ext cx="4809249"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Análisis financiero - Herramientas</a:t>
            </a:r>
            <a:endParaRPr b="0" i="0" sz="1400" u="none" cap="none" strike="noStrike">
              <a:solidFill>
                <a:srgbClr val="000000"/>
              </a:solidFill>
              <a:latin typeface="Arial"/>
              <a:ea typeface="Arial"/>
              <a:cs typeface="Arial"/>
              <a:sym typeface="Arial"/>
            </a:endParaRPr>
          </a:p>
        </p:txBody>
      </p:sp>
      <p:pic>
        <p:nvPicPr>
          <p:cNvPr id="319" name="Google Shape;319;p38"/>
          <p:cNvPicPr preferRelativeResize="0"/>
          <p:nvPr/>
        </p:nvPicPr>
        <p:blipFill rotWithShape="1">
          <a:blip r:embed="rId3">
            <a:alphaModFix/>
          </a:blip>
          <a:srcRect b="0" l="0" r="0" t="0"/>
          <a:stretch/>
        </p:blipFill>
        <p:spPr>
          <a:xfrm>
            <a:off x="192765" y="1533969"/>
            <a:ext cx="4809250" cy="2487720"/>
          </a:xfrm>
          <a:prstGeom prst="rect">
            <a:avLst/>
          </a:prstGeom>
          <a:noFill/>
          <a:ln>
            <a:noFill/>
          </a:ln>
        </p:spPr>
      </p:pic>
      <p:sp>
        <p:nvSpPr>
          <p:cNvPr id="320" name="Google Shape;320;p38"/>
          <p:cNvSpPr txBox="1"/>
          <p:nvPr/>
        </p:nvSpPr>
        <p:spPr>
          <a:xfrm>
            <a:off x="1314620" y="1016233"/>
            <a:ext cx="2565541" cy="338554"/>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Tabla financiera de ACE</a:t>
            </a:r>
            <a:endParaRPr b="0" i="0" sz="1400" u="none" cap="none" strike="noStrike">
              <a:solidFill>
                <a:srgbClr val="000000"/>
              </a:solidFill>
              <a:latin typeface="Arial"/>
              <a:ea typeface="Arial"/>
              <a:cs typeface="Arial"/>
              <a:sym typeface="Arial"/>
            </a:endParaRPr>
          </a:p>
        </p:txBody>
      </p:sp>
      <p:sp>
        <p:nvSpPr>
          <p:cNvPr id="321" name="Google Shape;321;p38"/>
          <p:cNvSpPr txBox="1"/>
          <p:nvPr/>
        </p:nvSpPr>
        <p:spPr>
          <a:xfrm>
            <a:off x="5851880" y="1016233"/>
            <a:ext cx="3964473" cy="338554"/>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 Informe detallado de compromisos de ACE</a:t>
            </a:r>
            <a:endParaRPr b="0" i="0" sz="1400" u="none" cap="none" strike="noStrike">
              <a:solidFill>
                <a:srgbClr val="000000"/>
              </a:solidFill>
              <a:latin typeface="Arial"/>
              <a:ea typeface="Arial"/>
              <a:cs typeface="Arial"/>
              <a:sym typeface="Arial"/>
            </a:endParaRPr>
          </a:p>
        </p:txBody>
      </p:sp>
      <p:pic>
        <p:nvPicPr>
          <p:cNvPr id="322" name="Google Shape;322;p38"/>
          <p:cNvPicPr preferRelativeResize="0"/>
          <p:nvPr/>
        </p:nvPicPr>
        <p:blipFill rotWithShape="1">
          <a:blip r:embed="rId4">
            <a:alphaModFix/>
          </a:blip>
          <a:srcRect b="0" l="0" r="0" t="0"/>
          <a:stretch/>
        </p:blipFill>
        <p:spPr>
          <a:xfrm>
            <a:off x="6291268" y="1533969"/>
            <a:ext cx="4503596" cy="2246899"/>
          </a:xfrm>
          <a:prstGeom prst="rect">
            <a:avLst/>
          </a:prstGeom>
          <a:noFill/>
          <a:ln>
            <a:noFill/>
          </a:ln>
        </p:spPr>
      </p:pic>
      <p:pic>
        <p:nvPicPr>
          <p:cNvPr id="323" name="Google Shape;323;p38"/>
          <p:cNvPicPr preferRelativeResize="0"/>
          <p:nvPr/>
        </p:nvPicPr>
        <p:blipFill rotWithShape="1">
          <a:blip r:embed="rId5">
            <a:alphaModFix/>
          </a:blip>
          <a:srcRect b="0" l="0" r="0" t="0"/>
          <a:stretch/>
        </p:blipFill>
        <p:spPr>
          <a:xfrm>
            <a:off x="5718706" y="4021689"/>
            <a:ext cx="2446938" cy="261441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39"/>
          <p:cNvSpPr txBox="1"/>
          <p:nvPr/>
        </p:nvSpPr>
        <p:spPr>
          <a:xfrm>
            <a:off x="215753" y="74280"/>
            <a:ext cx="8629796" cy="52976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alatino Linotype"/>
                <a:ea typeface="Palatino Linotype"/>
                <a:cs typeface="Palatino Linotype"/>
                <a:sym typeface="Palatino Linotype"/>
              </a:rPr>
              <a:t>Ejecución financiera frente al presupuesto total del proyecto</a:t>
            </a: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sp>
        <p:nvSpPr>
          <p:cNvPr id="330" name="Google Shape;330;p39"/>
          <p:cNvSpPr txBox="1"/>
          <p:nvPr/>
        </p:nvSpPr>
        <p:spPr>
          <a:xfrm>
            <a:off x="215750" y="482968"/>
            <a:ext cx="11547000" cy="75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alatino Linotype"/>
                <a:ea typeface="Palatino Linotype"/>
                <a:cs typeface="Palatino Linotype"/>
                <a:sym typeface="Palatino Linotype"/>
              </a:rPr>
              <a:t>Hasta abril de 2020, el proyecto ha desembolsado el 81 % (USD 10,1 millones) del total de la subvención del FMAM (USD 12,5 millones). Se ha logrado considerable progreso desde la última revisión del presupuesto, en febrero de 2019, y el análisis de la ejecución, en septiembre de 2019.</a:t>
            </a: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sp>
        <p:nvSpPr>
          <p:cNvPr id="331" name="Google Shape;331;p39"/>
          <p:cNvSpPr/>
          <p:nvPr/>
        </p:nvSpPr>
        <p:spPr>
          <a:xfrm>
            <a:off x="4530651" y="3084366"/>
            <a:ext cx="941832"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57%  </a:t>
            </a:r>
            <a:endParaRPr b="0" i="0" sz="1400" u="none" cap="none" strike="noStrike">
              <a:solidFill>
                <a:srgbClr val="000000"/>
              </a:solidFill>
              <a:latin typeface="Arial"/>
              <a:ea typeface="Arial"/>
              <a:cs typeface="Arial"/>
              <a:sym typeface="Arial"/>
            </a:endParaRPr>
          </a:p>
        </p:txBody>
      </p:sp>
      <p:sp>
        <p:nvSpPr>
          <p:cNvPr id="332" name="Google Shape;332;p39"/>
          <p:cNvSpPr/>
          <p:nvPr/>
        </p:nvSpPr>
        <p:spPr>
          <a:xfrm>
            <a:off x="5941464" y="2560087"/>
            <a:ext cx="941832"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71%  </a:t>
            </a:r>
            <a:endParaRPr b="0" i="0" sz="1400" u="none" cap="none" strike="noStrike">
              <a:solidFill>
                <a:srgbClr val="000000"/>
              </a:solidFill>
              <a:latin typeface="Arial"/>
              <a:ea typeface="Arial"/>
              <a:cs typeface="Arial"/>
              <a:sym typeface="Arial"/>
            </a:endParaRPr>
          </a:p>
        </p:txBody>
      </p:sp>
      <p:sp>
        <p:nvSpPr>
          <p:cNvPr id="333" name="Google Shape;333;p39"/>
          <p:cNvSpPr/>
          <p:nvPr/>
        </p:nvSpPr>
        <p:spPr>
          <a:xfrm>
            <a:off x="4643437" y="2839131"/>
            <a:ext cx="941832"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51%  </a:t>
            </a:r>
            <a:endParaRPr b="0" i="0" sz="1400" u="none" cap="none" strike="noStrike">
              <a:solidFill>
                <a:srgbClr val="000000"/>
              </a:solidFill>
              <a:latin typeface="Arial"/>
              <a:ea typeface="Arial"/>
              <a:cs typeface="Arial"/>
              <a:sym typeface="Arial"/>
            </a:endParaRPr>
          </a:p>
        </p:txBody>
      </p:sp>
      <p:pic>
        <p:nvPicPr>
          <p:cNvPr id="334" name="Google Shape;334;p39"/>
          <p:cNvPicPr preferRelativeResize="0"/>
          <p:nvPr/>
        </p:nvPicPr>
        <p:blipFill rotWithShape="1">
          <a:blip r:embed="rId3">
            <a:alphaModFix/>
          </a:blip>
          <a:srcRect b="0" l="0" r="0" t="0"/>
          <a:stretch/>
        </p:blipFill>
        <p:spPr>
          <a:xfrm>
            <a:off x="396044" y="1596824"/>
            <a:ext cx="6334634" cy="2955340"/>
          </a:xfrm>
          <a:prstGeom prst="rect">
            <a:avLst/>
          </a:prstGeom>
          <a:noFill/>
          <a:ln>
            <a:noFill/>
          </a:ln>
        </p:spPr>
      </p:pic>
      <p:pic>
        <p:nvPicPr>
          <p:cNvPr id="335" name="Google Shape;335;p39"/>
          <p:cNvPicPr preferRelativeResize="0"/>
          <p:nvPr/>
        </p:nvPicPr>
        <p:blipFill rotWithShape="1">
          <a:blip r:embed="rId4">
            <a:alphaModFix/>
          </a:blip>
          <a:srcRect b="0" l="0" r="0" t="0"/>
          <a:stretch/>
        </p:blipFill>
        <p:spPr>
          <a:xfrm>
            <a:off x="3701718" y="5108759"/>
            <a:ext cx="5259189" cy="1722453"/>
          </a:xfrm>
          <a:prstGeom prst="rect">
            <a:avLst/>
          </a:prstGeom>
          <a:noFill/>
          <a:ln>
            <a:noFill/>
          </a:ln>
        </p:spPr>
      </p:pic>
      <p:cxnSp>
        <p:nvCxnSpPr>
          <p:cNvPr id="336" name="Google Shape;336;p39"/>
          <p:cNvCxnSpPr/>
          <p:nvPr/>
        </p:nvCxnSpPr>
        <p:spPr>
          <a:xfrm>
            <a:off x="7891694" y="4998836"/>
            <a:ext cx="0" cy="1429473"/>
          </a:xfrm>
          <a:prstGeom prst="straightConnector1">
            <a:avLst/>
          </a:prstGeom>
          <a:noFill/>
          <a:ln cap="flat" cmpd="sng" w="28575">
            <a:solidFill>
              <a:srgbClr val="C4E0B2"/>
            </a:solidFill>
            <a:prstDash val="solid"/>
            <a:round/>
            <a:headEnd len="sm" w="sm" type="none"/>
            <a:tailEnd len="sm" w="sm" type="none"/>
          </a:ln>
        </p:spPr>
      </p:cxnSp>
      <p:pic>
        <p:nvPicPr>
          <p:cNvPr id="337" name="Google Shape;337;p39"/>
          <p:cNvPicPr preferRelativeResize="0"/>
          <p:nvPr/>
        </p:nvPicPr>
        <p:blipFill rotWithShape="1">
          <a:blip r:embed="rId5">
            <a:alphaModFix/>
          </a:blip>
          <a:srcRect b="0" l="0" r="0" t="0"/>
          <a:stretch/>
        </p:blipFill>
        <p:spPr>
          <a:xfrm>
            <a:off x="7585100" y="1814072"/>
            <a:ext cx="4269551" cy="2520844"/>
          </a:xfrm>
          <a:prstGeom prst="rect">
            <a:avLst/>
          </a:prstGeom>
          <a:noFill/>
          <a:ln>
            <a:noFill/>
          </a:ln>
        </p:spPr>
      </p:pic>
      <p:sp>
        <p:nvSpPr>
          <p:cNvPr id="338" name="Google Shape;338;p39"/>
          <p:cNvSpPr txBox="1"/>
          <p:nvPr/>
        </p:nvSpPr>
        <p:spPr>
          <a:xfrm>
            <a:off x="1781100" y="1431206"/>
            <a:ext cx="53316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alatino Linotype"/>
                <a:ea typeface="Palatino Linotype"/>
                <a:cs typeface="Palatino Linotype"/>
                <a:sym typeface="Palatino Linotype"/>
              </a:rPr>
              <a:t>Evolución de los gastos versus </a:t>
            </a:r>
            <a:r>
              <a:rPr b="1" lang="en-US">
                <a:solidFill>
                  <a:schemeClr val="dk1"/>
                </a:solidFill>
                <a:latin typeface="Palatino Linotype"/>
                <a:ea typeface="Palatino Linotype"/>
                <a:cs typeface="Palatino Linotype"/>
                <a:sym typeface="Palatino Linotype"/>
              </a:rPr>
              <a:t>p</a:t>
            </a:r>
            <a:r>
              <a:rPr b="1" i="0" lang="en-US" sz="1400" u="none" cap="none" strike="noStrike">
                <a:solidFill>
                  <a:schemeClr val="dk1"/>
                </a:solidFill>
                <a:latin typeface="Palatino Linotype"/>
                <a:ea typeface="Palatino Linotype"/>
                <a:cs typeface="Palatino Linotype"/>
                <a:sym typeface="Palatino Linotype"/>
              </a:rPr>
              <a:t>resupuesto total (USD)</a:t>
            </a:r>
            <a:endParaRPr b="0" i="0" sz="1400" u="none" cap="none" strike="noStrike">
              <a:solidFill>
                <a:srgbClr val="000000"/>
              </a:solidFill>
              <a:latin typeface="Arial"/>
              <a:ea typeface="Arial"/>
              <a:cs typeface="Arial"/>
              <a:sym typeface="Arial"/>
            </a:endParaRPr>
          </a:p>
        </p:txBody>
      </p:sp>
      <p:sp>
        <p:nvSpPr>
          <p:cNvPr id="339" name="Google Shape;339;p39"/>
          <p:cNvSpPr txBox="1"/>
          <p:nvPr/>
        </p:nvSpPr>
        <p:spPr>
          <a:xfrm>
            <a:off x="9188894" y="1362763"/>
            <a:ext cx="5331513" cy="21243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alatino Linotype"/>
                <a:ea typeface="Palatino Linotype"/>
                <a:cs typeface="Palatino Linotype"/>
                <a:sym typeface="Palatino Linotype"/>
              </a:rPr>
              <a:t>Gastos por año (USD)</a:t>
            </a:r>
            <a:endParaRPr b="0" i="0" sz="1400" u="none" cap="none" strike="noStrike">
              <a:solidFill>
                <a:srgbClr val="000000"/>
              </a:solidFill>
              <a:latin typeface="Arial"/>
              <a:ea typeface="Arial"/>
              <a:cs typeface="Arial"/>
              <a:sym typeface="Arial"/>
            </a:endParaRPr>
          </a:p>
        </p:txBody>
      </p:sp>
      <p:sp>
        <p:nvSpPr>
          <p:cNvPr id="340" name="Google Shape;340;p39"/>
          <p:cNvSpPr txBox="1"/>
          <p:nvPr/>
        </p:nvSpPr>
        <p:spPr>
          <a:xfrm>
            <a:off x="529176" y="5535235"/>
            <a:ext cx="5331513" cy="21243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alatino Linotype"/>
                <a:ea typeface="Palatino Linotype"/>
                <a:cs typeface="Palatino Linotype"/>
                <a:sym typeface="Palatino Linotype"/>
              </a:rPr>
              <a:t>Período transcurrido del proyecto</a:t>
            </a: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40"/>
          <p:cNvSpPr txBox="1"/>
          <p:nvPr/>
        </p:nvSpPr>
        <p:spPr>
          <a:xfrm>
            <a:off x="717630" y="0"/>
            <a:ext cx="6013048" cy="52976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dk1"/>
                </a:solidFill>
                <a:latin typeface="Palatino Linotype"/>
                <a:ea typeface="Palatino Linotype"/>
                <a:cs typeface="Palatino Linotype"/>
                <a:sym typeface="Palatino Linotype"/>
              </a:rPr>
              <a:t>Avance</a:t>
            </a:r>
            <a:r>
              <a:rPr b="1" i="0" lang="en-US" sz="2000" u="none" cap="none" strike="noStrike">
                <a:solidFill>
                  <a:schemeClr val="dk1"/>
                </a:solidFill>
                <a:latin typeface="Palatino Linotype"/>
                <a:ea typeface="Palatino Linotype"/>
                <a:cs typeface="Palatino Linotype"/>
                <a:sym typeface="Palatino Linotype"/>
              </a:rPr>
              <a:t> en la ejecución financiera por asociado</a:t>
            </a: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pic>
        <p:nvPicPr>
          <p:cNvPr id="347" name="Google Shape;347;p40"/>
          <p:cNvPicPr preferRelativeResize="0"/>
          <p:nvPr/>
        </p:nvPicPr>
        <p:blipFill rotWithShape="1">
          <a:blip r:embed="rId3">
            <a:alphaModFix/>
          </a:blip>
          <a:srcRect b="0" l="0" r="0" t="0"/>
          <a:stretch/>
        </p:blipFill>
        <p:spPr>
          <a:xfrm>
            <a:off x="3194932" y="3627495"/>
            <a:ext cx="5111732" cy="2995116"/>
          </a:xfrm>
          <a:prstGeom prst="rect">
            <a:avLst/>
          </a:prstGeom>
          <a:noFill/>
          <a:ln>
            <a:noFill/>
          </a:ln>
        </p:spPr>
      </p:pic>
      <p:sp>
        <p:nvSpPr>
          <p:cNvPr id="348" name="Google Shape;348;p40"/>
          <p:cNvSpPr txBox="1"/>
          <p:nvPr/>
        </p:nvSpPr>
        <p:spPr>
          <a:xfrm>
            <a:off x="529176" y="4510666"/>
            <a:ext cx="5331513" cy="21243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alatino Linotype"/>
                <a:ea typeface="Palatino Linotype"/>
                <a:cs typeface="Palatino Linotype"/>
                <a:sym typeface="Palatino Linotype"/>
              </a:rPr>
              <a:t>% Acumulativo de gastos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alatino Linotype"/>
                <a:ea typeface="Palatino Linotype"/>
                <a:cs typeface="Palatino Linotype"/>
                <a:sym typeface="Palatino Linotype"/>
              </a:rPr>
              <a:t> sobre el presupuesto total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br>
              <a:rPr b="1" i="0" lang="en-US" sz="2400" u="none" cap="none" strike="noStrike">
                <a:solidFill>
                  <a:schemeClr val="dk1"/>
                </a:solidFill>
                <a:latin typeface="Garamond"/>
                <a:ea typeface="Garamond"/>
                <a:cs typeface="Garamond"/>
                <a:sym typeface="Garamond"/>
              </a:rPr>
            </a:br>
            <a:br>
              <a:rPr b="1" i="0" lang="en-US" sz="2400" u="none" cap="none" strike="noStrike">
                <a:solidFill>
                  <a:schemeClr val="dk1"/>
                </a:solidFill>
                <a:latin typeface="Garamond"/>
                <a:ea typeface="Garamond"/>
                <a:cs typeface="Garamond"/>
                <a:sym typeface="Garamond"/>
              </a:rPr>
            </a:br>
            <a:endParaRPr b="1" i="0" sz="2400" u="none" cap="none" strike="noStrike">
              <a:solidFill>
                <a:schemeClr val="dk1"/>
              </a:solidFill>
              <a:latin typeface="Garamond"/>
              <a:ea typeface="Garamond"/>
              <a:cs typeface="Garamond"/>
              <a:sym typeface="Garamond"/>
            </a:endParaRPr>
          </a:p>
        </p:txBody>
      </p:sp>
      <p:sp>
        <p:nvSpPr>
          <p:cNvPr id="349" name="Google Shape;349;p40"/>
          <p:cNvSpPr txBox="1"/>
          <p:nvPr/>
        </p:nvSpPr>
        <p:spPr>
          <a:xfrm>
            <a:off x="844952" y="429691"/>
            <a:ext cx="9580447" cy="4248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alatino Linotype"/>
                <a:ea typeface="Palatino Linotype"/>
                <a:cs typeface="Palatino Linotype"/>
                <a:sym typeface="Palatino Linotype"/>
              </a:rPr>
              <a:t>Los asociados y la UCP muestran recuperación en el ritmo de gastos relativos a sus presupuesto respectivos</a:t>
            </a: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pic>
        <p:nvPicPr>
          <p:cNvPr id="350" name="Google Shape;350;p40"/>
          <p:cNvPicPr preferRelativeResize="0"/>
          <p:nvPr/>
        </p:nvPicPr>
        <p:blipFill rotWithShape="1">
          <a:blip r:embed="rId4">
            <a:alphaModFix/>
          </a:blip>
          <a:srcRect b="0" l="0" r="0" t="0"/>
          <a:stretch/>
        </p:blipFill>
        <p:spPr>
          <a:xfrm>
            <a:off x="529176" y="775539"/>
            <a:ext cx="11274426" cy="259584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41"/>
          <p:cNvSpPr txBox="1"/>
          <p:nvPr/>
        </p:nvSpPr>
        <p:spPr>
          <a:xfrm>
            <a:off x="399828" y="0"/>
            <a:ext cx="6330850" cy="52976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alatino Linotype"/>
                <a:ea typeface="Palatino Linotype"/>
                <a:cs typeface="Palatino Linotype"/>
                <a:sym typeface="Palatino Linotype"/>
              </a:rPr>
              <a:t>Ejecución detallada del presupuesto por asociado</a:t>
            </a: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sp>
        <p:nvSpPr>
          <p:cNvPr id="357" name="Google Shape;357;p41"/>
          <p:cNvSpPr txBox="1"/>
          <p:nvPr/>
        </p:nvSpPr>
        <p:spPr>
          <a:xfrm>
            <a:off x="258196" y="1178033"/>
            <a:ext cx="5331513" cy="21243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alatino Linotype"/>
                <a:ea typeface="Palatino Linotype"/>
                <a:cs typeface="Palatino Linotype"/>
                <a:sym typeface="Palatino Linotype"/>
              </a:rPr>
              <a:t>Situación del presupuesto de acuerdos de coejecución (USD)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br>
              <a:rPr b="1" i="0" lang="en-US" sz="2400" u="none" cap="none" strike="noStrike">
                <a:solidFill>
                  <a:schemeClr val="dk1"/>
                </a:solidFill>
                <a:latin typeface="Garamond"/>
                <a:ea typeface="Garamond"/>
                <a:cs typeface="Garamond"/>
                <a:sym typeface="Garamond"/>
              </a:rPr>
            </a:br>
            <a:br>
              <a:rPr b="1" i="0" lang="en-US" sz="2400" u="none" cap="none" strike="noStrike">
                <a:solidFill>
                  <a:schemeClr val="dk1"/>
                </a:solidFill>
                <a:latin typeface="Garamond"/>
                <a:ea typeface="Garamond"/>
                <a:cs typeface="Garamond"/>
                <a:sym typeface="Garamond"/>
              </a:rPr>
            </a:br>
            <a:endParaRPr b="1" i="0" sz="2400" u="none" cap="none" strike="noStrike">
              <a:solidFill>
                <a:schemeClr val="dk1"/>
              </a:solidFill>
              <a:latin typeface="Garamond"/>
              <a:ea typeface="Garamond"/>
              <a:cs typeface="Garamond"/>
              <a:sym typeface="Garamond"/>
            </a:endParaRPr>
          </a:p>
        </p:txBody>
      </p:sp>
      <p:sp>
        <p:nvSpPr>
          <p:cNvPr id="358" name="Google Shape;358;p41"/>
          <p:cNvSpPr txBox="1"/>
          <p:nvPr/>
        </p:nvSpPr>
        <p:spPr>
          <a:xfrm>
            <a:off x="7260925" y="1203040"/>
            <a:ext cx="3445657" cy="69520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alatino Linotype"/>
                <a:ea typeface="Palatino Linotype"/>
                <a:cs typeface="Palatino Linotype"/>
                <a:sym typeface="Palatino Linotype"/>
              </a:rPr>
              <a:t>Situación del presupuesto de la Unidad de Coordinación del Proyecto (USD)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br>
              <a:rPr b="1" i="0" lang="en-US" sz="2400" u="none" cap="none" strike="noStrike">
                <a:solidFill>
                  <a:schemeClr val="dk1"/>
                </a:solidFill>
                <a:latin typeface="Garamond"/>
                <a:ea typeface="Garamond"/>
                <a:cs typeface="Garamond"/>
                <a:sym typeface="Garamond"/>
              </a:rPr>
            </a:br>
            <a:br>
              <a:rPr b="1" i="0" lang="en-US" sz="2400" u="none" cap="none" strike="noStrike">
                <a:solidFill>
                  <a:schemeClr val="dk1"/>
                </a:solidFill>
                <a:latin typeface="Garamond"/>
                <a:ea typeface="Garamond"/>
                <a:cs typeface="Garamond"/>
                <a:sym typeface="Garamond"/>
              </a:rPr>
            </a:br>
            <a:endParaRPr b="1" i="0" sz="2400" u="none" cap="none" strike="noStrike">
              <a:solidFill>
                <a:schemeClr val="dk1"/>
              </a:solidFill>
              <a:latin typeface="Garamond"/>
              <a:ea typeface="Garamond"/>
              <a:cs typeface="Garamond"/>
              <a:sym typeface="Garamond"/>
            </a:endParaRPr>
          </a:p>
        </p:txBody>
      </p:sp>
      <p:sp>
        <p:nvSpPr>
          <p:cNvPr id="359" name="Google Shape;359;p41"/>
          <p:cNvSpPr txBox="1"/>
          <p:nvPr/>
        </p:nvSpPr>
        <p:spPr>
          <a:xfrm>
            <a:off x="0" y="429691"/>
            <a:ext cx="10425399" cy="4248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sp>
        <p:nvSpPr>
          <p:cNvPr id="360" name="Google Shape;360;p41"/>
          <p:cNvSpPr txBox="1"/>
          <p:nvPr/>
        </p:nvSpPr>
        <p:spPr>
          <a:xfrm>
            <a:off x="399828" y="366646"/>
            <a:ext cx="11125865" cy="48791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alatino Linotype"/>
                <a:ea typeface="Palatino Linotype"/>
                <a:cs typeface="Palatino Linotype"/>
                <a:sym typeface="Palatino Linotype"/>
              </a:rPr>
              <a:t>A la fecha, se ha gastado el 90 % de la cantidad transferida (es decir, desembolsada por la PCU) a los asociados, lo que representa  un 83 % del presupuesto total de los acuerdos de coejecución. Del mismo modo, la UCP ha gastado 71  % del presupuesto bajo su responsabilidad (es decir, subvención total del GEF menos los acuerdos de co-ejecución).</a:t>
            </a:r>
            <a:endParaRPr b="1" i="0" sz="1400" u="none" cap="none" strike="noStrike">
              <a:solidFill>
                <a:schemeClr val="dk1"/>
              </a:solidFill>
              <a:latin typeface="Palatino Linotype"/>
              <a:ea typeface="Palatino Linotype"/>
              <a:cs typeface="Palatino Linotype"/>
              <a:sym typeface="Palatino Linotype"/>
            </a:endParaRPr>
          </a:p>
          <a:p>
            <a:pPr indent="0" lvl="0" marL="0" marR="0" rtl="0" algn="l">
              <a:lnSpc>
                <a:spcPct val="100000"/>
              </a:lnSpc>
              <a:spcBef>
                <a:spcPts val="0"/>
              </a:spcBef>
              <a:spcAft>
                <a:spcPts val="0"/>
              </a:spcAft>
              <a:buClr>
                <a:srgbClr val="000000"/>
              </a:buClr>
              <a:buSzPts val="2400"/>
              <a:buFont typeface="Arial"/>
              <a:buNone/>
            </a:pP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graphicFrame>
        <p:nvGraphicFramePr>
          <p:cNvPr id="361" name="Google Shape;361;p41"/>
          <p:cNvGraphicFramePr/>
          <p:nvPr/>
        </p:nvGraphicFramePr>
        <p:xfrm>
          <a:off x="399828" y="1655165"/>
          <a:ext cx="3000000" cy="3000000"/>
        </p:xfrm>
        <a:graphic>
          <a:graphicData uri="http://schemas.openxmlformats.org/drawingml/2006/table">
            <a:tbl>
              <a:tblPr>
                <a:noFill/>
                <a:tableStyleId>{51371E13-DF60-447C-962B-6453A3663D3A}</a:tableStyleId>
              </a:tblPr>
              <a:tblGrid>
                <a:gridCol w="733825"/>
                <a:gridCol w="915075"/>
                <a:gridCol w="775500"/>
                <a:gridCol w="1134325"/>
                <a:gridCol w="913025"/>
                <a:gridCol w="1146600"/>
                <a:gridCol w="779675"/>
              </a:tblGrid>
              <a:tr h="590500">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Acuerdo de coejecución</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Total de fondos comprometidos con los asociados </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Transferidos a los asociados</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Gastos reportados por los asociados hasta la fecha</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Gastado/Total</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Gastado/ Transferido</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Fecha de finalización del acuerdo</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r>
              <a:tr h="395575">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CANARI</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350.000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345.100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334.500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96%</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97%</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30 de julio de 2020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CERMES </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188.000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164.500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147.529</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78%</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90%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30 de octubre de 2020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CRFM</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996.141</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996.141</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885.845</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89%</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89%</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31 de diciembre de 2020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FAO</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1.352.400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1.080.000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980.543</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73%</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91%</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30 de agosto de 2020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GCFI</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140.000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129.500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111.129</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79%</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86%</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30 de mayo de 2020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OEC</a:t>
                      </a:r>
                      <a:r>
                        <a:rPr lang="en-US" sz="1100">
                          <a:latin typeface="Palatino Linotype"/>
                          <a:ea typeface="Palatino Linotype"/>
                          <a:cs typeface="Palatino Linotype"/>
                          <a:sym typeface="Palatino Linotype"/>
                        </a:rPr>
                        <a:t>S</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142.500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108.750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89.494</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63%</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82%</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30 de agosto de 2020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OSPESCA</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960.000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960.000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960.000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31 de diciembre de 2019</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PNUMA</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1.365.000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1.310.000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1.108.399</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81%</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85%</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11 de diciembre de 2020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5575">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UNESCO-COI</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125.000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90000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70116</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56%</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78%</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30 de agosto de 2020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00650">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Total</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5.619.041</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5.183.991</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4.687.555</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83%</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90%</a:t>
                      </a:r>
                      <a:endParaRPr sz="1400" u="none" cap="none" strike="noStrike"/>
                    </a:p>
                  </a:txBody>
                  <a:tcPr marT="5725" marB="0" marR="5725" marL="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Palatino Linotype"/>
                        <a:ea typeface="Palatino Linotype"/>
                        <a:cs typeface="Palatino Linotype"/>
                        <a:sym typeface="Palatino Linotype"/>
                      </a:endParaRPr>
                    </a:p>
                  </a:txBody>
                  <a:tcPr marT="5725" marB="0" marR="5725" marL="5725"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362" name="Google Shape;362;p41"/>
          <p:cNvGraphicFramePr/>
          <p:nvPr/>
        </p:nvGraphicFramePr>
        <p:xfrm>
          <a:off x="7435685" y="2243335"/>
          <a:ext cx="3000000" cy="3000000"/>
        </p:xfrm>
        <a:graphic>
          <a:graphicData uri="http://schemas.openxmlformats.org/drawingml/2006/table">
            <a:tbl>
              <a:tblPr>
                <a:noFill/>
                <a:tableStyleId>{51371E13-DF60-447C-962B-6453A3663D3A}</a:tableStyleId>
              </a:tblPr>
              <a:tblGrid>
                <a:gridCol w="1181100"/>
                <a:gridCol w="1130300"/>
                <a:gridCol w="1270000"/>
                <a:gridCol w="863600"/>
              </a:tblGrid>
              <a:tr h="679450">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Palatino Linotype"/>
                        <a:ea typeface="Palatino Linotype"/>
                        <a:cs typeface="Palatino Linotype"/>
                        <a:sym typeface="Palatino Linotype"/>
                      </a:endParaRPr>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Gastos</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Presupuesto total según el documento del proyecto</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Gastado/ Total</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r>
              <a:tr h="40005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Costos de personal y oficina</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2.659.733</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3.634.498</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73%</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2865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Contratos, consultorías y comunicaciones</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523.555</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702.987</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74%</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5405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Eventos, reuniones y viajes</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1.012.394</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1.407.111</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72%</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54050">
                <a:tc>
                  <a:txBody>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Costos de gestión</a:t>
                      </a:r>
                      <a:endParaRPr b="0" i="0" sz="1100" u="none" cap="none" strike="noStrike">
                        <a:solidFill>
                          <a:srgbClr val="000000"/>
                        </a:solidFill>
                        <a:latin typeface="Palatino Linotype"/>
                        <a:ea typeface="Palatino Linotype"/>
                        <a:cs typeface="Palatino Linotype"/>
                        <a:sym typeface="Palatino Linotype"/>
                      </a:endParaRPr>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702.144</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1.136.363</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62%</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38150">
                <a:tc>
                  <a:txBody>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Total</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4.897.826</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6.880.959</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71%</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42"/>
          <p:cNvSpPr txBox="1"/>
          <p:nvPr/>
        </p:nvSpPr>
        <p:spPr>
          <a:xfrm>
            <a:off x="405114" y="0"/>
            <a:ext cx="6325564" cy="52976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alatino Linotype"/>
                <a:ea typeface="Palatino Linotype"/>
                <a:cs typeface="Palatino Linotype"/>
                <a:sym typeface="Palatino Linotype"/>
              </a:rPr>
              <a:t>Resultados del presupuesto de 2019</a:t>
            </a: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sp>
        <p:nvSpPr>
          <p:cNvPr id="369" name="Google Shape;369;p42"/>
          <p:cNvSpPr txBox="1"/>
          <p:nvPr/>
        </p:nvSpPr>
        <p:spPr>
          <a:xfrm>
            <a:off x="6095998" y="2215756"/>
            <a:ext cx="3777208" cy="34224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Palatino Linotype"/>
                <a:ea typeface="Palatino Linotype"/>
                <a:cs typeface="Palatino Linotype"/>
                <a:sym typeface="Palatino Linotype"/>
              </a:rPr>
              <a:t>Rotación de personal y contrataciones planificadas que han sido pospuestas </a:t>
            </a: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sp>
        <p:nvSpPr>
          <p:cNvPr id="370" name="Google Shape;370;p42"/>
          <p:cNvSpPr txBox="1"/>
          <p:nvPr/>
        </p:nvSpPr>
        <p:spPr>
          <a:xfrm>
            <a:off x="6095997" y="2647720"/>
            <a:ext cx="5331513" cy="21243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Palatino Linotype"/>
                <a:ea typeface="Palatino Linotype"/>
                <a:cs typeface="Palatino Linotype"/>
                <a:sym typeface="Palatino Linotype"/>
              </a:rPr>
              <a:t>Ahorros en eventos y reuniones realizadas </a:t>
            </a: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sp>
        <p:nvSpPr>
          <p:cNvPr id="371" name="Google Shape;371;p42"/>
          <p:cNvSpPr txBox="1"/>
          <p:nvPr/>
        </p:nvSpPr>
        <p:spPr>
          <a:xfrm>
            <a:off x="6085634" y="3079684"/>
            <a:ext cx="3613952" cy="21243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Palatino Linotype"/>
                <a:ea typeface="Palatino Linotype"/>
                <a:cs typeface="Palatino Linotype"/>
                <a:sym typeface="Palatino Linotype"/>
              </a:rPr>
              <a:t>Demoras en el otorgamiento de contratos técnicos debidas a procesos de adquisición pospuestos y a una reducida capacidad de RR. HH.</a:t>
            </a: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graphicFrame>
        <p:nvGraphicFramePr>
          <p:cNvPr id="372" name="Google Shape;372;p42"/>
          <p:cNvGraphicFramePr/>
          <p:nvPr/>
        </p:nvGraphicFramePr>
        <p:xfrm>
          <a:off x="585216" y="1207373"/>
          <a:ext cx="3000000" cy="3000000"/>
        </p:xfrm>
        <a:graphic>
          <a:graphicData uri="http://schemas.openxmlformats.org/drawingml/2006/table">
            <a:tbl>
              <a:tblPr>
                <a:noFill/>
                <a:tableStyleId>{51371E13-DF60-447C-962B-6453A3663D3A}</a:tableStyleId>
              </a:tblPr>
              <a:tblGrid>
                <a:gridCol w="1327200"/>
                <a:gridCol w="1558025"/>
                <a:gridCol w="923275"/>
                <a:gridCol w="923275"/>
                <a:gridCol w="779000"/>
              </a:tblGrid>
              <a:tr h="181050">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Palatino Linotype"/>
                        <a:ea typeface="Palatino Linotype"/>
                        <a:cs typeface="Palatino Linotype"/>
                        <a:sym typeface="Palatino Linotype"/>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2019</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0CECE"/>
                    </a:solidFill>
                  </a:tcPr>
                </a:tc>
                <a:tc hMerge="1"/>
                <a:tc>
                  <a:txBody>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Calibri"/>
                        <a:ea typeface="Calibri"/>
                        <a:cs typeface="Calibri"/>
                        <a:sym typeface="Calibri"/>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Palatino Linotype"/>
                        <a:ea typeface="Palatino Linotype"/>
                        <a:cs typeface="Palatino Linotype"/>
                        <a:sym typeface="Palatino Linotype"/>
                      </a:endParaRPr>
                    </a:p>
                  </a:txBody>
                  <a:tcPr marT="4425" marB="0" marR="4425" marL="4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720250">
                <a:tc>
                  <a:txBody>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Palatino Linotype"/>
                        <a:ea typeface="Palatino Linotype"/>
                        <a:cs typeface="Palatino Linotype"/>
                        <a:sym typeface="Palatino Linotype"/>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Último presupuesto aprobado por el CDP</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Gastos</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Diferencia</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0CECE"/>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C000"/>
                          </a:solidFill>
                          <a:latin typeface="Palatino Linotype"/>
                          <a:ea typeface="Palatino Linotype"/>
                          <a:cs typeface="Palatino Linotype"/>
                          <a:sym typeface="Palatino Linotype"/>
                        </a:rPr>
                        <a:t>Comentarios</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86125">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Personal y consultores</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738.500</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592.313</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146.187</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C000"/>
                          </a:solidFill>
                          <a:latin typeface="Palatino Linotype"/>
                          <a:ea typeface="Palatino Linotype"/>
                          <a:cs typeface="Palatino Linotype"/>
                          <a:sym typeface="Palatino Linotype"/>
                        </a:rPr>
                        <a:t>a</a:t>
                      </a:r>
                      <a:endParaRPr b="0" i="0" sz="1100" u="none" cap="none" strike="noStrike">
                        <a:solidFill>
                          <a:srgbClr val="FFC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33850">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Viajes (incluye SCM, PEG, reuniones)</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290.000</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252.572</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37.428</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C000"/>
                          </a:solidFill>
                          <a:latin typeface="Palatino Linotype"/>
                          <a:ea typeface="Palatino Linotype"/>
                          <a:cs typeface="Palatino Linotype"/>
                          <a:sym typeface="Palatino Linotype"/>
                        </a:rPr>
                        <a:t>b</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99600">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Servicios por contrato</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1.584.000</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1.424.649</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159.351</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C000"/>
                          </a:solidFill>
                          <a:latin typeface="Palatino Linotype"/>
                          <a:ea typeface="Palatino Linotype"/>
                          <a:cs typeface="Palatino Linotype"/>
                          <a:sym typeface="Palatino Linotype"/>
                        </a:rPr>
                        <a:t>c</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902775">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Alquiler y mantenimiento (locales, salas de reuniones)</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8.000</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831</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7.169</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68650">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Equipo y mobiliario (incluye TIC)</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8.000</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6.815</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1.185</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577200">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Audiovisuales, impresión y traducciones</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34.500</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19.095</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15.405</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1050">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Suministros</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6.000</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5.982</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18</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81200">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Miscelánea</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12.000</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11.092</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908</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1050">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Total</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2.681.000</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2.313.349</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 </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1050">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Costos de gestión</a:t>
                      </a:r>
                      <a:endParaRPr b="0" i="0" sz="1100" u="none" cap="none" strike="noStrike">
                        <a:solidFill>
                          <a:srgbClr val="000000"/>
                        </a:solidFill>
                        <a:latin typeface="Palatino Linotype"/>
                        <a:ea typeface="Palatino Linotype"/>
                        <a:cs typeface="Palatino Linotype"/>
                        <a:sym typeface="Palatino Linotype"/>
                      </a:endParaRPr>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224.000</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165.570</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58.430</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C000"/>
                          </a:solidFill>
                          <a:latin typeface="Palatino Linotype"/>
                          <a:ea typeface="Palatino Linotype"/>
                          <a:cs typeface="Palatino Linotype"/>
                          <a:sym typeface="Palatino Linotype"/>
                        </a:rPr>
                        <a:t>d</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1050">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Total general</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2.905.000</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Palatino Linotype"/>
                          <a:ea typeface="Palatino Linotype"/>
                          <a:cs typeface="Palatino Linotype"/>
                          <a:sym typeface="Palatino Linotype"/>
                        </a:rPr>
                        <a:t>2.478.919</a:t>
                      </a:r>
                      <a:endParaRPr sz="1400" u="none" cap="none" strike="noStrike"/>
                    </a:p>
                  </a:txBody>
                  <a:tcPr marT="4425" marB="0" marR="4425" marL="44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alatino Linotype"/>
                          <a:ea typeface="Palatino Linotype"/>
                          <a:cs typeface="Palatino Linotype"/>
                          <a:sym typeface="Palatino Linotype"/>
                        </a:rPr>
                        <a:t>426.081</a:t>
                      </a:r>
                      <a:endParaRPr sz="1400" u="none" cap="none" strike="noStrike"/>
                    </a:p>
                  </a:txBody>
                  <a:tcPr marT="4425" marB="0" marR="4425" marL="44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Palatino Linotype"/>
                        <a:ea typeface="Palatino Linotype"/>
                        <a:cs typeface="Palatino Linotype"/>
                        <a:sym typeface="Palatino Linotype"/>
                      </a:endParaRPr>
                    </a:p>
                  </a:txBody>
                  <a:tcPr marT="4425" marB="0" marR="4425" marL="4425"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73" name="Google Shape;373;p42"/>
          <p:cNvSpPr txBox="1"/>
          <p:nvPr/>
        </p:nvSpPr>
        <p:spPr>
          <a:xfrm>
            <a:off x="6095997" y="5987408"/>
            <a:ext cx="5331513" cy="21243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Palatino Linotype"/>
                <a:ea typeface="Palatino Linotype"/>
                <a:cs typeface="Palatino Linotype"/>
                <a:sym typeface="Palatino Linotype"/>
              </a:rPr>
              <a:t>Proporción del total de gastos </a:t>
            </a: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sp>
        <p:nvSpPr>
          <p:cNvPr id="374" name="Google Shape;374;p42"/>
          <p:cNvSpPr txBox="1"/>
          <p:nvPr/>
        </p:nvSpPr>
        <p:spPr>
          <a:xfrm>
            <a:off x="405114" y="363500"/>
            <a:ext cx="11152477" cy="294658"/>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alatino Linotype"/>
                <a:ea typeface="Palatino Linotype"/>
                <a:cs typeface="Palatino Linotype"/>
                <a:sym typeface="Palatino Linotype"/>
              </a:rPr>
              <a:t>A pesar del progreso mostrado, el ejercicio de gastos durante 2019 ha quedado USD 426 mil por debajo del presupuesto esperado (aprobado) debido a las razones que se describen a continuación.  Esta diferencia se reprogramará para el período 2020-2021, tal como se muestra en las siguientes diapositivas.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400"/>
              <a:buFont typeface="Arial"/>
              <a:buNone/>
            </a:pP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43"/>
          <p:cNvSpPr txBox="1"/>
          <p:nvPr/>
        </p:nvSpPr>
        <p:spPr>
          <a:xfrm>
            <a:off x="222865" y="49460"/>
            <a:ext cx="6024622" cy="52976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alatino Linotype"/>
                <a:ea typeface="Palatino Linotype"/>
                <a:cs typeface="Palatino Linotype"/>
                <a:sym typeface="Palatino Linotype"/>
              </a:rPr>
              <a:t>Gastos generales 2015-2020</a:t>
            </a: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sp>
        <p:nvSpPr>
          <p:cNvPr id="381" name="Google Shape;381;p43"/>
          <p:cNvSpPr txBox="1"/>
          <p:nvPr/>
        </p:nvSpPr>
        <p:spPr>
          <a:xfrm>
            <a:off x="222865" y="426090"/>
            <a:ext cx="9615171" cy="4248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alatino Linotype"/>
                <a:ea typeface="Palatino Linotype"/>
                <a:cs typeface="Palatino Linotype"/>
                <a:sym typeface="Palatino Linotype"/>
              </a:rPr>
              <a:t>Los gastos totales por cuenta hasta la fecha se encuentran dentro del presupuesto según Documento del Proyecto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sp>
        <p:nvSpPr>
          <p:cNvPr id="382" name="Google Shape;382;p43"/>
          <p:cNvSpPr/>
          <p:nvPr/>
        </p:nvSpPr>
        <p:spPr>
          <a:xfrm>
            <a:off x="7080218" y="2715170"/>
            <a:ext cx="502920" cy="424869"/>
          </a:xfrm>
          <a:prstGeom prst="ellipse">
            <a:avLst/>
          </a:prstGeom>
          <a:noFill/>
          <a:ln cap="flat" cmpd="sng" w="254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3" name="Google Shape;383;p43"/>
          <p:cNvSpPr txBox="1"/>
          <p:nvPr/>
        </p:nvSpPr>
        <p:spPr>
          <a:xfrm>
            <a:off x="3856051" y="1151867"/>
            <a:ext cx="3632770" cy="4248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Palatino Linotype"/>
                <a:ea typeface="Palatino Linotype"/>
                <a:cs typeface="Palatino Linotype"/>
                <a:sym typeface="Palatino Linotype"/>
              </a:rPr>
              <a:t>Gastos detallados por año (miles de USD)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graphicFrame>
        <p:nvGraphicFramePr>
          <p:cNvPr id="384" name="Google Shape;384;p43"/>
          <p:cNvGraphicFramePr/>
          <p:nvPr/>
        </p:nvGraphicFramePr>
        <p:xfrm>
          <a:off x="1506836" y="1784178"/>
          <a:ext cx="3000000" cy="3000000"/>
        </p:xfrm>
        <a:graphic>
          <a:graphicData uri="http://schemas.openxmlformats.org/drawingml/2006/table">
            <a:tbl>
              <a:tblPr>
                <a:noFill/>
                <a:tableStyleId>{51371E13-DF60-447C-962B-6453A3663D3A}</a:tableStyleId>
              </a:tblPr>
              <a:tblGrid>
                <a:gridCol w="1892300"/>
                <a:gridCol w="736600"/>
                <a:gridCol w="850900"/>
                <a:gridCol w="609600"/>
                <a:gridCol w="723900"/>
                <a:gridCol w="609600"/>
                <a:gridCol w="762000"/>
                <a:gridCol w="635000"/>
                <a:gridCol w="713100"/>
                <a:gridCol w="798200"/>
              </a:tblGrid>
              <a:tr h="558800">
                <a:tc>
                  <a:txBody>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Palatino Linotype"/>
                        <a:ea typeface="Palatino Linotype"/>
                        <a:cs typeface="Palatino Linotype"/>
                        <a:sym typeface="Palatino Linotype"/>
                      </a:endParaRPr>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2015</a:t>
                      </a:r>
                      <a:endParaRPr sz="1400" u="none" cap="none" strike="noStrike"/>
                    </a:p>
                  </a:txBody>
                  <a:tcPr marT="6350" marB="0" marR="6350" marL="63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2016</a:t>
                      </a:r>
                      <a:endParaRPr sz="1400" u="none" cap="none" strike="noStrike"/>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2017</a:t>
                      </a:r>
                      <a:endParaRPr sz="1400" u="none" cap="none" strike="noStrike"/>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2018</a:t>
                      </a:r>
                      <a:endParaRPr sz="1400" u="none" cap="none" strike="noStrike"/>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2019</a:t>
                      </a:r>
                      <a:endParaRPr sz="1400" u="none" cap="none" strike="noStrike"/>
                    </a:p>
                  </a:txBody>
                  <a:tcPr marT="6350" marB="0" marR="6350" marL="63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2020 (hasta abril)</a:t>
                      </a:r>
                      <a:endParaRPr sz="1400" u="none" cap="none" strike="noStrike"/>
                    </a:p>
                  </a:txBody>
                  <a:tcPr marT="6350" marB="0" marR="6350" marL="63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8497B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Palatino Linotype"/>
                          <a:ea typeface="Palatino Linotype"/>
                          <a:cs typeface="Palatino Linotype"/>
                          <a:sym typeface="Palatino Linotype"/>
                        </a:rPr>
                        <a:t>Total 2015-2020</a:t>
                      </a:r>
                      <a:endParaRPr sz="1400" u="none" cap="none" strike="noStrike"/>
                    </a:p>
                  </a:txBody>
                  <a:tcPr marT="6350" marB="0" marR="6350" marL="63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4C6E7"/>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Palatino Linotype"/>
                          <a:ea typeface="Palatino Linotype"/>
                          <a:cs typeface="Palatino Linotype"/>
                          <a:sym typeface="Palatino Linotype"/>
                        </a:rPr>
                        <a:t>Presupuesto según documento del proyecto</a:t>
                      </a:r>
                      <a:endParaRPr sz="1400" u="none" cap="none" strike="noStrike"/>
                    </a:p>
                  </a:txBody>
                  <a:tcPr marT="6350" marB="0" marR="6350" marL="63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4C6E7"/>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Palatino Linotype"/>
                          <a:ea typeface="Palatino Linotype"/>
                          <a:cs typeface="Palatino Linotype"/>
                          <a:sym typeface="Palatino Linotype"/>
                        </a:rPr>
                        <a:t>Gastos / Presupuesto</a:t>
                      </a:r>
                      <a:endParaRPr sz="1400" u="none" cap="none" strike="noStrike"/>
                    </a:p>
                  </a:txBody>
                  <a:tcPr marT="6350" marB="0" marR="6350" marL="63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CB9CA"/>
                    </a:solidFill>
                  </a:tcPr>
                </a:tc>
              </a:tr>
              <a:tr h="184150">
                <a:tc>
                  <a:txBody>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Personal y consultores</a:t>
                      </a:r>
                      <a:endParaRPr sz="1400" u="none" cap="none" strike="noStrike"/>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211</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426</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461</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571</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592</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186</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2.448</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3.574</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68%</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57200">
                <a:tc>
                  <a:txBody>
                    <a:bodyPr/>
                    <a:lstStyle/>
                    <a:p>
                      <a:pPr indent="0" lvl="0" marL="0" marR="0" rtl="0" algn="l">
                        <a:lnSpc>
                          <a:spcPct val="100000"/>
                        </a:lnSpc>
                        <a:spcBef>
                          <a:spcPts val="0"/>
                        </a:spcBef>
                        <a:spcAft>
                          <a:spcPts val="0"/>
                        </a:spcAft>
                        <a:buClr>
                          <a:srgbClr val="000000"/>
                        </a:buClr>
                        <a:buSzPts val="1000"/>
                        <a:buFont typeface="Arial"/>
                        <a:buNone/>
                      </a:pPr>
                      <a:r>
                        <a:t/>
                      </a:r>
                      <a:endParaRPr sz="1000">
                        <a:latin typeface="Palatino Linotype"/>
                        <a:ea typeface="Palatino Linotype"/>
                        <a:cs typeface="Palatino Linotype"/>
                        <a:sym typeface="Palatino Linotype"/>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Viajes (incluye SCM, PEG, reuniones)</a:t>
                      </a:r>
                      <a:endParaRPr sz="1400" u="none" cap="none" strike="noStrike"/>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83</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211</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151</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311</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253</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10</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1.019</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1.407</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72%</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9400">
                <a:tc>
                  <a:txBody>
                    <a:bodyPr/>
                    <a:lstStyle/>
                    <a:p>
                      <a:pPr indent="0" lvl="0" marL="0" marR="0" rtl="0" algn="l">
                        <a:lnSpc>
                          <a:spcPct val="100000"/>
                        </a:lnSpc>
                        <a:spcBef>
                          <a:spcPts val="0"/>
                        </a:spcBef>
                        <a:spcAft>
                          <a:spcPts val="0"/>
                        </a:spcAft>
                        <a:buClr>
                          <a:srgbClr val="000000"/>
                        </a:buClr>
                        <a:buSzPts val="1000"/>
                        <a:buFont typeface="Arial"/>
                        <a:buNone/>
                      </a:pPr>
                      <a:r>
                        <a:t/>
                      </a:r>
                      <a:endParaRPr sz="1000">
                        <a:latin typeface="Palatino Linotype"/>
                        <a:ea typeface="Palatino Linotype"/>
                        <a:cs typeface="Palatino Linotype"/>
                        <a:sym typeface="Palatino Linotype"/>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Servicios por contrato</a:t>
                      </a:r>
                      <a:endParaRPr sz="1400" u="none" cap="none" strike="noStrike"/>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35</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1.337</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2.120</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519</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1.425</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183</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5.618</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5.935</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95%</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42900">
                <a:tc>
                  <a:txBody>
                    <a:bodyPr/>
                    <a:lstStyle/>
                    <a:p>
                      <a:pPr indent="0" lvl="0" marL="0" marR="0" rtl="0" algn="l">
                        <a:lnSpc>
                          <a:spcPct val="100000"/>
                        </a:lnSpc>
                        <a:spcBef>
                          <a:spcPts val="0"/>
                        </a:spcBef>
                        <a:spcAft>
                          <a:spcPts val="0"/>
                        </a:spcAft>
                        <a:buClr>
                          <a:srgbClr val="000000"/>
                        </a:buClr>
                        <a:buSzPts val="1000"/>
                        <a:buFont typeface="Arial"/>
                        <a:buNone/>
                      </a:pPr>
                      <a:r>
                        <a:t/>
                      </a:r>
                      <a:endParaRPr sz="1000">
                        <a:latin typeface="Palatino Linotype"/>
                        <a:ea typeface="Palatino Linotype"/>
                        <a:cs typeface="Palatino Linotype"/>
                        <a:sym typeface="Palatino Linotype"/>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Alquiler y mantenimiento (locales, salas de reuniones)</a:t>
                      </a:r>
                      <a:endParaRPr sz="1400" u="none" cap="none" strike="noStrike"/>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0</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6</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0</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9</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180</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5%</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9100">
                <a:tc>
                  <a:txBody>
                    <a:bodyPr/>
                    <a:lstStyle/>
                    <a:p>
                      <a:pPr indent="0" lvl="0" marL="0" marR="0" rtl="0" algn="l">
                        <a:lnSpc>
                          <a:spcPct val="100000"/>
                        </a:lnSpc>
                        <a:spcBef>
                          <a:spcPts val="0"/>
                        </a:spcBef>
                        <a:spcAft>
                          <a:spcPts val="0"/>
                        </a:spcAft>
                        <a:buClr>
                          <a:srgbClr val="000000"/>
                        </a:buClr>
                        <a:buSzPts val="1000"/>
                        <a:buFont typeface="Arial"/>
                        <a:buNone/>
                      </a:pPr>
                      <a:r>
                        <a:t/>
                      </a:r>
                      <a:endParaRPr sz="1000">
                        <a:latin typeface="Palatino Linotype"/>
                        <a:ea typeface="Palatino Linotype"/>
                        <a:cs typeface="Palatino Linotype"/>
                        <a:sym typeface="Palatino Linotype"/>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Equipo y mobiliario (incluye TIC)</a:t>
                      </a:r>
                      <a:endParaRPr sz="1400" u="none" cap="none" strike="noStrike"/>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19</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21</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3</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6</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7</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3</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57</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64</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90%</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9100">
                <a:tc>
                  <a:txBody>
                    <a:bodyPr/>
                    <a:lstStyle/>
                    <a:p>
                      <a:pPr indent="0" lvl="0" marL="0" marR="0" rtl="0" algn="l">
                        <a:lnSpc>
                          <a:spcPct val="100000"/>
                        </a:lnSpc>
                        <a:spcBef>
                          <a:spcPts val="0"/>
                        </a:spcBef>
                        <a:spcAft>
                          <a:spcPts val="0"/>
                        </a:spcAft>
                        <a:buClr>
                          <a:srgbClr val="000000"/>
                        </a:buClr>
                        <a:buSzPts val="1000"/>
                        <a:buFont typeface="Arial"/>
                        <a:buNone/>
                      </a:pPr>
                      <a:r>
                        <a:t/>
                      </a:r>
                      <a:endParaRPr sz="1000">
                        <a:latin typeface="Palatino Linotype"/>
                        <a:ea typeface="Palatino Linotype"/>
                        <a:cs typeface="Palatino Linotype"/>
                        <a:sym typeface="Palatino Linotype"/>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Audiovisuales, impresión y traducciones</a:t>
                      </a:r>
                      <a:endParaRPr sz="1400" u="none" cap="none" strike="noStrike"/>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4</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6</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11</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24</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19</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6</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70</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89</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79%</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4150">
                <a:tc>
                  <a:txBody>
                    <a:bodyPr/>
                    <a:lstStyle/>
                    <a:p>
                      <a:pPr indent="0" lvl="0" marL="0" marR="0" rtl="0" algn="l">
                        <a:lnSpc>
                          <a:spcPct val="100000"/>
                        </a:lnSpc>
                        <a:spcBef>
                          <a:spcPts val="0"/>
                        </a:spcBef>
                        <a:spcAft>
                          <a:spcPts val="0"/>
                        </a:spcAft>
                        <a:buClr>
                          <a:srgbClr val="000000"/>
                        </a:buClr>
                        <a:buSzPts val="1000"/>
                        <a:buFont typeface="Arial"/>
                        <a:buNone/>
                      </a:pPr>
                      <a:r>
                        <a:t/>
                      </a:r>
                      <a:endParaRPr sz="1000">
                        <a:latin typeface="Palatino Linotype"/>
                        <a:ea typeface="Palatino Linotype"/>
                        <a:cs typeface="Palatino Linotype"/>
                        <a:sym typeface="Palatino Linotype"/>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Suministros</a:t>
                      </a:r>
                      <a:endParaRPr sz="1400" u="none" cap="none" strike="noStrike"/>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0</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0</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6</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6</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6</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2</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20</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60</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34%</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1950">
                <a:tc>
                  <a:txBody>
                    <a:bodyPr/>
                    <a:lstStyle/>
                    <a:p>
                      <a:pPr indent="0" lvl="0" marL="0" marR="0" rtl="0" algn="l">
                        <a:lnSpc>
                          <a:spcPct val="100000"/>
                        </a:lnSpc>
                        <a:spcBef>
                          <a:spcPts val="0"/>
                        </a:spcBef>
                        <a:spcAft>
                          <a:spcPts val="0"/>
                        </a:spcAft>
                        <a:buClr>
                          <a:srgbClr val="000000"/>
                        </a:buClr>
                        <a:buSzPts val="1000"/>
                        <a:buFont typeface="Arial"/>
                        <a:buNone/>
                      </a:pPr>
                      <a:r>
                        <a:t/>
                      </a:r>
                      <a:endParaRPr sz="1000">
                        <a:latin typeface="Palatino Linotype"/>
                        <a:ea typeface="Palatino Linotype"/>
                        <a:cs typeface="Palatino Linotype"/>
                        <a:sym typeface="Palatino Linotype"/>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Miscelánea</a:t>
                      </a:r>
                      <a:endParaRPr sz="1400" u="none" cap="none" strike="noStrike"/>
                    </a:p>
                  </a:txBody>
                  <a:tcPr marT="6350" marB="0" marR="6350" marL="6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2</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7</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5</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7</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12</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34</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54</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64%</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r>
              <a:tr h="285750">
                <a:tc>
                  <a:txBody>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Total</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353</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2.013</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2.759</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1.445</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2.314</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391</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9.276</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11.364</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 </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85750">
                <a:tc>
                  <a:txBody>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Costos de administración</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47</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195</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198</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154</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166</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47</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806</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1.136</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71%</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8300">
                <a:tc>
                  <a:txBody>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Total general</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399</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2.209</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2.957</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1.599</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2.480</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438</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10.082</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Palatino Linotype"/>
                          <a:ea typeface="Palatino Linotype"/>
                          <a:cs typeface="Palatino Linotype"/>
                          <a:sym typeface="Palatino Linotype"/>
                        </a:rPr>
                        <a:t>12.500</a:t>
                      </a:r>
                      <a:endParaRPr sz="1400" u="none" cap="none" strike="noStrike"/>
                    </a:p>
                  </a:txBody>
                  <a:tcPr marT="6350" marB="0" marR="6350" marL="63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Palatino Linotype"/>
                          <a:ea typeface="Palatino Linotype"/>
                          <a:cs typeface="Palatino Linotype"/>
                          <a:sym typeface="Palatino Linotype"/>
                        </a:rPr>
                        <a:t>81%</a:t>
                      </a:r>
                      <a:endParaRPr sz="1400" u="none" cap="none" strike="noStrike"/>
                    </a:p>
                  </a:txBody>
                  <a:tcPr marT="6350" marB="0" marR="6350" marL="6350"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44"/>
          <p:cNvSpPr txBox="1"/>
          <p:nvPr>
            <p:ph idx="1" type="body"/>
          </p:nvPr>
        </p:nvSpPr>
        <p:spPr>
          <a:xfrm>
            <a:off x="2155711" y="1865312"/>
            <a:ext cx="8037257" cy="3245852"/>
          </a:xfrm>
          <a:prstGeom prst="rect">
            <a:avLst/>
          </a:prstGeom>
          <a:noFill/>
          <a:ln>
            <a:noFill/>
          </a:ln>
        </p:spPr>
        <p:txBody>
          <a:bodyPr anchorCtr="0" anchor="t" bIns="45700" lIns="91425" spcFirstLastPara="1" rIns="91425" wrap="square" tIns="45700">
            <a:noAutofit/>
          </a:bodyPr>
          <a:lstStyle/>
          <a:p>
            <a:pPr indent="-228600" lvl="0" marL="457200" rtl="0" algn="ctr">
              <a:lnSpc>
                <a:spcPct val="133333"/>
              </a:lnSpc>
              <a:spcBef>
                <a:spcPts val="0"/>
              </a:spcBef>
              <a:spcAft>
                <a:spcPts val="0"/>
              </a:spcAft>
              <a:buSzPts val="3000"/>
              <a:buNone/>
            </a:pPr>
            <a:r>
              <a:rPr lang="en-US" sz="2600">
                <a:solidFill>
                  <a:schemeClr val="dk1"/>
                </a:solidFill>
                <a:latin typeface="Palatino Linotype"/>
                <a:ea typeface="Palatino Linotype"/>
                <a:cs typeface="Palatino Linotype"/>
                <a:sym typeface="Palatino Linotype"/>
              </a:rPr>
              <a:t>Conclusiones del resumen de implementación técnica y financiera</a:t>
            </a:r>
            <a:endParaRPr sz="36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45"/>
          <p:cNvSpPr txBox="1"/>
          <p:nvPr/>
        </p:nvSpPr>
        <p:spPr>
          <a:xfrm>
            <a:off x="2419350" y="120650"/>
            <a:ext cx="5638800"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Conclusiones del Estado de Ejecución</a:t>
            </a:r>
            <a:endParaRPr b="1" i="0" sz="2400" u="none" cap="none" strike="noStrike">
              <a:solidFill>
                <a:schemeClr val="dk1"/>
              </a:solidFill>
              <a:latin typeface="Calibri"/>
              <a:ea typeface="Calibri"/>
              <a:cs typeface="Calibri"/>
              <a:sym typeface="Calibri"/>
            </a:endParaRPr>
          </a:p>
        </p:txBody>
      </p:sp>
      <p:sp>
        <p:nvSpPr>
          <p:cNvPr id="396" name="Google Shape;396;p45"/>
          <p:cNvSpPr txBox="1"/>
          <p:nvPr/>
        </p:nvSpPr>
        <p:spPr>
          <a:xfrm>
            <a:off x="317500" y="828040"/>
            <a:ext cx="11156950" cy="6186269"/>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Se continua observando  progreso en las actividades del Proyecto CLME+, con la exitosa finalización de cerca del  46.5% de los objetivos en los Componentes 1,2 4 y 5</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Dos de los Productos del Componente 3 se han completado exitosamente (Productos 3.1 y 3.5) y uno se encuentra en las últimas etapas de ejecución (O3.3)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Se han presentado demoras en algunas actividades del Proyecto CLME+, incluidos algunos de los productos emblemáticos.</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Las demoras mencionadas han sido provocadas y/o influenciadas por la pandemia del COVID-19</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La fecha actual para el t</a:t>
            </a:r>
            <a:r>
              <a:rPr lang="en-US" sz="1800">
                <a:solidFill>
                  <a:schemeClr val="dk1"/>
                </a:solidFill>
                <a:latin typeface="Calibri"/>
                <a:ea typeface="Calibri"/>
                <a:cs typeface="Calibri"/>
                <a:sym typeface="Calibri"/>
              </a:rPr>
              <a:t>é</a:t>
            </a:r>
            <a:r>
              <a:rPr b="0" i="0" lang="en-US" sz="1800" u="none" cap="none" strike="noStrike">
                <a:solidFill>
                  <a:schemeClr val="dk1"/>
                </a:solidFill>
                <a:latin typeface="Calibri"/>
                <a:ea typeface="Calibri"/>
                <a:cs typeface="Calibri"/>
                <a:sym typeface="Calibri"/>
              </a:rPr>
              <a:t>rmino de la ejecución técnica es el 31 de diciembre de 2020, lo que significa que todas las actividades de los asociados en la co-ejecución deberán finalizar la ejecución técnica a más tardar para el 30 de agosto, para que se puedan preparar los informes técnicos finales, actividades de gesti</a:t>
            </a:r>
            <a:r>
              <a:rPr lang="en-US" sz="1800">
                <a:solidFill>
                  <a:schemeClr val="dk1"/>
                </a:solidFill>
                <a:latin typeface="Calibri"/>
                <a:ea typeface="Calibri"/>
                <a:cs typeface="Calibri"/>
                <a:sym typeface="Calibri"/>
              </a:rPr>
              <a:t>ó</a:t>
            </a:r>
            <a:r>
              <a:rPr b="0" i="0" lang="en-US" sz="1800" u="none" cap="none" strike="noStrike">
                <a:solidFill>
                  <a:schemeClr val="dk1"/>
                </a:solidFill>
                <a:latin typeface="Calibri"/>
                <a:ea typeface="Calibri"/>
                <a:cs typeface="Calibri"/>
                <a:sym typeface="Calibri"/>
              </a:rPr>
              <a:t>n del conocimiento, ET, continuidad/sostenibilidad, etc.</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El progreso actual y el contexto evidenciarían que, con el cronograma vigente, un número de actividades del Proyecto CLME+ no se puedan completar satisfactoriamente.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0000"/>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31" name="Shape 131"/>
        <p:cNvGrpSpPr/>
        <p:nvPr/>
      </p:nvGrpSpPr>
      <p:grpSpPr>
        <a:xfrm>
          <a:off x="0" y="0"/>
          <a:ext cx="0" cy="0"/>
          <a:chOff x="0" y="0"/>
          <a:chExt cx="0" cy="0"/>
        </a:xfrm>
      </p:grpSpPr>
      <p:sp>
        <p:nvSpPr>
          <p:cNvPr id="132" name="Google Shape;132;p19"/>
          <p:cNvSpPr/>
          <p:nvPr/>
        </p:nvSpPr>
        <p:spPr>
          <a:xfrm>
            <a:off x="0" y="5664991"/>
            <a:ext cx="12086883" cy="1227137"/>
          </a:xfrm>
          <a:custGeom>
            <a:rect b="b" l="l" r="r" t="t"/>
            <a:pathLst>
              <a:path extrusionOk="0" h="2552" w="22351">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rgbClr val="D8D8D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33" name="Google Shape;133;p19"/>
          <p:cNvPicPr preferRelativeResize="0"/>
          <p:nvPr/>
        </p:nvPicPr>
        <p:blipFill rotWithShape="1">
          <a:blip r:embed="rId3">
            <a:alphaModFix/>
          </a:blip>
          <a:srcRect b="0" l="0" r="0" t="0"/>
          <a:stretch/>
        </p:blipFill>
        <p:spPr>
          <a:xfrm>
            <a:off x="8824913" y="5976939"/>
            <a:ext cx="1763712" cy="746125"/>
          </a:xfrm>
          <a:prstGeom prst="rect">
            <a:avLst/>
          </a:prstGeom>
          <a:noFill/>
          <a:ln>
            <a:noFill/>
          </a:ln>
        </p:spPr>
      </p:pic>
      <p:sp>
        <p:nvSpPr>
          <p:cNvPr id="134" name="Google Shape;134;p19"/>
          <p:cNvSpPr txBox="1"/>
          <p:nvPr/>
        </p:nvSpPr>
        <p:spPr>
          <a:xfrm>
            <a:off x="5268382" y="6072974"/>
            <a:ext cx="3571448" cy="53091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950"/>
              <a:buFont typeface="Arial"/>
              <a:buNone/>
            </a:pPr>
            <a:r>
              <a:rPr b="0" i="1" lang="en-US" sz="950" u="none" cap="none" strike="noStrike">
                <a:solidFill>
                  <a:srgbClr val="7F7F7F"/>
                </a:solidFill>
                <a:latin typeface="Avenir"/>
                <a:ea typeface="Avenir"/>
                <a:cs typeface="Avenir"/>
                <a:sym typeface="Avenir"/>
              </a:rPr>
              <a:t>Catalizar la implementación del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950"/>
              <a:buFont typeface="Arial"/>
              <a:buNone/>
            </a:pPr>
            <a:r>
              <a:rPr b="0" i="1" lang="en-US" sz="950" u="none" cap="none" strike="noStrike">
                <a:solidFill>
                  <a:srgbClr val="7F7F7F"/>
                </a:solidFill>
                <a:latin typeface="Avenir"/>
                <a:ea typeface="Avenir"/>
                <a:cs typeface="Avenir"/>
                <a:sym typeface="Avenir"/>
              </a:rPr>
              <a:t>Programa de Acciones Estratégicas de 10 años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950"/>
              <a:buFont typeface="Arial"/>
              <a:buNone/>
            </a:pPr>
            <a:r>
              <a:rPr b="0" i="1" lang="en-US" sz="950" u="none" cap="none" strike="noStrike">
                <a:solidFill>
                  <a:srgbClr val="7F7F7F"/>
                </a:solidFill>
                <a:latin typeface="Avenir"/>
                <a:ea typeface="Avenir"/>
                <a:cs typeface="Avenir"/>
                <a:sym typeface="Avenir"/>
              </a:rPr>
              <a:t>para los GEM del Caribe y de la Plataforma del Norte de Brasil</a:t>
            </a:r>
            <a:endParaRPr b="0" i="0" sz="1400" u="none" cap="none" strike="noStrike">
              <a:solidFill>
                <a:srgbClr val="000000"/>
              </a:solidFill>
              <a:latin typeface="Arial"/>
              <a:ea typeface="Arial"/>
              <a:cs typeface="Arial"/>
              <a:sym typeface="Arial"/>
            </a:endParaRPr>
          </a:p>
        </p:txBody>
      </p:sp>
      <p:sp>
        <p:nvSpPr>
          <p:cNvPr id="135" name="Google Shape;135;p19"/>
          <p:cNvSpPr txBox="1"/>
          <p:nvPr/>
        </p:nvSpPr>
        <p:spPr>
          <a:xfrm>
            <a:off x="2858581" y="2001611"/>
            <a:ext cx="6998676" cy="92333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70C0"/>
                </a:solidFill>
                <a:latin typeface="Calibri"/>
                <a:ea typeface="Calibri"/>
                <a:cs typeface="Calibri"/>
                <a:sym typeface="Calibri"/>
              </a:rPr>
              <a:t>Facilitar el </a:t>
            </a:r>
            <a:r>
              <a:rPr b="1" lang="en-US" sz="1800">
                <a:solidFill>
                  <a:srgbClr val="0070C0"/>
                </a:solidFill>
                <a:latin typeface="Calibri"/>
                <a:ea typeface="Calibri"/>
                <a:cs typeface="Calibri"/>
                <a:sym typeface="Calibri"/>
              </a:rPr>
              <a:t>Manejo</a:t>
            </a:r>
            <a:r>
              <a:rPr b="1" i="0" lang="en-US" sz="1800" u="none" cap="none" strike="noStrike">
                <a:solidFill>
                  <a:srgbClr val="0070C0"/>
                </a:solidFill>
                <a:latin typeface="Calibri"/>
                <a:ea typeface="Calibri"/>
                <a:cs typeface="Calibri"/>
                <a:sym typeface="Calibri"/>
              </a:rPr>
              <a:t> con Enfoque Ecosist</a:t>
            </a:r>
            <a:r>
              <a:rPr b="1" lang="en-US" sz="1800">
                <a:solidFill>
                  <a:srgbClr val="0070C0"/>
                </a:solidFill>
                <a:latin typeface="Calibri"/>
                <a:ea typeface="Calibri"/>
                <a:cs typeface="Calibri"/>
                <a:sym typeface="Calibri"/>
              </a:rPr>
              <a:t>é</a:t>
            </a:r>
            <a:r>
              <a:rPr b="1" i="0" lang="en-US" sz="1800" u="none" cap="none" strike="noStrike">
                <a:solidFill>
                  <a:srgbClr val="0070C0"/>
                </a:solidFill>
                <a:latin typeface="Calibri"/>
                <a:ea typeface="Calibri"/>
                <a:cs typeface="Calibri"/>
                <a:sym typeface="Calibri"/>
              </a:rPr>
              <a:t>mico </a:t>
            </a:r>
            <a:r>
              <a:rPr b="0" i="0" lang="en-US" sz="1800" u="none" cap="none" strike="noStrike">
                <a:solidFill>
                  <a:schemeClr val="dk1"/>
                </a:solidFill>
                <a:latin typeface="Calibri"/>
                <a:ea typeface="Calibri"/>
                <a:cs typeface="Calibri"/>
                <a:sym typeface="Calibri"/>
              </a:rPr>
              <a:t>(…) en la región CLME+, a fin de garantizar la prestación sostenible y de </a:t>
            </a:r>
            <a:r>
              <a:rPr b="0" i="0" lang="en-US" sz="1800" u="none" cap="none" strike="noStrike">
                <a:solidFill>
                  <a:srgbClr val="C00000"/>
                </a:solidFill>
                <a:latin typeface="Calibri"/>
                <a:ea typeface="Calibri"/>
                <a:cs typeface="Calibri"/>
                <a:sym typeface="Calibri"/>
              </a:rPr>
              <a:t>resiliencia clim</a:t>
            </a:r>
            <a:r>
              <a:rPr lang="en-US" sz="1800">
                <a:solidFill>
                  <a:srgbClr val="C00000"/>
                </a:solidFill>
                <a:latin typeface="Calibri"/>
                <a:ea typeface="Calibri"/>
                <a:cs typeface="Calibri"/>
                <a:sym typeface="Calibri"/>
              </a:rPr>
              <a:t>át</a:t>
            </a:r>
            <a:r>
              <a:rPr b="0" i="0" lang="en-US" sz="1800" u="none" cap="none" strike="noStrike">
                <a:solidFill>
                  <a:srgbClr val="C00000"/>
                </a:solidFill>
                <a:latin typeface="Calibri"/>
                <a:ea typeface="Calibri"/>
                <a:cs typeface="Calibri"/>
                <a:sym typeface="Calibri"/>
              </a:rPr>
              <a:t>ica </a:t>
            </a:r>
            <a:r>
              <a:rPr b="0" i="0" lang="en-US" sz="1800" u="none" cap="none" strike="noStrike">
                <a:solidFill>
                  <a:schemeClr val="dk1"/>
                </a:solidFill>
                <a:latin typeface="Calibri"/>
                <a:ea typeface="Calibri"/>
                <a:cs typeface="Calibri"/>
                <a:sym typeface="Calibri"/>
              </a:rPr>
              <a:t>de bienes y servicios de los recursos marinos vivos compartidos. </a:t>
            </a:r>
            <a:endParaRPr b="0" i="0" sz="1400" u="none" cap="none" strike="noStrike">
              <a:solidFill>
                <a:srgbClr val="000000"/>
              </a:solidFill>
              <a:latin typeface="Arial"/>
              <a:ea typeface="Arial"/>
              <a:cs typeface="Arial"/>
              <a:sym typeface="Arial"/>
            </a:endParaRPr>
          </a:p>
        </p:txBody>
      </p:sp>
      <p:sp>
        <p:nvSpPr>
          <p:cNvPr id="136" name="Google Shape;136;p19"/>
          <p:cNvSpPr txBox="1"/>
          <p:nvPr/>
        </p:nvSpPr>
        <p:spPr>
          <a:xfrm>
            <a:off x="2249213" y="327306"/>
            <a:ext cx="8743683" cy="1077218"/>
          </a:xfrm>
          <a:prstGeom prst="rect">
            <a:avLst/>
          </a:prstGeom>
          <a:solidFill>
            <a:srgbClr val="AEABAB"/>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RECORDATORIO: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EL OBJETIVO (DE DESARROLLO) DEL PROYECTO</a:t>
            </a:r>
            <a:endParaRPr b="0" i="0" sz="1400" u="none" cap="none" strike="noStrike">
              <a:solidFill>
                <a:srgbClr val="000000"/>
              </a:solidFill>
              <a:latin typeface="Arial"/>
              <a:ea typeface="Arial"/>
              <a:cs typeface="Arial"/>
              <a:sym typeface="Arial"/>
            </a:endParaRPr>
          </a:p>
        </p:txBody>
      </p:sp>
      <p:cxnSp>
        <p:nvCxnSpPr>
          <p:cNvPr id="137" name="Google Shape;137;p19"/>
          <p:cNvCxnSpPr/>
          <p:nvPr/>
        </p:nvCxnSpPr>
        <p:spPr>
          <a:xfrm flipH="1">
            <a:off x="4811188" y="3256689"/>
            <a:ext cx="623455" cy="509155"/>
          </a:xfrm>
          <a:prstGeom prst="straightConnector1">
            <a:avLst/>
          </a:prstGeom>
          <a:noFill/>
          <a:ln cap="flat" cmpd="sng" w="12700">
            <a:solidFill>
              <a:schemeClr val="accent1"/>
            </a:solidFill>
            <a:prstDash val="solid"/>
            <a:miter lim="800000"/>
            <a:headEnd len="sm" w="sm" type="none"/>
            <a:tailEnd len="med" w="med" type="triangle"/>
          </a:ln>
        </p:spPr>
      </p:cxnSp>
      <p:sp>
        <p:nvSpPr>
          <p:cNvPr id="138" name="Google Shape;138;p19"/>
          <p:cNvSpPr txBox="1"/>
          <p:nvPr/>
        </p:nvSpPr>
        <p:spPr>
          <a:xfrm>
            <a:off x="2081048" y="3800984"/>
            <a:ext cx="3980914" cy="92333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PREPARAR A LOS PAÍSES Y ORGANIZACIONES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(Proyecto principal)</a:t>
            </a:r>
            <a:endParaRPr b="0" i="0" sz="1400" u="none" cap="none" strike="noStrike">
              <a:solidFill>
                <a:srgbClr val="000000"/>
              </a:solidFill>
              <a:latin typeface="Arial"/>
              <a:ea typeface="Arial"/>
              <a:cs typeface="Arial"/>
              <a:sym typeface="Arial"/>
            </a:endParaRPr>
          </a:p>
        </p:txBody>
      </p:sp>
      <p:sp>
        <p:nvSpPr>
          <p:cNvPr id="139" name="Google Shape;139;p19"/>
          <p:cNvSpPr txBox="1"/>
          <p:nvPr/>
        </p:nvSpPr>
        <p:spPr>
          <a:xfrm>
            <a:off x="7273265" y="3775748"/>
            <a:ext cx="2583991" cy="9233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PONER A PRUEBA MEE/EEP</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(Sub-Proyectos)</a:t>
            </a:r>
            <a:endParaRPr b="0" i="0" sz="1400" u="none" cap="none" strike="noStrike">
              <a:solidFill>
                <a:srgbClr val="000000"/>
              </a:solidFill>
              <a:latin typeface="Arial"/>
              <a:ea typeface="Arial"/>
              <a:cs typeface="Arial"/>
              <a:sym typeface="Arial"/>
            </a:endParaRPr>
          </a:p>
        </p:txBody>
      </p:sp>
      <p:cxnSp>
        <p:nvCxnSpPr>
          <p:cNvPr id="140" name="Google Shape;140;p19"/>
          <p:cNvCxnSpPr/>
          <p:nvPr/>
        </p:nvCxnSpPr>
        <p:spPr>
          <a:xfrm>
            <a:off x="7135288" y="3261281"/>
            <a:ext cx="621721" cy="439358"/>
          </a:xfrm>
          <a:prstGeom prst="straightConnector1">
            <a:avLst/>
          </a:prstGeom>
          <a:noFill/>
          <a:ln cap="flat" cmpd="sng" w="12700">
            <a:solidFill>
              <a:schemeClr val="accent1"/>
            </a:solidFill>
            <a:prstDash val="solid"/>
            <a:miter lim="800000"/>
            <a:headEnd len="sm" w="sm" type="none"/>
            <a:tailEnd len="med" w="med" type="triangle"/>
          </a:ln>
        </p:spPr>
      </p:cxnSp>
      <p:cxnSp>
        <p:nvCxnSpPr>
          <p:cNvPr id="141" name="Google Shape;141;p19"/>
          <p:cNvCxnSpPr/>
          <p:nvPr/>
        </p:nvCxnSpPr>
        <p:spPr>
          <a:xfrm>
            <a:off x="4988026" y="4482454"/>
            <a:ext cx="464127" cy="452790"/>
          </a:xfrm>
          <a:prstGeom prst="straightConnector1">
            <a:avLst/>
          </a:prstGeom>
          <a:noFill/>
          <a:ln cap="flat" cmpd="sng" w="12700">
            <a:solidFill>
              <a:schemeClr val="accent1"/>
            </a:solidFill>
            <a:prstDash val="solid"/>
            <a:miter lim="800000"/>
            <a:headEnd len="sm" w="sm" type="none"/>
            <a:tailEnd len="med" w="med" type="triangle"/>
          </a:ln>
        </p:spPr>
      </p:cxnSp>
      <p:cxnSp>
        <p:nvCxnSpPr>
          <p:cNvPr id="142" name="Google Shape;142;p19"/>
          <p:cNvCxnSpPr/>
          <p:nvPr/>
        </p:nvCxnSpPr>
        <p:spPr>
          <a:xfrm flipH="1">
            <a:off x="6882346" y="4463136"/>
            <a:ext cx="505882" cy="439358"/>
          </a:xfrm>
          <a:prstGeom prst="straightConnector1">
            <a:avLst/>
          </a:prstGeom>
          <a:noFill/>
          <a:ln cap="flat" cmpd="sng" w="12700">
            <a:solidFill>
              <a:schemeClr val="accent1"/>
            </a:solidFill>
            <a:prstDash val="solid"/>
            <a:miter lim="800000"/>
            <a:headEnd len="sm" w="sm" type="none"/>
            <a:tailEnd len="med" w="med" type="triangle"/>
          </a:ln>
        </p:spPr>
      </p:cxnSp>
      <p:sp>
        <p:nvSpPr>
          <p:cNvPr id="143" name="Google Shape;143;p19"/>
          <p:cNvSpPr txBox="1"/>
          <p:nvPr/>
        </p:nvSpPr>
        <p:spPr>
          <a:xfrm>
            <a:off x="3815256" y="5008756"/>
            <a:ext cx="4918841" cy="92333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CONSOLIDAR ACUERDOS DE GOBERNANZA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Y AMPLIAR LAS ACCIONES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(próximo Proyecto (s))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46"/>
          <p:cNvSpPr txBox="1"/>
          <p:nvPr/>
        </p:nvSpPr>
        <p:spPr>
          <a:xfrm>
            <a:off x="694480" y="0"/>
            <a:ext cx="6036197" cy="52976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alatino Linotype"/>
                <a:ea typeface="Palatino Linotype"/>
                <a:cs typeface="Palatino Linotype"/>
                <a:sym typeface="Palatino Linotype"/>
              </a:rPr>
              <a:t>Conclusiones del estado de ejecución financiera</a:t>
            </a: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sp>
        <p:nvSpPr>
          <p:cNvPr id="403" name="Google Shape;403;p46"/>
          <p:cNvSpPr txBox="1"/>
          <p:nvPr/>
        </p:nvSpPr>
        <p:spPr>
          <a:xfrm>
            <a:off x="537725" y="748748"/>
            <a:ext cx="9766500" cy="4849800"/>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00000"/>
              </a:lnSpc>
              <a:spcBef>
                <a:spcPts val="0"/>
              </a:spcBef>
              <a:spcAft>
                <a:spcPts val="0"/>
              </a:spcAft>
              <a:buClr>
                <a:srgbClr val="000000"/>
              </a:buClr>
              <a:buSzPts val="1600"/>
              <a:buChar char="•"/>
            </a:pPr>
            <a:r>
              <a:rPr i="0" lang="en-US" sz="1600" u="none" cap="none" strike="noStrike">
                <a:solidFill>
                  <a:schemeClr val="dk1"/>
                </a:solidFill>
                <a:latin typeface="Palatino Linotype"/>
                <a:ea typeface="Palatino Linotype"/>
                <a:cs typeface="Palatino Linotype"/>
                <a:sym typeface="Palatino Linotype"/>
              </a:rPr>
              <a:t>Se ha demostrado considerable progreso en la ejecución del presupuesto del proyecto. En 15 meses se han desembolsado casi USD 3 millones (30 % del presupuesto) para una cifra total de gastos de USD 10 millones (81 % del presupuesto total del proyecto). No obstante, en lo que resta de año deberán ejecutarse USD 3 millones (0.5MM de estos fondos ya han sido transferidos a los socios).</a:t>
            </a:r>
            <a:endParaRPr i="0" sz="1600" u="none" cap="none" strike="noStrike">
              <a:solidFill>
                <a:schemeClr val="dk1"/>
              </a:solidFill>
              <a:latin typeface="Palatino Linotype"/>
              <a:ea typeface="Palatino Linotype"/>
              <a:cs typeface="Palatino Linotype"/>
              <a:sym typeface="Palatino Linotype"/>
            </a:endParaRPr>
          </a:p>
          <a:p>
            <a:pPr indent="-184150" lvl="0" marL="285750" marR="0" rtl="0" algn="just">
              <a:lnSpc>
                <a:spcPct val="100000"/>
              </a:lnSpc>
              <a:spcBef>
                <a:spcPts val="0"/>
              </a:spcBef>
              <a:spcAft>
                <a:spcPts val="0"/>
              </a:spcAft>
              <a:buClr>
                <a:srgbClr val="000000"/>
              </a:buClr>
              <a:buSzPts val="1600"/>
              <a:buFont typeface="Arial"/>
              <a:buNone/>
            </a:pPr>
            <a:r>
              <a:t/>
            </a:r>
            <a:endParaRPr i="0" sz="1600" u="none" cap="none" strike="noStrike">
              <a:solidFill>
                <a:schemeClr val="dk1"/>
              </a:solidFill>
              <a:latin typeface="Palatino Linotype"/>
              <a:ea typeface="Palatino Linotype"/>
              <a:cs typeface="Palatino Linotype"/>
              <a:sym typeface="Palatino Linotype"/>
            </a:endParaRPr>
          </a:p>
          <a:p>
            <a:pPr indent="-184150" lvl="0" marL="285750" marR="0" rtl="0" algn="l">
              <a:lnSpc>
                <a:spcPct val="100000"/>
              </a:lnSpc>
              <a:spcBef>
                <a:spcPts val="0"/>
              </a:spcBef>
              <a:spcAft>
                <a:spcPts val="0"/>
              </a:spcAft>
              <a:buClr>
                <a:srgbClr val="000000"/>
              </a:buClr>
              <a:buSzPts val="1600"/>
              <a:buFont typeface="Arial"/>
              <a:buNone/>
            </a:pPr>
            <a:r>
              <a:t/>
            </a:r>
            <a:endParaRPr i="0" sz="1600" u="none" cap="none" strike="noStrike">
              <a:solidFill>
                <a:schemeClr val="dk1"/>
              </a:solidFill>
              <a:latin typeface="Palatino Linotype"/>
              <a:ea typeface="Palatino Linotype"/>
              <a:cs typeface="Palatino Linotype"/>
              <a:sym typeface="Palatino Linotype"/>
            </a:endParaRPr>
          </a:p>
          <a:p>
            <a:pPr indent="-285750" lvl="0" marL="285750" marR="0" rtl="0" algn="just">
              <a:lnSpc>
                <a:spcPct val="100000"/>
              </a:lnSpc>
              <a:spcBef>
                <a:spcPts val="0"/>
              </a:spcBef>
              <a:spcAft>
                <a:spcPts val="0"/>
              </a:spcAft>
              <a:buClr>
                <a:srgbClr val="000000"/>
              </a:buClr>
              <a:buSzPts val="1600"/>
              <a:buChar char="•"/>
            </a:pPr>
            <a:r>
              <a:rPr i="0" lang="en-US" sz="1600" u="none" cap="none" strike="noStrike">
                <a:solidFill>
                  <a:schemeClr val="dk1"/>
                </a:solidFill>
                <a:latin typeface="Palatino Linotype"/>
                <a:ea typeface="Palatino Linotype"/>
                <a:cs typeface="Palatino Linotype"/>
                <a:sym typeface="Palatino Linotype"/>
              </a:rPr>
              <a:t>Se ha registrado </a:t>
            </a:r>
            <a:r>
              <a:rPr lang="en-US" sz="1600">
                <a:solidFill>
                  <a:schemeClr val="dk1"/>
                </a:solidFill>
                <a:latin typeface="Palatino Linotype"/>
                <a:ea typeface="Palatino Linotype"/>
                <a:cs typeface="Palatino Linotype"/>
                <a:sym typeface="Palatino Linotype"/>
              </a:rPr>
              <a:t>avance </a:t>
            </a:r>
            <a:r>
              <a:rPr i="0" lang="en-US" sz="1600" u="none" cap="none" strike="noStrike">
                <a:solidFill>
                  <a:schemeClr val="dk1"/>
                </a:solidFill>
                <a:latin typeface="Palatino Linotype"/>
                <a:ea typeface="Palatino Linotype"/>
                <a:cs typeface="Palatino Linotype"/>
                <a:sym typeface="Palatino Linotype"/>
              </a:rPr>
              <a:t>en la ejecución financiera tanto a nivel de la UCP como a nivel de los asociados en la co-ejecución. Sin embargo, en esta última etapa del proyecto, es la UCP la que enfrenta la mayor responsabilidad y los mayores desafíos en términos de la ejecución de sus actividades con los fondos disponibles.</a:t>
            </a:r>
            <a:endParaRPr i="0" sz="1400" u="none" cap="none" strike="noStrike">
              <a:solidFill>
                <a:srgbClr val="000000"/>
              </a:solidFill>
            </a:endParaRPr>
          </a:p>
          <a:p>
            <a:pPr indent="0" lvl="0" marL="0" marR="0" rtl="0" algn="just">
              <a:lnSpc>
                <a:spcPct val="100000"/>
              </a:lnSpc>
              <a:spcBef>
                <a:spcPts val="0"/>
              </a:spcBef>
              <a:spcAft>
                <a:spcPts val="0"/>
              </a:spcAft>
              <a:buClr>
                <a:srgbClr val="000000"/>
              </a:buClr>
              <a:buSzPts val="1600"/>
              <a:buFont typeface="Arial"/>
              <a:buNone/>
            </a:pPr>
            <a:r>
              <a:t/>
            </a:r>
            <a:endParaRPr i="0" sz="1600" u="none" cap="none" strike="noStrike">
              <a:solidFill>
                <a:schemeClr val="dk1"/>
              </a:solidFill>
              <a:latin typeface="Palatino Linotype"/>
              <a:ea typeface="Palatino Linotype"/>
              <a:cs typeface="Palatino Linotype"/>
              <a:sym typeface="Palatino Linotype"/>
            </a:endParaRPr>
          </a:p>
          <a:p>
            <a:pPr indent="-184150" lvl="0" marL="285750" marR="0" rtl="0" algn="just">
              <a:lnSpc>
                <a:spcPct val="100000"/>
              </a:lnSpc>
              <a:spcBef>
                <a:spcPts val="0"/>
              </a:spcBef>
              <a:spcAft>
                <a:spcPts val="0"/>
              </a:spcAft>
              <a:buClr>
                <a:srgbClr val="000000"/>
              </a:buClr>
              <a:buSzPts val="1600"/>
              <a:buFont typeface="Arial"/>
              <a:buNone/>
            </a:pPr>
            <a:r>
              <a:t/>
            </a:r>
            <a:endParaRPr i="0" sz="1600" u="none" cap="none" strike="noStrike">
              <a:solidFill>
                <a:schemeClr val="dk1"/>
              </a:solidFill>
              <a:latin typeface="Palatino Linotype"/>
              <a:ea typeface="Palatino Linotype"/>
              <a:cs typeface="Palatino Linotype"/>
              <a:sym typeface="Palatino Linotype"/>
            </a:endParaRPr>
          </a:p>
          <a:p>
            <a:pPr indent="-285750" lvl="0" marL="285750" marR="0" rtl="0" algn="just">
              <a:lnSpc>
                <a:spcPct val="100000"/>
              </a:lnSpc>
              <a:spcBef>
                <a:spcPts val="0"/>
              </a:spcBef>
              <a:spcAft>
                <a:spcPts val="0"/>
              </a:spcAft>
              <a:buClr>
                <a:srgbClr val="000000"/>
              </a:buClr>
              <a:buSzPts val="1600"/>
              <a:buChar char="•"/>
            </a:pPr>
            <a:r>
              <a:rPr i="0" lang="en-US" sz="1600" u="none" cap="none" strike="noStrike">
                <a:solidFill>
                  <a:schemeClr val="dk1"/>
                </a:solidFill>
                <a:latin typeface="Palatino Linotype"/>
                <a:ea typeface="Palatino Linotype"/>
                <a:cs typeface="Palatino Linotype"/>
                <a:sym typeface="Palatino Linotype"/>
              </a:rPr>
              <a:t>Las circunstancias actuales de 2020 debidas al brote de COVID-19 no han permitido que se ejecute el presupuesto pendiente dentro de la l</a:t>
            </a:r>
            <a:r>
              <a:rPr lang="en-US" sz="1600">
                <a:solidFill>
                  <a:schemeClr val="dk1"/>
                </a:solidFill>
                <a:latin typeface="Palatino Linotype"/>
                <a:ea typeface="Palatino Linotype"/>
                <a:cs typeface="Palatino Linotype"/>
                <a:sym typeface="Palatino Linotype"/>
              </a:rPr>
              <a:t>í</a:t>
            </a:r>
            <a:r>
              <a:rPr i="0" lang="en-US" sz="1600" u="none" cap="none" strike="noStrike">
                <a:solidFill>
                  <a:schemeClr val="dk1"/>
                </a:solidFill>
                <a:latin typeface="Palatino Linotype"/>
                <a:ea typeface="Palatino Linotype"/>
                <a:cs typeface="Palatino Linotype"/>
                <a:sym typeface="Palatino Linotype"/>
              </a:rPr>
              <a:t>nea de tiempo aprobada vigente (cancelaciones de reuniones y eventos, identificación e implementación de modalidades alternativas de trabajo, y demoras en el proceso de contratación, entre otras razones). Este contexto hay retrasos </a:t>
            </a:r>
            <a:r>
              <a:rPr lang="en-US" sz="1600">
                <a:solidFill>
                  <a:schemeClr val="dk1"/>
                </a:solidFill>
                <a:latin typeface="Palatino Linotype"/>
                <a:ea typeface="Palatino Linotype"/>
                <a:cs typeface="Palatino Linotype"/>
                <a:sym typeface="Palatino Linotype"/>
              </a:rPr>
              <a:t>que</a:t>
            </a:r>
            <a:r>
              <a:rPr i="0" lang="en-US" sz="1600" u="none" cap="none" strike="noStrike">
                <a:solidFill>
                  <a:schemeClr val="dk1"/>
                </a:solidFill>
                <a:latin typeface="Palatino Linotype"/>
                <a:ea typeface="Palatino Linotype"/>
                <a:cs typeface="Palatino Linotype"/>
                <a:sym typeface="Palatino Linotype"/>
              </a:rPr>
              <a:t> se suman a los existentes, e implican un desafío sustancial en cuanto </a:t>
            </a:r>
            <a:r>
              <a:rPr lang="en-US" sz="1600">
                <a:solidFill>
                  <a:schemeClr val="dk1"/>
                </a:solidFill>
                <a:latin typeface="Palatino Linotype"/>
                <a:ea typeface="Palatino Linotype"/>
                <a:cs typeface="Palatino Linotype"/>
                <a:sym typeface="Palatino Linotype"/>
              </a:rPr>
              <a:t>a</a:t>
            </a:r>
            <a:r>
              <a:rPr i="0" lang="en-US" sz="1600" u="none" cap="none" strike="noStrike">
                <a:solidFill>
                  <a:schemeClr val="dk1"/>
                </a:solidFill>
                <a:latin typeface="Palatino Linotype"/>
                <a:ea typeface="Palatino Linotype"/>
                <a:cs typeface="Palatino Linotype"/>
                <a:sym typeface="Palatino Linotype"/>
              </a:rPr>
              <a:t> la ejecución efectiva del presupuesto </a:t>
            </a:r>
            <a:r>
              <a:rPr lang="en-US" sz="1600">
                <a:solidFill>
                  <a:schemeClr val="dk1"/>
                </a:solidFill>
                <a:latin typeface="Palatino Linotype"/>
                <a:ea typeface="Palatino Linotype"/>
                <a:cs typeface="Palatino Linotype"/>
                <a:sym typeface="Palatino Linotype"/>
              </a:rPr>
              <a:t>en</a:t>
            </a:r>
            <a:r>
              <a:rPr i="0" lang="en-US" sz="1600" u="none" cap="none" strike="noStrike">
                <a:solidFill>
                  <a:schemeClr val="dk1"/>
                </a:solidFill>
                <a:latin typeface="Palatino Linotype"/>
                <a:ea typeface="Palatino Linotype"/>
                <a:cs typeface="Palatino Linotype"/>
                <a:sym typeface="Palatino Linotype"/>
              </a:rPr>
              <a:t> la fecha de finalización del proyecto actualmente aprobad</a:t>
            </a:r>
            <a:r>
              <a:rPr lang="en-US" sz="1600">
                <a:solidFill>
                  <a:schemeClr val="dk1"/>
                </a:solidFill>
                <a:latin typeface="Palatino Linotype"/>
                <a:ea typeface="Palatino Linotype"/>
                <a:cs typeface="Palatino Linotype"/>
                <a:sym typeface="Palatino Linotype"/>
              </a:rPr>
              <a:t>a</a:t>
            </a:r>
            <a:r>
              <a:rPr i="0" lang="en-US" sz="1600" u="none" cap="none" strike="noStrike">
                <a:solidFill>
                  <a:schemeClr val="dk1"/>
                </a:solidFill>
                <a:latin typeface="Palatino Linotype"/>
                <a:ea typeface="Palatino Linotype"/>
                <a:cs typeface="Palatino Linotype"/>
                <a:sym typeface="Palatino Linotype"/>
              </a:rPr>
              <a:t>.</a:t>
            </a:r>
            <a:endParaRPr i="0" sz="1400" u="none" cap="none" strike="noStrike">
              <a:solidFill>
                <a:srgbClr val="2F5496"/>
              </a:solidFill>
              <a:latin typeface="Palatino Linotype"/>
              <a:ea typeface="Palatino Linotype"/>
              <a:cs typeface="Palatino Linotype"/>
              <a:sym typeface="Palatino Linotype"/>
            </a:endParaRPr>
          </a:p>
          <a:p>
            <a:pPr indent="-196850" lvl="0" marL="28575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2F5496"/>
              </a:solidFill>
              <a:latin typeface="Palatino Linotype"/>
              <a:ea typeface="Palatino Linotype"/>
              <a:cs typeface="Palatino Linotype"/>
              <a:sym typeface="Palatino Linotype"/>
            </a:endParaRPr>
          </a:p>
          <a:p>
            <a:pPr indent="0" lvl="0" marL="0" marR="0" rtl="0" algn="l">
              <a:lnSpc>
                <a:spcPct val="100000"/>
              </a:lnSpc>
              <a:spcBef>
                <a:spcPts val="0"/>
              </a:spcBef>
              <a:spcAft>
                <a:spcPts val="0"/>
              </a:spcAft>
              <a:buClr>
                <a:srgbClr val="000000"/>
              </a:buClr>
              <a:buSzPts val="2400"/>
              <a:buFont typeface="Arial"/>
              <a:buNone/>
            </a:pPr>
            <a:br>
              <a:rPr b="1" i="0" lang="en-US" sz="2400" u="none" cap="none" strike="noStrike">
                <a:solidFill>
                  <a:srgbClr val="2F5496"/>
                </a:solidFill>
                <a:latin typeface="Garamond"/>
                <a:ea typeface="Garamond"/>
                <a:cs typeface="Garamond"/>
                <a:sym typeface="Garamond"/>
              </a:rPr>
            </a:br>
            <a:br>
              <a:rPr b="1" i="0" lang="en-US" sz="2400" u="none" cap="none" strike="noStrike">
                <a:solidFill>
                  <a:srgbClr val="2F5496"/>
                </a:solidFill>
                <a:latin typeface="Garamond"/>
                <a:ea typeface="Garamond"/>
                <a:cs typeface="Garamond"/>
                <a:sym typeface="Garamond"/>
              </a:rPr>
            </a:br>
            <a:endParaRPr b="1" i="0" sz="2400" u="none" cap="none" strike="noStrike">
              <a:solidFill>
                <a:srgbClr val="2F5496"/>
              </a:solidFill>
              <a:latin typeface="Garamond"/>
              <a:ea typeface="Garamond"/>
              <a:cs typeface="Garamond"/>
              <a:sym typeface="Garamon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08" name="Shape 408"/>
        <p:cNvGrpSpPr/>
        <p:nvPr/>
      </p:nvGrpSpPr>
      <p:grpSpPr>
        <a:xfrm>
          <a:off x="0" y="0"/>
          <a:ext cx="0" cy="0"/>
          <a:chOff x="0" y="0"/>
          <a:chExt cx="0" cy="0"/>
        </a:xfrm>
      </p:grpSpPr>
      <p:sp>
        <p:nvSpPr>
          <p:cNvPr id="409" name="Google Shape;409;p47"/>
          <p:cNvSpPr txBox="1"/>
          <p:nvPr/>
        </p:nvSpPr>
        <p:spPr>
          <a:xfrm>
            <a:off x="747039" y="495592"/>
            <a:ext cx="10927887"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Información Importante para la Consideración de los proyectos FMAM-4 – FMAM-6</a:t>
            </a:r>
            <a:endParaRPr b="0" i="0" sz="1400" u="none" cap="none" strike="noStrike">
              <a:solidFill>
                <a:srgbClr val="000000"/>
              </a:solidFill>
              <a:latin typeface="Arial"/>
              <a:ea typeface="Arial"/>
              <a:cs typeface="Arial"/>
              <a:sym typeface="Arial"/>
            </a:endParaRPr>
          </a:p>
        </p:txBody>
      </p:sp>
      <p:sp>
        <p:nvSpPr>
          <p:cNvPr id="410" name="Google Shape;410;p47"/>
          <p:cNvSpPr txBox="1"/>
          <p:nvPr/>
        </p:nvSpPr>
        <p:spPr>
          <a:xfrm>
            <a:off x="260400" y="1160466"/>
            <a:ext cx="11671200" cy="467820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La política revisada del PNUD para los proyectos FMAM-4 – FMAM-6 indica que </a:t>
            </a:r>
            <a:r>
              <a:rPr lang="en-US" sz="2200">
                <a:solidFill>
                  <a:schemeClr val="dk1"/>
                </a:solidFill>
                <a:latin typeface="Calibri"/>
                <a:ea typeface="Calibri"/>
                <a:cs typeface="Calibri"/>
                <a:sym typeface="Calibri"/>
              </a:rPr>
              <a:t>dich</a:t>
            </a:r>
            <a:r>
              <a:rPr b="0" i="0" lang="en-US" sz="2200" u="none" cap="none" strike="noStrike">
                <a:solidFill>
                  <a:schemeClr val="dk1"/>
                </a:solidFill>
                <a:latin typeface="Calibri"/>
                <a:ea typeface="Calibri"/>
                <a:cs typeface="Calibri"/>
                <a:sym typeface="Calibri"/>
              </a:rPr>
              <a:t>os proyectos se pueden extender en 18 meses (se </a:t>
            </a:r>
            <a:r>
              <a:rPr lang="en-US" sz="2200">
                <a:solidFill>
                  <a:schemeClr val="dk1"/>
                </a:solidFill>
                <a:latin typeface="Calibri"/>
                <a:ea typeface="Calibri"/>
                <a:cs typeface="Calibri"/>
                <a:sym typeface="Calibri"/>
              </a:rPr>
              <a:t>preveían</a:t>
            </a:r>
            <a:r>
              <a:rPr lang="en-US" sz="2200">
                <a:solidFill>
                  <a:schemeClr val="dk1"/>
                </a:solidFill>
                <a:latin typeface="Calibri"/>
                <a:ea typeface="Calibri"/>
                <a:cs typeface="Calibri"/>
                <a:sym typeface="Calibri"/>
              </a:rPr>
              <a:t> </a:t>
            </a:r>
            <a:r>
              <a:rPr b="0" i="0" lang="en-US" sz="2200" u="none" cap="none" strike="noStrike">
                <a:solidFill>
                  <a:schemeClr val="dk1"/>
                </a:solidFill>
                <a:latin typeface="Calibri"/>
                <a:ea typeface="Calibri"/>
                <a:cs typeface="Calibri"/>
                <a:sym typeface="Calibri"/>
              </a:rPr>
              <a:t>12 meses)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en marzo de 2019, s</a:t>
            </a:r>
            <a:r>
              <a:rPr b="0" i="0" lang="en-US" sz="2200" u="none" cap="none" strike="noStrike">
                <a:solidFill>
                  <a:schemeClr val="dk1"/>
                </a:solidFill>
                <a:latin typeface="Calibri"/>
                <a:ea typeface="Calibri"/>
                <a:cs typeface="Calibri"/>
                <a:sym typeface="Calibri"/>
              </a:rPr>
              <a:t>e aprobó una extensión </a:t>
            </a:r>
            <a:r>
              <a:rPr lang="en-US" sz="2200">
                <a:solidFill>
                  <a:schemeClr val="dk1"/>
                </a:solidFill>
                <a:latin typeface="Calibri"/>
                <a:ea typeface="Calibri"/>
                <a:cs typeface="Calibri"/>
                <a:sym typeface="Calibri"/>
              </a:rPr>
              <a:t>del Proyecto CLME+ </a:t>
            </a:r>
            <a:r>
              <a:rPr b="0" i="0" lang="en-US" sz="2200" u="none" cap="none" strike="noStrike">
                <a:solidFill>
                  <a:schemeClr val="dk1"/>
                </a:solidFill>
                <a:latin typeface="Calibri"/>
                <a:ea typeface="Calibri"/>
                <a:cs typeface="Calibri"/>
                <a:sym typeface="Calibri"/>
              </a:rPr>
              <a:t>de 12 meses (del 31 de abril de 2020 al 31 de abril de 2021)  </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La política del PNUD establece claramente que “Los proyectos pueden solicitar una segunda extensión no financiada del proyecto debido a demoras relacionadas por la COVID-19 por un máximo de 3 meses. Al final del período de tres meses, el proyecto cerrará en la esfera económica, y las subvenciones restantes se devolverán al Fondo Vertical”.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48" name="Shape 148"/>
        <p:cNvGrpSpPr/>
        <p:nvPr/>
      </p:nvGrpSpPr>
      <p:grpSpPr>
        <a:xfrm>
          <a:off x="0" y="0"/>
          <a:ext cx="0" cy="0"/>
          <a:chOff x="0" y="0"/>
          <a:chExt cx="0" cy="0"/>
        </a:xfrm>
      </p:grpSpPr>
      <p:pic>
        <p:nvPicPr>
          <p:cNvPr id="149" name="Google Shape;149;p20"/>
          <p:cNvPicPr preferRelativeResize="0"/>
          <p:nvPr/>
        </p:nvPicPr>
        <p:blipFill rotWithShape="1">
          <a:blip r:embed="rId3">
            <a:alphaModFix/>
          </a:blip>
          <a:srcRect b="0" l="0" r="0" t="0"/>
          <a:stretch/>
        </p:blipFill>
        <p:spPr>
          <a:xfrm>
            <a:off x="5424495" y="576754"/>
            <a:ext cx="6661081" cy="2715085"/>
          </a:xfrm>
          <a:prstGeom prst="rect">
            <a:avLst/>
          </a:prstGeom>
          <a:noFill/>
          <a:ln>
            <a:noFill/>
          </a:ln>
        </p:spPr>
      </p:pic>
      <p:pic>
        <p:nvPicPr>
          <p:cNvPr id="150" name="Google Shape;150;p20"/>
          <p:cNvPicPr preferRelativeResize="0"/>
          <p:nvPr/>
        </p:nvPicPr>
        <p:blipFill rotWithShape="1">
          <a:blip r:embed="rId4">
            <a:alphaModFix/>
          </a:blip>
          <a:srcRect b="0" l="0" r="0" t="0"/>
          <a:stretch/>
        </p:blipFill>
        <p:spPr>
          <a:xfrm>
            <a:off x="5424496" y="3478450"/>
            <a:ext cx="6661081" cy="3301922"/>
          </a:xfrm>
          <a:prstGeom prst="rect">
            <a:avLst/>
          </a:prstGeom>
          <a:noFill/>
          <a:ln>
            <a:noFill/>
          </a:ln>
        </p:spPr>
      </p:pic>
      <p:pic>
        <p:nvPicPr>
          <p:cNvPr id="151" name="Google Shape;151;p20"/>
          <p:cNvPicPr preferRelativeResize="0"/>
          <p:nvPr/>
        </p:nvPicPr>
        <p:blipFill rotWithShape="1">
          <a:blip r:embed="rId5">
            <a:alphaModFix/>
          </a:blip>
          <a:srcRect b="0" l="0" r="0" t="0"/>
          <a:stretch/>
        </p:blipFill>
        <p:spPr>
          <a:xfrm>
            <a:off x="391946" y="1571083"/>
            <a:ext cx="4896019" cy="3814733"/>
          </a:xfrm>
          <a:prstGeom prst="rect">
            <a:avLst/>
          </a:prstGeom>
          <a:noFill/>
          <a:ln>
            <a:noFill/>
          </a:ln>
        </p:spPr>
      </p:pic>
      <p:sp>
        <p:nvSpPr>
          <p:cNvPr id="152" name="Google Shape;152;p20"/>
          <p:cNvSpPr txBox="1"/>
          <p:nvPr/>
        </p:nvSpPr>
        <p:spPr>
          <a:xfrm>
            <a:off x="7007291" y="1734241"/>
            <a:ext cx="4023448" cy="40011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lt1"/>
                </a:solidFill>
                <a:latin typeface="Calibri"/>
                <a:ea typeface="Calibri"/>
                <a:cs typeface="Calibri"/>
                <a:sym typeface="Calibri"/>
              </a:rPr>
              <a:t>Tabla inteligente </a:t>
            </a:r>
            <a:r>
              <a:rPr b="1" i="0" lang="en-US" sz="2000" u="none" cap="none" strike="noStrike">
                <a:solidFill>
                  <a:schemeClr val="lt1"/>
                </a:solidFill>
                <a:latin typeface="Calibri"/>
                <a:ea typeface="Calibri"/>
                <a:cs typeface="Calibri"/>
                <a:sym typeface="Calibri"/>
              </a:rPr>
              <a:t>de Marco lógico ACE</a:t>
            </a:r>
            <a:endParaRPr b="0" i="0" sz="1400" u="none" cap="none" strike="noStrike">
              <a:solidFill>
                <a:srgbClr val="000000"/>
              </a:solidFill>
              <a:latin typeface="Arial"/>
              <a:ea typeface="Arial"/>
              <a:cs typeface="Arial"/>
              <a:sym typeface="Arial"/>
            </a:endParaRPr>
          </a:p>
        </p:txBody>
      </p:sp>
      <p:sp>
        <p:nvSpPr>
          <p:cNvPr id="153" name="Google Shape;153;p20"/>
          <p:cNvSpPr txBox="1"/>
          <p:nvPr/>
        </p:nvSpPr>
        <p:spPr>
          <a:xfrm>
            <a:off x="111641" y="122274"/>
            <a:ext cx="4600827"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Herramientas - Análisis técnico</a:t>
            </a:r>
            <a:endParaRPr b="0" i="0" sz="1400" u="none" cap="none" strike="noStrike">
              <a:solidFill>
                <a:srgbClr val="000000"/>
              </a:solidFill>
              <a:latin typeface="Arial"/>
              <a:ea typeface="Arial"/>
              <a:cs typeface="Arial"/>
              <a:sym typeface="Arial"/>
            </a:endParaRPr>
          </a:p>
        </p:txBody>
      </p:sp>
      <p:sp>
        <p:nvSpPr>
          <p:cNvPr id="154" name="Google Shape;154;p20"/>
          <p:cNvSpPr txBox="1"/>
          <p:nvPr/>
        </p:nvSpPr>
        <p:spPr>
          <a:xfrm>
            <a:off x="6542512" y="4929359"/>
            <a:ext cx="4258800" cy="400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lang="en-US" sz="2000">
                <a:solidFill>
                  <a:schemeClr val="lt1"/>
                </a:solidFill>
                <a:latin typeface="Calibri"/>
                <a:ea typeface="Calibri"/>
                <a:cs typeface="Calibri"/>
                <a:sym typeface="Calibri"/>
              </a:rPr>
              <a:t>Tabla</a:t>
            </a:r>
            <a:r>
              <a:rPr b="1" i="0" lang="en-US" sz="2000" u="none" cap="none" strike="noStrike">
                <a:solidFill>
                  <a:schemeClr val="lt1"/>
                </a:solidFill>
                <a:latin typeface="Calibri"/>
                <a:ea typeface="Calibri"/>
                <a:cs typeface="Calibri"/>
                <a:sym typeface="Calibri"/>
              </a:rPr>
              <a:t> </a:t>
            </a:r>
            <a:r>
              <a:rPr b="1" lang="en-US" sz="2000">
                <a:solidFill>
                  <a:schemeClr val="lt1"/>
                </a:solidFill>
                <a:latin typeface="Calibri"/>
                <a:ea typeface="Calibri"/>
                <a:cs typeface="Calibri"/>
                <a:sym typeface="Calibri"/>
              </a:rPr>
              <a:t>i</a:t>
            </a:r>
            <a:r>
              <a:rPr b="1" i="0" lang="en-US" sz="2000" u="none" cap="none" strike="noStrike">
                <a:solidFill>
                  <a:schemeClr val="lt1"/>
                </a:solidFill>
                <a:latin typeface="Calibri"/>
                <a:ea typeface="Calibri"/>
                <a:cs typeface="Calibri"/>
                <a:sym typeface="Calibri"/>
              </a:rPr>
              <a:t>nteli</a:t>
            </a:r>
            <a:r>
              <a:rPr b="1" lang="en-US" sz="2000">
                <a:solidFill>
                  <a:schemeClr val="lt1"/>
                </a:solidFill>
                <a:latin typeface="Calibri"/>
                <a:ea typeface="Calibri"/>
                <a:cs typeface="Calibri"/>
                <a:sym typeface="Calibri"/>
              </a:rPr>
              <a:t>gente </a:t>
            </a:r>
            <a:r>
              <a:rPr b="1" i="0" lang="en-US" sz="2000" u="none" cap="none" strike="noStrike">
                <a:solidFill>
                  <a:schemeClr val="lt1"/>
                </a:solidFill>
                <a:latin typeface="Calibri"/>
                <a:ea typeface="Calibri"/>
                <a:cs typeface="Calibri"/>
                <a:sym typeface="Calibri"/>
              </a:rPr>
              <a:t>de Marco lógico Integrada integrad</a:t>
            </a:r>
            <a:r>
              <a:rPr b="1" lang="en-US" sz="2000">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155" name="Google Shape;155;p20"/>
          <p:cNvSpPr txBox="1"/>
          <p:nvPr/>
        </p:nvSpPr>
        <p:spPr>
          <a:xfrm>
            <a:off x="1743956" y="3478449"/>
            <a:ext cx="2328530" cy="369332"/>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Informe descriptivo </a:t>
            </a:r>
            <a:endParaRPr b="1" i="0" sz="1800" u="none" cap="none" strike="noStrike">
              <a:solidFill>
                <a:schemeClr val="lt1"/>
              </a:solidFill>
              <a:latin typeface="Calibri"/>
              <a:ea typeface="Calibri"/>
              <a:cs typeface="Calibri"/>
              <a:sym typeface="Calibri"/>
            </a:endParaRPr>
          </a:p>
        </p:txBody>
      </p:sp>
      <p:sp>
        <p:nvSpPr>
          <p:cNvPr id="156" name="Google Shape;156;p20"/>
          <p:cNvSpPr txBox="1"/>
          <p:nvPr/>
        </p:nvSpPr>
        <p:spPr>
          <a:xfrm>
            <a:off x="6827750" y="5527800"/>
            <a:ext cx="3375300" cy="12525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Calibri"/>
                <a:ea typeface="Calibri"/>
                <a:cs typeface="Calibri"/>
                <a:sym typeface="Calibri"/>
              </a:rPr>
              <a:t>Tabla i</a:t>
            </a:r>
            <a:r>
              <a:rPr b="1" lang="en-US" sz="1800">
                <a:latin typeface="Calibri"/>
                <a:ea typeface="Calibri"/>
                <a:cs typeface="Calibri"/>
                <a:sym typeface="Calibri"/>
              </a:rPr>
              <a:t>nteligente de Marco Lógico integrada que accesa el desempeño tanto del CLME+ UCP como  de los CEAs </a:t>
            </a:r>
            <a:endParaRPr b="1" sz="18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graphicFrame>
        <p:nvGraphicFramePr>
          <p:cNvPr id="162" name="Google Shape;162;p21"/>
          <p:cNvGraphicFramePr/>
          <p:nvPr/>
        </p:nvGraphicFramePr>
        <p:xfrm>
          <a:off x="946297" y="2801677"/>
          <a:ext cx="3000000" cy="3000000"/>
        </p:xfrm>
        <a:graphic>
          <a:graphicData uri="http://schemas.openxmlformats.org/drawingml/2006/table">
            <a:tbl>
              <a:tblPr bandRow="1" firstRow="1">
                <a:noFill/>
                <a:tableStyleId>{6D3D1548-BF4D-4DF6-8C35-C86BD24B5C6F}</a:tableStyleId>
              </a:tblPr>
              <a:tblGrid>
                <a:gridCol w="4938350"/>
                <a:gridCol w="3026375"/>
                <a:gridCol w="2577450"/>
              </a:tblGrid>
              <a:tr h="381800">
                <a:tc>
                  <a:txBody>
                    <a:bodyPr/>
                    <a:lstStyle/>
                    <a:p>
                      <a:pPr indent="0" lvl="0" marL="0" marR="0" rtl="0" algn="l">
                        <a:lnSpc>
                          <a:spcPct val="100000"/>
                        </a:lnSpc>
                        <a:spcBef>
                          <a:spcPts val="0"/>
                        </a:spcBef>
                        <a:spcAft>
                          <a:spcPts val="0"/>
                        </a:spcAft>
                        <a:buClr>
                          <a:srgbClr val="000000"/>
                        </a:buClr>
                        <a:buSzPts val="1800"/>
                        <a:buFont typeface="Arial"/>
                        <a:buNone/>
                      </a:pPr>
                      <a:r>
                        <a:rPr lang="en-US" sz="1800"/>
                        <a:t>Logr</a:t>
                      </a:r>
                      <a:r>
                        <a:rPr lang="en-US" sz="1800" u="none" cap="none" strike="noStrike"/>
                        <a:t>os y objetivos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Número</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Porcentaje</a:t>
                      </a:r>
                      <a:endParaRPr sz="1400" u="none" cap="none" strike="noStrike"/>
                    </a:p>
                  </a:txBody>
                  <a:tcPr marT="45725" marB="45725" marR="91450" marL="91450"/>
                </a:tc>
              </a:tr>
              <a:tr h="1275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Total de </a:t>
                      </a:r>
                      <a:r>
                        <a:rPr lang="en-US" sz="1800"/>
                        <a:t>logr</a:t>
                      </a:r>
                      <a:r>
                        <a:rPr lang="en-US" sz="1800" u="none" cap="none" strike="noStrike"/>
                        <a:t>os y objetivos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71</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381800">
                <a:tc>
                  <a:txBody>
                    <a:bodyPr/>
                    <a:lstStyle/>
                    <a:p>
                      <a:pPr indent="0" lvl="0" marL="0" marR="0" rtl="0" algn="l">
                        <a:lnSpc>
                          <a:spcPct val="100000"/>
                        </a:lnSpc>
                        <a:spcBef>
                          <a:spcPts val="0"/>
                        </a:spcBef>
                        <a:spcAft>
                          <a:spcPts val="0"/>
                        </a:spcAft>
                        <a:buClr>
                          <a:srgbClr val="000000"/>
                        </a:buClr>
                        <a:buSzPts val="1800"/>
                        <a:buFont typeface="Arial"/>
                        <a:buNone/>
                      </a:pPr>
                      <a:r>
                        <a:rPr lang="en-US" sz="1800"/>
                        <a:t>Alcanzados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33</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Calibri"/>
                        <a:buNone/>
                      </a:pPr>
                      <a:r>
                        <a:rPr lang="en-US" sz="1800" u="none" cap="none" strike="noStrike"/>
                        <a:t>46,5%</a:t>
                      </a:r>
                      <a:endParaRPr sz="1400" u="none" cap="none" strike="noStrike"/>
                    </a:p>
                  </a:txBody>
                  <a:tcPr marT="45725" marB="45725" marR="91450" marL="91450"/>
                </a:tc>
              </a:tr>
              <a:tr h="381800">
                <a:tc>
                  <a:txBody>
                    <a:bodyPr/>
                    <a:lstStyle/>
                    <a:p>
                      <a:pPr indent="0" lvl="0" marL="0" marR="0" rtl="0" algn="l">
                        <a:lnSpc>
                          <a:spcPct val="100000"/>
                        </a:lnSpc>
                        <a:spcBef>
                          <a:spcPts val="0"/>
                        </a:spcBef>
                        <a:spcAft>
                          <a:spcPts val="0"/>
                        </a:spcAft>
                        <a:buClr>
                          <a:schemeClr val="dk1"/>
                        </a:buClr>
                        <a:buSzPts val="1800"/>
                        <a:buFont typeface="Calibri"/>
                        <a:buNone/>
                      </a:pPr>
                      <a:r>
                        <a:rPr lang="en-US" sz="1800" u="none" cap="none" strike="noStrike"/>
                        <a:t>Con demora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13</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18%</a:t>
                      </a:r>
                      <a:endParaRPr sz="1400" u="none" cap="none" strike="noStrike"/>
                    </a:p>
                  </a:txBody>
                  <a:tcPr marT="45725" marB="45725" marR="91450" marL="91450"/>
                </a:tc>
              </a:tr>
              <a:tr h="3818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En </a:t>
                      </a:r>
                      <a:r>
                        <a:rPr lang="en-US" sz="1800"/>
                        <a:t>desarr</a:t>
                      </a:r>
                      <a:r>
                        <a:rPr lang="en-US" sz="1800" u="none" cap="none" strike="noStrike"/>
                        <a:t>ollo</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25</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35%</a:t>
                      </a:r>
                      <a:endParaRPr sz="1400" u="none" cap="none" strike="noStrike"/>
                    </a:p>
                  </a:txBody>
                  <a:tcPr marT="45725" marB="45725" marR="91450" marL="91450"/>
                </a:tc>
              </a:tr>
              <a:tr h="381800">
                <a:tc>
                  <a:txBody>
                    <a:bodyPr/>
                    <a:lstStyle/>
                    <a:p>
                      <a:pPr indent="-285750" lvl="0" marL="285750" marR="0" rtl="0" algn="l">
                        <a:lnSpc>
                          <a:spcPct val="100000"/>
                        </a:lnSpc>
                        <a:spcBef>
                          <a:spcPts val="0"/>
                        </a:spcBef>
                        <a:spcAft>
                          <a:spcPts val="0"/>
                        </a:spcAft>
                        <a:buClr>
                          <a:schemeClr val="dk1"/>
                        </a:buClr>
                        <a:buSzPts val="1800"/>
                        <a:buFont typeface="Arial"/>
                        <a:buChar char="•"/>
                      </a:pPr>
                      <a:r>
                        <a:rPr i="1" lang="en-US" sz="1800"/>
                        <a:t>En</a:t>
                      </a:r>
                      <a:r>
                        <a:rPr i="1" lang="en-US" sz="1800" u="none" cap="none" strike="noStrike"/>
                        <a:t> riesgo y probablemente no se alcancen para las fechas especificadas en el cronograma revisado de octubre de 2019</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5</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
        <p:nvSpPr>
          <p:cNvPr id="163" name="Google Shape;163;p21"/>
          <p:cNvSpPr txBox="1"/>
          <p:nvPr/>
        </p:nvSpPr>
        <p:spPr>
          <a:xfrm>
            <a:off x="946297" y="1604143"/>
            <a:ext cx="9939105"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Este análisis incluye todos los objetivos bajo los Componentes 1, 2, 4 y 5 del Proyecto, pero no incluye los objetivos definidos en el Componente 3 (ie: sub-proyectos)</a:t>
            </a:r>
            <a:endParaRPr b="0" i="0" sz="1400" u="none" cap="none" strike="noStrike">
              <a:solidFill>
                <a:srgbClr val="000000"/>
              </a:solidFill>
              <a:latin typeface="Arial"/>
              <a:ea typeface="Arial"/>
              <a:cs typeface="Arial"/>
              <a:sym typeface="Arial"/>
            </a:endParaRPr>
          </a:p>
        </p:txBody>
      </p:sp>
      <p:sp>
        <p:nvSpPr>
          <p:cNvPr id="164" name="Google Shape;164;p21"/>
          <p:cNvSpPr txBox="1"/>
          <p:nvPr/>
        </p:nvSpPr>
        <p:spPr>
          <a:xfrm>
            <a:off x="1775991" y="482201"/>
            <a:ext cx="8640000" cy="95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lang="en-US" sz="2800">
                <a:solidFill>
                  <a:schemeClr val="dk1"/>
                </a:solidFill>
                <a:latin typeface="Calibri"/>
                <a:ea typeface="Calibri"/>
                <a:cs typeface="Calibri"/>
                <a:sym typeface="Calibri"/>
              </a:rPr>
              <a:t>Análisis de los Avances de la Implementación Técnica</a:t>
            </a:r>
            <a:r>
              <a:rPr b="1" i="0" lang="en-US" sz="2800" u="none" cap="none" strike="noStrike">
                <a:solidFill>
                  <a:schemeClr val="dk1"/>
                </a:solidFill>
                <a:latin typeface="Calibri"/>
                <a:ea typeface="Calibri"/>
                <a:cs typeface="Calibri"/>
                <a:sym typeface="Calibri"/>
              </a:rPr>
              <a:t>: </a:t>
            </a:r>
            <a:endParaRPr b="1"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6D9EEB"/>
                </a:solidFill>
                <a:latin typeface="Calibri"/>
                <a:ea typeface="Calibri"/>
                <a:cs typeface="Calibri"/>
                <a:sym typeface="Calibri"/>
              </a:rPr>
              <a:t>estado actual</a:t>
            </a:r>
            <a:endParaRPr b="0" i="0" sz="1400" u="none" cap="none" strike="noStrike">
              <a:solidFill>
                <a:srgbClr val="6D9EEB"/>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graphicFrame>
        <p:nvGraphicFramePr>
          <p:cNvPr id="170" name="Google Shape;170;p22"/>
          <p:cNvGraphicFramePr/>
          <p:nvPr/>
        </p:nvGraphicFramePr>
        <p:xfrm>
          <a:off x="978180" y="2388466"/>
          <a:ext cx="3000000" cy="3000000"/>
        </p:xfrm>
        <a:graphic>
          <a:graphicData uri="http://schemas.openxmlformats.org/drawingml/2006/table">
            <a:tbl>
              <a:tblPr bandRow="1" firstRow="1">
                <a:noFill/>
                <a:tableStyleId>{6D3D1548-BF4D-4DF6-8C35-C86BD24B5C6F}</a:tableStyleId>
              </a:tblPr>
              <a:tblGrid>
                <a:gridCol w="3444425"/>
                <a:gridCol w="1921025"/>
                <a:gridCol w="1921025"/>
                <a:gridCol w="1921025"/>
              </a:tblGrid>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a:t>Logr</a:t>
                      </a:r>
                      <a:r>
                        <a:rPr lang="en-US" sz="2000" u="none" cap="none" strike="noStrike"/>
                        <a:t>o/objetivo</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Febrero </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rPr lang="en-US" sz="2000" u="none" cap="none" strike="noStrike"/>
                        <a:t>2019</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Septiembre de 2019</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rgbClr val="833C0B"/>
                          </a:solidFill>
                        </a:rPr>
                        <a:t>Mayo de 2020</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a:t>Alcanza</a:t>
                      </a:r>
                      <a:r>
                        <a:rPr lang="en-US" sz="2000" u="none" cap="none" strike="noStrike">
                          <a:solidFill>
                            <a:schemeClr val="dk1"/>
                          </a:solidFill>
                        </a:rPr>
                        <a:t>dos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rPr>
                        <a:t>19</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rPr>
                        <a:t>25</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rgbClr val="833C0B"/>
                          </a:solidFill>
                        </a:rPr>
                        <a:t>33</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En riesgo de no ser alcanzado en la fecha </a:t>
                      </a:r>
                      <a:r>
                        <a:rPr lang="en-US" sz="2000"/>
                        <a:t>prevista en </a:t>
                      </a:r>
                      <a:r>
                        <a:rPr lang="en-US" sz="2000" u="none" cap="none" strike="noStrike"/>
                        <a:t>el Marco de Resultados</a:t>
                      </a:r>
                      <a:endParaRPr sz="20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rPr>
                        <a:t>27</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rPr>
                        <a:t>13</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rgbClr val="833C0B"/>
                          </a:solidFill>
                        </a:rPr>
                        <a:t>5</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rPr lang="en-US" sz="2000"/>
                        <a:t>Con demora</a:t>
                      </a:r>
                      <a:r>
                        <a:rPr lang="en-US" sz="2000" u="none" cap="none" strike="noStrike"/>
                        <a:t> (el objetivo no se alcanzó en la fecha </a:t>
                      </a:r>
                      <a:r>
                        <a:rPr lang="en-US" sz="2000"/>
                        <a:t>prevista</a:t>
                      </a:r>
                      <a:r>
                        <a:rPr lang="en-US" sz="2000" u="none" cap="none" strike="noStrike"/>
                        <a:t> en el Marco de Resultados)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8</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3</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rgbClr val="833C0B"/>
                          </a:solidFill>
                        </a:rPr>
                        <a:t>13</a:t>
                      </a:r>
                      <a:endParaRPr sz="1400" u="none" cap="none" strike="noStrike"/>
                    </a:p>
                  </a:txBody>
                  <a:tcPr marT="45725" marB="45725" marR="91450" marL="91450"/>
                </a:tc>
              </a:tr>
            </a:tbl>
          </a:graphicData>
        </a:graphic>
      </p:graphicFrame>
      <p:sp>
        <p:nvSpPr>
          <p:cNvPr id="171" name="Google Shape;171;p22"/>
          <p:cNvSpPr txBox="1"/>
          <p:nvPr/>
        </p:nvSpPr>
        <p:spPr>
          <a:xfrm>
            <a:off x="839894" y="1530282"/>
            <a:ext cx="99390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El análisis que aparece a continuación incluye todos los objetivos de los Componentes 1, 2, 4 y 5, pero no incluye los objetivos definidos en el Componente 3 </a:t>
            </a:r>
            <a:endParaRPr>
              <a:solidFill>
                <a:schemeClr val="dk1"/>
              </a:solidFill>
            </a:endParaRPr>
          </a:p>
          <a:p>
            <a:pPr indent="0" lvl="0" marL="0" marR="0" rtl="0" algn="l">
              <a:lnSpc>
                <a:spcPct val="100000"/>
              </a:lnSpc>
              <a:spcBef>
                <a:spcPts val="0"/>
              </a:spcBef>
              <a:spcAft>
                <a:spcPts val="0"/>
              </a:spcAft>
              <a:buClr>
                <a:srgbClr val="000000"/>
              </a:buClr>
              <a:buSzPts val="2000"/>
              <a:buFont typeface="Arial"/>
              <a:buNone/>
            </a:pPr>
            <a:r>
              <a:t/>
            </a:r>
            <a:endParaRPr sz="2000">
              <a:solidFill>
                <a:schemeClr val="dk1"/>
              </a:solidFill>
              <a:latin typeface="Calibri"/>
              <a:ea typeface="Calibri"/>
              <a:cs typeface="Calibri"/>
              <a:sym typeface="Calibri"/>
            </a:endParaRPr>
          </a:p>
        </p:txBody>
      </p:sp>
      <p:sp>
        <p:nvSpPr>
          <p:cNvPr id="172" name="Google Shape;172;p22"/>
          <p:cNvSpPr txBox="1"/>
          <p:nvPr/>
        </p:nvSpPr>
        <p:spPr>
          <a:xfrm>
            <a:off x="1522975" y="461925"/>
            <a:ext cx="8325300" cy="83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lang="en-US" sz="2800">
                <a:solidFill>
                  <a:schemeClr val="dk1"/>
                </a:solidFill>
                <a:latin typeface="Calibri"/>
                <a:ea typeface="Calibri"/>
                <a:cs typeface="Calibri"/>
                <a:sym typeface="Calibri"/>
              </a:rPr>
              <a:t>Análisis de los Avances de la Implementación Técnica: </a:t>
            </a:r>
            <a:endParaRPr b="1" sz="28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3C78D8"/>
                </a:solidFill>
                <a:latin typeface="Calibri"/>
                <a:ea typeface="Calibri"/>
                <a:cs typeface="Calibri"/>
                <a:sym typeface="Calibri"/>
              </a:rPr>
              <a:t>progreso desde febrero</a:t>
            </a:r>
            <a:endParaRPr b="0" i="0" sz="1400" u="none" cap="none" strike="noStrike">
              <a:solidFill>
                <a:srgbClr val="3C78D8"/>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7" name="Shape 177"/>
        <p:cNvGrpSpPr/>
        <p:nvPr/>
      </p:nvGrpSpPr>
      <p:grpSpPr>
        <a:xfrm>
          <a:off x="0" y="0"/>
          <a:ext cx="0" cy="0"/>
          <a:chOff x="0" y="0"/>
          <a:chExt cx="0" cy="0"/>
        </a:xfrm>
      </p:grpSpPr>
      <p:sp>
        <p:nvSpPr>
          <p:cNvPr id="178" name="Google Shape;178;p23"/>
          <p:cNvSpPr txBox="1"/>
          <p:nvPr/>
        </p:nvSpPr>
        <p:spPr>
          <a:xfrm>
            <a:off x="2720340" y="1988820"/>
            <a:ext cx="6278880" cy="21259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79" name="Google Shape;179;p23"/>
          <p:cNvPicPr preferRelativeResize="0"/>
          <p:nvPr/>
        </p:nvPicPr>
        <p:blipFill rotWithShape="1">
          <a:blip r:embed="rId3">
            <a:alphaModFix/>
          </a:blip>
          <a:srcRect b="0" l="0" r="0" t="0"/>
          <a:stretch/>
        </p:blipFill>
        <p:spPr>
          <a:xfrm>
            <a:off x="7953071" y="95250"/>
            <a:ext cx="3610279" cy="4646790"/>
          </a:xfrm>
          <a:prstGeom prst="rect">
            <a:avLst/>
          </a:prstGeom>
          <a:noFill/>
          <a:ln>
            <a:noFill/>
          </a:ln>
        </p:spPr>
      </p:pic>
      <p:pic>
        <p:nvPicPr>
          <p:cNvPr id="180" name="Google Shape;180;p23"/>
          <p:cNvPicPr preferRelativeResize="0"/>
          <p:nvPr/>
        </p:nvPicPr>
        <p:blipFill rotWithShape="1">
          <a:blip r:embed="rId4">
            <a:alphaModFix/>
          </a:blip>
          <a:srcRect b="0" l="0" r="0" t="0"/>
          <a:stretch/>
        </p:blipFill>
        <p:spPr>
          <a:xfrm>
            <a:off x="0" y="0"/>
            <a:ext cx="3287270" cy="4292600"/>
          </a:xfrm>
          <a:prstGeom prst="rect">
            <a:avLst/>
          </a:prstGeom>
          <a:noFill/>
          <a:ln>
            <a:noFill/>
          </a:ln>
        </p:spPr>
      </p:pic>
      <p:pic>
        <p:nvPicPr>
          <p:cNvPr id="181" name="Google Shape;181;p23"/>
          <p:cNvPicPr preferRelativeResize="0"/>
          <p:nvPr/>
        </p:nvPicPr>
        <p:blipFill rotWithShape="1">
          <a:blip r:embed="rId5">
            <a:alphaModFix/>
          </a:blip>
          <a:srcRect b="0" l="0" r="0" t="0"/>
          <a:stretch/>
        </p:blipFill>
        <p:spPr>
          <a:xfrm>
            <a:off x="6795477" y="1554225"/>
            <a:ext cx="3319502" cy="4235451"/>
          </a:xfrm>
          <a:prstGeom prst="rect">
            <a:avLst/>
          </a:prstGeom>
          <a:noFill/>
          <a:ln>
            <a:noFill/>
          </a:ln>
        </p:spPr>
      </p:pic>
      <p:pic>
        <p:nvPicPr>
          <p:cNvPr id="182" name="Google Shape;182;p23"/>
          <p:cNvPicPr preferRelativeResize="0"/>
          <p:nvPr/>
        </p:nvPicPr>
        <p:blipFill rotWithShape="1">
          <a:blip r:embed="rId6">
            <a:alphaModFix/>
          </a:blip>
          <a:srcRect b="0" l="0" r="0" t="0"/>
          <a:stretch/>
        </p:blipFill>
        <p:spPr>
          <a:xfrm>
            <a:off x="3423311" y="276225"/>
            <a:ext cx="3463087" cy="4394200"/>
          </a:xfrm>
          <a:prstGeom prst="rect">
            <a:avLst/>
          </a:prstGeom>
          <a:noFill/>
          <a:ln>
            <a:noFill/>
          </a:ln>
        </p:spPr>
      </p:pic>
      <p:pic>
        <p:nvPicPr>
          <p:cNvPr id="183" name="Google Shape;183;p23"/>
          <p:cNvPicPr preferRelativeResize="0"/>
          <p:nvPr/>
        </p:nvPicPr>
        <p:blipFill rotWithShape="1">
          <a:blip r:embed="rId7">
            <a:alphaModFix/>
          </a:blip>
          <a:srcRect b="0" l="0" r="0" t="0"/>
          <a:stretch/>
        </p:blipFill>
        <p:spPr>
          <a:xfrm>
            <a:off x="433401" y="2568739"/>
            <a:ext cx="3387205" cy="4381172"/>
          </a:xfrm>
          <a:prstGeom prst="rect">
            <a:avLst/>
          </a:prstGeom>
          <a:noFill/>
          <a:ln>
            <a:noFill/>
          </a:ln>
        </p:spPr>
      </p:pic>
      <p:pic>
        <p:nvPicPr>
          <p:cNvPr id="184" name="Google Shape;184;p23"/>
          <p:cNvPicPr preferRelativeResize="0"/>
          <p:nvPr/>
        </p:nvPicPr>
        <p:blipFill rotWithShape="1">
          <a:blip r:embed="rId8">
            <a:alphaModFix/>
          </a:blip>
          <a:srcRect b="0" l="0" r="0" t="0"/>
          <a:stretch/>
        </p:blipFill>
        <p:spPr>
          <a:xfrm>
            <a:off x="4212042" y="2568739"/>
            <a:ext cx="3591136" cy="4187817"/>
          </a:xfrm>
          <a:prstGeom prst="rect">
            <a:avLst/>
          </a:prstGeom>
          <a:noFill/>
          <a:ln>
            <a:noFill/>
          </a:ln>
        </p:spPr>
      </p:pic>
      <p:pic>
        <p:nvPicPr>
          <p:cNvPr id="185" name="Google Shape;185;p23"/>
          <p:cNvPicPr preferRelativeResize="0"/>
          <p:nvPr/>
        </p:nvPicPr>
        <p:blipFill rotWithShape="1">
          <a:blip r:embed="rId9">
            <a:alphaModFix/>
          </a:blip>
          <a:srcRect b="0" l="0" r="0" t="0"/>
          <a:stretch/>
        </p:blipFill>
        <p:spPr>
          <a:xfrm>
            <a:off x="7024470" y="4742050"/>
            <a:ext cx="5060052" cy="21259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graphicFrame>
        <p:nvGraphicFramePr>
          <p:cNvPr id="191" name="Google Shape;191;p24"/>
          <p:cNvGraphicFramePr/>
          <p:nvPr/>
        </p:nvGraphicFramePr>
        <p:xfrm>
          <a:off x="513627" y="1323950"/>
          <a:ext cx="3000000" cy="3000000"/>
        </p:xfrm>
        <a:graphic>
          <a:graphicData uri="http://schemas.openxmlformats.org/drawingml/2006/table">
            <a:tbl>
              <a:tblPr bandRow="1" firstRow="1">
                <a:noFill/>
                <a:tableStyleId>{6D3D1548-BF4D-4DF6-8C35-C86BD24B5C6F}</a:tableStyleId>
              </a:tblPr>
              <a:tblGrid>
                <a:gridCol w="6996925"/>
                <a:gridCol w="3585600"/>
              </a:tblGrid>
              <a:tr h="488075">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Producto</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Estado</a:t>
                      </a:r>
                      <a:endParaRPr sz="2000" u="none" cap="none" strike="noStrike"/>
                    </a:p>
                  </a:txBody>
                  <a:tcPr marT="45725" marB="45725" marR="91450" marL="91450"/>
                </a:tc>
              </a:tr>
              <a:tr h="4609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O1.1 Mecanismo de Coordinaci</a:t>
                      </a:r>
                      <a:r>
                        <a:rPr lang="en-US"/>
                        <a:t>ó</a:t>
                      </a:r>
                      <a:r>
                        <a:rPr lang="en-US" sz="1400" u="none" cap="none" strike="noStrike"/>
                        <a:t>n Permanente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Para que sea decidido en la Reunión del Comité Directivo del Proyecto</a:t>
                      </a:r>
                      <a:endParaRPr sz="1400" u="none" cap="none" strike="noStrike"/>
                    </a:p>
                  </a:txBody>
                  <a:tcPr marT="45725" marB="45725" marR="91450" marL="91450"/>
                </a:tc>
              </a:tr>
              <a:tr h="4609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O1.5 Plan de Financiación Sostenible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Entregado</a:t>
                      </a:r>
                      <a:endParaRPr sz="1400" u="none" cap="none" strike="noStrike"/>
                    </a:p>
                  </a:txBody>
                  <a:tcPr marT="45725" marB="45725" marR="91450" marL="91450"/>
                </a:tc>
              </a:tr>
              <a:tr h="6952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O2.1 Estrategias y Planes de Acción Regionales </a:t>
                      </a:r>
                      <a:endParaRPr sz="1400" u="none" cap="none" strike="noStrike"/>
                    </a:p>
                    <a:p>
                      <a:pPr indent="-285750" lvl="0" marL="285750" marR="0" rtl="0" algn="l">
                        <a:lnSpc>
                          <a:spcPct val="100000"/>
                        </a:lnSpc>
                        <a:spcBef>
                          <a:spcPts val="0"/>
                        </a:spcBef>
                        <a:spcAft>
                          <a:spcPts val="0"/>
                        </a:spcAft>
                        <a:buClr>
                          <a:schemeClr val="dk1"/>
                        </a:buClr>
                        <a:buSzPts val="1400"/>
                        <a:buFont typeface="Calibri"/>
                        <a:buChar char="-"/>
                      </a:pPr>
                      <a:r>
                        <a:rPr lang="en-US" sz="1400" u="none" cap="none" strike="noStrike"/>
                        <a:t>Estrategia y Plan de Acción Regional sobre la pesca INDNR</a:t>
                      </a:r>
                      <a:endParaRPr sz="1400" u="none" cap="none" strike="noStrike"/>
                    </a:p>
                    <a:p>
                      <a:pPr indent="-285750" lvl="0" marL="285750" marR="0" rtl="0" algn="l">
                        <a:lnSpc>
                          <a:spcPct val="100000"/>
                        </a:lnSpc>
                        <a:spcBef>
                          <a:spcPts val="0"/>
                        </a:spcBef>
                        <a:spcAft>
                          <a:spcPts val="0"/>
                        </a:spcAft>
                        <a:buClr>
                          <a:schemeClr val="dk1"/>
                        </a:buClr>
                        <a:buSzPts val="1400"/>
                        <a:buFont typeface="Calibri"/>
                        <a:buChar char="-"/>
                      </a:pPr>
                      <a:r>
                        <a:rPr lang="en-US" sz="1400" u="none" cap="none" strike="noStrike"/>
                        <a:t>Estrategia y Plan de Acción Regional sobre hábitats Costeros</a:t>
                      </a:r>
                      <a:endParaRPr sz="1400" u="none" cap="none" strike="noStrike"/>
                    </a:p>
                    <a:p>
                      <a:pPr indent="-285750" lvl="0" marL="285750" marR="0" rtl="0" algn="l">
                        <a:lnSpc>
                          <a:spcPct val="100000"/>
                        </a:lnSpc>
                        <a:spcBef>
                          <a:spcPts val="0"/>
                        </a:spcBef>
                        <a:spcAft>
                          <a:spcPts val="0"/>
                        </a:spcAft>
                        <a:buClr>
                          <a:schemeClr val="dk1"/>
                        </a:buClr>
                        <a:buSzPts val="1400"/>
                        <a:buFont typeface="Calibri"/>
                        <a:buChar char="-"/>
                      </a:pPr>
                      <a:r>
                        <a:rPr lang="en-US" sz="1400" u="none" cap="none" strike="noStrike"/>
                        <a:t>Estrategia y Plan de Acción Regional sobre Nutrientes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Entregad</a:t>
                      </a:r>
                      <a:r>
                        <a:rPr lang="en-US"/>
                        <a:t>o</a:t>
                      </a:r>
                      <a:r>
                        <a:rPr lang="en-US" sz="1400" u="none" cap="none" strike="noStrike">
                          <a:solidFill>
                            <a:schemeClr val="dk1"/>
                          </a:solidFill>
                        </a:rPr>
                        <a:t> y aprobad</a:t>
                      </a:r>
                      <a:r>
                        <a:rPr lang="en-US"/>
                        <a:t>o</a:t>
                      </a:r>
                      <a:r>
                        <a:rPr lang="en-US" sz="1400" u="none" cap="none" strike="noStrike">
                          <a:solidFill>
                            <a:schemeClr val="dk1"/>
                          </a:solidFill>
                        </a:rPr>
                        <a:t> en la COPACO 17</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Borrador entregado</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Con demora</a:t>
                      </a:r>
                      <a:endParaRPr sz="1400" u="none" cap="none" strike="noStrike"/>
                    </a:p>
                  </a:txBody>
                  <a:tcPr marT="45725" marB="45725" marR="91450" marL="91450"/>
                </a:tc>
              </a:tr>
              <a:tr h="47122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O2.2 Programa de Acción del Sector Privado</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FF0000"/>
                          </a:solidFill>
                        </a:rPr>
                        <a:t>En riesgo</a:t>
                      </a:r>
                      <a:endParaRPr sz="1400" u="none" cap="none" strike="noStrike"/>
                    </a:p>
                  </a:txBody>
                  <a:tcPr marT="45725" marB="45725" marR="91450" marL="91450"/>
                </a:tc>
              </a:tr>
              <a:tr h="460975">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t>O4.2 Planes de inversión </a:t>
                      </a:r>
                      <a:endParaRPr sz="1400" u="none" cap="none" strike="noStrike"/>
                    </a:p>
                    <a:p>
                      <a:pPr indent="-285750" lvl="0" marL="285750" marR="0" rtl="0" algn="l">
                        <a:lnSpc>
                          <a:spcPct val="100000"/>
                        </a:lnSpc>
                        <a:spcBef>
                          <a:spcPts val="0"/>
                        </a:spcBef>
                        <a:spcAft>
                          <a:spcPts val="0"/>
                        </a:spcAft>
                        <a:buClr>
                          <a:schemeClr val="dk1"/>
                        </a:buClr>
                        <a:buSzPts val="1400"/>
                        <a:buFont typeface="Calibri"/>
                        <a:buChar char="-"/>
                      </a:pPr>
                      <a:r>
                        <a:rPr lang="en-US" sz="1400" u="none" cap="none" strike="noStrike"/>
                        <a:t>Pesca</a:t>
                      </a:r>
                      <a:endParaRPr sz="1400" u="none" cap="none" strike="noStrike"/>
                    </a:p>
                    <a:p>
                      <a:pPr indent="-285750" lvl="0" marL="285750" marR="0" rtl="0" algn="l">
                        <a:lnSpc>
                          <a:spcPct val="100000"/>
                        </a:lnSpc>
                        <a:spcBef>
                          <a:spcPts val="0"/>
                        </a:spcBef>
                        <a:spcAft>
                          <a:spcPts val="0"/>
                        </a:spcAft>
                        <a:buClr>
                          <a:schemeClr val="dk1"/>
                        </a:buClr>
                        <a:buSzPts val="1400"/>
                        <a:buFont typeface="Calibri"/>
                        <a:buChar char="-"/>
                      </a:pPr>
                      <a:r>
                        <a:rPr lang="en-US" sz="1400" u="none" cap="none" strike="noStrike"/>
                        <a:t>Hábitats y Contaminación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rgbClr val="FF0000"/>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Finalizado</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rgbClr val="FF0000"/>
                          </a:solidFill>
                        </a:rPr>
                        <a:t>En riesgo</a:t>
                      </a:r>
                      <a:endParaRPr sz="1400" u="none" cap="none" strike="noStrike"/>
                    </a:p>
                  </a:txBody>
                  <a:tcPr marT="45725" marB="45725" marR="91450" marL="91450"/>
                </a:tc>
              </a:tr>
              <a:tr h="4609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O5.2 MyE del PAE y Marco de SOMEE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Con demora</a:t>
                      </a:r>
                      <a:endParaRPr sz="1400" u="none" cap="none" strike="noStrike"/>
                    </a:p>
                  </a:txBody>
                  <a:tcPr marT="45725" marB="45725" marR="91450" marL="91450"/>
                </a:tc>
              </a:tr>
              <a:tr h="4609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O5.3 Desarrollo del SOMEE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FF0000"/>
                        </a:buClr>
                        <a:buSzPts val="1400"/>
                        <a:buFont typeface="Calibri"/>
                        <a:buNone/>
                      </a:pPr>
                      <a:r>
                        <a:rPr lang="en-US" sz="1400" u="none" cap="none" strike="noStrike">
                          <a:solidFill>
                            <a:srgbClr val="FF0000"/>
                          </a:solidFill>
                        </a:rPr>
                        <a:t>En riesgo</a:t>
                      </a:r>
                      <a:endParaRPr sz="1400" u="none" cap="none" strike="noStrike"/>
                    </a:p>
                  </a:txBody>
                  <a:tcPr marT="45725" marB="45725" marR="91450" marL="91450"/>
                </a:tc>
              </a:tr>
            </a:tbl>
          </a:graphicData>
        </a:graphic>
      </p:graphicFrame>
      <p:sp>
        <p:nvSpPr>
          <p:cNvPr id="192" name="Google Shape;192;p24"/>
          <p:cNvSpPr txBox="1"/>
          <p:nvPr/>
        </p:nvSpPr>
        <p:spPr>
          <a:xfrm>
            <a:off x="845392" y="404474"/>
            <a:ext cx="96576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Estado de los Productos Emblem</a:t>
            </a:r>
            <a:r>
              <a:rPr b="1" lang="en-US" sz="2800">
                <a:solidFill>
                  <a:schemeClr val="dk1"/>
                </a:solidFill>
                <a:latin typeface="Calibri"/>
                <a:ea typeface="Calibri"/>
                <a:cs typeface="Calibri"/>
                <a:sym typeface="Calibri"/>
              </a:rPr>
              <a:t>á</a:t>
            </a:r>
            <a:r>
              <a:rPr b="1" i="0" lang="en-US" sz="2800" u="none" cap="none" strike="noStrike">
                <a:solidFill>
                  <a:schemeClr val="dk1"/>
                </a:solidFill>
                <a:latin typeface="Calibri"/>
                <a:ea typeface="Calibri"/>
                <a:cs typeface="Calibri"/>
                <a:sym typeface="Calibri"/>
              </a:rPr>
              <a:t>ticos del Proyecto CLME+</a:t>
            </a:r>
            <a:endParaRPr b="0" i="0" sz="1400" u="none" cap="none" strike="noStrike">
              <a:solidFill>
                <a:srgbClr val="000000"/>
              </a:solidFill>
              <a:latin typeface="Arial"/>
              <a:ea typeface="Arial"/>
              <a:cs typeface="Arial"/>
              <a:sym typeface="Arial"/>
            </a:endParaRPr>
          </a:p>
        </p:txBody>
      </p:sp>
      <p:sp>
        <p:nvSpPr>
          <p:cNvPr id="193" name="Google Shape;193;p24"/>
          <p:cNvSpPr txBox="1"/>
          <p:nvPr/>
        </p:nvSpPr>
        <p:spPr>
          <a:xfrm>
            <a:off x="2304576" y="9"/>
            <a:ext cx="61545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chemeClr val="dk1"/>
                </a:solidFill>
                <a:latin typeface="Calibri"/>
                <a:ea typeface="Calibri"/>
                <a:cs typeface="Calibri"/>
                <a:sym typeface="Calibri"/>
              </a:rPr>
              <a:t>Resumen de </a:t>
            </a:r>
            <a:r>
              <a:rPr b="1" i="0" lang="en-US" sz="2400" u="none" cap="none" strike="noStrike">
                <a:solidFill>
                  <a:schemeClr val="dk1"/>
                </a:solidFill>
                <a:latin typeface="Calibri"/>
                <a:ea typeface="Calibri"/>
                <a:cs typeface="Calibri"/>
                <a:sym typeface="Calibri"/>
              </a:rPr>
              <a:t>Resultados de Análisis Técnico</a:t>
            </a:r>
            <a:endParaRPr b="1" i="0" sz="2400" u="none" cap="none" strike="noStrike">
              <a:solidFill>
                <a:schemeClr val="dk1"/>
              </a:solidFill>
              <a:latin typeface="Calibri"/>
              <a:ea typeface="Calibri"/>
              <a:cs typeface="Calibri"/>
              <a:sym typeface="Calibri"/>
            </a:endParaRPr>
          </a:p>
        </p:txBody>
      </p:sp>
      <p:sp>
        <p:nvSpPr>
          <p:cNvPr id="194" name="Google Shape;194;p24"/>
          <p:cNvSpPr txBox="1"/>
          <p:nvPr/>
        </p:nvSpPr>
        <p:spPr>
          <a:xfrm>
            <a:off x="1981200" y="843550"/>
            <a:ext cx="7188000" cy="37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chemeClr val="dk1"/>
                </a:solidFill>
                <a:latin typeface="Calibri"/>
                <a:ea typeface="Calibri"/>
                <a:cs typeface="Calibri"/>
                <a:sym typeface="Calibri"/>
              </a:rPr>
              <a:t>Comparando fechas de entrega con el marco de resultados actual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5"/>
          <p:cNvSpPr txBox="1"/>
          <p:nvPr/>
        </p:nvSpPr>
        <p:spPr>
          <a:xfrm>
            <a:off x="1919591" y="424435"/>
            <a:ext cx="7787117"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Conclusiones del análisis técnico - Componente 3</a:t>
            </a:r>
            <a:endParaRPr b="0" i="0" sz="1400" u="none" cap="none" strike="noStrike">
              <a:solidFill>
                <a:srgbClr val="000000"/>
              </a:solidFill>
              <a:latin typeface="Arial"/>
              <a:ea typeface="Arial"/>
              <a:cs typeface="Arial"/>
              <a:sym typeface="Arial"/>
            </a:endParaRPr>
          </a:p>
        </p:txBody>
      </p:sp>
      <p:graphicFrame>
        <p:nvGraphicFramePr>
          <p:cNvPr id="201" name="Google Shape;201;p25"/>
          <p:cNvGraphicFramePr/>
          <p:nvPr/>
        </p:nvGraphicFramePr>
        <p:xfrm>
          <a:off x="485853" y="1492312"/>
          <a:ext cx="3000000" cy="3000000"/>
        </p:xfrm>
        <a:graphic>
          <a:graphicData uri="http://schemas.openxmlformats.org/drawingml/2006/table">
            <a:tbl>
              <a:tblPr bandRow="1" firstRow="1">
                <a:noFill/>
                <a:tableStyleId>{6D3D1548-BF4D-4DF6-8C35-C86BD24B5C6F}</a:tableStyleId>
              </a:tblPr>
              <a:tblGrid>
                <a:gridCol w="2850900"/>
                <a:gridCol w="6070750"/>
                <a:gridCol w="2467200"/>
              </a:tblGrid>
              <a:tr h="394125">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Producto</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Situación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Organismo responsable</a:t>
                      </a:r>
                      <a:endParaRPr sz="1400" u="none" cap="none" strike="noStrike"/>
                    </a:p>
                  </a:txBody>
                  <a:tcPr marT="45725" marB="45725" marR="91450" marL="91450"/>
                </a:tc>
              </a:tr>
              <a:tr h="6973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 3.1 Subproyecto del EEP de la Langosta </a:t>
                      </a:r>
                      <a:r>
                        <a:rPr lang="en-US"/>
                        <a:t>E</a:t>
                      </a:r>
                      <a:r>
                        <a:rPr lang="en-US" sz="1400" u="none" cap="none" strike="noStrike"/>
                        <a:t>spinosa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Finalizado y </a:t>
                      </a:r>
                      <a:r>
                        <a:rPr lang="en-US"/>
                        <a:t>p</a:t>
                      </a:r>
                      <a:r>
                        <a:rPr lang="en-US" sz="1400" u="none" cap="none" strike="noStrike"/>
                        <a:t>resentado el informe </a:t>
                      </a:r>
                      <a:r>
                        <a:rPr lang="en-US"/>
                        <a:t>f</a:t>
                      </a:r>
                      <a:r>
                        <a:rPr lang="en-US" sz="1400" u="none" cap="none" strike="noStrike"/>
                        <a:t>inal del </a:t>
                      </a:r>
                      <a:r>
                        <a:rPr lang="en-US"/>
                        <a:t>s</a:t>
                      </a:r>
                      <a:r>
                        <a:rPr lang="en-US" sz="1400" u="none" cap="none" strike="noStrike"/>
                        <a:t>ub Proyecto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OSPESCA</a:t>
                      </a:r>
                      <a:endParaRPr sz="1400" u="none" cap="none" strike="noStrike"/>
                    </a:p>
                  </a:txBody>
                  <a:tcPr marT="45725" marB="45725" marR="91450" marL="91450"/>
                </a:tc>
              </a:tr>
              <a:tr h="6973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O3.2 Subproyecto del EEP del Camarón y Peces Demersales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Se tien</a:t>
                      </a:r>
                      <a:r>
                        <a:rPr lang="en-US"/>
                        <a:t>en </a:t>
                      </a:r>
                      <a:r>
                        <a:rPr lang="en-US" sz="1400" u="none" cap="none" strike="noStrike"/>
                        <a:t>avances, pero han habi</a:t>
                      </a:r>
                      <a:r>
                        <a:rPr lang="en-US"/>
                        <a:t>do </a:t>
                      </a:r>
                      <a:r>
                        <a:rPr lang="en-US" sz="1400" u="none" cap="none" strike="noStrike"/>
                        <a:t>demoras debido a la COVID-19</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FAO</a:t>
                      </a:r>
                      <a:endParaRPr sz="1400" u="none" cap="none" strike="noStrike"/>
                    </a:p>
                  </a:txBody>
                  <a:tcPr marT="45725" marB="45725" marR="91450" marL="91450"/>
                </a:tc>
              </a:tr>
              <a:tr h="6973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O3.3 Subproyecto del EEP de los Peces Voladores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i="1" lang="en-US" sz="1400" u="none" cap="none" strike="noStrike"/>
                        <a:t>(Fondos del FMAM) Próximo </a:t>
                      </a:r>
                      <a:r>
                        <a:rPr lang="en-US"/>
                        <a:t>a f</a:t>
                      </a:r>
                      <a:r>
                        <a:rPr i="0" lang="en-US" sz="1400" u="none" cap="none" strike="noStrike"/>
                        <a:t>inalizar hacia </a:t>
                      </a:r>
                      <a:r>
                        <a:rPr i="1" lang="en-US"/>
                        <a:t>d</a:t>
                      </a:r>
                      <a:r>
                        <a:rPr i="1" lang="en-US" sz="1400" u="none" cap="none" strike="noStrike"/>
                        <a:t>iciembre de 2020  </a:t>
                      </a:r>
                      <a:endParaRPr i="1" sz="1400" u="none" cap="none" strike="noStrike"/>
                    </a:p>
                    <a:p>
                      <a:pPr indent="0" lvl="0" marL="0" marR="0" rtl="0" algn="l">
                        <a:lnSpc>
                          <a:spcPct val="100000"/>
                        </a:lnSpc>
                        <a:spcBef>
                          <a:spcPts val="0"/>
                        </a:spcBef>
                        <a:spcAft>
                          <a:spcPts val="0"/>
                        </a:spcAft>
                        <a:buClr>
                          <a:srgbClr val="000000"/>
                        </a:buClr>
                        <a:buSzPts val="1400"/>
                        <a:buFont typeface="Arial"/>
                        <a:buNone/>
                      </a:pPr>
                      <a:r>
                        <a:rPr i="1" lang="en-US" sz="1400" u="none" cap="none" strike="noStrike"/>
                        <a:t>(Fondos del Gobierno </a:t>
                      </a:r>
                      <a:r>
                        <a:rPr i="1" lang="en-US"/>
                        <a:t>c</a:t>
                      </a:r>
                      <a:r>
                        <a:rPr i="1" lang="en-US" sz="1400" u="none" cap="none" strike="noStrike"/>
                        <a:t>anadiense)</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i="1" lang="en-US" sz="1400" u="none" cap="none" strike="noStrike"/>
                        <a:t>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CRFM</a:t>
                      </a:r>
                      <a:endParaRPr sz="1400" u="none" cap="none" strike="noStrike"/>
                    </a:p>
                  </a:txBody>
                  <a:tcPr marT="45725" marB="45725" marR="91450" marL="91450"/>
                </a:tc>
              </a:tr>
              <a:tr h="6973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O3.4 Subproyecto del MEE en la Plataforma del Norte de Brasil</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t>S</a:t>
                      </a:r>
                      <a:r>
                        <a:rPr lang="en-US"/>
                        <a:t>Se tienen avances, pero han habido demoras debido a la COVID-19</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PNUMA</a:t>
                      </a:r>
                      <a:endParaRPr sz="1400" u="none" cap="none" strike="noStrike"/>
                    </a:p>
                  </a:txBody>
                  <a:tcPr marT="45725" marB="45725" marR="91450" marL="91450"/>
                </a:tc>
              </a:tr>
              <a:tr h="6973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O3.5 Apoyo de Pequeñas Subvenciones para la Ejecución del C-SAP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Finalizado y </a:t>
                      </a:r>
                      <a:r>
                        <a:rPr lang="en-US"/>
                        <a:t>e</a:t>
                      </a:r>
                      <a:r>
                        <a:rPr lang="en-US" sz="1400" u="none" cap="none" strike="noStrike"/>
                        <a:t>ntregado el </a:t>
                      </a:r>
                      <a:r>
                        <a:rPr lang="en-US"/>
                        <a:t>i</a:t>
                      </a:r>
                      <a:r>
                        <a:rPr lang="en-US" sz="1400" u="none" cap="none" strike="noStrike"/>
                        <a:t>nforme </a:t>
                      </a:r>
                      <a:r>
                        <a:rPr lang="en-US"/>
                        <a:t>f</a:t>
                      </a:r>
                      <a:r>
                        <a:rPr lang="en-US" sz="1400" u="none" cap="none" strike="noStrike"/>
                        <a:t>inal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CANARI</a:t>
                      </a:r>
                      <a:endParaRPr sz="1400" u="none" cap="none" strike="noStrike"/>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