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hFFWDtjBC7w0ULKbhxuQ0A+ow8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9d5b209fb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89d5b209fb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ront_cover_flags">
  <p:cSld name="front_cover_flags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/>
          <p:nvPr>
            <p:ph idx="2" type="pic"/>
          </p:nvPr>
        </p:nvSpPr>
        <p:spPr>
          <a:xfrm>
            <a:off x="-25307" y="1495426"/>
            <a:ext cx="9194615" cy="4885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/>
          <p:nvPr/>
        </p:nvSpPr>
        <p:spPr>
          <a:xfrm>
            <a:off x="5055476" y="409827"/>
            <a:ext cx="4109162" cy="4043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wo Content">
  <p:cSld name="4_Two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-15477" y="5630875"/>
            <a:ext cx="9159479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4726" y="5976949"/>
            <a:ext cx="1322784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/>
          <p:nvPr>
            <p:ph idx="1" type="body"/>
          </p:nvPr>
        </p:nvSpPr>
        <p:spPr>
          <a:xfrm>
            <a:off x="1616786" y="1865312"/>
            <a:ext cx="6027943" cy="324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50"/>
              <a:buFont typeface="Arial"/>
              <a:buNone/>
              <a:defRPr b="1" i="0" sz="225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83333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1" i="1" sz="18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575"/>
              <a:buFont typeface="Arial"/>
              <a:buNone/>
              <a:defRPr b="0" i="0" sz="1575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rgbClr val="15C6D9"/>
              </a:buClr>
              <a:buSzPts val="1350"/>
              <a:buFont typeface="Noto Sans Symbols"/>
              <a:buChar char="▪"/>
              <a:defRPr b="0" i="0" sz="135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28612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15C6D9"/>
              </a:buClr>
              <a:buSzPts val="1575"/>
              <a:buFont typeface="Arimo"/>
              <a:buChar char="▸"/>
              <a:defRPr b="0" i="0" sz="105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ctr">
              <a:spcBef>
                <a:spcPts val="330"/>
              </a:spcBef>
              <a:spcAft>
                <a:spcPts val="0"/>
              </a:spcAft>
              <a:buClr>
                <a:srgbClr val="15C6D9"/>
              </a:buClr>
              <a:buSzPts val="1650"/>
              <a:buFont typeface="Arial"/>
              <a:buNone/>
              <a:defRPr b="1" i="1" sz="1650" u="none" cap="none" strike="noStrike">
                <a:solidFill>
                  <a:srgbClr val="15C6D9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mage result for unops logo" id="18" name="Google Shape;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94" y="6405947"/>
            <a:ext cx="1831239" cy="26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text">
  <p:cSld name="picture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/>
          <p:nvPr>
            <p:ph idx="2" type="pic"/>
          </p:nvPr>
        </p:nvSpPr>
        <p:spPr>
          <a:xfrm>
            <a:off x="488752" y="1577081"/>
            <a:ext cx="3532101" cy="3534083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447" y="6333777"/>
            <a:ext cx="6264091" cy="4545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/>
          <p:nvPr/>
        </p:nvSpPr>
        <p:spPr>
          <a:xfrm>
            <a:off x="-20638" y="5630863"/>
            <a:ext cx="9199563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ront_cover_no_flags">
  <p:cSld name="front_cover_no_flag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>
            <p:ph idx="2" type="pic"/>
          </p:nvPr>
        </p:nvSpPr>
        <p:spPr>
          <a:xfrm>
            <a:off x="-25307" y="1495426"/>
            <a:ext cx="9194615" cy="4885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0"/>
          <p:cNvSpPr/>
          <p:nvPr/>
        </p:nvSpPr>
        <p:spPr>
          <a:xfrm>
            <a:off x="6010507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47" y="6333777"/>
            <a:ext cx="6264091" cy="45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s">
  <p:cSld name="3 picture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/>
          <p:nvPr/>
        </p:nvSpPr>
        <p:spPr>
          <a:xfrm>
            <a:off x="4229100" y="409575"/>
            <a:ext cx="4935538" cy="18097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2"/>
          <p:cNvSpPr/>
          <p:nvPr>
            <p:ph idx="2" type="pic"/>
          </p:nvPr>
        </p:nvSpPr>
        <p:spPr>
          <a:xfrm>
            <a:off x="238233" y="1853179"/>
            <a:ext cx="2830512" cy="2832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2"/>
          <p:cNvSpPr/>
          <p:nvPr>
            <p:ph idx="3" type="pic"/>
          </p:nvPr>
        </p:nvSpPr>
        <p:spPr>
          <a:xfrm>
            <a:off x="3185655" y="1853179"/>
            <a:ext cx="2830512" cy="2832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2"/>
          <p:cNvSpPr/>
          <p:nvPr>
            <p:ph idx="4" type="pic"/>
          </p:nvPr>
        </p:nvSpPr>
        <p:spPr>
          <a:xfrm>
            <a:off x="6133076" y="1853179"/>
            <a:ext cx="2830512" cy="2832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_text">
  <p:cSld name="table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/>
          <p:nvPr/>
        </p:nvSpPr>
        <p:spPr>
          <a:xfrm>
            <a:off x="4229100" y="409575"/>
            <a:ext cx="4935538" cy="18097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3"/>
          <p:cNvSpPr/>
          <p:nvPr>
            <p:ph idx="2" type="tbl"/>
          </p:nvPr>
        </p:nvSpPr>
        <p:spPr>
          <a:xfrm>
            <a:off x="488029" y="1549400"/>
            <a:ext cx="3621088" cy="37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_cover_no_flags">
  <p:cSld name="back_cover_no_flag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4"/>
          <p:cNvSpPr/>
          <p:nvPr>
            <p:ph idx="2" type="pic"/>
          </p:nvPr>
        </p:nvSpPr>
        <p:spPr>
          <a:xfrm>
            <a:off x="-25307" y="1495426"/>
            <a:ext cx="9194615" cy="4885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4"/>
          <p:cNvSpPr/>
          <p:nvPr/>
        </p:nvSpPr>
        <p:spPr>
          <a:xfrm>
            <a:off x="4492487" y="409827"/>
            <a:ext cx="4672151" cy="4043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4"/>
          <p:cNvSpPr/>
          <p:nvPr/>
        </p:nvSpPr>
        <p:spPr>
          <a:xfrm>
            <a:off x="4519909" y="386679"/>
            <a:ext cx="4572000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Teleconferencia </a:t>
            </a:r>
            <a:r>
              <a:rPr lang="es-CO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CLME+  - MINAE Costa Rica</a:t>
            </a:r>
            <a:endParaRPr/>
          </a:p>
          <a:p>
            <a:pPr indent="0" lvl="0" marL="0" marR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11 de junio del 2020</a:t>
            </a:r>
            <a:endParaRPr sz="12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_cover_flags">
  <p:cSld name="back_cover_flag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/>
          <p:nvPr>
            <p:ph idx="2" type="pic"/>
          </p:nvPr>
        </p:nvSpPr>
        <p:spPr>
          <a:xfrm>
            <a:off x="-25307" y="1495426"/>
            <a:ext cx="9194615" cy="4885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/>
          <p:nvPr/>
        </p:nvSpPr>
        <p:spPr>
          <a:xfrm>
            <a:off x="6010507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077" l="0" r="0" t="9076"/>
          <a:stretch/>
        </p:blipFill>
        <p:spPr>
          <a:xfrm>
            <a:off x="-25307" y="1495426"/>
            <a:ext cx="9194615" cy="488561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/>
          <p:nvPr/>
        </p:nvSpPr>
        <p:spPr>
          <a:xfrm>
            <a:off x="-48559" y="2003627"/>
            <a:ext cx="9231313" cy="2679770"/>
          </a:xfrm>
          <a:prstGeom prst="rect">
            <a:avLst/>
          </a:prstGeom>
          <a:solidFill>
            <a:srgbClr val="7F7F7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-20638" y="5630863"/>
            <a:ext cx="9199563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6074499" y="6036682"/>
            <a:ext cx="297464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7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Catalizando la implementación del Programa de Acciones Estratégicas de los Grandes Ecosistemas Marinos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7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del Caribe y de la Plataforma del Norte de Brasil</a:t>
            </a:r>
            <a:endParaRPr b="1" i="1" sz="7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0" y="2603963"/>
            <a:ext cx="92313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Towards the establishment of the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Permanent Coordination Mechanism: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process &amp; timeline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5092262" y="392428"/>
            <a:ext cx="4051738" cy="40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Virtual Project Steering Committee Meeting</a:t>
            </a:r>
            <a:endParaRPr/>
          </a:p>
          <a:p>
            <a:pPr indent="0" lvl="0" marL="0" marR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es-CO" sz="10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16-18 June 2020</a:t>
            </a:r>
            <a:endParaRPr sz="105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2881" y="1014115"/>
            <a:ext cx="6264091" cy="45451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1738365" y="4730380"/>
            <a:ext cx="56672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info@clmeproject.org</a:t>
            </a:r>
            <a:endParaRPr/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6" y="6593789"/>
            <a:ext cx="9144000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4356" y="1068145"/>
            <a:ext cx="1393222" cy="34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4423448" y="3452831"/>
            <a:ext cx="4497346" cy="110993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CC0D9">
                  <a:alpha val="50980"/>
                </a:srgbClr>
              </a:gs>
              <a:gs pos="84000">
                <a:schemeClr val="lt1"/>
              </a:gs>
              <a:gs pos="93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8089021" y="1634650"/>
            <a:ext cx="5036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583" y="1487932"/>
            <a:ext cx="6247453" cy="122208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6464118" y="1965651"/>
            <a:ext cx="2070155" cy="230832"/>
          </a:xfrm>
          <a:prstGeom prst="rect">
            <a:avLst/>
          </a:prstGeom>
          <a:gradFill>
            <a:gsLst>
              <a:gs pos="0">
                <a:srgbClr val="8CD3D5">
                  <a:alpha val="44705"/>
                </a:srgbClr>
              </a:gs>
              <a:gs pos="84000">
                <a:schemeClr val="lt1"/>
              </a:gs>
              <a:gs pos="93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C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REVISED SAP</a:t>
            </a:r>
            <a:endParaRPr i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2"/>
          <p:cNvCxnSpPr/>
          <p:nvPr/>
        </p:nvCxnSpPr>
        <p:spPr>
          <a:xfrm rot="10800000">
            <a:off x="8303007" y="1882201"/>
            <a:ext cx="6035" cy="21534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2"/>
          <p:cNvSpPr txBox="1"/>
          <p:nvPr/>
        </p:nvSpPr>
        <p:spPr>
          <a:xfrm>
            <a:off x="8089021" y="4039711"/>
            <a:ext cx="5036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p2"/>
          <p:cNvCxnSpPr/>
          <p:nvPr/>
        </p:nvCxnSpPr>
        <p:spPr>
          <a:xfrm rot="10800000">
            <a:off x="4547861" y="2299254"/>
            <a:ext cx="6035" cy="172821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2"/>
          <p:cNvSpPr txBox="1"/>
          <p:nvPr/>
        </p:nvSpPr>
        <p:spPr>
          <a:xfrm>
            <a:off x="4346323" y="4031568"/>
            <a:ext cx="5036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4440114" y="3830593"/>
            <a:ext cx="38011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Noto Sans Symbols"/>
              <a:buChar char="✔"/>
            </a:pPr>
            <a:r>
              <a:rPr b="1" lang="es-CO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Integrated Reporting : Marine Environment &amp; Socio-Economics</a:t>
            </a:r>
            <a:endParaRPr b="1" sz="1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Noto Sans Symbols"/>
              <a:buChar char="✔"/>
            </a:pPr>
            <a:r>
              <a:rPr b="1" lang="es-CO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SAP Monitoring &amp; Evaluation Framework</a:t>
            </a:r>
            <a:endParaRPr/>
          </a:p>
          <a:p>
            <a:pPr indent="-214313" lvl="0" marL="214313" marR="0" rt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Noto Sans Symbols"/>
              <a:buChar char="✔"/>
            </a:pPr>
            <a:r>
              <a:rPr b="1" lang="es-CO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CLME+ KNOWLEDGE MANAGEMENT HUB</a:t>
            </a:r>
            <a:endParaRPr/>
          </a:p>
          <a:p>
            <a:pPr indent="-214313" lvl="0" marL="214313" marR="0" rt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Noto Sans Symbols"/>
              <a:buChar char="✔"/>
            </a:pPr>
            <a:r>
              <a:rPr b="1" lang="es-CO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Regional Action &amp; Investment Plans</a:t>
            </a:r>
            <a:endParaRPr b="1" sz="1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 rot="-5400000">
            <a:off x="4619050" y="2290345"/>
            <a:ext cx="156516" cy="22765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5591627" y="2540911"/>
            <a:ext cx="368667" cy="102076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5629792" y="2511729"/>
            <a:ext cx="2073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 rot="5400000">
            <a:off x="3823203" y="2864784"/>
            <a:ext cx="926168" cy="27842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7083181" y="2191731"/>
            <a:ext cx="424793" cy="12611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CD3D5">
                  <a:alpha val="62745"/>
                </a:srgbClr>
              </a:gs>
              <a:gs pos="100000">
                <a:srgbClr val="DAE5F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6634244" y="2149256"/>
            <a:ext cx="2219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250355" y="4264586"/>
            <a:ext cx="3429694" cy="132732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Calibri"/>
              <a:buNone/>
            </a:pPr>
            <a:r>
              <a:rPr b="1" lang="es-CO" sz="15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Critical Importance of the</a:t>
            </a:r>
            <a:endParaRPr b="1" sz="15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Calibri"/>
              <a:buNone/>
            </a:pPr>
            <a:r>
              <a:rPr b="1" lang="es-CO" sz="15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GEF-supported TDA-SAP approach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Calibri"/>
              <a:buNone/>
            </a:pPr>
            <a:r>
              <a:rPr b="1" lang="es-CO" sz="15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the Region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Calibri"/>
              <a:buNone/>
            </a:pPr>
            <a:r>
              <a:rPr b="1" lang="es-CO" sz="15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of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Calibri"/>
              <a:buNone/>
            </a:pPr>
            <a:r>
              <a:rPr b="1" lang="es-CO" sz="15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Coordination Mechanism</a:t>
            </a:r>
            <a:endParaRPr b="1" sz="15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8089021" y="1634650"/>
            <a:ext cx="5036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" name="Google Shape;82;p2"/>
          <p:cNvCxnSpPr/>
          <p:nvPr/>
        </p:nvCxnSpPr>
        <p:spPr>
          <a:xfrm rot="10800000">
            <a:off x="8303007" y="1882201"/>
            <a:ext cx="6035" cy="21534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3" name="Google Shape;83;p2"/>
          <p:cNvGrpSpPr/>
          <p:nvPr/>
        </p:nvGrpSpPr>
        <p:grpSpPr>
          <a:xfrm>
            <a:off x="2783431" y="560439"/>
            <a:ext cx="5525612" cy="1244013"/>
            <a:chOff x="3567578" y="870294"/>
            <a:chExt cx="7367483" cy="1658684"/>
          </a:xfrm>
        </p:grpSpPr>
        <p:sp>
          <p:nvSpPr>
            <p:cNvPr id="84" name="Google Shape;84;p2"/>
            <p:cNvSpPr/>
            <p:nvPr/>
          </p:nvSpPr>
          <p:spPr>
            <a:xfrm>
              <a:off x="3903369" y="1542146"/>
              <a:ext cx="7001918" cy="316531"/>
            </a:xfrm>
            <a:prstGeom prst="rect">
              <a:avLst/>
            </a:prstGeom>
            <a:solidFill>
              <a:srgbClr val="5F49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" name="Google Shape;85;p2"/>
            <p:cNvGrpSpPr/>
            <p:nvPr/>
          </p:nvGrpSpPr>
          <p:grpSpPr>
            <a:xfrm>
              <a:off x="3567578" y="870294"/>
              <a:ext cx="7367483" cy="1658684"/>
              <a:chOff x="3567578" y="870294"/>
              <a:chExt cx="7367483" cy="1658684"/>
            </a:xfrm>
          </p:grpSpPr>
          <p:cxnSp>
            <p:nvCxnSpPr>
              <p:cNvPr id="86" name="Google Shape;86;p2"/>
              <p:cNvCxnSpPr/>
              <p:nvPr/>
            </p:nvCxnSpPr>
            <p:spPr>
              <a:xfrm rot="10800000">
                <a:off x="3903369" y="1210100"/>
                <a:ext cx="0" cy="131887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 rot="10800000">
                <a:off x="10905286" y="1208849"/>
                <a:ext cx="29775" cy="1078229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8" name="Google Shape;88;p2"/>
              <p:cNvSpPr txBox="1"/>
              <p:nvPr/>
            </p:nvSpPr>
            <p:spPr>
              <a:xfrm>
                <a:off x="3567578" y="870294"/>
                <a:ext cx="671580" cy="338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2016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 txBox="1"/>
              <p:nvPr/>
            </p:nvSpPr>
            <p:spPr>
              <a:xfrm>
                <a:off x="3903369" y="1531134"/>
                <a:ext cx="70019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2030 AGENDA FOR SUSTAINABLE DEVELOPMENT (SDG’s)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1041" y="2963747"/>
            <a:ext cx="2150867" cy="4813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4826453" y="2298822"/>
            <a:ext cx="2070155" cy="23083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PROCARIBE+ PROJECT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 rot="10800000">
            <a:off x="6607514" y="2144116"/>
            <a:ext cx="368667" cy="27669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816858" y="2137739"/>
            <a:ext cx="2219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640612" y="2114156"/>
            <a:ext cx="2219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 rot="10800000">
            <a:off x="4784270" y="2150185"/>
            <a:ext cx="368667" cy="27669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811138" y="2120422"/>
            <a:ext cx="2219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574729" y="3538167"/>
            <a:ext cx="4569272" cy="276999"/>
          </a:xfrm>
          <a:prstGeom prst="rect">
            <a:avLst/>
          </a:prstGeom>
          <a:gradFill>
            <a:gsLst>
              <a:gs pos="0">
                <a:srgbClr val="8CD3D5">
                  <a:alpha val="44705"/>
                </a:srgbClr>
              </a:gs>
              <a:gs pos="84000">
                <a:schemeClr val="lt1"/>
              </a:gs>
              <a:gs pos="93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Permanent COORDINATION MECHANISM FOR OCEAN GOVERNANCE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-20638" y="5630863"/>
            <a:ext cx="9199563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500115" y="132792"/>
            <a:ext cx="7962900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TOWARDS A PERMANENT COORDINATION MECHANISM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1703194" y="799166"/>
            <a:ext cx="1848897" cy="1477328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CONSULTATION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 2018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606142" y="1031040"/>
            <a:ext cx="1848897" cy="1477328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CONSULTATION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4156" y="1365613"/>
            <a:ext cx="14318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Preliminary proposals</a:t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016409" y="1360162"/>
            <a:ext cx="14318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Revised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proposal(s)</a:t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612882" y="2024164"/>
            <a:ext cx="143189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proposal(s) </a:t>
            </a: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 to the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CLME+ countries,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half of december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365468" y="2561343"/>
            <a:ext cx="1848897" cy="1477328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NATIONAL INTER-SECTORAL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CONSULTATIONS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 19 – Feb 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012061" y="2446624"/>
            <a:ext cx="1848897" cy="1754326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CLME+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PSC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MEETIG 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16-18 JunE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300427" y="1494055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3669741" y="1490985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5219281" y="1484961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 rot="2887399">
            <a:off x="7281705" y="2174191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rot="8837320">
            <a:off x="7217928" y="3008395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10800000">
            <a:off x="4939879" y="3100133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rot="10800000">
            <a:off x="2613544" y="3079828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19502" y="2883706"/>
            <a:ext cx="2361850" cy="861774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Adhesion </a:t>
            </a: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OPERATIONALIZATION</a:t>
            </a:r>
            <a:endParaRPr b="1" sz="16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2021-22-…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77347" y="4990234"/>
            <a:ext cx="2592827" cy="369332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 (co-)financing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 rot="-5400000">
            <a:off x="916538" y="4242952"/>
            <a:ext cx="91857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 rot="10800000">
            <a:off x="2855825" y="5152709"/>
            <a:ext cx="41993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3361413" y="4996176"/>
            <a:ext cx="54531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Development of the “UNDP/GEF &amp; partners” proposal : “</a:t>
            </a:r>
            <a:r>
              <a:rPr b="1" lang="es-CO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PROCARIBE+”</a:t>
            </a:r>
            <a:r>
              <a:rPr lang="es-CO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: continuity of outcomes of CLME+</a:t>
            </a:r>
            <a:endParaRPr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6295292" y="4556927"/>
            <a:ext cx="281354" cy="433307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936509" y="4556927"/>
            <a:ext cx="281354" cy="433307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19502" y="2475532"/>
            <a:ext cx="23618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PROCARIBE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-342604" y="2330480"/>
            <a:ext cx="5970198" cy="3588250"/>
          </a:xfrm>
          <a:custGeom>
            <a:rect b="b" l="l" r="r" t="t"/>
            <a:pathLst>
              <a:path extrusionOk="0" h="3588250" w="8567180">
                <a:moveTo>
                  <a:pt x="5648134" y="738"/>
                </a:moveTo>
                <a:cubicBezTo>
                  <a:pt x="5538440" y="-3449"/>
                  <a:pt x="5604536" y="10875"/>
                  <a:pt x="5030160" y="25858"/>
                </a:cubicBezTo>
                <a:cubicBezTo>
                  <a:pt x="5024866" y="25996"/>
                  <a:pt x="5050529" y="20834"/>
                  <a:pt x="5045233" y="20834"/>
                </a:cubicBezTo>
                <a:cubicBezTo>
                  <a:pt x="4737984" y="20834"/>
                  <a:pt x="4496134" y="25797"/>
                  <a:pt x="4201171" y="30883"/>
                </a:cubicBezTo>
                <a:lnTo>
                  <a:pt x="1684059" y="10786"/>
                </a:lnTo>
                <a:lnTo>
                  <a:pt x="1126375" y="15810"/>
                </a:lnTo>
                <a:cubicBezTo>
                  <a:pt x="1072975" y="16625"/>
                  <a:pt x="1014474" y="21712"/>
                  <a:pt x="960578" y="25858"/>
                </a:cubicBezTo>
                <a:cubicBezTo>
                  <a:pt x="954511" y="27880"/>
                  <a:pt x="853869" y="62273"/>
                  <a:pt x="834973" y="66052"/>
                </a:cubicBezTo>
                <a:lnTo>
                  <a:pt x="809852" y="71076"/>
                </a:lnTo>
                <a:cubicBezTo>
                  <a:pt x="801478" y="77775"/>
                  <a:pt x="794105" y="85965"/>
                  <a:pt x="784731" y="91173"/>
                </a:cubicBezTo>
                <a:cubicBezTo>
                  <a:pt x="718592" y="127916"/>
                  <a:pt x="646351" y="154168"/>
                  <a:pt x="583764" y="196680"/>
                </a:cubicBezTo>
                <a:cubicBezTo>
                  <a:pt x="556265" y="215358"/>
                  <a:pt x="540753" y="247393"/>
                  <a:pt x="518450" y="272043"/>
                </a:cubicBezTo>
                <a:cubicBezTo>
                  <a:pt x="508916" y="282581"/>
                  <a:pt x="498353" y="292140"/>
                  <a:pt x="488305" y="302188"/>
                </a:cubicBezTo>
                <a:cubicBezTo>
                  <a:pt x="470046" y="347838"/>
                  <a:pt x="488411" y="311490"/>
                  <a:pt x="443088" y="362478"/>
                </a:cubicBezTo>
                <a:cubicBezTo>
                  <a:pt x="427274" y="380268"/>
                  <a:pt x="414354" y="400573"/>
                  <a:pt x="397870" y="417744"/>
                </a:cubicBezTo>
                <a:cubicBezTo>
                  <a:pt x="357677" y="459612"/>
                  <a:pt x="321357" y="505579"/>
                  <a:pt x="277290" y="543349"/>
                </a:cubicBezTo>
                <a:cubicBezTo>
                  <a:pt x="265567" y="553397"/>
                  <a:pt x="253289" y="562833"/>
                  <a:pt x="242120" y="573494"/>
                </a:cubicBezTo>
                <a:cubicBezTo>
                  <a:pt x="216422" y="598024"/>
                  <a:pt x="190571" y="622492"/>
                  <a:pt x="166758" y="648856"/>
                </a:cubicBezTo>
                <a:cubicBezTo>
                  <a:pt x="143616" y="674477"/>
                  <a:pt x="123832" y="702961"/>
                  <a:pt x="101444" y="729243"/>
                </a:cubicBezTo>
                <a:cubicBezTo>
                  <a:pt x="85299" y="748195"/>
                  <a:pt x="67949" y="766087"/>
                  <a:pt x="51202" y="784509"/>
                </a:cubicBezTo>
                <a:cubicBezTo>
                  <a:pt x="44503" y="799582"/>
                  <a:pt x="36524" y="814148"/>
                  <a:pt x="31105" y="829727"/>
                </a:cubicBezTo>
                <a:cubicBezTo>
                  <a:pt x="-11013" y="950815"/>
                  <a:pt x="-12900" y="1058062"/>
                  <a:pt x="41153" y="1196491"/>
                </a:cubicBezTo>
                <a:cubicBezTo>
                  <a:pt x="76363" y="1286662"/>
                  <a:pt x="147361" y="1360366"/>
                  <a:pt x="217000" y="1427604"/>
                </a:cubicBezTo>
                <a:cubicBezTo>
                  <a:pt x="314134" y="1521388"/>
                  <a:pt x="407159" y="1619624"/>
                  <a:pt x="508402" y="1708957"/>
                </a:cubicBezTo>
                <a:cubicBezTo>
                  <a:pt x="536872" y="1734078"/>
                  <a:pt x="564004" y="1760804"/>
                  <a:pt x="593813" y="1784320"/>
                </a:cubicBezTo>
                <a:cubicBezTo>
                  <a:pt x="714785" y="1879754"/>
                  <a:pt x="853781" y="1954605"/>
                  <a:pt x="960578" y="2065674"/>
                </a:cubicBezTo>
                <a:cubicBezTo>
                  <a:pt x="1002446" y="2109217"/>
                  <a:pt x="1059168" y="2142273"/>
                  <a:pt x="1086182" y="2196302"/>
                </a:cubicBezTo>
                <a:lnTo>
                  <a:pt x="1116327" y="2256593"/>
                </a:lnTo>
                <a:cubicBezTo>
                  <a:pt x="1126200" y="2325706"/>
                  <a:pt x="1114770" y="2256084"/>
                  <a:pt x="1136424" y="2347028"/>
                </a:cubicBezTo>
                <a:cubicBezTo>
                  <a:pt x="1140380" y="2363642"/>
                  <a:pt x="1143123" y="2380522"/>
                  <a:pt x="1146472" y="2397269"/>
                </a:cubicBezTo>
                <a:cubicBezTo>
                  <a:pt x="1143568" y="2455356"/>
                  <a:pt x="1129502" y="2555332"/>
                  <a:pt x="1166569" y="2608285"/>
                </a:cubicBezTo>
                <a:cubicBezTo>
                  <a:pt x="1203606" y="2661195"/>
                  <a:pt x="1288597" y="2702205"/>
                  <a:pt x="1347439" y="2733889"/>
                </a:cubicBezTo>
                <a:cubicBezTo>
                  <a:pt x="1352463" y="2742263"/>
                  <a:pt x="1358286" y="2750206"/>
                  <a:pt x="1362512" y="2759010"/>
                </a:cubicBezTo>
                <a:cubicBezTo>
                  <a:pt x="1378406" y="2792123"/>
                  <a:pt x="1390444" y="2827086"/>
                  <a:pt x="1407729" y="2859494"/>
                </a:cubicBezTo>
                <a:cubicBezTo>
                  <a:pt x="1430402" y="2902005"/>
                  <a:pt x="1478493" y="2955092"/>
                  <a:pt x="1523285" y="2970025"/>
                </a:cubicBezTo>
                <a:lnTo>
                  <a:pt x="1538358" y="2975050"/>
                </a:lnTo>
                <a:cubicBezTo>
                  <a:pt x="1602352" y="3055042"/>
                  <a:pt x="1594417" y="3048914"/>
                  <a:pt x="1699131" y="3145872"/>
                </a:cubicBezTo>
                <a:cubicBezTo>
                  <a:pt x="1703017" y="3149470"/>
                  <a:pt x="1709467" y="3148528"/>
                  <a:pt x="1714204" y="3150896"/>
                </a:cubicBezTo>
                <a:cubicBezTo>
                  <a:pt x="1726281" y="3156934"/>
                  <a:pt x="1738633" y="3162810"/>
                  <a:pt x="1749373" y="3170993"/>
                </a:cubicBezTo>
                <a:cubicBezTo>
                  <a:pt x="1773936" y="3189708"/>
                  <a:pt x="1794692" y="3213183"/>
                  <a:pt x="1819712" y="3231283"/>
                </a:cubicBezTo>
                <a:cubicBezTo>
                  <a:pt x="2067088" y="3410236"/>
                  <a:pt x="1904827" y="3293181"/>
                  <a:pt x="2045800" y="3371960"/>
                </a:cubicBezTo>
                <a:cubicBezTo>
                  <a:pt x="2162335" y="3437082"/>
                  <a:pt x="2155254" y="3447384"/>
                  <a:pt x="2286960" y="3492540"/>
                </a:cubicBezTo>
                <a:cubicBezTo>
                  <a:pt x="2359644" y="3517460"/>
                  <a:pt x="2433866" y="3537743"/>
                  <a:pt x="2508024" y="3557854"/>
                </a:cubicBezTo>
                <a:cubicBezTo>
                  <a:pt x="2532749" y="3564559"/>
                  <a:pt x="2557813" y="3571400"/>
                  <a:pt x="2583386" y="3572927"/>
                </a:cubicBezTo>
                <a:cubicBezTo>
                  <a:pt x="2670333" y="3578118"/>
                  <a:pt x="2757558" y="3576276"/>
                  <a:pt x="2844644" y="3577951"/>
                </a:cubicBezTo>
                <a:cubicBezTo>
                  <a:pt x="2896560" y="3581300"/>
                  <a:pt x="2948373" y="3587315"/>
                  <a:pt x="3000393" y="3587999"/>
                </a:cubicBezTo>
                <a:cubicBezTo>
                  <a:pt x="3163631" y="3590147"/>
                  <a:pt x="3304439" y="3578102"/>
                  <a:pt x="3467641" y="3567902"/>
                </a:cubicBezTo>
                <a:lnTo>
                  <a:pt x="4969870" y="3567902"/>
                </a:lnTo>
                <a:cubicBezTo>
                  <a:pt x="5057005" y="3566308"/>
                  <a:pt x="5144041" y="3561203"/>
                  <a:pt x="5231127" y="3557854"/>
                </a:cubicBezTo>
                <a:cubicBezTo>
                  <a:pt x="5319887" y="3561203"/>
                  <a:pt x="5408776" y="3562071"/>
                  <a:pt x="5497408" y="3567902"/>
                </a:cubicBezTo>
                <a:cubicBezTo>
                  <a:pt x="5561686" y="3572131"/>
                  <a:pt x="5588008" y="3577984"/>
                  <a:pt x="5638085" y="3587999"/>
                </a:cubicBezTo>
                <a:cubicBezTo>
                  <a:pt x="5901017" y="3584650"/>
                  <a:pt x="6164163" y="3589083"/>
                  <a:pt x="6426881" y="3577951"/>
                </a:cubicBezTo>
                <a:cubicBezTo>
                  <a:pt x="6559742" y="3572321"/>
                  <a:pt x="6823791" y="3537757"/>
                  <a:pt x="6823791" y="3537757"/>
                </a:cubicBezTo>
                <a:cubicBezTo>
                  <a:pt x="6892455" y="3522685"/>
                  <a:pt x="6960353" y="3503560"/>
                  <a:pt x="7029782" y="3492540"/>
                </a:cubicBezTo>
                <a:cubicBezTo>
                  <a:pt x="7066208" y="3486758"/>
                  <a:pt x="7103622" y="3491260"/>
                  <a:pt x="7140314" y="3487516"/>
                </a:cubicBezTo>
                <a:cubicBezTo>
                  <a:pt x="7185789" y="3482876"/>
                  <a:pt x="7230640" y="3473331"/>
                  <a:pt x="7275967" y="3467419"/>
                </a:cubicBezTo>
                <a:cubicBezTo>
                  <a:pt x="7307694" y="3463281"/>
                  <a:pt x="7339606" y="3460720"/>
                  <a:pt x="7371426" y="3457371"/>
                </a:cubicBezTo>
                <a:cubicBezTo>
                  <a:pt x="7409945" y="3445648"/>
                  <a:pt x="7448867" y="3435176"/>
                  <a:pt x="7486982" y="3422201"/>
                </a:cubicBezTo>
                <a:cubicBezTo>
                  <a:pt x="7527618" y="3408367"/>
                  <a:pt x="7565678" y="3386387"/>
                  <a:pt x="7607562" y="3376984"/>
                </a:cubicBezTo>
                <a:cubicBezTo>
                  <a:pt x="7648544" y="3367784"/>
                  <a:pt x="7691299" y="3370285"/>
                  <a:pt x="7733167" y="3366935"/>
                </a:cubicBezTo>
                <a:cubicBezTo>
                  <a:pt x="7803029" y="3320362"/>
                  <a:pt x="7713969" y="3376294"/>
                  <a:pt x="7818578" y="3326742"/>
                </a:cubicBezTo>
                <a:cubicBezTo>
                  <a:pt x="7832856" y="3319978"/>
                  <a:pt x="7845373" y="3309995"/>
                  <a:pt x="7858771" y="3301621"/>
                </a:cubicBezTo>
                <a:cubicBezTo>
                  <a:pt x="7863795" y="3294922"/>
                  <a:pt x="7870982" y="3289394"/>
                  <a:pt x="7873844" y="3281524"/>
                </a:cubicBezTo>
                <a:cubicBezTo>
                  <a:pt x="7877891" y="3270395"/>
                  <a:pt x="7871161" y="3255346"/>
                  <a:pt x="7878868" y="3246355"/>
                </a:cubicBezTo>
                <a:cubicBezTo>
                  <a:pt x="7893079" y="3229776"/>
                  <a:pt x="7914604" y="3220951"/>
                  <a:pt x="7934134" y="3211186"/>
                </a:cubicBezTo>
                <a:cubicBezTo>
                  <a:pt x="7944182" y="3206162"/>
                  <a:pt x="7953909" y="3200434"/>
                  <a:pt x="7964279" y="3196113"/>
                </a:cubicBezTo>
                <a:cubicBezTo>
                  <a:pt x="8006395" y="3178564"/>
                  <a:pt x="8002495" y="3191405"/>
                  <a:pt x="8054714" y="3160944"/>
                </a:cubicBezTo>
                <a:cubicBezTo>
                  <a:pt x="8076413" y="3148286"/>
                  <a:pt x="8093366" y="3128488"/>
                  <a:pt x="8115004" y="3115727"/>
                </a:cubicBezTo>
                <a:cubicBezTo>
                  <a:pt x="8158878" y="3089853"/>
                  <a:pt x="8205611" y="3069162"/>
                  <a:pt x="8250657" y="3045388"/>
                </a:cubicBezTo>
                <a:cubicBezTo>
                  <a:pt x="8265906" y="3037340"/>
                  <a:pt x="8281843" y="3030289"/>
                  <a:pt x="8295874" y="3020267"/>
                </a:cubicBezTo>
                <a:lnTo>
                  <a:pt x="8331044" y="2995146"/>
                </a:lnTo>
                <a:cubicBezTo>
                  <a:pt x="8335299" y="2986636"/>
                  <a:pt x="8360447" y="2937814"/>
                  <a:pt x="8361189" y="2929832"/>
                </a:cubicBezTo>
                <a:cubicBezTo>
                  <a:pt x="8366776" y="2869778"/>
                  <a:pt x="8361587" y="2809098"/>
                  <a:pt x="8366213" y="2748962"/>
                </a:cubicBezTo>
                <a:cubicBezTo>
                  <a:pt x="8366676" y="2742941"/>
                  <a:pt x="8373776" y="2739392"/>
                  <a:pt x="8376261" y="2733889"/>
                </a:cubicBezTo>
                <a:cubicBezTo>
                  <a:pt x="8397259" y="2687393"/>
                  <a:pt x="8413293" y="2638620"/>
                  <a:pt x="8436551" y="2593212"/>
                </a:cubicBezTo>
                <a:cubicBezTo>
                  <a:pt x="8556322" y="2359375"/>
                  <a:pt x="8521411" y="2461553"/>
                  <a:pt x="8567180" y="2296786"/>
                </a:cubicBezTo>
                <a:cubicBezTo>
                  <a:pt x="8553782" y="2214724"/>
                  <a:pt x="8543035" y="2132186"/>
                  <a:pt x="8526986" y="2050601"/>
                </a:cubicBezTo>
                <a:cubicBezTo>
                  <a:pt x="8522897" y="2029816"/>
                  <a:pt x="8518926" y="2007743"/>
                  <a:pt x="8506890" y="1990311"/>
                </a:cubicBezTo>
                <a:cubicBezTo>
                  <a:pt x="8469730" y="1936493"/>
                  <a:pt x="8421375" y="1891258"/>
                  <a:pt x="8381285" y="1839586"/>
                </a:cubicBezTo>
                <a:cubicBezTo>
                  <a:pt x="8345960" y="1794057"/>
                  <a:pt x="8280802" y="1698909"/>
                  <a:pt x="8280802" y="1698909"/>
                </a:cubicBezTo>
                <a:cubicBezTo>
                  <a:pt x="8254673" y="1411510"/>
                  <a:pt x="8295019" y="1776864"/>
                  <a:pt x="8235584" y="1467797"/>
                </a:cubicBezTo>
                <a:cubicBezTo>
                  <a:pt x="8226678" y="1421485"/>
                  <a:pt x="8225536" y="1374012"/>
                  <a:pt x="8220512" y="1327120"/>
                </a:cubicBezTo>
                <a:cubicBezTo>
                  <a:pt x="8218837" y="1290276"/>
                  <a:pt x="8217719" y="1253402"/>
                  <a:pt x="8215488" y="1216588"/>
                </a:cubicBezTo>
                <a:cubicBezTo>
                  <a:pt x="8214369" y="1198124"/>
                  <a:pt x="8214339" y="1179409"/>
                  <a:pt x="8210463" y="1161322"/>
                </a:cubicBezTo>
                <a:cubicBezTo>
                  <a:pt x="8209198" y="1155418"/>
                  <a:pt x="8203764" y="1151274"/>
                  <a:pt x="8200415" y="1146250"/>
                </a:cubicBezTo>
                <a:cubicBezTo>
                  <a:pt x="8197066" y="1097683"/>
                  <a:pt x="8196741" y="1048812"/>
                  <a:pt x="8190367" y="1000549"/>
                </a:cubicBezTo>
                <a:cubicBezTo>
                  <a:pt x="8176059" y="892218"/>
                  <a:pt x="8139736" y="771521"/>
                  <a:pt x="8064762" y="689050"/>
                </a:cubicBezTo>
                <a:cubicBezTo>
                  <a:pt x="7958212" y="571845"/>
                  <a:pt x="8010510" y="597012"/>
                  <a:pt x="7939158" y="568469"/>
                </a:cubicBezTo>
                <a:cubicBezTo>
                  <a:pt x="7901148" y="535889"/>
                  <a:pt x="7830971" y="470292"/>
                  <a:pt x="7783408" y="452913"/>
                </a:cubicBezTo>
                <a:cubicBezTo>
                  <a:pt x="7726933" y="432278"/>
                  <a:pt x="7666177" y="426118"/>
                  <a:pt x="7607562" y="412720"/>
                </a:cubicBezTo>
                <a:cubicBezTo>
                  <a:pt x="7576031" y="405513"/>
                  <a:pt x="7546856" y="390292"/>
                  <a:pt x="7517127" y="377551"/>
                </a:cubicBezTo>
                <a:cubicBezTo>
                  <a:pt x="7449349" y="348504"/>
                  <a:pt x="7483011" y="357049"/>
                  <a:pt x="7416644" y="322285"/>
                </a:cubicBezTo>
                <a:cubicBezTo>
                  <a:pt x="7398719" y="312895"/>
                  <a:pt x="7379096" y="306939"/>
                  <a:pt x="7361378" y="297164"/>
                </a:cubicBezTo>
                <a:cubicBezTo>
                  <a:pt x="7330445" y="280098"/>
                  <a:pt x="7303414" y="255815"/>
                  <a:pt x="7270942" y="241898"/>
                </a:cubicBezTo>
                <a:cubicBezTo>
                  <a:pt x="7237399" y="227522"/>
                  <a:pt x="7231136" y="224198"/>
                  <a:pt x="7195580" y="211753"/>
                </a:cubicBezTo>
                <a:cubicBezTo>
                  <a:pt x="7175586" y="204755"/>
                  <a:pt x="7155877" y="196647"/>
                  <a:pt x="7135290" y="191656"/>
                </a:cubicBezTo>
                <a:cubicBezTo>
                  <a:pt x="6996130" y="157921"/>
                  <a:pt x="7064384" y="181891"/>
                  <a:pt x="6924274" y="161511"/>
                </a:cubicBezTo>
                <a:cubicBezTo>
                  <a:pt x="6867056" y="153188"/>
                  <a:pt x="6810813" y="138637"/>
                  <a:pt x="6753452" y="131366"/>
                </a:cubicBezTo>
                <a:cubicBezTo>
                  <a:pt x="6562901" y="107212"/>
                  <a:pt x="6358945" y="113653"/>
                  <a:pt x="6170648" y="111269"/>
                </a:cubicBezTo>
                <a:cubicBezTo>
                  <a:pt x="6118732" y="109594"/>
                  <a:pt x="6066727" y="109700"/>
                  <a:pt x="6014899" y="106245"/>
                </a:cubicBezTo>
                <a:cubicBezTo>
                  <a:pt x="5839459" y="94549"/>
                  <a:pt x="5846853" y="94306"/>
                  <a:pt x="5728520" y="76100"/>
                </a:cubicBezTo>
                <a:cubicBezTo>
                  <a:pt x="5704216" y="51796"/>
                  <a:pt x="5723668" y="67290"/>
                  <a:pt x="5688327" y="50979"/>
                </a:cubicBezTo>
                <a:cubicBezTo>
                  <a:pt x="5674727" y="44702"/>
                  <a:pt x="5757828" y="4925"/>
                  <a:pt x="5648134" y="738"/>
                </a:cubicBezTo>
                <a:close/>
              </a:path>
            </a:pathLst>
          </a:cu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5301756" y="1157681"/>
            <a:ext cx="3989051" cy="4247317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PERMANENT COORDINATION MECHANISM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-20638" y="5630863"/>
            <a:ext cx="9199563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231973" y="2607545"/>
            <a:ext cx="2215241" cy="141179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90429" y="2949188"/>
            <a:ext cx="1636207" cy="97134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183421" y="1411789"/>
            <a:ext cx="2822945" cy="3054698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47633" y="1480406"/>
            <a:ext cx="27180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IOCARIBE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31974" y="2592696"/>
            <a:ext cx="2426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CLME+ PCU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702442" y="3022539"/>
            <a:ext cx="156390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 as 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interim Secretariat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CLME+ ICM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4"/>
          <p:cNvCxnSpPr/>
          <p:nvPr/>
        </p:nvCxnSpPr>
        <p:spPr>
          <a:xfrm flipH="1">
            <a:off x="646120" y="1860537"/>
            <a:ext cx="161702" cy="67276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42" name="Google Shape;142;p4"/>
          <p:cNvSpPr txBox="1"/>
          <p:nvPr/>
        </p:nvSpPr>
        <p:spPr>
          <a:xfrm>
            <a:off x="1060266" y="1946365"/>
            <a:ext cx="14684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low-cost hosting arrangement (project duration)</a:t>
            </a:r>
            <a:endParaRPr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2541645" y="2934839"/>
            <a:ext cx="330099" cy="35972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3387571" y="2951978"/>
            <a:ext cx="1507406" cy="97134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109066" y="1421839"/>
            <a:ext cx="4029965" cy="3054698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244774" y="1483196"/>
            <a:ext cx="27180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IGO? country?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3788277" y="2556761"/>
            <a:ext cx="30992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PROCARIBE+ PCU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3399583" y="3025329"/>
            <a:ext cx="156390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 as 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interim Secretariat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CLME+ ICM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4"/>
          <p:cNvCxnSpPr/>
          <p:nvPr/>
        </p:nvCxnSpPr>
        <p:spPr>
          <a:xfrm flipH="1">
            <a:off x="3528247" y="1880217"/>
            <a:ext cx="62241" cy="665508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50" name="Google Shape;150;p4"/>
          <p:cNvSpPr txBox="1"/>
          <p:nvPr/>
        </p:nvSpPr>
        <p:spPr>
          <a:xfrm>
            <a:off x="3629923" y="1849738"/>
            <a:ext cx="14684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low-cost hosting arrangement (project duration)</a:t>
            </a:r>
            <a:endParaRPr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3235776" y="2607997"/>
            <a:ext cx="3764837" cy="141179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5301756" y="2969110"/>
            <a:ext cx="1636207" cy="97134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5337907" y="3045433"/>
            <a:ext cx="15639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 as 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interim Secretariat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</a:t>
            </a:r>
            <a:r>
              <a:rPr b="1" lang="es-CO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PCM</a:t>
            </a:r>
            <a:endParaRPr b="1"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4933317" y="3213347"/>
            <a:ext cx="330099" cy="35972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231973" y="422031"/>
            <a:ext cx="2164559" cy="369332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CLME+ 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3680607" y="415400"/>
            <a:ext cx="332000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PROCARIBE+ 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7036764" y="3213347"/>
            <a:ext cx="330099" cy="35972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2447215" y="419380"/>
            <a:ext cx="1182708" cy="369332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7095273" y="428129"/>
            <a:ext cx="1736521" cy="369332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Post-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7403014" y="2588670"/>
            <a:ext cx="3398587" cy="141179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7241731" y="1434679"/>
            <a:ext cx="4029965" cy="3054698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7380037" y="1514092"/>
            <a:ext cx="27180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IGO? country?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4"/>
          <p:cNvCxnSpPr/>
          <p:nvPr/>
        </p:nvCxnSpPr>
        <p:spPr>
          <a:xfrm flipH="1">
            <a:off x="7691382" y="1857413"/>
            <a:ext cx="62241" cy="665508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4" name="Google Shape;164;p4"/>
          <p:cNvSpPr txBox="1"/>
          <p:nvPr/>
        </p:nvSpPr>
        <p:spPr>
          <a:xfrm>
            <a:off x="7788269" y="1828805"/>
            <a:ext cx="14684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low-cost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permanet hosting arrangement</a:t>
            </a:r>
            <a:endParaRPr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7620506" y="2960725"/>
            <a:ext cx="1636207" cy="97134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7656657" y="2994638"/>
            <a:ext cx="15639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PCM</a:t>
            </a:r>
            <a:endParaRPr b="1"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Secretariat</a:t>
            </a:r>
            <a:endParaRPr b="1"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2888426" y="1066303"/>
            <a:ext cx="4991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-20638" y="5630863"/>
            <a:ext cx="9199563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/>
        </p:nvSpPr>
        <p:spPr>
          <a:xfrm>
            <a:off x="1240555" y="125220"/>
            <a:ext cx="6785197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TENTATIVE TIMELINE 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CLME+ Project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“</a:t>
            </a: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PROCARIBE+” Project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Interim Mechanism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 Mechanism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Interim Secretariat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 Secretariat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" y="1612390"/>
            <a:ext cx="9144000" cy="405904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/>
          <p:nvPr/>
        </p:nvSpPr>
        <p:spPr>
          <a:xfrm>
            <a:off x="3453653" y="4121524"/>
            <a:ext cx="1270747" cy="1026458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3453653" y="5139023"/>
            <a:ext cx="12707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“DANGER ZONE”</a:t>
            </a:r>
            <a:endParaRPr sz="1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89d5b209fb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5976938"/>
            <a:ext cx="1763713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89d5b209fb_0_9"/>
          <p:cNvSpPr txBox="1"/>
          <p:nvPr/>
        </p:nvSpPr>
        <p:spPr>
          <a:xfrm>
            <a:off x="1179450" y="597051"/>
            <a:ext cx="67851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PRELIMINARY CALL FOR EXPRESSION OF INTEREST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countries and IGO’s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host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Permanent Coordination Mechanism Secretariat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(request to fill in form)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until now</a:t>
            </a:r>
            <a:r>
              <a:rPr i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 EXPRESSION </a:t>
            </a:r>
            <a:r>
              <a:rPr b="1" lang="es-CO" sz="2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OF INTEREST </a:t>
            </a:r>
            <a:r>
              <a:rPr b="1" lang="es-CO" sz="2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- GOVERNMENT OF HONDURAS</a:t>
            </a:r>
            <a:endParaRPr b="1" sz="20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2017-09-18T17:42:48Z</dcterms:created>
  <dc:creator>Patricia Ventura</dc:creator>
</cp:coreProperties>
</file>