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Roboto"/>
      <p:regular r:id="rId30"/>
      <p:bold r:id="rId31"/>
      <p:italic r:id="rId32"/>
      <p:boldItalic r:id="rId33"/>
    </p:embeddedFont>
    <p:embeddedFont>
      <p:font typeface="Gill Sans"/>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6" roundtripDataSignature="AMtx7mjDwqjQj8Rufqd0GzqsnJiUoskS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GillSans-bold.fntdata"/><Relationship Id="rId12" Type="http://schemas.openxmlformats.org/officeDocument/2006/relationships/slide" Target="slides/slide7.xml"/><Relationship Id="rId34" Type="http://schemas.openxmlformats.org/officeDocument/2006/relationships/font" Target="fonts/GillSans-regular.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88fd18bd6e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50">
                <a:highlight>
                  <a:srgbClr val="FFFFFF"/>
                </a:highlight>
                <a:latin typeface="Arial"/>
                <a:ea typeface="Arial"/>
                <a:cs typeface="Arial"/>
                <a:sym typeface="Arial"/>
              </a:rPr>
              <a:t>Complementary Function 3, it is considered relevant to note that it will seek to be in line with the UNESCO initiative that declared the "decade for ocean research and science 2021-2030".</a:t>
            </a:r>
            <a:endParaRPr/>
          </a:p>
        </p:txBody>
      </p:sp>
      <p:sp>
        <p:nvSpPr>
          <p:cNvPr id="109" name="Google Shape;109;g88fd18bd6e_0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highlight>
                  <a:srgbClr val="FFFFFF"/>
                </a:highlight>
                <a:latin typeface="Arial"/>
                <a:ea typeface="Arial"/>
                <a:cs typeface="Arial"/>
                <a:sym typeface="Arial"/>
              </a:rPr>
              <a:t>Comment made:The 4th Objective is better placed as a function rather than an objecitive</a:t>
            </a:r>
            <a:endParaRPr>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a:highlight>
                  <a:srgbClr val="FFFFFF"/>
                </a:highlight>
                <a:latin typeface="Arial"/>
                <a:ea typeface="Arial"/>
                <a:cs typeface="Arial"/>
                <a:sym typeface="Arial"/>
              </a:rPr>
              <a:t>Response: </a:t>
            </a:r>
            <a:r>
              <a:rPr lang="en-US" sz="1150">
                <a:solidFill>
                  <a:srgbClr val="FF0000"/>
                </a:solidFill>
                <a:highlight>
                  <a:srgbClr val="FFFF00"/>
                </a:highlight>
                <a:latin typeface="Arial"/>
                <a:ea typeface="Arial"/>
                <a:cs typeface="Arial"/>
                <a:sym typeface="Arial"/>
              </a:rPr>
              <a:t>The fourth objective has been added compared to the previous draft based on comments made by countries and IGOs highlighting the importance of engaging with non-state actors. Stakeholder engagement is one of the complementary functions of the CM.</a:t>
            </a:r>
            <a:endParaRPr>
              <a:highlight>
                <a:srgbClr val="FFFFFF"/>
              </a:highlight>
              <a:latin typeface="Arial"/>
              <a:ea typeface="Arial"/>
              <a:cs typeface="Arial"/>
              <a:sym typeface="Arial"/>
            </a:endParaRPr>
          </a:p>
        </p:txBody>
      </p:sp>
      <p:sp>
        <p:nvSpPr>
          <p:cNvPr id="73" name="Google Shape;7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50">
                <a:highlight>
                  <a:srgbClr val="00B050"/>
                </a:highlight>
                <a:latin typeface="Arial"/>
                <a:ea typeface="Arial"/>
                <a:cs typeface="Arial"/>
                <a:sym typeface="Arial"/>
              </a:rPr>
              <a:t>UNEP-CEP and FAO-WECAFC will also be involved in the GEF GOM SAP implementation project.</a:t>
            </a:r>
            <a:endParaRPr sz="1150">
              <a:highlight>
                <a:srgbClr val="00B050"/>
              </a:highlight>
              <a:latin typeface="Arial"/>
              <a:ea typeface="Arial"/>
              <a:cs typeface="Arial"/>
              <a:sym typeface="Arial"/>
            </a:endParaRPr>
          </a:p>
          <a:p>
            <a:pPr indent="0" lvl="0" marL="0" rtl="0" algn="l">
              <a:lnSpc>
                <a:spcPct val="100000"/>
              </a:lnSpc>
              <a:spcBef>
                <a:spcPts val="0"/>
              </a:spcBef>
              <a:spcAft>
                <a:spcPts val="0"/>
              </a:spcAft>
              <a:buSzPts val="1400"/>
              <a:buNone/>
            </a:pPr>
            <a:r>
              <a:rPr lang="en-US">
                <a:highlight>
                  <a:srgbClr val="FFFFFF"/>
                </a:highlight>
                <a:latin typeface="Arial"/>
                <a:ea typeface="Arial"/>
                <a:cs typeface="Arial"/>
                <a:sym typeface="Arial"/>
              </a:rPr>
              <a:t>Differing perspectives that (a) including the GoM would make the scope too big for the PCM, basically biting off more than can be chewed and (b) the GoM is within the mandate of several regional organisations and is ecologically linked and therefore should be included. Including it does not bring in any additional countries or regional organisations, and it has its own LME initiative which could be merged into the PCM.</a:t>
            </a:r>
            <a:endParaRPr>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150">
                <a:highlight>
                  <a:srgbClr val="FFFFFF"/>
                </a:highlight>
                <a:latin typeface="Arial"/>
                <a:ea typeface="Arial"/>
                <a:cs typeface="Arial"/>
                <a:sym typeface="Arial"/>
              </a:rPr>
              <a:t>Comment: In terms of geographic scope I think that it would suffice to say that international cooperation will be supported to take into consideration these interactions between the LMEs</a:t>
            </a:r>
            <a:endParaRPr>
              <a:highlight>
                <a:srgbClr val="FFFFFF"/>
              </a:highlight>
              <a:latin typeface="Arial"/>
              <a:ea typeface="Arial"/>
              <a:cs typeface="Arial"/>
              <a:sym typeface="Arial"/>
            </a:endParaRPr>
          </a:p>
        </p:txBody>
      </p:sp>
      <p:sp>
        <p:nvSpPr>
          <p:cNvPr id="80" name="Google Shape;8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50">
                <a:highlight>
                  <a:srgbClr val="FFFFFF"/>
                </a:highlight>
                <a:latin typeface="Arial"/>
                <a:ea typeface="Arial"/>
                <a:cs typeface="Arial"/>
                <a:sym typeface="Arial"/>
              </a:rPr>
              <a:t>Comment It would be relevant to extend the thematic scope to the blue economy (i.e marine renewable energies, aquaculture, marine genetic resources, blue tourism, shipping ...).</a:t>
            </a:r>
            <a:endParaRPr/>
          </a:p>
        </p:txBody>
      </p:sp>
      <p:sp>
        <p:nvSpPr>
          <p:cNvPr id="87" name="Google Shape;8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The SG to approve changes to the status of the functions of the Coordination Mechanism, from complementary to core, or vice versa;</a:t>
            </a:r>
            <a:endParaRPr/>
          </a:p>
        </p:txBody>
      </p:sp>
      <p:sp>
        <p:nvSpPr>
          <p:cNvPr id="94" name="Google Shape;9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88fd18bd6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800"/>
              <a:t>[Support coherent regional ocean governance including through more harmonized regional policy and institutional frameworks]</a:t>
            </a:r>
            <a:endParaRPr sz="1800"/>
          </a:p>
          <a:p>
            <a:pPr indent="0" lvl="0" marL="0" rtl="0" algn="l">
              <a:lnSpc>
                <a:spcPct val="100000"/>
              </a:lnSpc>
              <a:spcBef>
                <a:spcPts val="0"/>
              </a:spcBef>
              <a:spcAft>
                <a:spcPts val="0"/>
              </a:spcAft>
              <a:buClr>
                <a:schemeClr val="dk1"/>
              </a:buClr>
              <a:buSzPts val="1100"/>
              <a:buFont typeface="Arial"/>
              <a:buNone/>
            </a:pPr>
            <a:r>
              <a:rPr lang="en-US" sz="1800"/>
              <a:t>[Foster a coordinated approach to regional ocean governance]</a:t>
            </a:r>
            <a:endParaRPr/>
          </a:p>
        </p:txBody>
      </p:sp>
      <p:sp>
        <p:nvSpPr>
          <p:cNvPr id="103" name="Google Shape;103;g88fd18bd6e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ront_cover">
  <p:cSld name="front_cover">
    <p:spTree>
      <p:nvGrpSpPr>
        <p:cNvPr id="11" name="Shape 11"/>
        <p:cNvGrpSpPr/>
        <p:nvPr/>
      </p:nvGrpSpPr>
      <p:grpSpPr>
        <a:xfrm>
          <a:off x="0" y="0"/>
          <a:ext cx="0" cy="0"/>
          <a:chOff x="0" y="0"/>
          <a:chExt cx="0" cy="0"/>
        </a:xfrm>
      </p:grpSpPr>
      <p:sp>
        <p:nvSpPr>
          <p:cNvPr id="12" name="Google Shape;12;p25"/>
          <p:cNvSpPr/>
          <p:nvPr>
            <p:ph idx="2" type="pic"/>
          </p:nvPr>
        </p:nvSpPr>
        <p:spPr>
          <a:xfrm>
            <a:off x="-25307" y="1495426"/>
            <a:ext cx="9194615" cy="488561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640"/>
              </a:spcBef>
              <a:spcAft>
                <a:spcPts val="0"/>
              </a:spcAft>
              <a:buClr>
                <a:srgbClr val="7F7F7F"/>
              </a:buClr>
              <a:buSzPts val="3200"/>
              <a:buFont typeface="Arial"/>
              <a:buNone/>
              <a:defRPr b="0" i="0" sz="3200" u="none" cap="none" strike="noStrike">
                <a:solidFill>
                  <a:srgbClr val="7F7F7F"/>
                </a:solidFill>
                <a:latin typeface="Gill Sans"/>
                <a:ea typeface="Gill Sans"/>
                <a:cs typeface="Gill Sans"/>
                <a:sym typeface="Gill Sans"/>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Gill Sans"/>
                <a:ea typeface="Gill Sans"/>
                <a:cs typeface="Gill Sans"/>
                <a:sym typeface="Gill Sans"/>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Gill Sans"/>
                <a:ea typeface="Gill Sans"/>
                <a:cs typeface="Gill Sans"/>
                <a:sym typeface="Gill Sans"/>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13" name="Google Shape;13;p25"/>
          <p:cNvSpPr/>
          <p:nvPr/>
        </p:nvSpPr>
        <p:spPr>
          <a:xfrm>
            <a:off x="4837815" y="409827"/>
            <a:ext cx="4326824" cy="404345"/>
          </a:xfrm>
          <a:prstGeom prst="rect">
            <a:avLst/>
          </a:prstGeom>
          <a:solidFill>
            <a:srgbClr val="0095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 name="Google Shape;14;p25"/>
          <p:cNvSpPr txBox="1"/>
          <p:nvPr>
            <p:ph idx="1" type="body"/>
          </p:nvPr>
        </p:nvSpPr>
        <p:spPr>
          <a:xfrm>
            <a:off x="-41968" y="2232000"/>
            <a:ext cx="9204232" cy="1479550"/>
          </a:xfrm>
          <a:prstGeom prst="rect">
            <a:avLst/>
          </a:prstGeom>
          <a:solidFill>
            <a:srgbClr val="0095D4"/>
          </a:solidFill>
          <a:ln cap="flat" cmpd="sng" w="9525">
            <a:solidFill>
              <a:srgbClr val="0095D4"/>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venir"/>
                <a:ea typeface="Avenir"/>
                <a:cs typeface="Avenir"/>
                <a:sym typeface="Avenir"/>
              </a:defRPr>
            </a:lvl1pPr>
            <a:lvl2pPr indent="-228600" lvl="1" marL="914400" marR="0" rtl="0" algn="l">
              <a:lnSpc>
                <a:spcPct val="100000"/>
              </a:lnSpc>
              <a:spcBef>
                <a:spcPts val="0"/>
              </a:spcBef>
              <a:spcAft>
                <a:spcPts val="0"/>
              </a:spcAft>
              <a:buClr>
                <a:schemeClr val="lt1"/>
              </a:buClr>
              <a:buSzPts val="2000"/>
              <a:buFont typeface="Arial"/>
              <a:buNone/>
              <a:defRPr b="0" i="0" sz="2000" u="none" cap="none" strike="noStrike">
                <a:solidFill>
                  <a:schemeClr val="lt1"/>
                </a:solidFill>
                <a:latin typeface="Avenir"/>
                <a:ea typeface="Avenir"/>
                <a:cs typeface="Avenir"/>
                <a:sym typeface="Avenir"/>
              </a:defRPr>
            </a:lvl2pPr>
            <a:lvl3pPr indent="-228600" lvl="2" marL="137160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venir"/>
                <a:ea typeface="Avenir"/>
                <a:cs typeface="Avenir"/>
                <a:sym typeface="Avenir"/>
              </a:defRPr>
            </a:lvl3pPr>
            <a:lvl4pPr indent="-228600" lvl="3" marL="182880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venir"/>
                <a:ea typeface="Avenir"/>
                <a:cs typeface="Avenir"/>
                <a:sym typeface="Avenir"/>
              </a:defRPr>
            </a:lvl4pPr>
            <a:lvl5pPr indent="-228600" lvl="4" marL="228600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venir"/>
                <a:ea typeface="Avenir"/>
                <a:cs typeface="Avenir"/>
                <a:sym typeface="Avenir"/>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p:cSld name="text">
    <p:spTree>
      <p:nvGrpSpPr>
        <p:cNvPr id="15" name="Shape 15"/>
        <p:cNvGrpSpPr/>
        <p:nvPr/>
      </p:nvGrpSpPr>
      <p:grpSpPr>
        <a:xfrm>
          <a:off x="0" y="0"/>
          <a:ext cx="0" cy="0"/>
          <a:chOff x="0" y="0"/>
          <a:chExt cx="0" cy="0"/>
        </a:xfrm>
      </p:grpSpPr>
      <p:sp>
        <p:nvSpPr>
          <p:cNvPr id="16" name="Google Shape;16;p26"/>
          <p:cNvSpPr/>
          <p:nvPr/>
        </p:nvSpPr>
        <p:spPr>
          <a:xfrm>
            <a:off x="4229383" y="409828"/>
            <a:ext cx="4935255" cy="181188"/>
          </a:xfrm>
          <a:prstGeom prst="rect">
            <a:avLst/>
          </a:prstGeom>
          <a:solidFill>
            <a:srgbClr val="0095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95D4"/>
              </a:solidFill>
              <a:latin typeface="Calibri"/>
              <a:ea typeface="Calibri"/>
              <a:cs typeface="Calibri"/>
              <a:sym typeface="Calibri"/>
            </a:endParaRPr>
          </a:p>
        </p:txBody>
      </p:sp>
      <p:sp>
        <p:nvSpPr>
          <p:cNvPr id="17" name="Google Shape;17;p26"/>
          <p:cNvSpPr/>
          <p:nvPr/>
        </p:nvSpPr>
        <p:spPr>
          <a:xfrm>
            <a:off x="-20638" y="5630863"/>
            <a:ext cx="9199563" cy="1227137"/>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 name="Google Shape;18;p26"/>
          <p:cNvPicPr preferRelativeResize="0"/>
          <p:nvPr/>
        </p:nvPicPr>
        <p:blipFill rotWithShape="1">
          <a:blip r:embed="rId2">
            <a:alphaModFix/>
          </a:blip>
          <a:srcRect b="0" l="0" r="0" t="0"/>
          <a:stretch/>
        </p:blipFill>
        <p:spPr>
          <a:xfrm>
            <a:off x="7300913" y="5976938"/>
            <a:ext cx="1763712" cy="746125"/>
          </a:xfrm>
          <a:prstGeom prst="rect">
            <a:avLst/>
          </a:prstGeom>
          <a:noFill/>
          <a:ln>
            <a:noFill/>
          </a:ln>
        </p:spPr>
      </p:pic>
      <p:sp>
        <p:nvSpPr>
          <p:cNvPr id="19" name="Google Shape;19;p26"/>
          <p:cNvSpPr txBox="1"/>
          <p:nvPr>
            <p:ph idx="1" type="body"/>
          </p:nvPr>
        </p:nvSpPr>
        <p:spPr>
          <a:xfrm>
            <a:off x="577516" y="1865312"/>
            <a:ext cx="8037257" cy="32458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3333"/>
              </a:lnSpc>
              <a:spcBef>
                <a:spcPts val="0"/>
              </a:spcBef>
              <a:spcAft>
                <a:spcPts val="0"/>
              </a:spcAft>
              <a:buClr>
                <a:srgbClr val="595959"/>
              </a:buClr>
              <a:buSzPts val="3000"/>
              <a:buFont typeface="Arial"/>
              <a:buNone/>
              <a:defRPr b="1" i="0" sz="3000" u="none" cap="none" strike="noStrike">
                <a:solidFill>
                  <a:srgbClr val="595959"/>
                </a:solidFill>
                <a:latin typeface="Avenir"/>
                <a:ea typeface="Avenir"/>
                <a:cs typeface="Avenir"/>
                <a:sym typeface="Avenir"/>
              </a:defRPr>
            </a:lvl1pPr>
            <a:lvl2pPr indent="-228600" lvl="1" marL="914400" marR="0" rtl="0" algn="l">
              <a:lnSpc>
                <a:spcPct val="83333"/>
              </a:lnSpc>
              <a:spcBef>
                <a:spcPts val="400"/>
              </a:spcBef>
              <a:spcAft>
                <a:spcPts val="0"/>
              </a:spcAft>
              <a:buClr>
                <a:srgbClr val="595959"/>
              </a:buClr>
              <a:buSzPts val="2400"/>
              <a:buFont typeface="Arial"/>
              <a:buNone/>
              <a:defRPr b="1" i="1" sz="2400" u="none" cap="none" strike="noStrike">
                <a:solidFill>
                  <a:srgbClr val="595959"/>
                </a:solidFill>
                <a:latin typeface="Avenir"/>
                <a:ea typeface="Avenir"/>
                <a:cs typeface="Avenir"/>
                <a:sym typeface="Avenir"/>
              </a:defRPr>
            </a:lvl2pPr>
            <a:lvl3pPr indent="-228600" lvl="2" marL="1371600" marR="0" rtl="0" algn="l">
              <a:lnSpc>
                <a:spcPct val="100000"/>
              </a:lnSpc>
              <a:spcBef>
                <a:spcPts val="400"/>
              </a:spcBef>
              <a:spcAft>
                <a:spcPts val="0"/>
              </a:spcAft>
              <a:buClr>
                <a:srgbClr val="595959"/>
              </a:buClr>
              <a:buSzPts val="2100"/>
              <a:buFont typeface="Arial"/>
              <a:buNone/>
              <a:defRPr b="0" i="0" sz="2100" u="none" cap="none" strike="noStrike">
                <a:solidFill>
                  <a:srgbClr val="595959"/>
                </a:solidFill>
                <a:latin typeface="Avenir"/>
                <a:ea typeface="Avenir"/>
                <a:cs typeface="Avenir"/>
                <a:sym typeface="Avenir"/>
              </a:defRPr>
            </a:lvl3pPr>
            <a:lvl4pPr indent="-342900" lvl="3" marL="1828800" marR="0" rtl="0" algn="l">
              <a:lnSpc>
                <a:spcPct val="100000"/>
              </a:lnSpc>
              <a:spcBef>
                <a:spcPts val="360"/>
              </a:spcBef>
              <a:spcAft>
                <a:spcPts val="0"/>
              </a:spcAft>
              <a:buClr>
                <a:srgbClr val="0095D4"/>
              </a:buClr>
              <a:buSzPts val="1800"/>
              <a:buFont typeface="Noto Sans Symbols"/>
              <a:buChar char="▪"/>
              <a:defRPr b="0" i="0" sz="1800" u="none" cap="none" strike="noStrike">
                <a:solidFill>
                  <a:srgbClr val="595959"/>
                </a:solidFill>
                <a:latin typeface="Avenir"/>
                <a:ea typeface="Avenir"/>
                <a:cs typeface="Avenir"/>
                <a:sym typeface="Avenir"/>
              </a:defRPr>
            </a:lvl4pPr>
            <a:lvl5pPr indent="-361950" lvl="4" marL="2286000" marR="0" rtl="0" algn="l">
              <a:lnSpc>
                <a:spcPct val="100000"/>
              </a:lnSpc>
              <a:spcBef>
                <a:spcPts val="280"/>
              </a:spcBef>
              <a:spcAft>
                <a:spcPts val="0"/>
              </a:spcAft>
              <a:buClr>
                <a:srgbClr val="0095D4"/>
              </a:buClr>
              <a:buSzPts val="2100"/>
              <a:buFont typeface="Arimo"/>
              <a:buChar char="▸"/>
              <a:defRPr b="0" i="0" sz="1400" u="none" cap="none" strike="noStrike">
                <a:solidFill>
                  <a:srgbClr val="595959"/>
                </a:solidFill>
                <a:latin typeface="Avenir"/>
                <a:ea typeface="Avenir"/>
                <a:cs typeface="Avenir"/>
                <a:sym typeface="Avenir"/>
              </a:defRPr>
            </a:lvl5pPr>
            <a:lvl6pPr indent="-228600" lvl="5" marL="2743200" marR="0" rtl="0" algn="ctr">
              <a:lnSpc>
                <a:spcPct val="100000"/>
              </a:lnSpc>
              <a:spcBef>
                <a:spcPts val="440"/>
              </a:spcBef>
              <a:spcAft>
                <a:spcPts val="0"/>
              </a:spcAft>
              <a:buClr>
                <a:srgbClr val="0095D4"/>
              </a:buClr>
              <a:buSzPts val="2200"/>
              <a:buFont typeface="Arial"/>
              <a:buNone/>
              <a:defRPr b="1" i="1" sz="2200" u="none" cap="none" strike="noStrike">
                <a:solidFill>
                  <a:srgbClr val="0095D4"/>
                </a:solidFill>
                <a:latin typeface="Avenir"/>
                <a:ea typeface="Avenir"/>
                <a:cs typeface="Avenir"/>
                <a:sym typeface="Avenir"/>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_text">
  <p:cSld name="picture_text">
    <p:spTree>
      <p:nvGrpSpPr>
        <p:cNvPr id="20" name="Shape 20"/>
        <p:cNvGrpSpPr/>
        <p:nvPr/>
      </p:nvGrpSpPr>
      <p:grpSpPr>
        <a:xfrm>
          <a:off x="0" y="0"/>
          <a:ext cx="0" cy="0"/>
          <a:chOff x="0" y="0"/>
          <a:chExt cx="0" cy="0"/>
        </a:xfrm>
      </p:grpSpPr>
      <p:sp>
        <p:nvSpPr>
          <p:cNvPr id="21" name="Google Shape;21;p27"/>
          <p:cNvSpPr/>
          <p:nvPr/>
        </p:nvSpPr>
        <p:spPr>
          <a:xfrm>
            <a:off x="-20638" y="5630863"/>
            <a:ext cx="9199563" cy="1227137"/>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27"/>
          <p:cNvSpPr/>
          <p:nvPr>
            <p:ph idx="2" type="pic"/>
          </p:nvPr>
        </p:nvSpPr>
        <p:spPr>
          <a:xfrm>
            <a:off x="488753" y="1865312"/>
            <a:ext cx="3244032" cy="3245852"/>
          </a:xfrm>
          <a:prstGeom prst="ellipse">
            <a:avLst/>
          </a:prstGeom>
          <a:noFill/>
          <a:ln>
            <a:noFill/>
          </a:ln>
        </p:spPr>
        <p:txBody>
          <a:bodyPr anchorCtr="0" anchor="t" bIns="45700" lIns="91425" spcFirstLastPara="1" rIns="91425" wrap="square" tIns="45700">
            <a:noAutofit/>
          </a:bodyPr>
          <a:lstStyle>
            <a:lvl1pPr lvl="0" marR="0" rtl="0" algn="ctr">
              <a:lnSpc>
                <a:spcPct val="100000"/>
              </a:lnSpc>
              <a:spcBef>
                <a:spcPts val="280"/>
              </a:spcBef>
              <a:spcAft>
                <a:spcPts val="0"/>
              </a:spcAft>
              <a:buClr>
                <a:srgbClr val="A5A5A5"/>
              </a:buClr>
              <a:buSzPts val="1400"/>
              <a:buFont typeface="Arial"/>
              <a:buNone/>
              <a:defRPr b="0" i="0" sz="1400" u="none" cap="none" strike="noStrike">
                <a:solidFill>
                  <a:srgbClr val="A5A5A5"/>
                </a:solidFill>
                <a:latin typeface="Avenir"/>
                <a:ea typeface="Avenir"/>
                <a:cs typeface="Avenir"/>
                <a:sym typeface="Avenir"/>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Gill Sans"/>
                <a:ea typeface="Gill Sans"/>
                <a:cs typeface="Gill Sans"/>
                <a:sym typeface="Gill Sans"/>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Gill Sans"/>
                <a:ea typeface="Gill Sans"/>
                <a:cs typeface="Gill Sans"/>
                <a:sym typeface="Gill Sans"/>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23" name="Google Shape;23;p27"/>
          <p:cNvSpPr/>
          <p:nvPr/>
        </p:nvSpPr>
        <p:spPr>
          <a:xfrm>
            <a:off x="4229383" y="409828"/>
            <a:ext cx="4935255" cy="181188"/>
          </a:xfrm>
          <a:prstGeom prst="rect">
            <a:avLst/>
          </a:prstGeom>
          <a:solidFill>
            <a:srgbClr val="0095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4" name="Google Shape;24;p27"/>
          <p:cNvPicPr preferRelativeResize="0"/>
          <p:nvPr/>
        </p:nvPicPr>
        <p:blipFill rotWithShape="1">
          <a:blip r:embed="rId2">
            <a:alphaModFix/>
          </a:blip>
          <a:srcRect b="0" l="0" r="0" t="0"/>
          <a:stretch/>
        </p:blipFill>
        <p:spPr>
          <a:xfrm>
            <a:off x="7300913" y="5976938"/>
            <a:ext cx="1763712" cy="746125"/>
          </a:xfrm>
          <a:prstGeom prst="rect">
            <a:avLst/>
          </a:prstGeom>
          <a:noFill/>
          <a:ln>
            <a:noFill/>
          </a:ln>
        </p:spPr>
      </p:pic>
      <p:sp>
        <p:nvSpPr>
          <p:cNvPr id="25" name="Google Shape;25;p27"/>
          <p:cNvSpPr txBox="1"/>
          <p:nvPr>
            <p:ph idx="1" type="body"/>
          </p:nvPr>
        </p:nvSpPr>
        <p:spPr>
          <a:xfrm>
            <a:off x="4096748" y="1865312"/>
            <a:ext cx="4518025" cy="32458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3333"/>
              </a:lnSpc>
              <a:spcBef>
                <a:spcPts val="0"/>
              </a:spcBef>
              <a:spcAft>
                <a:spcPts val="0"/>
              </a:spcAft>
              <a:buClr>
                <a:srgbClr val="595959"/>
              </a:buClr>
              <a:buSzPts val="3000"/>
              <a:buFont typeface="Arial"/>
              <a:buNone/>
              <a:defRPr b="1" i="0" sz="3000" u="none" cap="none" strike="noStrike">
                <a:solidFill>
                  <a:srgbClr val="595959"/>
                </a:solidFill>
                <a:latin typeface="Avenir"/>
                <a:ea typeface="Avenir"/>
                <a:cs typeface="Avenir"/>
                <a:sym typeface="Avenir"/>
              </a:defRPr>
            </a:lvl1pPr>
            <a:lvl2pPr indent="-228600" lvl="1" marL="914400" marR="0" rtl="0" algn="l">
              <a:lnSpc>
                <a:spcPct val="83333"/>
              </a:lnSpc>
              <a:spcBef>
                <a:spcPts val="400"/>
              </a:spcBef>
              <a:spcAft>
                <a:spcPts val="0"/>
              </a:spcAft>
              <a:buClr>
                <a:srgbClr val="595959"/>
              </a:buClr>
              <a:buSzPts val="2400"/>
              <a:buFont typeface="Arial"/>
              <a:buNone/>
              <a:defRPr b="1" i="1" sz="2400" u="none" cap="none" strike="noStrike">
                <a:solidFill>
                  <a:srgbClr val="595959"/>
                </a:solidFill>
                <a:latin typeface="Avenir"/>
                <a:ea typeface="Avenir"/>
                <a:cs typeface="Avenir"/>
                <a:sym typeface="Avenir"/>
              </a:defRPr>
            </a:lvl2pPr>
            <a:lvl3pPr indent="-228600" lvl="2" marL="1371600" marR="0" rtl="0" algn="l">
              <a:lnSpc>
                <a:spcPct val="100000"/>
              </a:lnSpc>
              <a:spcBef>
                <a:spcPts val="400"/>
              </a:spcBef>
              <a:spcAft>
                <a:spcPts val="0"/>
              </a:spcAft>
              <a:buClr>
                <a:srgbClr val="595959"/>
              </a:buClr>
              <a:buSzPts val="2100"/>
              <a:buFont typeface="Arial"/>
              <a:buNone/>
              <a:defRPr b="0" i="0" sz="2100" u="none" cap="none" strike="noStrike">
                <a:solidFill>
                  <a:srgbClr val="595959"/>
                </a:solidFill>
                <a:latin typeface="Avenir"/>
                <a:ea typeface="Avenir"/>
                <a:cs typeface="Avenir"/>
                <a:sym typeface="Avenir"/>
              </a:defRPr>
            </a:lvl3pPr>
            <a:lvl4pPr indent="-342900" lvl="3" marL="1828800" marR="0" rtl="0" algn="l">
              <a:lnSpc>
                <a:spcPct val="100000"/>
              </a:lnSpc>
              <a:spcBef>
                <a:spcPts val="360"/>
              </a:spcBef>
              <a:spcAft>
                <a:spcPts val="0"/>
              </a:spcAft>
              <a:buClr>
                <a:srgbClr val="0095D4"/>
              </a:buClr>
              <a:buSzPts val="1800"/>
              <a:buFont typeface="Noto Sans Symbols"/>
              <a:buChar char="▪"/>
              <a:defRPr b="0" i="0" sz="1800" u="none" cap="none" strike="noStrike">
                <a:solidFill>
                  <a:srgbClr val="595959"/>
                </a:solidFill>
                <a:latin typeface="Avenir"/>
                <a:ea typeface="Avenir"/>
                <a:cs typeface="Avenir"/>
                <a:sym typeface="Avenir"/>
              </a:defRPr>
            </a:lvl4pPr>
            <a:lvl5pPr indent="-361950" lvl="4" marL="2286000" marR="0" rtl="0" algn="l">
              <a:lnSpc>
                <a:spcPct val="100000"/>
              </a:lnSpc>
              <a:spcBef>
                <a:spcPts val="280"/>
              </a:spcBef>
              <a:spcAft>
                <a:spcPts val="0"/>
              </a:spcAft>
              <a:buClr>
                <a:srgbClr val="0095D4"/>
              </a:buClr>
              <a:buSzPts val="2100"/>
              <a:buFont typeface="Arimo"/>
              <a:buChar char="▸"/>
              <a:defRPr b="0" i="0" sz="1400" u="none" cap="none" strike="noStrike">
                <a:solidFill>
                  <a:srgbClr val="595959"/>
                </a:solidFill>
                <a:latin typeface="Avenir"/>
                <a:ea typeface="Avenir"/>
                <a:cs typeface="Avenir"/>
                <a:sym typeface="Avenir"/>
              </a:defRPr>
            </a:lvl5pPr>
            <a:lvl6pPr indent="-228600" lvl="5" marL="2743200" marR="0" rtl="0" algn="ctr">
              <a:lnSpc>
                <a:spcPct val="100000"/>
              </a:lnSpc>
              <a:spcBef>
                <a:spcPts val="440"/>
              </a:spcBef>
              <a:spcAft>
                <a:spcPts val="0"/>
              </a:spcAft>
              <a:buClr>
                <a:srgbClr val="0095D4"/>
              </a:buClr>
              <a:buSzPts val="2200"/>
              <a:buFont typeface="Arial"/>
              <a:buNone/>
              <a:defRPr b="1" i="1" sz="2200" u="none" cap="none" strike="noStrike">
                <a:solidFill>
                  <a:srgbClr val="0095D4"/>
                </a:solidFill>
                <a:latin typeface="Avenir"/>
                <a:ea typeface="Avenir"/>
                <a:cs typeface="Avenir"/>
                <a:sym typeface="Avenir"/>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s">
  <p:cSld name="3 pictures">
    <p:spTree>
      <p:nvGrpSpPr>
        <p:cNvPr id="26" name="Shape 26"/>
        <p:cNvGrpSpPr/>
        <p:nvPr/>
      </p:nvGrpSpPr>
      <p:grpSpPr>
        <a:xfrm>
          <a:off x="0" y="0"/>
          <a:ext cx="0" cy="0"/>
          <a:chOff x="0" y="0"/>
          <a:chExt cx="0" cy="0"/>
        </a:xfrm>
      </p:grpSpPr>
      <p:sp>
        <p:nvSpPr>
          <p:cNvPr id="27" name="Google Shape;27;p28"/>
          <p:cNvSpPr/>
          <p:nvPr>
            <p:ph idx="2" type="pic"/>
          </p:nvPr>
        </p:nvSpPr>
        <p:spPr>
          <a:xfrm>
            <a:off x="262296" y="1744891"/>
            <a:ext cx="2700000" cy="2701515"/>
          </a:xfrm>
          <a:prstGeom prst="ellipse">
            <a:avLst/>
          </a:prstGeom>
          <a:noFill/>
          <a:ln>
            <a:noFill/>
          </a:ln>
        </p:spPr>
        <p:txBody>
          <a:bodyPr anchorCtr="0" anchor="t" bIns="45700" lIns="91425" spcFirstLastPara="1" rIns="91425" wrap="square" tIns="45700">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Gill Sans"/>
                <a:ea typeface="Gill Sans"/>
                <a:cs typeface="Gill Sans"/>
                <a:sym typeface="Gill Sans"/>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Gill Sans"/>
                <a:ea typeface="Gill Sans"/>
                <a:cs typeface="Gill Sans"/>
                <a:sym typeface="Gill Sans"/>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Gill Sans"/>
                <a:ea typeface="Gill Sans"/>
                <a:cs typeface="Gill Sans"/>
                <a:sym typeface="Gill Sans"/>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28" name="Google Shape;28;p28"/>
          <p:cNvSpPr/>
          <p:nvPr>
            <p:ph idx="3" type="pic"/>
          </p:nvPr>
        </p:nvSpPr>
        <p:spPr>
          <a:xfrm>
            <a:off x="3209718" y="1744891"/>
            <a:ext cx="2700000" cy="2700000"/>
          </a:xfrm>
          <a:prstGeom prst="ellipse">
            <a:avLst/>
          </a:prstGeom>
          <a:noFill/>
          <a:ln>
            <a:noFill/>
          </a:ln>
        </p:spPr>
        <p:txBody>
          <a:bodyPr anchorCtr="0" anchor="t" bIns="45700" lIns="91425" spcFirstLastPara="1" rIns="91425" wrap="square" tIns="45700">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Gill Sans"/>
                <a:ea typeface="Gill Sans"/>
                <a:cs typeface="Gill Sans"/>
                <a:sym typeface="Gill Sans"/>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Gill Sans"/>
                <a:ea typeface="Gill Sans"/>
                <a:cs typeface="Gill Sans"/>
                <a:sym typeface="Gill Sans"/>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Gill Sans"/>
                <a:ea typeface="Gill Sans"/>
                <a:cs typeface="Gill Sans"/>
                <a:sym typeface="Gill Sans"/>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29" name="Google Shape;29;p28"/>
          <p:cNvSpPr/>
          <p:nvPr>
            <p:ph idx="4" type="pic"/>
          </p:nvPr>
        </p:nvSpPr>
        <p:spPr>
          <a:xfrm>
            <a:off x="6157139" y="1744891"/>
            <a:ext cx="2700000" cy="2700000"/>
          </a:xfrm>
          <a:prstGeom prst="ellipse">
            <a:avLst/>
          </a:prstGeom>
          <a:noFill/>
          <a:ln>
            <a:noFill/>
          </a:ln>
        </p:spPr>
        <p:txBody>
          <a:bodyPr anchorCtr="0" anchor="t" bIns="45700" lIns="91425" spcFirstLastPara="1" rIns="91425" wrap="square" tIns="45700">
            <a:noAutofit/>
          </a:bodyPr>
          <a:lstStyle>
            <a:lvl1pPr lvl="0" marR="0" rtl="0" algn="ctr">
              <a:lnSpc>
                <a:spcPct val="100000"/>
              </a:lnSpc>
              <a:spcBef>
                <a:spcPts val="400"/>
              </a:spcBef>
              <a:spcAft>
                <a:spcPts val="0"/>
              </a:spcAft>
              <a:buClr>
                <a:srgbClr val="7F7F7F"/>
              </a:buClr>
              <a:buSzPts val="2000"/>
              <a:buFont typeface="Arial"/>
              <a:buNone/>
              <a:defRPr b="0" i="0" sz="2000" u="none" cap="none" strike="noStrike">
                <a:solidFill>
                  <a:srgbClr val="7F7F7F"/>
                </a:solidFill>
                <a:latin typeface="Gill Sans"/>
                <a:ea typeface="Gill Sans"/>
                <a:cs typeface="Gill Sans"/>
                <a:sym typeface="Gill Sans"/>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Gill Sans"/>
                <a:ea typeface="Gill Sans"/>
                <a:cs typeface="Gill Sans"/>
                <a:sym typeface="Gill Sans"/>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Gill Sans"/>
                <a:ea typeface="Gill Sans"/>
                <a:cs typeface="Gill Sans"/>
                <a:sym typeface="Gill Sans"/>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30" name="Google Shape;30;p28"/>
          <p:cNvSpPr/>
          <p:nvPr/>
        </p:nvSpPr>
        <p:spPr>
          <a:xfrm>
            <a:off x="4229383" y="409828"/>
            <a:ext cx="4935255" cy="181188"/>
          </a:xfrm>
          <a:prstGeom prst="rect">
            <a:avLst/>
          </a:prstGeom>
          <a:solidFill>
            <a:srgbClr val="0095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 name="Google Shape;31;p28"/>
          <p:cNvSpPr/>
          <p:nvPr/>
        </p:nvSpPr>
        <p:spPr>
          <a:xfrm>
            <a:off x="-20638" y="5630863"/>
            <a:ext cx="9199563" cy="1227137"/>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2" name="Google Shape;32;p28"/>
          <p:cNvPicPr preferRelativeResize="0"/>
          <p:nvPr/>
        </p:nvPicPr>
        <p:blipFill rotWithShape="1">
          <a:blip r:embed="rId2">
            <a:alphaModFix/>
          </a:blip>
          <a:srcRect b="0" l="0" r="0" t="0"/>
          <a:stretch/>
        </p:blipFill>
        <p:spPr>
          <a:xfrm>
            <a:off x="7300913" y="5976938"/>
            <a:ext cx="1763712" cy="746125"/>
          </a:xfrm>
          <a:prstGeom prst="rect">
            <a:avLst/>
          </a:prstGeom>
          <a:noFill/>
          <a:ln>
            <a:noFill/>
          </a:ln>
        </p:spPr>
      </p:pic>
      <p:sp>
        <p:nvSpPr>
          <p:cNvPr id="33" name="Google Shape;33;p28"/>
          <p:cNvSpPr txBox="1"/>
          <p:nvPr>
            <p:ph idx="1" type="body"/>
          </p:nvPr>
        </p:nvSpPr>
        <p:spPr>
          <a:xfrm>
            <a:off x="262296" y="4517033"/>
            <a:ext cx="2700000" cy="11900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1111"/>
              </a:lnSpc>
              <a:spcBef>
                <a:spcPts val="0"/>
              </a:spcBef>
              <a:spcAft>
                <a:spcPts val="0"/>
              </a:spcAft>
              <a:buClr>
                <a:srgbClr val="7F7F7F"/>
              </a:buClr>
              <a:buSzPts val="1800"/>
              <a:buFont typeface="Arial"/>
              <a:buNone/>
              <a:defRPr b="1" i="0" sz="1800" u="none" cap="none" strike="noStrike">
                <a:solidFill>
                  <a:srgbClr val="7F7F7F"/>
                </a:solidFill>
                <a:latin typeface="Avenir"/>
                <a:ea typeface="Avenir"/>
                <a:cs typeface="Avenir"/>
                <a:sym typeface="Avenir"/>
              </a:defRPr>
            </a:lvl1pPr>
            <a:lvl2pPr indent="-228600" lvl="1" marL="914400" marR="0" rtl="0" algn="l">
              <a:lnSpc>
                <a:spcPct val="100000"/>
              </a:lnSpc>
              <a:spcBef>
                <a:spcPts val="0"/>
              </a:spcBef>
              <a:spcAft>
                <a:spcPts val="0"/>
              </a:spcAft>
              <a:buClr>
                <a:srgbClr val="7F7F7F"/>
              </a:buClr>
              <a:buSzPts val="1600"/>
              <a:buFont typeface="Arial"/>
              <a:buNone/>
              <a:defRPr b="0" i="0" sz="1600" u="none" cap="none" strike="noStrike">
                <a:solidFill>
                  <a:srgbClr val="7F7F7F"/>
                </a:solidFill>
                <a:latin typeface="Avenir"/>
                <a:ea typeface="Avenir"/>
                <a:cs typeface="Avenir"/>
                <a:sym typeface="Avenir"/>
              </a:defRPr>
            </a:lvl2pPr>
            <a:lvl3pPr indent="-228600" lvl="2" marL="1371600" marR="0" rtl="0" algn="l">
              <a:lnSpc>
                <a:spcPct val="114285"/>
              </a:lnSpc>
              <a:spcBef>
                <a:spcPts val="0"/>
              </a:spcBef>
              <a:spcAft>
                <a:spcPts val="0"/>
              </a:spcAft>
              <a:buClr>
                <a:srgbClr val="7F7F7F"/>
              </a:buClr>
              <a:buSzPts val="1400"/>
              <a:buFont typeface="Arial"/>
              <a:buNone/>
              <a:defRPr b="0" i="0" sz="1400" u="none" cap="none" strike="noStrike">
                <a:solidFill>
                  <a:srgbClr val="7F7F7F"/>
                </a:solidFill>
                <a:latin typeface="Avenir"/>
                <a:ea typeface="Avenir"/>
                <a:cs typeface="Avenir"/>
                <a:sym typeface="Avenir"/>
              </a:defRPr>
            </a:lvl3pPr>
            <a:lvl4pPr indent="-228600" lvl="3" marL="1828800" marR="0" rtl="0" algn="l">
              <a:lnSpc>
                <a:spcPct val="114285"/>
              </a:lnSpc>
              <a:spcBef>
                <a:spcPts val="0"/>
              </a:spcBef>
              <a:spcAft>
                <a:spcPts val="0"/>
              </a:spcAft>
              <a:buClr>
                <a:srgbClr val="7F7F7F"/>
              </a:buClr>
              <a:buSzPts val="1400"/>
              <a:buFont typeface="Arial"/>
              <a:buNone/>
              <a:defRPr b="0" i="0" sz="1400" u="none" cap="none" strike="noStrike">
                <a:solidFill>
                  <a:srgbClr val="7F7F7F"/>
                </a:solidFill>
                <a:latin typeface="Avenir"/>
                <a:ea typeface="Avenir"/>
                <a:cs typeface="Avenir"/>
                <a:sym typeface="Avenir"/>
              </a:defRPr>
            </a:lvl4pPr>
            <a:lvl5pPr indent="-312420" lvl="4" marL="2286000" marR="0" rtl="0" algn="l">
              <a:lnSpc>
                <a:spcPct val="133333"/>
              </a:lnSpc>
              <a:spcBef>
                <a:spcPts val="0"/>
              </a:spcBef>
              <a:spcAft>
                <a:spcPts val="0"/>
              </a:spcAft>
              <a:buClr>
                <a:srgbClr val="7F7F7F"/>
              </a:buClr>
              <a:buSzPts val="1320"/>
              <a:buFont typeface="Merriweather Sans"/>
              <a:buChar char="▸"/>
              <a:defRPr b="0" i="0" sz="1200" u="none" cap="none" strike="noStrike">
                <a:solidFill>
                  <a:srgbClr val="7F7F7F"/>
                </a:solidFill>
                <a:latin typeface="Avenir"/>
                <a:ea typeface="Avenir"/>
                <a:cs typeface="Avenir"/>
                <a:sym typeface="Avenir"/>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34" name="Google Shape;34;p28"/>
          <p:cNvSpPr txBox="1"/>
          <p:nvPr>
            <p:ph idx="5" type="body"/>
          </p:nvPr>
        </p:nvSpPr>
        <p:spPr>
          <a:xfrm>
            <a:off x="3209718" y="4517033"/>
            <a:ext cx="2700000" cy="11900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1111"/>
              </a:lnSpc>
              <a:spcBef>
                <a:spcPts val="0"/>
              </a:spcBef>
              <a:spcAft>
                <a:spcPts val="0"/>
              </a:spcAft>
              <a:buClr>
                <a:srgbClr val="7F7F7F"/>
              </a:buClr>
              <a:buSzPts val="1800"/>
              <a:buFont typeface="Arial"/>
              <a:buNone/>
              <a:defRPr b="1" i="0" sz="1800" u="none" cap="none" strike="noStrike">
                <a:solidFill>
                  <a:srgbClr val="7F7F7F"/>
                </a:solidFill>
                <a:latin typeface="Avenir"/>
                <a:ea typeface="Avenir"/>
                <a:cs typeface="Avenir"/>
                <a:sym typeface="Avenir"/>
              </a:defRPr>
            </a:lvl1pPr>
            <a:lvl2pPr indent="-228600" lvl="1" marL="914400" marR="0" rtl="0" algn="l">
              <a:lnSpc>
                <a:spcPct val="100000"/>
              </a:lnSpc>
              <a:spcBef>
                <a:spcPts val="0"/>
              </a:spcBef>
              <a:spcAft>
                <a:spcPts val="0"/>
              </a:spcAft>
              <a:buClr>
                <a:srgbClr val="7F7F7F"/>
              </a:buClr>
              <a:buSzPts val="1600"/>
              <a:buFont typeface="Arial"/>
              <a:buNone/>
              <a:defRPr b="0" i="0" sz="1600" u="none" cap="none" strike="noStrike">
                <a:solidFill>
                  <a:srgbClr val="7F7F7F"/>
                </a:solidFill>
                <a:latin typeface="Avenir"/>
                <a:ea typeface="Avenir"/>
                <a:cs typeface="Avenir"/>
                <a:sym typeface="Avenir"/>
              </a:defRPr>
            </a:lvl2pPr>
            <a:lvl3pPr indent="-228600" lvl="2" marL="1371600" marR="0" rtl="0" algn="l">
              <a:lnSpc>
                <a:spcPct val="114285"/>
              </a:lnSpc>
              <a:spcBef>
                <a:spcPts val="0"/>
              </a:spcBef>
              <a:spcAft>
                <a:spcPts val="0"/>
              </a:spcAft>
              <a:buClr>
                <a:srgbClr val="7F7F7F"/>
              </a:buClr>
              <a:buSzPts val="1400"/>
              <a:buFont typeface="Arial"/>
              <a:buNone/>
              <a:defRPr b="0" i="0" sz="1400" u="none" cap="none" strike="noStrike">
                <a:solidFill>
                  <a:srgbClr val="7F7F7F"/>
                </a:solidFill>
                <a:latin typeface="Avenir"/>
                <a:ea typeface="Avenir"/>
                <a:cs typeface="Avenir"/>
                <a:sym typeface="Avenir"/>
              </a:defRPr>
            </a:lvl3pPr>
            <a:lvl4pPr indent="-228600" lvl="3" marL="1828800" marR="0" rtl="0" algn="l">
              <a:lnSpc>
                <a:spcPct val="114285"/>
              </a:lnSpc>
              <a:spcBef>
                <a:spcPts val="0"/>
              </a:spcBef>
              <a:spcAft>
                <a:spcPts val="0"/>
              </a:spcAft>
              <a:buClr>
                <a:srgbClr val="7F7F7F"/>
              </a:buClr>
              <a:buSzPts val="1400"/>
              <a:buFont typeface="Arial"/>
              <a:buNone/>
              <a:defRPr b="0" i="0" sz="1400" u="none" cap="none" strike="noStrike">
                <a:solidFill>
                  <a:srgbClr val="7F7F7F"/>
                </a:solidFill>
                <a:latin typeface="Avenir"/>
                <a:ea typeface="Avenir"/>
                <a:cs typeface="Avenir"/>
                <a:sym typeface="Avenir"/>
              </a:defRPr>
            </a:lvl4pPr>
            <a:lvl5pPr indent="-312420" lvl="4" marL="2286000" marR="0" rtl="0" algn="l">
              <a:lnSpc>
                <a:spcPct val="133333"/>
              </a:lnSpc>
              <a:spcBef>
                <a:spcPts val="0"/>
              </a:spcBef>
              <a:spcAft>
                <a:spcPts val="0"/>
              </a:spcAft>
              <a:buClr>
                <a:srgbClr val="7F7F7F"/>
              </a:buClr>
              <a:buSzPts val="1320"/>
              <a:buFont typeface="Merriweather Sans"/>
              <a:buChar char="▸"/>
              <a:defRPr b="0" i="0" sz="1200" u="none" cap="none" strike="noStrike">
                <a:solidFill>
                  <a:srgbClr val="7F7F7F"/>
                </a:solidFill>
                <a:latin typeface="Avenir"/>
                <a:ea typeface="Avenir"/>
                <a:cs typeface="Avenir"/>
                <a:sym typeface="Avenir"/>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35" name="Google Shape;35;p28"/>
          <p:cNvSpPr txBox="1"/>
          <p:nvPr>
            <p:ph idx="6" type="body"/>
          </p:nvPr>
        </p:nvSpPr>
        <p:spPr>
          <a:xfrm>
            <a:off x="6157139" y="4517033"/>
            <a:ext cx="2700000" cy="11900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1111"/>
              </a:lnSpc>
              <a:spcBef>
                <a:spcPts val="0"/>
              </a:spcBef>
              <a:spcAft>
                <a:spcPts val="0"/>
              </a:spcAft>
              <a:buClr>
                <a:srgbClr val="7F7F7F"/>
              </a:buClr>
              <a:buSzPts val="1800"/>
              <a:buFont typeface="Arial"/>
              <a:buNone/>
              <a:defRPr b="1" i="0" sz="1800" u="none" cap="none" strike="noStrike">
                <a:solidFill>
                  <a:srgbClr val="7F7F7F"/>
                </a:solidFill>
                <a:latin typeface="Avenir"/>
                <a:ea typeface="Avenir"/>
                <a:cs typeface="Avenir"/>
                <a:sym typeface="Avenir"/>
              </a:defRPr>
            </a:lvl1pPr>
            <a:lvl2pPr indent="-228600" lvl="1" marL="914400" marR="0" rtl="0" algn="l">
              <a:lnSpc>
                <a:spcPct val="100000"/>
              </a:lnSpc>
              <a:spcBef>
                <a:spcPts val="0"/>
              </a:spcBef>
              <a:spcAft>
                <a:spcPts val="0"/>
              </a:spcAft>
              <a:buClr>
                <a:srgbClr val="7F7F7F"/>
              </a:buClr>
              <a:buSzPts val="1600"/>
              <a:buFont typeface="Arial"/>
              <a:buNone/>
              <a:defRPr b="0" i="0" sz="1600" u="none" cap="none" strike="noStrike">
                <a:solidFill>
                  <a:srgbClr val="7F7F7F"/>
                </a:solidFill>
                <a:latin typeface="Avenir"/>
                <a:ea typeface="Avenir"/>
                <a:cs typeface="Avenir"/>
                <a:sym typeface="Avenir"/>
              </a:defRPr>
            </a:lvl2pPr>
            <a:lvl3pPr indent="-228600" lvl="2" marL="1371600" marR="0" rtl="0" algn="l">
              <a:lnSpc>
                <a:spcPct val="114285"/>
              </a:lnSpc>
              <a:spcBef>
                <a:spcPts val="0"/>
              </a:spcBef>
              <a:spcAft>
                <a:spcPts val="0"/>
              </a:spcAft>
              <a:buClr>
                <a:srgbClr val="7F7F7F"/>
              </a:buClr>
              <a:buSzPts val="1400"/>
              <a:buFont typeface="Arial"/>
              <a:buNone/>
              <a:defRPr b="0" i="0" sz="1400" u="none" cap="none" strike="noStrike">
                <a:solidFill>
                  <a:srgbClr val="7F7F7F"/>
                </a:solidFill>
                <a:latin typeface="Avenir"/>
                <a:ea typeface="Avenir"/>
                <a:cs typeface="Avenir"/>
                <a:sym typeface="Avenir"/>
              </a:defRPr>
            </a:lvl3pPr>
            <a:lvl4pPr indent="-228600" lvl="3" marL="1828800" marR="0" rtl="0" algn="l">
              <a:lnSpc>
                <a:spcPct val="114285"/>
              </a:lnSpc>
              <a:spcBef>
                <a:spcPts val="0"/>
              </a:spcBef>
              <a:spcAft>
                <a:spcPts val="0"/>
              </a:spcAft>
              <a:buClr>
                <a:srgbClr val="7F7F7F"/>
              </a:buClr>
              <a:buSzPts val="1400"/>
              <a:buFont typeface="Arial"/>
              <a:buNone/>
              <a:defRPr b="0" i="0" sz="1400" u="none" cap="none" strike="noStrike">
                <a:solidFill>
                  <a:srgbClr val="7F7F7F"/>
                </a:solidFill>
                <a:latin typeface="Avenir"/>
                <a:ea typeface="Avenir"/>
                <a:cs typeface="Avenir"/>
                <a:sym typeface="Avenir"/>
              </a:defRPr>
            </a:lvl4pPr>
            <a:lvl5pPr indent="-312420" lvl="4" marL="2286000" marR="0" rtl="0" algn="l">
              <a:lnSpc>
                <a:spcPct val="133333"/>
              </a:lnSpc>
              <a:spcBef>
                <a:spcPts val="0"/>
              </a:spcBef>
              <a:spcAft>
                <a:spcPts val="0"/>
              </a:spcAft>
              <a:buClr>
                <a:srgbClr val="7F7F7F"/>
              </a:buClr>
              <a:buSzPts val="1320"/>
              <a:buFont typeface="Merriweather Sans"/>
              <a:buChar char="▸"/>
              <a:defRPr b="0" i="0" sz="1200" u="none" cap="none" strike="noStrike">
                <a:solidFill>
                  <a:srgbClr val="7F7F7F"/>
                </a:solidFill>
                <a:latin typeface="Avenir"/>
                <a:ea typeface="Avenir"/>
                <a:cs typeface="Avenir"/>
                <a:sym typeface="Avenir"/>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_text">
  <p:cSld name="table_text">
    <p:spTree>
      <p:nvGrpSpPr>
        <p:cNvPr id="36" name="Shape 36"/>
        <p:cNvGrpSpPr/>
        <p:nvPr/>
      </p:nvGrpSpPr>
      <p:grpSpPr>
        <a:xfrm>
          <a:off x="0" y="0"/>
          <a:ext cx="0" cy="0"/>
          <a:chOff x="0" y="0"/>
          <a:chExt cx="0" cy="0"/>
        </a:xfrm>
      </p:grpSpPr>
      <p:sp>
        <p:nvSpPr>
          <p:cNvPr id="37" name="Google Shape;37;p29"/>
          <p:cNvSpPr/>
          <p:nvPr>
            <p:ph idx="2" type="tbl"/>
          </p:nvPr>
        </p:nvSpPr>
        <p:spPr>
          <a:xfrm>
            <a:off x="488029" y="1865312"/>
            <a:ext cx="3494424" cy="3245852"/>
          </a:xfrm>
          <a:prstGeom prst="rect">
            <a:avLst/>
          </a:prstGeom>
          <a:solidFill>
            <a:schemeClr val="lt1"/>
          </a:solid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7F7F7F"/>
              </a:buClr>
              <a:buSzPts val="2000"/>
              <a:buFont typeface="Avenir"/>
              <a:buNone/>
              <a:defRPr b="0" i="0" sz="2000" u="none" cap="none" strike="noStrike">
                <a:solidFill>
                  <a:srgbClr val="7F7F7F"/>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38" name="Google Shape;38;p29"/>
          <p:cNvSpPr/>
          <p:nvPr/>
        </p:nvSpPr>
        <p:spPr>
          <a:xfrm>
            <a:off x="4229383" y="409828"/>
            <a:ext cx="4935255" cy="181188"/>
          </a:xfrm>
          <a:prstGeom prst="rect">
            <a:avLst/>
          </a:prstGeom>
          <a:solidFill>
            <a:srgbClr val="0095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9" name="Google Shape;39;p29"/>
          <p:cNvSpPr/>
          <p:nvPr/>
        </p:nvSpPr>
        <p:spPr>
          <a:xfrm>
            <a:off x="-20638" y="5630863"/>
            <a:ext cx="9199563" cy="1227137"/>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0" name="Google Shape;40;p29"/>
          <p:cNvPicPr preferRelativeResize="0"/>
          <p:nvPr/>
        </p:nvPicPr>
        <p:blipFill rotWithShape="1">
          <a:blip r:embed="rId2">
            <a:alphaModFix/>
          </a:blip>
          <a:srcRect b="0" l="0" r="0" t="0"/>
          <a:stretch/>
        </p:blipFill>
        <p:spPr>
          <a:xfrm>
            <a:off x="7300913" y="5976938"/>
            <a:ext cx="1763712" cy="746125"/>
          </a:xfrm>
          <a:prstGeom prst="rect">
            <a:avLst/>
          </a:prstGeom>
          <a:noFill/>
          <a:ln>
            <a:noFill/>
          </a:ln>
        </p:spPr>
      </p:pic>
      <p:sp>
        <p:nvSpPr>
          <p:cNvPr id="41" name="Google Shape;41;p29"/>
          <p:cNvSpPr txBox="1"/>
          <p:nvPr>
            <p:ph idx="1" type="body"/>
          </p:nvPr>
        </p:nvSpPr>
        <p:spPr>
          <a:xfrm>
            <a:off x="4096748" y="1865312"/>
            <a:ext cx="4518025" cy="32458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3333"/>
              </a:lnSpc>
              <a:spcBef>
                <a:spcPts val="0"/>
              </a:spcBef>
              <a:spcAft>
                <a:spcPts val="0"/>
              </a:spcAft>
              <a:buClr>
                <a:srgbClr val="595959"/>
              </a:buClr>
              <a:buSzPts val="3000"/>
              <a:buFont typeface="Arial"/>
              <a:buNone/>
              <a:defRPr b="1" i="0" sz="3000" u="none" cap="none" strike="noStrike">
                <a:solidFill>
                  <a:srgbClr val="595959"/>
                </a:solidFill>
                <a:latin typeface="Avenir"/>
                <a:ea typeface="Avenir"/>
                <a:cs typeface="Avenir"/>
                <a:sym typeface="Avenir"/>
              </a:defRPr>
            </a:lvl1pPr>
            <a:lvl2pPr indent="-228600" lvl="1" marL="914400" marR="0" rtl="0" algn="l">
              <a:lnSpc>
                <a:spcPct val="83333"/>
              </a:lnSpc>
              <a:spcBef>
                <a:spcPts val="400"/>
              </a:spcBef>
              <a:spcAft>
                <a:spcPts val="0"/>
              </a:spcAft>
              <a:buClr>
                <a:srgbClr val="595959"/>
              </a:buClr>
              <a:buSzPts val="2400"/>
              <a:buFont typeface="Arial"/>
              <a:buNone/>
              <a:defRPr b="1" i="1" sz="2400" u="none" cap="none" strike="noStrike">
                <a:solidFill>
                  <a:srgbClr val="595959"/>
                </a:solidFill>
                <a:latin typeface="Avenir"/>
                <a:ea typeface="Avenir"/>
                <a:cs typeface="Avenir"/>
                <a:sym typeface="Avenir"/>
              </a:defRPr>
            </a:lvl2pPr>
            <a:lvl3pPr indent="-228600" lvl="2" marL="1371600" marR="0" rtl="0" algn="l">
              <a:lnSpc>
                <a:spcPct val="100000"/>
              </a:lnSpc>
              <a:spcBef>
                <a:spcPts val="400"/>
              </a:spcBef>
              <a:spcAft>
                <a:spcPts val="0"/>
              </a:spcAft>
              <a:buClr>
                <a:srgbClr val="595959"/>
              </a:buClr>
              <a:buSzPts val="2100"/>
              <a:buFont typeface="Arial"/>
              <a:buNone/>
              <a:defRPr b="0" i="0" sz="2100" u="none" cap="none" strike="noStrike">
                <a:solidFill>
                  <a:srgbClr val="595959"/>
                </a:solidFill>
                <a:latin typeface="Avenir"/>
                <a:ea typeface="Avenir"/>
                <a:cs typeface="Avenir"/>
                <a:sym typeface="Avenir"/>
              </a:defRPr>
            </a:lvl3pPr>
            <a:lvl4pPr indent="-342900" lvl="3" marL="1828800" marR="0" rtl="0" algn="l">
              <a:lnSpc>
                <a:spcPct val="100000"/>
              </a:lnSpc>
              <a:spcBef>
                <a:spcPts val="360"/>
              </a:spcBef>
              <a:spcAft>
                <a:spcPts val="0"/>
              </a:spcAft>
              <a:buClr>
                <a:srgbClr val="0095D4"/>
              </a:buClr>
              <a:buSzPts val="1800"/>
              <a:buFont typeface="Noto Sans Symbols"/>
              <a:buChar char="▪"/>
              <a:defRPr b="0" i="0" sz="1800" u="none" cap="none" strike="noStrike">
                <a:solidFill>
                  <a:srgbClr val="595959"/>
                </a:solidFill>
                <a:latin typeface="Avenir"/>
                <a:ea typeface="Avenir"/>
                <a:cs typeface="Avenir"/>
                <a:sym typeface="Avenir"/>
              </a:defRPr>
            </a:lvl4pPr>
            <a:lvl5pPr indent="-361950" lvl="4" marL="2286000" marR="0" rtl="0" algn="l">
              <a:lnSpc>
                <a:spcPct val="100000"/>
              </a:lnSpc>
              <a:spcBef>
                <a:spcPts val="280"/>
              </a:spcBef>
              <a:spcAft>
                <a:spcPts val="0"/>
              </a:spcAft>
              <a:buClr>
                <a:srgbClr val="0095D4"/>
              </a:buClr>
              <a:buSzPts val="2100"/>
              <a:buFont typeface="Arimo"/>
              <a:buChar char="▸"/>
              <a:defRPr b="0" i="0" sz="1400" u="none" cap="none" strike="noStrike">
                <a:solidFill>
                  <a:srgbClr val="595959"/>
                </a:solidFill>
                <a:latin typeface="Avenir"/>
                <a:ea typeface="Avenir"/>
                <a:cs typeface="Avenir"/>
                <a:sym typeface="Avenir"/>
              </a:defRPr>
            </a:lvl5pPr>
            <a:lvl6pPr indent="-228600" lvl="5" marL="2743200" marR="0" rtl="0" algn="ctr">
              <a:lnSpc>
                <a:spcPct val="100000"/>
              </a:lnSpc>
              <a:spcBef>
                <a:spcPts val="440"/>
              </a:spcBef>
              <a:spcAft>
                <a:spcPts val="0"/>
              </a:spcAft>
              <a:buClr>
                <a:srgbClr val="0095D4"/>
              </a:buClr>
              <a:buSzPts val="2200"/>
              <a:buFont typeface="Arial"/>
              <a:buNone/>
              <a:defRPr b="1" i="1" sz="2200" u="none" cap="none" strike="noStrike">
                <a:solidFill>
                  <a:srgbClr val="0095D4"/>
                </a:solidFill>
                <a:latin typeface="Avenir"/>
                <a:ea typeface="Avenir"/>
                <a:cs typeface="Avenir"/>
                <a:sym typeface="Avenir"/>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_cover">
  <p:cSld name="back_cover">
    <p:spTree>
      <p:nvGrpSpPr>
        <p:cNvPr id="42" name="Shape 42"/>
        <p:cNvGrpSpPr/>
        <p:nvPr/>
      </p:nvGrpSpPr>
      <p:grpSpPr>
        <a:xfrm>
          <a:off x="0" y="0"/>
          <a:ext cx="0" cy="0"/>
          <a:chOff x="0" y="0"/>
          <a:chExt cx="0" cy="0"/>
        </a:xfrm>
      </p:grpSpPr>
      <p:sp>
        <p:nvSpPr>
          <p:cNvPr id="43" name="Google Shape;43;p30"/>
          <p:cNvSpPr/>
          <p:nvPr>
            <p:ph idx="2" type="pic"/>
          </p:nvPr>
        </p:nvSpPr>
        <p:spPr>
          <a:xfrm>
            <a:off x="-25307" y="1495426"/>
            <a:ext cx="9194615" cy="488561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640"/>
              </a:spcBef>
              <a:spcAft>
                <a:spcPts val="0"/>
              </a:spcAft>
              <a:buClr>
                <a:srgbClr val="7F7F7F"/>
              </a:buClr>
              <a:buSzPts val="3200"/>
              <a:buFont typeface="Arial"/>
              <a:buNone/>
              <a:defRPr b="0" i="0" sz="3200" u="none" cap="none" strike="noStrike">
                <a:solidFill>
                  <a:srgbClr val="7F7F7F"/>
                </a:solidFill>
                <a:latin typeface="Gill Sans"/>
                <a:ea typeface="Gill Sans"/>
                <a:cs typeface="Gill Sans"/>
                <a:sym typeface="Gill Sans"/>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Gill Sans"/>
                <a:ea typeface="Gill Sans"/>
                <a:cs typeface="Gill Sans"/>
                <a:sym typeface="Gill Sans"/>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Gill Sans"/>
                <a:ea typeface="Gill Sans"/>
                <a:cs typeface="Gill Sans"/>
                <a:sym typeface="Gill Sans"/>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44" name="Google Shape;44;p30"/>
          <p:cNvSpPr txBox="1"/>
          <p:nvPr>
            <p:ph idx="1" type="body"/>
          </p:nvPr>
        </p:nvSpPr>
        <p:spPr>
          <a:xfrm>
            <a:off x="-41968" y="2232000"/>
            <a:ext cx="9204232" cy="1479550"/>
          </a:xfrm>
          <a:prstGeom prst="rect">
            <a:avLst/>
          </a:prstGeom>
          <a:solidFill>
            <a:srgbClr val="0095D4"/>
          </a:solidFill>
          <a:ln cap="flat" cmpd="sng" w="9525">
            <a:solidFill>
              <a:srgbClr val="0095D4"/>
            </a:solidFill>
            <a:prstDash val="solid"/>
            <a:round/>
            <a:headEnd len="sm" w="sm" type="none"/>
            <a:tailEnd len="sm" w="sm" type="none"/>
          </a:ln>
        </p:spPr>
        <p:txBody>
          <a:bodyPr anchorCtr="1"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400"/>
              <a:buFont typeface="Arial"/>
              <a:buNone/>
              <a:defRPr b="0" i="0" sz="1400" u="none" cap="none" strike="noStrike">
                <a:solidFill>
                  <a:schemeClr val="lt1"/>
                </a:solidFill>
                <a:latin typeface="Avenir"/>
                <a:ea typeface="Avenir"/>
                <a:cs typeface="Avenir"/>
                <a:sym typeface="Avenir"/>
              </a:defRPr>
            </a:lvl1pPr>
            <a:lvl2pPr indent="-228600" lvl="1" marL="914400" marR="0" rtl="0" algn="ctr">
              <a:lnSpc>
                <a:spcPct val="100000"/>
              </a:lnSpc>
              <a:spcBef>
                <a:spcPts val="0"/>
              </a:spcBef>
              <a:spcAft>
                <a:spcPts val="0"/>
              </a:spcAft>
              <a:buClr>
                <a:schemeClr val="lt1"/>
              </a:buClr>
              <a:buSzPts val="1400"/>
              <a:buFont typeface="Arial"/>
              <a:buNone/>
              <a:defRPr b="0" i="0" sz="1400" u="none" cap="none" strike="noStrike">
                <a:solidFill>
                  <a:schemeClr val="lt1"/>
                </a:solidFill>
                <a:latin typeface="Avenir"/>
                <a:ea typeface="Avenir"/>
                <a:cs typeface="Avenir"/>
                <a:sym typeface="Avenir"/>
              </a:defRPr>
            </a:lvl2pPr>
            <a:lvl3pPr indent="-228600" lvl="2" marL="1371600" marR="0" rtl="0" algn="ctr">
              <a:lnSpc>
                <a:spcPct val="100000"/>
              </a:lnSpc>
              <a:spcBef>
                <a:spcPts val="0"/>
              </a:spcBef>
              <a:spcAft>
                <a:spcPts val="0"/>
              </a:spcAft>
              <a:buClr>
                <a:schemeClr val="lt1"/>
              </a:buClr>
              <a:buSzPts val="1400"/>
              <a:buFont typeface="Arial"/>
              <a:buNone/>
              <a:defRPr b="0" i="0" sz="1400" u="none" cap="none" strike="noStrike">
                <a:solidFill>
                  <a:schemeClr val="lt1"/>
                </a:solidFill>
                <a:latin typeface="Avenir"/>
                <a:ea typeface="Avenir"/>
                <a:cs typeface="Avenir"/>
                <a:sym typeface="Avenir"/>
              </a:defRPr>
            </a:lvl3pPr>
            <a:lvl4pPr indent="-228600" lvl="3" marL="1828800" marR="0" rtl="0" algn="ctr">
              <a:lnSpc>
                <a:spcPct val="100000"/>
              </a:lnSpc>
              <a:spcBef>
                <a:spcPts val="0"/>
              </a:spcBef>
              <a:spcAft>
                <a:spcPts val="0"/>
              </a:spcAft>
              <a:buClr>
                <a:schemeClr val="lt1"/>
              </a:buClr>
              <a:buSzPts val="1400"/>
              <a:buFont typeface="Arial"/>
              <a:buNone/>
              <a:defRPr b="0" i="0" sz="1400" u="none" cap="none" strike="noStrike">
                <a:solidFill>
                  <a:schemeClr val="lt1"/>
                </a:solidFill>
                <a:latin typeface="Avenir"/>
                <a:ea typeface="Avenir"/>
                <a:cs typeface="Avenir"/>
                <a:sym typeface="Avenir"/>
              </a:defRPr>
            </a:lvl4pPr>
            <a:lvl5pPr indent="-228600" lvl="4" marL="2286000" marR="0" rtl="0" algn="ctr">
              <a:lnSpc>
                <a:spcPct val="100000"/>
              </a:lnSpc>
              <a:spcBef>
                <a:spcPts val="0"/>
              </a:spcBef>
              <a:spcAft>
                <a:spcPts val="0"/>
              </a:spcAft>
              <a:buClr>
                <a:schemeClr val="lt1"/>
              </a:buClr>
              <a:buSzPts val="1400"/>
              <a:buFont typeface="Arial"/>
              <a:buNone/>
              <a:defRPr b="0" i="0" sz="1400" u="none" cap="none" strike="noStrike">
                <a:solidFill>
                  <a:schemeClr val="lt1"/>
                </a:solidFill>
                <a:latin typeface="Avenir"/>
                <a:ea typeface="Avenir"/>
                <a:cs typeface="Avenir"/>
                <a:sym typeface="Avenir"/>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ill Sans"/>
                <a:ea typeface="Gill Sans"/>
                <a:cs typeface="Gill Sans"/>
                <a:sym typeface="Gill Sans"/>
              </a:defRPr>
            </a:lvl9pPr>
          </a:lstStyle>
          <a:p/>
        </p:txBody>
      </p:sp>
      <p:sp>
        <p:nvSpPr>
          <p:cNvPr id="45" name="Google Shape;45;p30"/>
          <p:cNvSpPr/>
          <p:nvPr/>
        </p:nvSpPr>
        <p:spPr>
          <a:xfrm>
            <a:off x="4837815" y="409827"/>
            <a:ext cx="4326824" cy="404345"/>
          </a:xfrm>
          <a:prstGeom prst="rect">
            <a:avLst/>
          </a:prstGeom>
          <a:solidFill>
            <a:srgbClr val="0095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24"/>
          <p:cNvPicPr preferRelativeResize="0"/>
          <p:nvPr/>
        </p:nvPicPr>
        <p:blipFill rotWithShape="1">
          <a:blip r:embed="rId1">
            <a:alphaModFix/>
          </a:blip>
          <a:srcRect b="8900" l="0" r="0" t="8900"/>
          <a:stretch/>
        </p:blipFill>
        <p:spPr>
          <a:xfrm>
            <a:off x="735858" y="28576"/>
            <a:ext cx="1613361" cy="9366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 name="Shape 50"/>
        <p:cNvGrpSpPr/>
        <p:nvPr/>
      </p:nvGrpSpPr>
      <p:grpSpPr>
        <a:xfrm>
          <a:off x="0" y="0"/>
          <a:ext cx="0" cy="0"/>
          <a:chOff x="0" y="0"/>
          <a:chExt cx="0" cy="0"/>
        </a:xfrm>
      </p:grpSpPr>
      <p:pic>
        <p:nvPicPr>
          <p:cNvPr id="51" name="Google Shape;51;p1"/>
          <p:cNvPicPr preferRelativeResize="0"/>
          <p:nvPr>
            <p:ph idx="2" type="pic"/>
          </p:nvPr>
        </p:nvPicPr>
        <p:blipFill rotWithShape="1">
          <a:blip r:embed="rId3">
            <a:alphaModFix/>
          </a:blip>
          <a:srcRect b="14569" l="0" r="0" t="14571"/>
          <a:stretch/>
        </p:blipFill>
        <p:spPr>
          <a:xfrm>
            <a:off x="-25307" y="1495426"/>
            <a:ext cx="9194615" cy="4885615"/>
          </a:xfrm>
          <a:prstGeom prst="rect">
            <a:avLst/>
          </a:prstGeom>
          <a:noFill/>
          <a:ln>
            <a:noFill/>
          </a:ln>
        </p:spPr>
      </p:pic>
      <p:sp>
        <p:nvSpPr>
          <p:cNvPr id="52" name="Google Shape;52;p1"/>
          <p:cNvSpPr txBox="1"/>
          <p:nvPr>
            <p:ph idx="1" type="body"/>
          </p:nvPr>
        </p:nvSpPr>
        <p:spPr>
          <a:xfrm>
            <a:off x="-34924" y="1495426"/>
            <a:ext cx="9204232" cy="2120917"/>
          </a:xfrm>
          <a:prstGeom prst="rect">
            <a:avLst/>
          </a:prstGeom>
          <a:solidFill>
            <a:srgbClr val="0095D4">
              <a:alpha val="49019"/>
            </a:srgbClr>
          </a:solidFill>
          <a:ln>
            <a:noFill/>
          </a:ln>
        </p:spPr>
        <p:txBody>
          <a:bodyPr anchorCtr="0" anchor="ctr" bIns="45700" lIns="91425" spcFirstLastPara="1" rIns="91425" wrap="square" tIns="45700">
            <a:noAutofit/>
          </a:bodyPr>
          <a:lstStyle/>
          <a:p>
            <a:pPr indent="0" lvl="0" marL="622300" rtl="0" algn="ctr">
              <a:lnSpc>
                <a:spcPct val="100000"/>
              </a:lnSpc>
              <a:spcBef>
                <a:spcPts val="0"/>
              </a:spcBef>
              <a:spcAft>
                <a:spcPts val="0"/>
              </a:spcAft>
              <a:buClr>
                <a:schemeClr val="lt1"/>
              </a:buClr>
              <a:buSzPts val="2200"/>
              <a:buNone/>
            </a:pPr>
            <a:r>
              <a:t/>
            </a:r>
            <a:endParaRPr sz="2200"/>
          </a:p>
          <a:p>
            <a:pPr indent="0" lvl="0" marL="622300" rtl="0" algn="ctr">
              <a:lnSpc>
                <a:spcPct val="100000"/>
              </a:lnSpc>
              <a:spcBef>
                <a:spcPts val="0"/>
              </a:spcBef>
              <a:spcAft>
                <a:spcPts val="0"/>
              </a:spcAft>
              <a:buClr>
                <a:schemeClr val="lt1"/>
              </a:buClr>
              <a:buSzPts val="2200"/>
              <a:buNone/>
            </a:pPr>
            <a:r>
              <a:t/>
            </a:r>
            <a:endParaRPr sz="2200"/>
          </a:p>
          <a:p>
            <a:pPr indent="0" lvl="0" marL="622300" rtl="0" algn="ctr">
              <a:lnSpc>
                <a:spcPct val="100000"/>
              </a:lnSpc>
              <a:spcBef>
                <a:spcPts val="0"/>
              </a:spcBef>
              <a:spcAft>
                <a:spcPts val="0"/>
              </a:spcAft>
              <a:buClr>
                <a:schemeClr val="lt1"/>
              </a:buClr>
              <a:buSzPts val="2200"/>
              <a:buNone/>
            </a:pPr>
            <a:r>
              <a:t/>
            </a:r>
            <a:endParaRPr sz="2200"/>
          </a:p>
          <a:p>
            <a:pPr indent="0" lvl="0" marL="622300" rtl="0" algn="ctr">
              <a:lnSpc>
                <a:spcPct val="100000"/>
              </a:lnSpc>
              <a:spcBef>
                <a:spcPts val="0"/>
              </a:spcBef>
              <a:spcAft>
                <a:spcPts val="0"/>
              </a:spcAft>
              <a:buClr>
                <a:schemeClr val="lt1"/>
              </a:buClr>
              <a:buSzPts val="2200"/>
              <a:buNone/>
            </a:pPr>
            <a:r>
              <a:t/>
            </a:r>
            <a:endParaRPr sz="2200"/>
          </a:p>
          <a:p>
            <a:pPr indent="0" lvl="0" marL="622300" rtl="0" algn="ctr">
              <a:lnSpc>
                <a:spcPct val="100000"/>
              </a:lnSpc>
              <a:spcBef>
                <a:spcPts val="0"/>
              </a:spcBef>
              <a:spcAft>
                <a:spcPts val="0"/>
              </a:spcAft>
              <a:buClr>
                <a:schemeClr val="lt1"/>
              </a:buClr>
              <a:buSzPts val="2200"/>
              <a:buNone/>
            </a:pPr>
            <a:r>
              <a:t/>
            </a:r>
            <a:endParaRPr sz="2200"/>
          </a:p>
          <a:p>
            <a:pPr indent="0" lvl="0" marL="622300" rtl="0" algn="ctr">
              <a:lnSpc>
                <a:spcPct val="100000"/>
              </a:lnSpc>
              <a:spcBef>
                <a:spcPts val="0"/>
              </a:spcBef>
              <a:spcAft>
                <a:spcPts val="0"/>
              </a:spcAft>
              <a:buClr>
                <a:schemeClr val="lt1"/>
              </a:buClr>
              <a:buSzPts val="2200"/>
              <a:buNone/>
            </a:pPr>
            <a:r>
              <a:t/>
            </a:r>
            <a:endParaRPr sz="2200"/>
          </a:p>
          <a:p>
            <a:pPr indent="0" lvl="0" marL="622300" rtl="0" algn="ctr">
              <a:lnSpc>
                <a:spcPct val="100000"/>
              </a:lnSpc>
              <a:spcBef>
                <a:spcPts val="0"/>
              </a:spcBef>
              <a:spcAft>
                <a:spcPts val="0"/>
              </a:spcAft>
              <a:buClr>
                <a:schemeClr val="lt1"/>
              </a:buClr>
              <a:buSzPts val="2200"/>
              <a:buNone/>
            </a:pPr>
            <a:r>
              <a:t/>
            </a:r>
            <a:endParaRPr sz="2200"/>
          </a:p>
          <a:p>
            <a:pPr indent="0" lvl="0" marL="622300" rtl="0" algn="ctr">
              <a:lnSpc>
                <a:spcPct val="100000"/>
              </a:lnSpc>
              <a:spcBef>
                <a:spcPts val="0"/>
              </a:spcBef>
              <a:spcAft>
                <a:spcPts val="0"/>
              </a:spcAft>
              <a:buClr>
                <a:schemeClr val="lt1"/>
              </a:buClr>
              <a:buSzPts val="2200"/>
              <a:buNone/>
            </a:pPr>
            <a:r>
              <a:t/>
            </a:r>
            <a:endParaRPr sz="2200"/>
          </a:p>
          <a:p>
            <a:pPr indent="0" lvl="0" marL="622300" rtl="0" algn="ctr">
              <a:lnSpc>
                <a:spcPct val="100000"/>
              </a:lnSpc>
              <a:spcBef>
                <a:spcPts val="0"/>
              </a:spcBef>
              <a:spcAft>
                <a:spcPts val="0"/>
              </a:spcAft>
              <a:buClr>
                <a:schemeClr val="lt1"/>
              </a:buClr>
              <a:buSzPts val="2200"/>
              <a:buNone/>
            </a:pPr>
            <a:r>
              <a:t/>
            </a:r>
            <a:endParaRPr sz="2200"/>
          </a:p>
          <a:p>
            <a:pPr indent="0" lvl="0" marL="622300" rtl="0" algn="ctr">
              <a:lnSpc>
                <a:spcPct val="100000"/>
              </a:lnSpc>
              <a:spcBef>
                <a:spcPts val="0"/>
              </a:spcBef>
              <a:spcAft>
                <a:spcPts val="0"/>
              </a:spcAft>
              <a:buClr>
                <a:schemeClr val="lt1"/>
              </a:buClr>
              <a:buSzPts val="2200"/>
              <a:buNone/>
            </a:pPr>
            <a:r>
              <a:t/>
            </a:r>
            <a:endParaRPr sz="2200"/>
          </a:p>
          <a:p>
            <a:pPr indent="0" lvl="0" marL="622300" rtl="0" algn="ctr">
              <a:lnSpc>
                <a:spcPct val="100000"/>
              </a:lnSpc>
              <a:spcBef>
                <a:spcPts val="0"/>
              </a:spcBef>
              <a:spcAft>
                <a:spcPts val="0"/>
              </a:spcAft>
              <a:buClr>
                <a:schemeClr val="lt1"/>
              </a:buClr>
              <a:buSzPts val="2400"/>
              <a:buNone/>
            </a:pPr>
            <a:r>
              <a:rPr lang="en-US" sz="2400"/>
              <a:t>Mecanismo de Coordinación para la Gobernanza Integrada de los Océanos en el Gran Caribe</a:t>
            </a:r>
            <a:endParaRPr/>
          </a:p>
          <a:p>
            <a:pPr indent="0" lvl="0" marL="622300" rtl="0" algn="ctr">
              <a:lnSpc>
                <a:spcPct val="100000"/>
              </a:lnSpc>
              <a:spcBef>
                <a:spcPts val="0"/>
              </a:spcBef>
              <a:spcAft>
                <a:spcPts val="0"/>
              </a:spcAft>
              <a:buClr>
                <a:schemeClr val="lt1"/>
              </a:buClr>
              <a:buSzPts val="2400"/>
              <a:buNone/>
            </a:pPr>
            <a:r>
              <a:t/>
            </a:r>
            <a:endParaRPr sz="2400"/>
          </a:p>
          <a:p>
            <a:pPr indent="0" lvl="0" marL="622300" rtl="0" algn="ctr">
              <a:lnSpc>
                <a:spcPct val="100000"/>
              </a:lnSpc>
              <a:spcBef>
                <a:spcPts val="0"/>
              </a:spcBef>
              <a:spcAft>
                <a:spcPts val="0"/>
              </a:spcAft>
              <a:buClr>
                <a:schemeClr val="lt1"/>
              </a:buClr>
              <a:buSzPts val="1400"/>
              <a:buNone/>
            </a:pPr>
            <a:r>
              <a:rPr lang="en-US" sz="1400"/>
              <a:t>REUNIÓN DEL COMITÉ DIRECTIVO DEL PROYECTO PNUD/FMAM CLME+</a:t>
            </a:r>
            <a:endParaRPr/>
          </a:p>
          <a:p>
            <a:pPr indent="0" lvl="0" marL="622300" rtl="0" algn="ctr">
              <a:lnSpc>
                <a:spcPct val="100000"/>
              </a:lnSpc>
              <a:spcBef>
                <a:spcPts val="0"/>
              </a:spcBef>
              <a:spcAft>
                <a:spcPts val="0"/>
              </a:spcAft>
              <a:buClr>
                <a:schemeClr val="lt1"/>
              </a:buClr>
              <a:buSzPts val="1400"/>
              <a:buNone/>
            </a:pPr>
            <a:r>
              <a:rPr lang="en-US" sz="1400"/>
              <a:t>Reunión Virtual</a:t>
            </a:r>
            <a:endParaRPr/>
          </a:p>
          <a:p>
            <a:pPr indent="0" lvl="0" marL="622300" rtl="0" algn="ctr">
              <a:lnSpc>
                <a:spcPct val="100000"/>
              </a:lnSpc>
              <a:spcBef>
                <a:spcPts val="0"/>
              </a:spcBef>
              <a:spcAft>
                <a:spcPts val="0"/>
              </a:spcAft>
              <a:buClr>
                <a:schemeClr val="lt1"/>
              </a:buClr>
              <a:buSzPts val="1400"/>
              <a:buNone/>
            </a:pPr>
            <a:r>
              <a:rPr lang="en-US" sz="1400"/>
              <a:t>16 - 18 Junio 2020</a:t>
            </a:r>
            <a:endParaRPr/>
          </a:p>
          <a:p>
            <a:pPr indent="0" lvl="0" marL="622300" rtl="0" algn="ctr">
              <a:lnSpc>
                <a:spcPct val="100000"/>
              </a:lnSpc>
              <a:spcBef>
                <a:spcPts val="0"/>
              </a:spcBef>
              <a:spcAft>
                <a:spcPts val="0"/>
              </a:spcAft>
              <a:buClr>
                <a:schemeClr val="lt1"/>
              </a:buClr>
              <a:buSzPts val="2200"/>
              <a:buNone/>
            </a:pPr>
            <a:r>
              <a:t/>
            </a:r>
            <a:endParaRPr sz="2200"/>
          </a:p>
          <a:p>
            <a:pPr indent="0" lvl="0" marL="622300" rtl="0" algn="ctr">
              <a:lnSpc>
                <a:spcPct val="100000"/>
              </a:lnSpc>
              <a:spcBef>
                <a:spcPts val="0"/>
              </a:spcBef>
              <a:spcAft>
                <a:spcPts val="0"/>
              </a:spcAft>
              <a:buClr>
                <a:schemeClr val="lt1"/>
              </a:buClr>
              <a:buSzPts val="2200"/>
              <a:buNone/>
            </a:pPr>
            <a:r>
              <a:t/>
            </a:r>
            <a:endParaRPr sz="2200">
              <a:solidFill>
                <a:srgbClr val="0070C0"/>
              </a:solidFill>
            </a:endParaRPr>
          </a:p>
          <a:p>
            <a:pPr indent="0" lvl="0" marL="622300" rtl="0" algn="ctr">
              <a:lnSpc>
                <a:spcPct val="100000"/>
              </a:lnSpc>
              <a:spcBef>
                <a:spcPts val="0"/>
              </a:spcBef>
              <a:spcAft>
                <a:spcPts val="0"/>
              </a:spcAft>
              <a:buClr>
                <a:schemeClr val="lt1"/>
              </a:buClr>
              <a:buSzPts val="2200"/>
              <a:buNone/>
            </a:pPr>
            <a:r>
              <a:t/>
            </a:r>
            <a:endParaRPr sz="2200">
              <a:solidFill>
                <a:srgbClr val="0057A8"/>
              </a:solidFill>
            </a:endParaRPr>
          </a:p>
          <a:p>
            <a:pPr indent="0" lvl="0" marL="622300" rtl="0" algn="ctr">
              <a:lnSpc>
                <a:spcPct val="100000"/>
              </a:lnSpc>
              <a:spcBef>
                <a:spcPts val="0"/>
              </a:spcBef>
              <a:spcAft>
                <a:spcPts val="0"/>
              </a:spcAft>
              <a:buClr>
                <a:schemeClr val="lt1"/>
              </a:buClr>
              <a:buSzPts val="2200"/>
              <a:buNone/>
            </a:pPr>
            <a:r>
              <a:t/>
            </a:r>
            <a:endParaRPr sz="2200">
              <a:solidFill>
                <a:srgbClr val="0057A8"/>
              </a:solidFill>
            </a:endParaRPr>
          </a:p>
          <a:p>
            <a:pPr indent="0" lvl="0" marL="622300" rtl="0" algn="ctr">
              <a:lnSpc>
                <a:spcPct val="100000"/>
              </a:lnSpc>
              <a:spcBef>
                <a:spcPts val="0"/>
              </a:spcBef>
              <a:spcAft>
                <a:spcPts val="0"/>
              </a:spcAft>
              <a:buClr>
                <a:schemeClr val="lt1"/>
              </a:buClr>
              <a:buSzPts val="2200"/>
              <a:buNone/>
            </a:pPr>
            <a:r>
              <a:t/>
            </a:r>
            <a:endParaRPr sz="2200">
              <a:solidFill>
                <a:srgbClr val="0057A8"/>
              </a:solidFill>
            </a:endParaRPr>
          </a:p>
        </p:txBody>
      </p:sp>
      <p:sp>
        <p:nvSpPr>
          <p:cNvPr id="53" name="Google Shape;53;p1"/>
          <p:cNvSpPr txBox="1"/>
          <p:nvPr/>
        </p:nvSpPr>
        <p:spPr>
          <a:xfrm>
            <a:off x="4898815" y="477837"/>
            <a:ext cx="4457700" cy="41885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g88fd18bd6e_0_21"/>
          <p:cNvSpPr/>
          <p:nvPr/>
        </p:nvSpPr>
        <p:spPr>
          <a:xfrm>
            <a:off x="4244429" y="606595"/>
            <a:ext cx="48195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FUNCIONES COMPLEMENTARIAS</a:t>
            </a:r>
            <a:endParaRPr b="0" i="0" sz="1400" u="none" cap="none" strike="noStrike">
              <a:solidFill>
                <a:srgbClr val="000000"/>
              </a:solidFill>
              <a:latin typeface="Arial"/>
              <a:ea typeface="Arial"/>
              <a:cs typeface="Arial"/>
              <a:sym typeface="Arial"/>
            </a:endParaRPr>
          </a:p>
        </p:txBody>
      </p:sp>
      <p:sp>
        <p:nvSpPr>
          <p:cNvPr id="112" name="Google Shape;112;g88fd18bd6e_0_21"/>
          <p:cNvSpPr/>
          <p:nvPr/>
        </p:nvSpPr>
        <p:spPr>
          <a:xfrm>
            <a:off x="762800" y="1674678"/>
            <a:ext cx="7935300" cy="449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5. Coordinar la gestión de conocimiento y facilitar el intercambio de datos e información.</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6. Coordinar la divulgación, la sensibilización y la participación de los Firmantes interesados.</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7. Consolidar las </a:t>
            </a:r>
            <a:r>
              <a:rPr b="0" i="1" lang="en-US" sz="2200" u="none" cap="none" strike="noStrike">
                <a:solidFill>
                  <a:schemeClr val="dk1"/>
                </a:solidFill>
                <a:latin typeface="Calibri"/>
                <a:ea typeface="Calibri"/>
                <a:cs typeface="Calibri"/>
                <a:sym typeface="Calibri"/>
              </a:rPr>
              <a:t>interfaces</a:t>
            </a:r>
            <a:r>
              <a:rPr b="0" i="0" lang="en-US" sz="2200" u="none" cap="none" strike="noStrike">
                <a:solidFill>
                  <a:schemeClr val="dk1"/>
                </a:solidFill>
                <a:latin typeface="Calibri"/>
                <a:ea typeface="Calibri"/>
                <a:cs typeface="Calibri"/>
                <a:sym typeface="Calibri"/>
              </a:rPr>
              <a:t> entre ciencia y política.</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8. Explorar nuevas áreas de colaboración [y temas emergentes].</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9"/>
          <p:cNvSpPr/>
          <p:nvPr/>
        </p:nvSpPr>
        <p:spPr>
          <a:xfrm>
            <a:off x="4244429" y="606595"/>
            <a:ext cx="48194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FORMA/ESTRUCTURA</a:t>
            </a:r>
            <a:endParaRPr b="0" i="0" sz="1400" u="none" cap="none" strike="noStrike">
              <a:solidFill>
                <a:srgbClr val="000000"/>
              </a:solidFill>
              <a:latin typeface="Arial"/>
              <a:ea typeface="Arial"/>
              <a:cs typeface="Arial"/>
              <a:sym typeface="Arial"/>
            </a:endParaRPr>
          </a:p>
        </p:txBody>
      </p:sp>
      <p:sp>
        <p:nvSpPr>
          <p:cNvPr id="118" name="Google Shape;118;p9"/>
          <p:cNvSpPr/>
          <p:nvPr/>
        </p:nvSpPr>
        <p:spPr>
          <a:xfrm>
            <a:off x="199925" y="1386653"/>
            <a:ext cx="6504264" cy="3256105"/>
          </a:xfrm>
          <a:prstGeom prst="roundRect">
            <a:avLst>
              <a:gd fmla="val 16667" name="adj"/>
            </a:avLst>
          </a:prstGeom>
          <a:solidFill>
            <a:srgbClr val="92CCDC"/>
          </a:solidFill>
          <a:ln cap="flat" cmpd="sng" w="9525">
            <a:solidFill>
              <a:srgbClr val="4A7DBA"/>
            </a:solidFill>
            <a:prstDash val="solid"/>
            <a:round/>
            <a:headEnd len="sm" w="sm" type="none"/>
            <a:tailEnd len="sm" w="sm" type="none"/>
          </a:ln>
          <a:effectLst>
            <a:outerShdw blurRad="40000" rotWithShape="0" dir="5400000" dist="23000">
              <a:srgbClr val="000000">
                <a:alpha val="34117"/>
              </a:srgb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sng" cap="none" strike="noStrike">
              <a:solidFill>
                <a:schemeClr val="dk1"/>
              </a:solidFill>
              <a:latin typeface="Calibri"/>
              <a:ea typeface="Calibri"/>
              <a:cs typeface="Calibri"/>
              <a:sym typeface="Calibri"/>
            </a:endParaRPr>
          </a:p>
        </p:txBody>
      </p:sp>
      <p:sp>
        <p:nvSpPr>
          <p:cNvPr id="119" name="Google Shape;119;p9"/>
          <p:cNvSpPr/>
          <p:nvPr/>
        </p:nvSpPr>
        <p:spPr>
          <a:xfrm>
            <a:off x="2836393" y="2884222"/>
            <a:ext cx="2738251" cy="591536"/>
          </a:xfrm>
          <a:prstGeom prst="roundRect">
            <a:avLst>
              <a:gd fmla="val 16667" name="adj"/>
            </a:avLst>
          </a:prstGeom>
          <a:solidFill>
            <a:srgbClr val="B6DDE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Grupo Ejecutivo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a:t>
            </a:r>
            <a:r>
              <a:rPr b="0" i="0" lang="en-US" sz="1050" u="none" cap="none" strike="noStrike">
                <a:solidFill>
                  <a:schemeClr val="dk1"/>
                </a:solidFill>
                <a:latin typeface="Calibri"/>
                <a:ea typeface="Calibri"/>
                <a:cs typeface="Calibri"/>
                <a:sym typeface="Calibri"/>
              </a:rPr>
              <a:t>representantes de las secretarías de la OIG)</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 name="Google Shape;120;p9"/>
          <p:cNvSpPr/>
          <p:nvPr/>
        </p:nvSpPr>
        <p:spPr>
          <a:xfrm>
            <a:off x="2841169" y="1963767"/>
            <a:ext cx="2733300" cy="615600"/>
          </a:xfrm>
          <a:prstGeom prst="roundRect">
            <a:avLst>
              <a:gd fmla="val 16667" name="adj"/>
            </a:avLst>
          </a:prstGeom>
          <a:solidFill>
            <a:srgbClr val="B6DDE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Grupo Directivo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(representantes nacionales y presidente del GE)</a:t>
            </a:r>
            <a:endParaRPr b="0" i="0" sz="1050" u="none" cap="none" strike="noStrike">
              <a:solidFill>
                <a:srgbClr val="000000"/>
              </a:solidFill>
              <a:latin typeface="Arial"/>
              <a:ea typeface="Arial"/>
              <a:cs typeface="Arial"/>
              <a:sym typeface="Arial"/>
            </a:endParaRPr>
          </a:p>
        </p:txBody>
      </p:sp>
      <p:sp>
        <p:nvSpPr>
          <p:cNvPr id="121" name="Google Shape;121;p9"/>
          <p:cNvSpPr/>
          <p:nvPr/>
        </p:nvSpPr>
        <p:spPr>
          <a:xfrm>
            <a:off x="2836393" y="3729744"/>
            <a:ext cx="2738251" cy="591536"/>
          </a:xfrm>
          <a:prstGeom prst="roundRect">
            <a:avLst>
              <a:gd fmla="val 16667" name="adj"/>
            </a:avLst>
          </a:prstGeom>
          <a:solidFill>
            <a:srgbClr val="B6DDE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Secretaría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(personal técnico y administrativo)</a:t>
            </a:r>
            <a:endParaRPr b="0" i="0" sz="1400" u="none" cap="none" strike="noStrike">
              <a:solidFill>
                <a:srgbClr val="000000"/>
              </a:solidFill>
              <a:latin typeface="Arial"/>
              <a:ea typeface="Arial"/>
              <a:cs typeface="Arial"/>
              <a:sym typeface="Arial"/>
            </a:endParaRPr>
          </a:p>
        </p:txBody>
      </p:sp>
      <p:sp>
        <p:nvSpPr>
          <p:cNvPr id="122" name="Google Shape;122;p9"/>
          <p:cNvSpPr/>
          <p:nvPr/>
        </p:nvSpPr>
        <p:spPr>
          <a:xfrm>
            <a:off x="404200" y="2884222"/>
            <a:ext cx="2224684" cy="591536"/>
          </a:xfrm>
          <a:prstGeom prst="roundRect">
            <a:avLst>
              <a:gd fmla="val 16667" name="adj"/>
            </a:avLst>
          </a:prstGeom>
          <a:solidFill>
            <a:srgbClr val="B6DDE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Grupos de Trabajo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(OIG/país/otros expertos)</a:t>
            </a:r>
            <a:endParaRPr b="0" i="0" sz="1400" u="none" cap="none" strike="noStrike">
              <a:solidFill>
                <a:srgbClr val="000000"/>
              </a:solidFill>
              <a:latin typeface="Arial"/>
              <a:ea typeface="Arial"/>
              <a:cs typeface="Arial"/>
              <a:sym typeface="Arial"/>
            </a:endParaRPr>
          </a:p>
        </p:txBody>
      </p:sp>
      <p:sp>
        <p:nvSpPr>
          <p:cNvPr id="123" name="Google Shape;123;p9"/>
          <p:cNvSpPr/>
          <p:nvPr/>
        </p:nvSpPr>
        <p:spPr>
          <a:xfrm>
            <a:off x="7044939" y="2867893"/>
            <a:ext cx="2018988" cy="611928"/>
          </a:xfrm>
          <a:prstGeom prst="roundRect">
            <a:avLst>
              <a:gd fmla="val 16667" name="adj"/>
            </a:avLst>
          </a:prstGeom>
          <a:solidFill>
            <a:srgbClr val="E5B8B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OIGs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Secretarías</a:t>
            </a:r>
            <a:endParaRPr b="0" i="0" sz="1400" u="none" cap="none" strike="noStrike">
              <a:solidFill>
                <a:srgbClr val="000000"/>
              </a:solidFill>
              <a:latin typeface="Arial"/>
              <a:ea typeface="Arial"/>
              <a:cs typeface="Arial"/>
              <a:sym typeface="Arial"/>
            </a:endParaRPr>
          </a:p>
        </p:txBody>
      </p:sp>
      <p:cxnSp>
        <p:nvCxnSpPr>
          <p:cNvPr id="124" name="Google Shape;124;p9"/>
          <p:cNvCxnSpPr>
            <a:stCxn id="120" idx="2"/>
            <a:endCxn id="119" idx="0"/>
          </p:cNvCxnSpPr>
          <p:nvPr/>
        </p:nvCxnSpPr>
        <p:spPr>
          <a:xfrm flipH="1">
            <a:off x="4205419" y="2579367"/>
            <a:ext cx="2400" cy="304800"/>
          </a:xfrm>
          <a:prstGeom prst="straightConnector1">
            <a:avLst/>
          </a:prstGeom>
          <a:noFill/>
          <a:ln cap="flat" cmpd="sng" w="25400">
            <a:solidFill>
              <a:schemeClr val="dk1"/>
            </a:solidFill>
            <a:prstDash val="solid"/>
            <a:round/>
            <a:headEnd len="med" w="med" type="triangle"/>
            <a:tailEnd len="med" w="med" type="triangle"/>
          </a:ln>
          <a:effectLst>
            <a:outerShdw blurRad="40000" rotWithShape="0" dir="5400000" dist="20000">
              <a:srgbClr val="000000">
                <a:alpha val="36862"/>
              </a:srgbClr>
            </a:outerShdw>
          </a:effectLst>
        </p:spPr>
      </p:cxnSp>
      <p:cxnSp>
        <p:nvCxnSpPr>
          <p:cNvPr id="125" name="Google Shape;125;p9"/>
          <p:cNvCxnSpPr/>
          <p:nvPr/>
        </p:nvCxnSpPr>
        <p:spPr>
          <a:xfrm rot="10800000">
            <a:off x="2509668" y="3179978"/>
            <a:ext cx="207600" cy="0"/>
          </a:xfrm>
          <a:prstGeom prst="straightConnector1">
            <a:avLst/>
          </a:prstGeom>
          <a:noFill/>
          <a:ln cap="flat" cmpd="sng" w="25400">
            <a:solidFill>
              <a:schemeClr val="dk1"/>
            </a:solidFill>
            <a:prstDash val="solid"/>
            <a:round/>
            <a:headEnd len="med" w="med" type="triangle"/>
            <a:tailEnd len="med" w="med" type="triangle"/>
          </a:ln>
          <a:effectLst>
            <a:outerShdw blurRad="40000" rotWithShape="0" dir="5400000" dist="20000">
              <a:srgbClr val="000000">
                <a:alpha val="36862"/>
              </a:srgbClr>
            </a:outerShdw>
          </a:effectLst>
        </p:spPr>
      </p:cxnSp>
      <p:cxnSp>
        <p:nvCxnSpPr>
          <p:cNvPr id="126" name="Google Shape;126;p9"/>
          <p:cNvCxnSpPr>
            <a:stCxn id="121" idx="1"/>
            <a:endCxn id="122" idx="2"/>
          </p:cNvCxnSpPr>
          <p:nvPr/>
        </p:nvCxnSpPr>
        <p:spPr>
          <a:xfrm rot="10800000">
            <a:off x="1516393" y="3475612"/>
            <a:ext cx="1320000" cy="549900"/>
          </a:xfrm>
          <a:prstGeom prst="bentConnector2">
            <a:avLst/>
          </a:prstGeom>
          <a:noFill/>
          <a:ln cap="flat" cmpd="sng" w="25400">
            <a:solidFill>
              <a:schemeClr val="dk1"/>
            </a:solidFill>
            <a:prstDash val="lgDash"/>
            <a:round/>
            <a:headEnd len="sm" w="sm" type="none"/>
            <a:tailEnd len="lg" w="lg" type="triangle"/>
          </a:ln>
          <a:effectLst>
            <a:outerShdw blurRad="40000" rotWithShape="0" dir="5400000" dist="20000">
              <a:srgbClr val="000000">
                <a:alpha val="36862"/>
              </a:srgbClr>
            </a:outerShdw>
          </a:effectLst>
        </p:spPr>
      </p:cxnSp>
      <p:cxnSp>
        <p:nvCxnSpPr>
          <p:cNvPr id="127" name="Google Shape;127;p9"/>
          <p:cNvCxnSpPr/>
          <p:nvPr/>
        </p:nvCxnSpPr>
        <p:spPr>
          <a:xfrm flipH="1">
            <a:off x="5574552" y="2334985"/>
            <a:ext cx="1436760" cy="29048"/>
          </a:xfrm>
          <a:prstGeom prst="straightConnector1">
            <a:avLst/>
          </a:prstGeom>
          <a:noFill/>
          <a:ln cap="flat" cmpd="sng" w="25400">
            <a:solidFill>
              <a:schemeClr val="dk1"/>
            </a:solidFill>
            <a:prstDash val="solid"/>
            <a:round/>
            <a:headEnd len="med" w="med" type="triangle"/>
            <a:tailEnd len="med" w="med" type="triangle"/>
          </a:ln>
          <a:effectLst>
            <a:outerShdw blurRad="40000" rotWithShape="0" dir="5400000" dist="20000">
              <a:srgbClr val="000000">
                <a:alpha val="36862"/>
              </a:srgbClr>
            </a:outerShdw>
          </a:effectLst>
        </p:spPr>
      </p:cxnSp>
      <p:cxnSp>
        <p:nvCxnSpPr>
          <p:cNvPr id="128" name="Google Shape;128;p9"/>
          <p:cNvCxnSpPr>
            <a:stCxn id="123" idx="1"/>
            <a:endCxn id="119" idx="3"/>
          </p:cNvCxnSpPr>
          <p:nvPr/>
        </p:nvCxnSpPr>
        <p:spPr>
          <a:xfrm flipH="1">
            <a:off x="5574639" y="3173857"/>
            <a:ext cx="1470300" cy="6000"/>
          </a:xfrm>
          <a:prstGeom prst="straightConnector1">
            <a:avLst/>
          </a:prstGeom>
          <a:noFill/>
          <a:ln cap="flat" cmpd="sng" w="25400">
            <a:solidFill>
              <a:schemeClr val="dk1"/>
            </a:solidFill>
            <a:prstDash val="solid"/>
            <a:round/>
            <a:headEnd len="med" w="med" type="triangle"/>
            <a:tailEnd len="med" w="med" type="triangle"/>
          </a:ln>
          <a:effectLst>
            <a:outerShdw blurRad="40000" rotWithShape="0" dir="5400000" dist="20000">
              <a:srgbClr val="000000">
                <a:alpha val="36862"/>
              </a:srgbClr>
            </a:outerShdw>
          </a:effectLst>
        </p:spPr>
      </p:cxnSp>
      <p:cxnSp>
        <p:nvCxnSpPr>
          <p:cNvPr id="129" name="Google Shape;129;p9"/>
          <p:cNvCxnSpPr>
            <a:endCxn id="122" idx="0"/>
          </p:cNvCxnSpPr>
          <p:nvPr/>
        </p:nvCxnSpPr>
        <p:spPr>
          <a:xfrm flipH="1">
            <a:off x="1516542" y="2318722"/>
            <a:ext cx="1292400" cy="565500"/>
          </a:xfrm>
          <a:prstGeom prst="bentConnector2">
            <a:avLst/>
          </a:prstGeom>
          <a:noFill/>
          <a:ln cap="flat" cmpd="sng" w="25400">
            <a:solidFill>
              <a:schemeClr val="dk1"/>
            </a:solidFill>
            <a:prstDash val="solid"/>
            <a:round/>
            <a:headEnd len="med" w="med" type="triangle"/>
            <a:tailEnd len="lg" w="lg" type="triangle"/>
          </a:ln>
          <a:effectLst>
            <a:outerShdw blurRad="40000" rotWithShape="0" dir="5400000" dist="20000">
              <a:srgbClr val="000000">
                <a:alpha val="36862"/>
              </a:srgbClr>
            </a:outerShdw>
          </a:effectLst>
        </p:spPr>
      </p:cxnSp>
      <p:sp>
        <p:nvSpPr>
          <p:cNvPr id="130" name="Google Shape;130;p9"/>
          <p:cNvSpPr/>
          <p:nvPr/>
        </p:nvSpPr>
        <p:spPr>
          <a:xfrm>
            <a:off x="7011312" y="2014159"/>
            <a:ext cx="2019000" cy="612000"/>
          </a:xfrm>
          <a:prstGeom prst="roundRect">
            <a:avLst>
              <a:gd fmla="val 16667" name="adj"/>
            </a:avLst>
          </a:prstGeom>
          <a:solidFill>
            <a:srgbClr val="E5B8B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Países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CINs</a:t>
            </a:r>
            <a:endParaRPr b="0" i="0" sz="1400" u="none" cap="none" strike="noStrike">
              <a:solidFill>
                <a:srgbClr val="000000"/>
              </a:solidFill>
              <a:latin typeface="Arial"/>
              <a:ea typeface="Arial"/>
              <a:cs typeface="Arial"/>
              <a:sym typeface="Arial"/>
            </a:endParaRPr>
          </a:p>
        </p:txBody>
      </p:sp>
      <p:sp>
        <p:nvSpPr>
          <p:cNvPr id="131" name="Google Shape;131;p9"/>
          <p:cNvSpPr/>
          <p:nvPr/>
        </p:nvSpPr>
        <p:spPr>
          <a:xfrm>
            <a:off x="404200" y="5016931"/>
            <a:ext cx="7227791"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FFFF00"/>
                </a:highlight>
                <a:latin typeface="Calibri"/>
                <a:ea typeface="Calibri"/>
                <a:cs typeface="Calibri"/>
                <a:sym typeface="Calibri"/>
              </a:rPr>
              <a:t>Por qué? Una estructura que permite a los países y las OIG trabajar juntas de forma eficiente y organizada hacia los objetivos comunes.</a:t>
            </a:r>
            <a:endParaRPr b="0" i="0" sz="1400" u="none" cap="none" strike="noStrike">
              <a:solidFill>
                <a:srgbClr val="000000"/>
              </a:solidFill>
              <a:latin typeface="Arial"/>
              <a:ea typeface="Arial"/>
              <a:cs typeface="Arial"/>
              <a:sym typeface="Arial"/>
            </a:endParaRPr>
          </a:p>
        </p:txBody>
      </p:sp>
      <p:cxnSp>
        <p:nvCxnSpPr>
          <p:cNvPr id="132" name="Google Shape;132;p9"/>
          <p:cNvCxnSpPr/>
          <p:nvPr/>
        </p:nvCxnSpPr>
        <p:spPr>
          <a:xfrm flipH="1">
            <a:off x="4205419" y="3417567"/>
            <a:ext cx="2400" cy="304800"/>
          </a:xfrm>
          <a:prstGeom prst="straightConnector1">
            <a:avLst/>
          </a:prstGeom>
          <a:noFill/>
          <a:ln cap="flat" cmpd="sng" w="25400">
            <a:solidFill>
              <a:schemeClr val="dk1"/>
            </a:solidFill>
            <a:prstDash val="solid"/>
            <a:round/>
            <a:headEnd len="med" w="med" type="triangle"/>
            <a:tailEnd len="med" w="med" type="triangle"/>
          </a:ln>
          <a:effectLst>
            <a:outerShdw blurRad="40000" rotWithShape="0" dir="5400000" dist="20000">
              <a:srgbClr val="000000">
                <a:alpha val="37254"/>
              </a:srgbClr>
            </a:outerShdw>
          </a:effectLst>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0"/>
          <p:cNvSpPr/>
          <p:nvPr/>
        </p:nvSpPr>
        <p:spPr>
          <a:xfrm>
            <a:off x="762807" y="1528737"/>
            <a:ext cx="7935447" cy="323161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200"/>
              <a:buFont typeface="Noto Sans Symbols"/>
              <a:buChar char="➔"/>
            </a:pPr>
            <a:r>
              <a:rPr b="0" i="0" lang="en-US" sz="2200" u="none" cap="none" strike="noStrike">
                <a:solidFill>
                  <a:schemeClr val="dk1"/>
                </a:solidFill>
                <a:latin typeface="Calibri"/>
                <a:ea typeface="Calibri"/>
                <a:cs typeface="Calibri"/>
                <a:sym typeface="Calibri"/>
              </a:rPr>
              <a:t>El </a:t>
            </a:r>
            <a:r>
              <a:rPr b="1" i="0" lang="en-US" sz="2200" u="none" cap="none" strike="noStrike">
                <a:solidFill>
                  <a:schemeClr val="dk1"/>
                </a:solidFill>
                <a:latin typeface="Calibri"/>
                <a:ea typeface="Calibri"/>
                <a:cs typeface="Calibri"/>
                <a:sym typeface="Calibri"/>
              </a:rPr>
              <a:t>Grupo Directivo </a:t>
            </a:r>
            <a:r>
              <a:rPr b="0" i="0" lang="en-US" sz="2200" u="none" cap="none" strike="noStrike">
                <a:solidFill>
                  <a:schemeClr val="dk1"/>
                </a:solidFill>
                <a:latin typeface="Calibri"/>
                <a:ea typeface="Calibri"/>
                <a:cs typeface="Calibri"/>
                <a:sym typeface="Calibri"/>
              </a:rPr>
              <a:t>ofrece orientación al Grupo Ejecutivo y tiene la última palabra sobre decisiones relevantes y recomendaciones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FFFF00"/>
                </a:highlight>
                <a:latin typeface="Calibri"/>
                <a:ea typeface="Calibri"/>
                <a:cs typeface="Calibri"/>
                <a:sym typeface="Calibri"/>
              </a:rPr>
              <a:t>El GD no dirige las OIG individuales; la toma de decisiones es por consenso no vinculante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highlight>
                <a:srgbClr val="FFFF00"/>
              </a:highlight>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200"/>
              <a:buFont typeface="Noto Sans Symbols"/>
              <a:buChar char="➔"/>
            </a:pPr>
            <a:r>
              <a:rPr b="0" i="0" lang="en-US" sz="2200" u="none" cap="none" strike="noStrike">
                <a:solidFill>
                  <a:schemeClr val="dk1"/>
                </a:solidFill>
                <a:latin typeface="Calibri"/>
                <a:ea typeface="Calibri"/>
                <a:cs typeface="Calibri"/>
                <a:sym typeface="Calibri"/>
              </a:rPr>
              <a:t>El </a:t>
            </a:r>
            <a:r>
              <a:rPr b="1" i="0" lang="en-US" sz="2200" u="none" cap="none" strike="noStrike">
                <a:solidFill>
                  <a:schemeClr val="dk1"/>
                </a:solidFill>
                <a:latin typeface="Calibri"/>
                <a:ea typeface="Calibri"/>
                <a:cs typeface="Calibri"/>
                <a:sym typeface="Calibri"/>
              </a:rPr>
              <a:t>Grupo Ejecutivo </a:t>
            </a:r>
            <a:r>
              <a:rPr b="0" i="0" lang="en-US" sz="2200" u="none" cap="none" strike="noStrike">
                <a:solidFill>
                  <a:schemeClr val="dk1"/>
                </a:solidFill>
                <a:latin typeface="Calibri"/>
                <a:ea typeface="Calibri"/>
                <a:cs typeface="Calibri"/>
                <a:sym typeface="Calibri"/>
              </a:rPr>
              <a:t>asesora y hace recomendaciones al Grupo Directivo, ejecuta las decisiones del Grupo Directivo y dirige y supervisa la Secretaría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FFFF00"/>
                </a:highlight>
                <a:latin typeface="Calibri"/>
                <a:ea typeface="Calibri"/>
                <a:cs typeface="Calibri"/>
                <a:sym typeface="Calibri"/>
              </a:rPr>
              <a:t>El GE hace recomendaciones al GD por consenso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FFFF00"/>
                </a:highlight>
                <a:latin typeface="Calibri"/>
                <a:ea typeface="Calibri"/>
                <a:cs typeface="Calibri"/>
                <a:sym typeface="Calibri"/>
              </a:rPr>
              <a:t>El trabajo sustancial se ejecuta a través de los programas de trabajo de las OIG</a:t>
            </a:r>
            <a:endParaRPr b="0" i="0" sz="1400" u="none" cap="none" strike="noStrike">
              <a:solidFill>
                <a:srgbClr val="000000"/>
              </a:solidFill>
              <a:latin typeface="Arial"/>
              <a:ea typeface="Arial"/>
              <a:cs typeface="Arial"/>
              <a:sym typeface="Arial"/>
            </a:endParaRPr>
          </a:p>
        </p:txBody>
      </p:sp>
      <p:sp>
        <p:nvSpPr>
          <p:cNvPr id="138" name="Google Shape;138;p10"/>
          <p:cNvSpPr/>
          <p:nvPr/>
        </p:nvSpPr>
        <p:spPr>
          <a:xfrm>
            <a:off x="4244429" y="606595"/>
            <a:ext cx="48194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GOBERNANZA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1"/>
          <p:cNvSpPr/>
          <p:nvPr/>
        </p:nvSpPr>
        <p:spPr>
          <a:xfrm>
            <a:off x="762807" y="1561395"/>
            <a:ext cx="7935447" cy="406261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200"/>
              <a:buFont typeface="Noto Sans Symbols"/>
              <a:buChar char="➔"/>
            </a:pPr>
            <a:r>
              <a:rPr b="0" i="0" lang="en-US" sz="2200" u="none" cap="none" strike="noStrike">
                <a:solidFill>
                  <a:schemeClr val="dk1"/>
                </a:solidFill>
                <a:latin typeface="Calibri"/>
                <a:ea typeface="Calibri"/>
                <a:cs typeface="Calibri"/>
                <a:sym typeface="Calibri"/>
              </a:rPr>
              <a:t>La </a:t>
            </a:r>
            <a:r>
              <a:rPr b="1" i="0" lang="en-US" sz="2200" u="none" cap="none" strike="noStrike">
                <a:solidFill>
                  <a:schemeClr val="dk1"/>
                </a:solidFill>
                <a:latin typeface="Calibri"/>
                <a:ea typeface="Calibri"/>
                <a:cs typeface="Calibri"/>
                <a:sym typeface="Calibri"/>
              </a:rPr>
              <a:t>Secretaría</a:t>
            </a:r>
            <a:r>
              <a:rPr b="0" i="0" lang="en-US" sz="2200" u="none" cap="none" strike="noStrike">
                <a:solidFill>
                  <a:schemeClr val="dk1"/>
                </a:solidFill>
                <a:latin typeface="Calibri"/>
                <a:ea typeface="Calibri"/>
                <a:cs typeface="Calibri"/>
                <a:sym typeface="Calibri"/>
              </a:rPr>
              <a:t> proporciona apoyo técnico y administrativo al Mecanismo de Coordinación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FFFF00"/>
                </a:highlight>
                <a:latin typeface="Calibri"/>
                <a:ea typeface="Calibri"/>
                <a:cs typeface="Calibri"/>
                <a:sym typeface="Calibri"/>
              </a:rPr>
              <a:t>La Secretaría realiza actividades determinadas por los miembros del Mecanismo de Coordinación, y no entra en competencia con las Secretarías de las OIG. Representa al Mecanismo de Coordinación en nombre de sus miembros.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200"/>
              <a:buFont typeface="Noto Sans Symbols"/>
              <a:buChar char="➔"/>
            </a:pPr>
            <a:r>
              <a:rPr b="1" i="0" lang="en-US" sz="2200" u="none" cap="none" strike="noStrike">
                <a:solidFill>
                  <a:schemeClr val="dk1"/>
                </a:solidFill>
                <a:latin typeface="Calibri"/>
                <a:ea typeface="Calibri"/>
                <a:cs typeface="Calibri"/>
                <a:sym typeface="Calibri"/>
              </a:rPr>
              <a:t>Los Grupos de Trabajo </a:t>
            </a:r>
            <a:r>
              <a:rPr b="0" i="0" lang="en-US" sz="2200" u="none" cap="none" strike="noStrike">
                <a:solidFill>
                  <a:schemeClr val="dk1"/>
                </a:solidFill>
                <a:latin typeface="Calibri"/>
                <a:ea typeface="Calibri"/>
                <a:cs typeface="Calibri"/>
                <a:sym typeface="Calibri"/>
              </a:rPr>
              <a:t>pueden ser formados por el Grupo Directivo o el Grupo Ejecutivo con tareas específicamente definidas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FFFF00"/>
                </a:highlight>
                <a:latin typeface="Calibri"/>
                <a:ea typeface="Calibri"/>
                <a:cs typeface="Calibri"/>
                <a:sym typeface="Calibri"/>
              </a:rPr>
              <a:t>Hay flexibilidad al formar los Grupos de Trabajo: pueden ser permanentes o ad-hoc, y los TdR están definidos para cada GT;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FFFF00"/>
                </a:highlight>
                <a:latin typeface="Calibri"/>
                <a:ea typeface="Calibri"/>
                <a:cs typeface="Calibri"/>
                <a:sym typeface="Calibri"/>
              </a:rPr>
              <a:t>El Mecanismo de Coordinación puede también promover alineamiento y sinergias entre los grupos de trabajo existentes en la región</a:t>
            </a:r>
            <a:endParaRPr b="0" i="0" sz="1400" u="none" cap="none" strike="noStrike">
              <a:solidFill>
                <a:srgbClr val="000000"/>
              </a:solidFill>
              <a:latin typeface="Arial"/>
              <a:ea typeface="Arial"/>
              <a:cs typeface="Arial"/>
              <a:sym typeface="Arial"/>
            </a:endParaRPr>
          </a:p>
        </p:txBody>
      </p:sp>
      <p:sp>
        <p:nvSpPr>
          <p:cNvPr id="144" name="Google Shape;144;p11"/>
          <p:cNvSpPr/>
          <p:nvPr/>
        </p:nvSpPr>
        <p:spPr>
          <a:xfrm>
            <a:off x="4244429" y="606595"/>
            <a:ext cx="48194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GOBERNANZA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2"/>
          <p:cNvSpPr/>
          <p:nvPr/>
        </p:nvSpPr>
        <p:spPr>
          <a:xfrm>
            <a:off x="4244429" y="606595"/>
            <a:ext cx="48194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FORMA/ESTRUCTURA</a:t>
            </a:r>
            <a:endParaRPr b="0" i="0" sz="1400" u="none" cap="none" strike="noStrike">
              <a:solidFill>
                <a:srgbClr val="000000"/>
              </a:solidFill>
              <a:latin typeface="Arial"/>
              <a:ea typeface="Arial"/>
              <a:cs typeface="Arial"/>
              <a:sym typeface="Arial"/>
            </a:endParaRPr>
          </a:p>
        </p:txBody>
      </p:sp>
      <p:sp>
        <p:nvSpPr>
          <p:cNvPr id="150" name="Google Shape;150;p12"/>
          <p:cNvSpPr/>
          <p:nvPr/>
        </p:nvSpPr>
        <p:spPr>
          <a:xfrm>
            <a:off x="125260" y="6177808"/>
            <a:ext cx="729887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FFFF00"/>
                </a:highlight>
                <a:latin typeface="Calibri"/>
                <a:ea typeface="Calibri"/>
                <a:cs typeface="Calibri"/>
                <a:sym typeface="Calibri"/>
              </a:rPr>
              <a:t>El Mecanismo de Coordinación propuesto es parte del marco regional de gobernanza oceánica ampliado</a:t>
            </a:r>
            <a:endParaRPr b="0" i="0" sz="1400" u="none" cap="none" strike="noStrike">
              <a:solidFill>
                <a:srgbClr val="000000"/>
              </a:solidFill>
              <a:latin typeface="Arial"/>
              <a:ea typeface="Arial"/>
              <a:cs typeface="Arial"/>
              <a:sym typeface="Arial"/>
            </a:endParaRPr>
          </a:p>
        </p:txBody>
      </p:sp>
      <p:pic>
        <p:nvPicPr>
          <p:cNvPr descr="Ein Bild, das Screenshot enthält.&#10;&#10;Automatisch generierte Beschreibung" id="151" name="Google Shape;151;p12"/>
          <p:cNvPicPr preferRelativeResize="0"/>
          <p:nvPr/>
        </p:nvPicPr>
        <p:blipFill rotWithShape="1">
          <a:blip r:embed="rId3">
            <a:alphaModFix/>
          </a:blip>
          <a:srcRect b="0" l="0" r="0" t="0"/>
          <a:stretch/>
        </p:blipFill>
        <p:spPr>
          <a:xfrm>
            <a:off x="225467" y="1104407"/>
            <a:ext cx="8705590" cy="5006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3"/>
          <p:cNvSpPr/>
          <p:nvPr/>
        </p:nvSpPr>
        <p:spPr>
          <a:xfrm>
            <a:off x="762807" y="1365452"/>
            <a:ext cx="7935447"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Punto 5.2 de la Agenda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Modalidad de establecimiento del Mecanismo Permanente de Coordinación</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4"/>
          <p:cNvSpPr/>
          <p:nvPr/>
        </p:nvSpPr>
        <p:spPr>
          <a:xfrm>
            <a:off x="779136" y="1720840"/>
            <a:ext cx="7935447" cy="4154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Precedente del MdE de 2017 que </a:t>
            </a:r>
            <a:r>
              <a:rPr b="1" i="1" lang="en-US" sz="2400" u="none" cap="none" strike="noStrike">
                <a:solidFill>
                  <a:schemeClr val="dk1"/>
                </a:solidFill>
                <a:latin typeface="Calibri"/>
                <a:ea typeface="Calibri"/>
                <a:cs typeface="Calibri"/>
                <a:sym typeface="Calibri"/>
              </a:rPr>
              <a:t>Establece el MIC PAE CLME+</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acordado por las OIG firmantes después de amplias negociaciones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funciona de forma efectiva</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MdE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formato para crear un acuerdo de cooperación entre diferentes tipos de entidades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no impone exigencias jurídicamente vinculantes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consistente con estándares internacionales</a:t>
            </a:r>
            <a:endParaRPr b="0" i="0" sz="2400" u="none" cap="none" strike="noStrike">
              <a:solidFill>
                <a:schemeClr val="dk1"/>
              </a:solidFill>
              <a:latin typeface="Cambria"/>
              <a:ea typeface="Cambria"/>
              <a:cs typeface="Cambria"/>
              <a:sym typeface="Cambria"/>
            </a:endParaRPr>
          </a:p>
        </p:txBody>
      </p:sp>
      <p:sp>
        <p:nvSpPr>
          <p:cNvPr id="162" name="Google Shape;162;p14"/>
          <p:cNvSpPr/>
          <p:nvPr/>
        </p:nvSpPr>
        <p:spPr>
          <a:xfrm>
            <a:off x="4133588" y="606595"/>
            <a:ext cx="5010411"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70C0"/>
                </a:solidFill>
                <a:latin typeface="Calibri"/>
                <a:ea typeface="Calibri"/>
                <a:cs typeface="Calibri"/>
                <a:sym typeface="Calibri"/>
              </a:rPr>
              <a:t>MdE COMO INSTRUMENTO DE ESTABLECIMIENTO</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5"/>
          <p:cNvSpPr/>
          <p:nvPr/>
        </p:nvSpPr>
        <p:spPr>
          <a:xfrm>
            <a:off x="762807" y="1757338"/>
            <a:ext cx="7935447" cy="30161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Lenguaje utilizado en el Borrador del MdE</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1"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palabras concretas no determinan la naturaleza del MdE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se han evitado términos “jurídicos” (p.ej. “deber” </a:t>
            </a:r>
            <a:r>
              <a:rPr lang="en-US" sz="2400">
                <a:solidFill>
                  <a:schemeClr val="dk1"/>
                </a:solidFill>
                <a:latin typeface="Calibri"/>
                <a:ea typeface="Calibri"/>
                <a:cs typeface="Calibri"/>
                <a:sym typeface="Calibri"/>
              </a:rPr>
              <a:t>y</a:t>
            </a:r>
            <a:r>
              <a:rPr b="0" i="0" lang="en-US" sz="2400" u="none" cap="none" strike="noStrike">
                <a:solidFill>
                  <a:schemeClr val="dk1"/>
                </a:solidFill>
                <a:latin typeface="Calibri"/>
                <a:ea typeface="Calibri"/>
                <a:cs typeface="Calibri"/>
                <a:sym typeface="Calibri"/>
              </a:rPr>
              <a:t> “Partes”)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la redacción expresa destaca la naturaleza no vinculante del MdE</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168" name="Google Shape;168;p15"/>
          <p:cNvSpPr/>
          <p:nvPr/>
        </p:nvSpPr>
        <p:spPr>
          <a:xfrm>
            <a:off x="4133588" y="606595"/>
            <a:ext cx="5010411"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70C0"/>
                </a:solidFill>
                <a:latin typeface="Calibri"/>
                <a:ea typeface="Calibri"/>
                <a:cs typeface="Calibri"/>
                <a:sym typeface="Calibri"/>
              </a:rPr>
              <a:t>MdE COMO INSTRUMENTO DE ESTABLECIMIENTO</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16"/>
          <p:cNvSpPr/>
          <p:nvPr/>
        </p:nvSpPr>
        <p:spPr>
          <a:xfrm>
            <a:off x="844450" y="1720840"/>
            <a:ext cx="7935447" cy="3785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La claridad y la precisión </a:t>
            </a:r>
            <a:r>
              <a:rPr b="0" i="0" lang="en-US" sz="2400" u="none" cap="none" strike="noStrike">
                <a:solidFill>
                  <a:schemeClr val="dk1"/>
                </a:solidFill>
                <a:latin typeface="Calibri"/>
                <a:ea typeface="Calibri"/>
                <a:cs typeface="Calibri"/>
                <a:sym typeface="Calibri"/>
              </a:rPr>
              <a:t>son esenciales y han conducido el borrador, y una estructura distinta de MdE bilaterales para cumplir los requerimientos: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un amplio y diverso conjunto de entidades, de amplio alcance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entidades trabajando juntas de manera permanente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aclarar cuestiones y procedimientos esenciales a fin de evitar incertidumbres en el futuro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dejar abierta la posibilidad de un futuro desarrollo</a:t>
            </a:r>
            <a:endParaRPr b="0" i="0" sz="1400" u="none" cap="none" strike="noStrike">
              <a:solidFill>
                <a:srgbClr val="000000"/>
              </a:solidFill>
              <a:latin typeface="Arial"/>
              <a:ea typeface="Arial"/>
              <a:cs typeface="Arial"/>
              <a:sym typeface="Arial"/>
            </a:endParaRPr>
          </a:p>
        </p:txBody>
      </p:sp>
      <p:sp>
        <p:nvSpPr>
          <p:cNvPr id="174" name="Google Shape;174;p16"/>
          <p:cNvSpPr/>
          <p:nvPr/>
        </p:nvSpPr>
        <p:spPr>
          <a:xfrm>
            <a:off x="4133588" y="606595"/>
            <a:ext cx="5010411"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70C0"/>
                </a:solidFill>
                <a:latin typeface="Calibri"/>
                <a:ea typeface="Calibri"/>
                <a:cs typeface="Calibri"/>
                <a:sym typeface="Calibri"/>
              </a:rPr>
              <a:t>MdE COMO INSTRUMENTO DE ESTABLECIMIENTO</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18"/>
          <p:cNvSpPr/>
          <p:nvPr/>
        </p:nvSpPr>
        <p:spPr>
          <a:xfrm>
            <a:off x="762807" y="1365452"/>
            <a:ext cx="7935447" cy="19389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Punto </a:t>
            </a:r>
            <a:r>
              <a:rPr b="0" i="0" lang="en-US" sz="24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0"/>
                  </a:ext>
                </a:extLst>
              </a:rPr>
              <a:t>5.3 de la Agenda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Acuerdos de Acogida para el Mecanismo de Coordinación</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7" name="Shape 57"/>
        <p:cNvGrpSpPr/>
        <p:nvPr/>
      </p:nvGrpSpPr>
      <p:grpSpPr>
        <a:xfrm>
          <a:off x="0" y="0"/>
          <a:ext cx="0" cy="0"/>
          <a:chOff x="0" y="0"/>
          <a:chExt cx="0" cy="0"/>
        </a:xfrm>
      </p:grpSpPr>
      <p:sp>
        <p:nvSpPr>
          <p:cNvPr id="58" name="Google Shape;58;p2"/>
          <p:cNvSpPr/>
          <p:nvPr/>
        </p:nvSpPr>
        <p:spPr>
          <a:xfrm>
            <a:off x="4244429" y="606595"/>
            <a:ext cx="4819498" cy="4308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CONTEXTO</a:t>
            </a:r>
            <a:endParaRPr b="0" i="0" sz="1400" u="none" cap="none" strike="noStrike">
              <a:solidFill>
                <a:srgbClr val="000000"/>
              </a:solidFill>
              <a:latin typeface="Arial"/>
              <a:ea typeface="Arial"/>
              <a:cs typeface="Arial"/>
              <a:sym typeface="Arial"/>
            </a:endParaRPr>
          </a:p>
        </p:txBody>
      </p:sp>
      <p:sp>
        <p:nvSpPr>
          <p:cNvPr id="59" name="Google Shape;59;p2"/>
          <p:cNvSpPr/>
          <p:nvPr/>
        </p:nvSpPr>
        <p:spPr>
          <a:xfrm>
            <a:off x="656725" y="1582340"/>
            <a:ext cx="8213322" cy="38163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El PAE CLME+ llama al establecimiento de un Mecanismo Permanente de Coordinación (MPC) regional sostenible, para una gobernanza oceánica integrada, con un foco inicial en los recursos marinos vivos compartidos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200"/>
              <a:buFont typeface="Noto Sans Symbols"/>
              <a:buChar char="⮚"/>
            </a:pPr>
            <a:r>
              <a:rPr b="0" i="1" lang="en-US" sz="2200" u="none" cap="none" strike="noStrike">
                <a:solidFill>
                  <a:schemeClr val="dk1"/>
                </a:solidFill>
                <a:latin typeface="Calibri"/>
                <a:ea typeface="Calibri"/>
                <a:cs typeface="Calibri"/>
                <a:sym typeface="Calibri"/>
              </a:rPr>
              <a:t>Surgió del reconocimiento de que las deficiencias y carencias de los acuerdos de gobernanza de los océanos transfronterizos e intersectoriales, y la falta general de coordinación de los esfuerzos se encuentran entre las causas fundamentales de la degradación ambiental y el agotamiento de los recursos marinos vivos en la región CLME+.</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19"/>
          <p:cNvSpPr/>
          <p:nvPr/>
        </p:nvSpPr>
        <p:spPr>
          <a:xfrm>
            <a:off x="762807" y="1365452"/>
            <a:ext cx="7935447" cy="3785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Tres posibilidades tratadas para acoger el MC: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Acogida por un </a:t>
            </a:r>
            <a:r>
              <a:rPr b="1" i="0" lang="en-US" sz="2400" u="none" cap="none" strike="noStrike">
                <a:solidFill>
                  <a:schemeClr val="dk1"/>
                </a:solidFill>
                <a:latin typeface="Calibri"/>
                <a:ea typeface="Calibri"/>
                <a:cs typeface="Calibri"/>
                <a:sym typeface="Calibri"/>
              </a:rPr>
              <a:t>país</a:t>
            </a: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participante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Acogida por una </a:t>
            </a:r>
            <a:r>
              <a:rPr b="1" i="0" lang="en-US" sz="2400" u="none" cap="none" strike="noStrike">
                <a:solidFill>
                  <a:schemeClr val="dk1"/>
                </a:solidFill>
                <a:latin typeface="Calibri"/>
                <a:ea typeface="Calibri"/>
                <a:cs typeface="Calibri"/>
                <a:sym typeface="Calibri"/>
              </a:rPr>
              <a:t>organización intergubernamental </a:t>
            </a:r>
            <a:r>
              <a:rPr b="0" i="0" lang="en-US" sz="2400" u="none" cap="none" strike="noStrike">
                <a:solidFill>
                  <a:schemeClr val="dk1"/>
                </a:solidFill>
                <a:latin typeface="Calibri"/>
                <a:ea typeface="Calibri"/>
                <a:cs typeface="Calibri"/>
                <a:sym typeface="Calibri"/>
              </a:rPr>
              <a:t>(OIG)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Noto Sans Symbols"/>
              <a:buChar char="➔"/>
            </a:pPr>
            <a:r>
              <a:rPr b="1" i="0" lang="en-US" sz="2400" u="none" cap="none" strike="noStrike">
                <a:solidFill>
                  <a:schemeClr val="dk1"/>
                </a:solidFill>
                <a:latin typeface="Calibri"/>
                <a:ea typeface="Calibri"/>
                <a:cs typeface="Calibri"/>
                <a:sym typeface="Calibri"/>
              </a:rPr>
              <a:t>Compartir espacio de oficina </a:t>
            </a:r>
            <a:r>
              <a:rPr b="0" i="0" lang="en-US" sz="2400" u="none" cap="none" strike="noStrike">
                <a:solidFill>
                  <a:schemeClr val="dk1"/>
                </a:solidFill>
                <a:latin typeface="Calibri"/>
                <a:ea typeface="Calibri"/>
                <a:cs typeface="Calibri"/>
                <a:sym typeface="Calibri"/>
              </a:rPr>
              <a:t>con una OIG</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Otorgar </a:t>
            </a:r>
            <a:r>
              <a:rPr b="1" i="0" lang="en-US" sz="2400" u="none" cap="none" strike="noStrike">
                <a:solidFill>
                  <a:schemeClr val="dk1"/>
                </a:solidFill>
                <a:latin typeface="Calibri"/>
                <a:ea typeface="Calibri"/>
                <a:cs typeface="Calibri"/>
                <a:sym typeface="Calibri"/>
              </a:rPr>
              <a:t>personalidad jurídica</a:t>
            </a:r>
            <a:r>
              <a:rPr b="0" i="0" lang="en-US" sz="2400" u="none" cap="none" strike="noStrike">
                <a:solidFill>
                  <a:schemeClr val="dk1"/>
                </a:solidFill>
                <a:latin typeface="Calibri"/>
                <a:ea typeface="Calibri"/>
                <a:cs typeface="Calibri"/>
                <a:sym typeface="Calibri"/>
              </a:rPr>
              <a:t> al MC se considera fundamental para que pueda desempeñar de forma eficaz las funciones propuestas.</a:t>
            </a:r>
            <a:endParaRPr b="0" i="0" sz="2400" u="none" cap="none" strike="noStrike">
              <a:solidFill>
                <a:schemeClr val="dk1"/>
              </a:solidFill>
              <a:latin typeface="Calibri"/>
              <a:ea typeface="Calibri"/>
              <a:cs typeface="Calibri"/>
              <a:sym typeface="Calibri"/>
            </a:endParaRPr>
          </a:p>
        </p:txBody>
      </p:sp>
      <p:sp>
        <p:nvSpPr>
          <p:cNvPr id="185" name="Google Shape;185;p19"/>
          <p:cNvSpPr/>
          <p:nvPr/>
        </p:nvSpPr>
        <p:spPr>
          <a:xfrm>
            <a:off x="4244429" y="606595"/>
            <a:ext cx="4819498" cy="4308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ACOGIDA DEL MC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0"/>
          <p:cNvSpPr/>
          <p:nvPr/>
        </p:nvSpPr>
        <p:spPr>
          <a:xfrm>
            <a:off x="762807" y="1365452"/>
            <a:ext cx="7935447"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Acogida por un país participante</a:t>
            </a:r>
            <a:endParaRPr b="0" i="0" sz="1400" u="none" cap="none" strike="noStrike">
              <a:solidFill>
                <a:srgbClr val="000000"/>
              </a:solidFill>
              <a:latin typeface="Arial"/>
              <a:ea typeface="Arial"/>
              <a:cs typeface="Arial"/>
              <a:sym typeface="Arial"/>
            </a:endParaRPr>
          </a:p>
        </p:txBody>
      </p:sp>
      <p:sp>
        <p:nvSpPr>
          <p:cNvPr id="191" name="Google Shape;191;p20"/>
          <p:cNvSpPr/>
          <p:nvPr/>
        </p:nvSpPr>
        <p:spPr>
          <a:xfrm>
            <a:off x="4244429" y="606595"/>
            <a:ext cx="48194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ACOGIDA DEL MC</a:t>
            </a:r>
            <a:endParaRPr b="0" i="0" sz="1400" u="none" cap="none" strike="noStrike">
              <a:solidFill>
                <a:srgbClr val="000000"/>
              </a:solidFill>
              <a:latin typeface="Arial"/>
              <a:ea typeface="Arial"/>
              <a:cs typeface="Arial"/>
              <a:sym typeface="Arial"/>
            </a:endParaRPr>
          </a:p>
        </p:txBody>
      </p:sp>
      <p:grpSp>
        <p:nvGrpSpPr>
          <p:cNvPr id="192" name="Google Shape;192;p20"/>
          <p:cNvGrpSpPr/>
          <p:nvPr/>
        </p:nvGrpSpPr>
        <p:grpSpPr>
          <a:xfrm>
            <a:off x="1993731" y="1781999"/>
            <a:ext cx="5297725" cy="3709500"/>
            <a:chOff x="335053" y="1048"/>
            <a:chExt cx="5297725" cy="3709500"/>
          </a:xfrm>
        </p:grpSpPr>
        <p:sp>
          <p:nvSpPr>
            <p:cNvPr id="193" name="Google Shape;193;p20"/>
            <p:cNvSpPr/>
            <p:nvPr/>
          </p:nvSpPr>
          <p:spPr>
            <a:xfrm>
              <a:off x="335053" y="669329"/>
              <a:ext cx="2207385" cy="11036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0"/>
            <p:cNvSpPr txBox="1"/>
            <p:nvPr/>
          </p:nvSpPr>
          <p:spPr>
            <a:xfrm>
              <a:off x="367379" y="701655"/>
              <a:ext cx="2142733" cy="1039040"/>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chemeClr val="lt1"/>
                </a:buClr>
                <a:buSzPts val="1900"/>
                <a:buFont typeface="Calibri"/>
                <a:buNone/>
              </a:pPr>
              <a:r>
                <a:rPr b="0" i="0" lang="en-US" sz="1900" u="none" cap="none" strike="noStrike">
                  <a:solidFill>
                    <a:schemeClr val="lt1"/>
                  </a:solidFill>
                  <a:latin typeface="Calibri"/>
                  <a:ea typeface="Calibri"/>
                  <a:cs typeface="Calibri"/>
                  <a:sym typeface="Calibri"/>
                </a:rPr>
                <a:t>Acuerdo internacional entre</a:t>
              </a:r>
              <a:endParaRPr b="0" i="0" sz="1400" u="none" cap="none" strike="noStrike">
                <a:solidFill>
                  <a:srgbClr val="000000"/>
                </a:solidFill>
                <a:latin typeface="Arial"/>
                <a:ea typeface="Arial"/>
                <a:cs typeface="Arial"/>
                <a:sym typeface="Arial"/>
              </a:endParaRPr>
            </a:p>
          </p:txBody>
        </p:sp>
        <p:sp>
          <p:nvSpPr>
            <p:cNvPr id="195" name="Google Shape;195;p20"/>
            <p:cNvSpPr/>
            <p:nvPr/>
          </p:nvSpPr>
          <p:spPr>
            <a:xfrm rot="-2227256">
              <a:off x="2430245" y="860272"/>
              <a:ext cx="1107342" cy="53525"/>
            </a:xfrm>
            <a:custGeom>
              <a:rect b="b" l="l" r="r" t="t"/>
              <a:pathLst>
                <a:path extrusionOk="0" h="120000" w="120000">
                  <a:moveTo>
                    <a:pt x="0" y="59999"/>
                  </a:moveTo>
                  <a:lnTo>
                    <a:pt x="120000" y="59999"/>
                  </a:lnTo>
                </a:path>
              </a:pathLst>
            </a:cu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0"/>
            <p:cNvSpPr txBox="1"/>
            <p:nvPr/>
          </p:nvSpPr>
          <p:spPr>
            <a:xfrm rot="-2227256">
              <a:off x="2956232" y="859351"/>
              <a:ext cx="55367" cy="5536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197" name="Google Shape;197;p20"/>
            <p:cNvSpPr/>
            <p:nvPr/>
          </p:nvSpPr>
          <p:spPr>
            <a:xfrm>
              <a:off x="3425393" y="1048"/>
              <a:ext cx="2207385" cy="1103692"/>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0"/>
            <p:cNvSpPr txBox="1"/>
            <p:nvPr/>
          </p:nvSpPr>
          <p:spPr>
            <a:xfrm>
              <a:off x="3457719" y="33374"/>
              <a:ext cx="2142733" cy="1039040"/>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chemeClr val="lt1"/>
                </a:buClr>
                <a:buSzPts val="1900"/>
                <a:buFont typeface="Calibri"/>
                <a:buNone/>
              </a:pPr>
              <a:r>
                <a:rPr b="0" i="0" lang="en-US" sz="1900" u="none" cap="none" strike="noStrike">
                  <a:solidFill>
                    <a:schemeClr val="lt1"/>
                  </a:solidFill>
                  <a:latin typeface="Calibri"/>
                  <a:ea typeface="Calibri"/>
                  <a:cs typeface="Calibri"/>
                  <a:sym typeface="Calibri"/>
                </a:rPr>
                <a:t>MC</a:t>
              </a:r>
              <a:endParaRPr b="0" i="0" sz="1400" u="none" cap="none" strike="noStrike">
                <a:solidFill>
                  <a:srgbClr val="000000"/>
                </a:solidFill>
                <a:latin typeface="Arial"/>
                <a:ea typeface="Arial"/>
                <a:cs typeface="Arial"/>
                <a:sym typeface="Arial"/>
              </a:endParaRPr>
            </a:p>
          </p:txBody>
        </p:sp>
        <p:sp>
          <p:nvSpPr>
            <p:cNvPr id="199" name="Google Shape;199;p20"/>
            <p:cNvSpPr/>
            <p:nvPr/>
          </p:nvSpPr>
          <p:spPr>
            <a:xfrm rot="2303070">
              <a:off x="2420708" y="1544129"/>
              <a:ext cx="1126416" cy="53525"/>
            </a:xfrm>
            <a:custGeom>
              <a:rect b="b" l="l" r="r" t="t"/>
              <a:pathLst>
                <a:path extrusionOk="0" h="120000" w="120000">
                  <a:moveTo>
                    <a:pt x="0" y="59999"/>
                  </a:moveTo>
                  <a:lnTo>
                    <a:pt x="120000" y="59999"/>
                  </a:lnTo>
                </a:path>
              </a:pathLst>
            </a:cu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0"/>
            <p:cNvSpPr txBox="1"/>
            <p:nvPr/>
          </p:nvSpPr>
          <p:spPr>
            <a:xfrm rot="2303070">
              <a:off x="2955756" y="1542731"/>
              <a:ext cx="56320" cy="5632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01" name="Google Shape;201;p20"/>
            <p:cNvSpPr/>
            <p:nvPr/>
          </p:nvSpPr>
          <p:spPr>
            <a:xfrm>
              <a:off x="3425393" y="1335104"/>
              <a:ext cx="2207385" cy="1171007"/>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0"/>
            <p:cNvSpPr txBox="1"/>
            <p:nvPr/>
          </p:nvSpPr>
          <p:spPr>
            <a:xfrm>
              <a:off x="3459691" y="1369402"/>
              <a:ext cx="2138789" cy="1102411"/>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chemeClr val="lt1"/>
                </a:buClr>
                <a:buSzPts val="1900"/>
                <a:buFont typeface="Calibri"/>
                <a:buNone/>
              </a:pPr>
              <a:r>
                <a:rPr b="0" i="0" lang="en-US" sz="1900" u="none" cap="none" strike="noStrike">
                  <a:solidFill>
                    <a:schemeClr val="lt1"/>
                  </a:solidFill>
                  <a:latin typeface="Calibri"/>
                  <a:ea typeface="Calibri"/>
                  <a:cs typeface="Calibri"/>
                  <a:sym typeface="Calibri"/>
                </a:rPr>
                <a:t>País anfitrión</a:t>
              </a:r>
              <a:endParaRPr b="0" i="0" sz="1400" u="none" cap="none" strike="noStrike">
                <a:solidFill>
                  <a:srgbClr val="000000"/>
                </a:solidFill>
                <a:latin typeface="Arial"/>
                <a:ea typeface="Arial"/>
                <a:cs typeface="Arial"/>
                <a:sym typeface="Arial"/>
              </a:endParaRPr>
            </a:p>
          </p:txBody>
        </p:sp>
        <p:sp>
          <p:nvSpPr>
            <p:cNvPr id="203" name="Google Shape;203;p20"/>
            <p:cNvSpPr/>
            <p:nvPr/>
          </p:nvSpPr>
          <p:spPr>
            <a:xfrm>
              <a:off x="335053" y="2606856"/>
              <a:ext cx="2207385" cy="110369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0"/>
            <p:cNvSpPr txBox="1"/>
            <p:nvPr/>
          </p:nvSpPr>
          <p:spPr>
            <a:xfrm>
              <a:off x="367379" y="2639182"/>
              <a:ext cx="2142733" cy="1039040"/>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chemeClr val="lt1"/>
                </a:buClr>
                <a:buSzPts val="1900"/>
                <a:buFont typeface="Calibri"/>
                <a:buNone/>
              </a:pPr>
              <a:r>
                <a:rPr b="0" i="0" lang="en-US" sz="1900" u="none" cap="none" strike="noStrike">
                  <a:solidFill>
                    <a:schemeClr val="lt1"/>
                  </a:solidFill>
                  <a:latin typeface="Calibri"/>
                  <a:ea typeface="Calibri"/>
                  <a:cs typeface="Calibri"/>
                  <a:sym typeface="Calibri"/>
                </a:rPr>
                <a:t>Legislación nacional</a:t>
              </a:r>
              <a:endParaRPr b="0" i="0" sz="1400" u="none" cap="none" strike="noStrike">
                <a:solidFill>
                  <a:srgbClr val="000000"/>
                </a:solidFill>
                <a:latin typeface="Arial"/>
                <a:ea typeface="Arial"/>
                <a:cs typeface="Arial"/>
                <a:sym typeface="Arial"/>
              </a:endParaRPr>
            </a:p>
          </p:txBody>
        </p:sp>
        <p:sp>
          <p:nvSpPr>
            <p:cNvPr id="205" name="Google Shape;205;p20"/>
            <p:cNvSpPr/>
            <p:nvPr/>
          </p:nvSpPr>
          <p:spPr>
            <a:xfrm>
              <a:off x="2542439" y="3131940"/>
              <a:ext cx="882954" cy="53525"/>
            </a:xfrm>
            <a:custGeom>
              <a:rect b="b" l="l" r="r" t="t"/>
              <a:pathLst>
                <a:path extrusionOk="0" h="120000" w="120000">
                  <a:moveTo>
                    <a:pt x="0" y="59999"/>
                  </a:moveTo>
                  <a:lnTo>
                    <a:pt x="120000" y="59999"/>
                  </a:lnTo>
                </a:path>
              </a:pathLst>
            </a:cu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0"/>
            <p:cNvSpPr txBox="1"/>
            <p:nvPr/>
          </p:nvSpPr>
          <p:spPr>
            <a:xfrm>
              <a:off x="2961842" y="3136629"/>
              <a:ext cx="44147" cy="44147"/>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07" name="Google Shape;207;p20"/>
            <p:cNvSpPr/>
            <p:nvPr/>
          </p:nvSpPr>
          <p:spPr>
            <a:xfrm>
              <a:off x="3425393" y="2606856"/>
              <a:ext cx="2207385" cy="1103692"/>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0"/>
            <p:cNvSpPr txBox="1"/>
            <p:nvPr/>
          </p:nvSpPr>
          <p:spPr>
            <a:xfrm>
              <a:off x="3457719" y="2639182"/>
              <a:ext cx="2142733" cy="1039040"/>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Calibri"/>
                  <a:ea typeface="Calibri"/>
                  <a:cs typeface="Calibri"/>
                  <a:sym typeface="Calibri"/>
                </a:rPr>
                <a:t>Personalidad jurídica creada por el MC en el sistema legal del país anfitrión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1"/>
          <p:cNvSpPr/>
          <p:nvPr/>
        </p:nvSpPr>
        <p:spPr>
          <a:xfrm>
            <a:off x="762807" y="1365452"/>
            <a:ext cx="793544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Acogida por una OIG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14" name="Google Shape;214;p21"/>
          <p:cNvSpPr/>
          <p:nvPr/>
        </p:nvSpPr>
        <p:spPr>
          <a:xfrm>
            <a:off x="4244429" y="606595"/>
            <a:ext cx="48194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ACOGIDA DEL MC</a:t>
            </a:r>
            <a:endParaRPr b="0" i="0" sz="1400" u="none" cap="none" strike="noStrike">
              <a:solidFill>
                <a:srgbClr val="000000"/>
              </a:solidFill>
              <a:latin typeface="Arial"/>
              <a:ea typeface="Arial"/>
              <a:cs typeface="Arial"/>
              <a:sym typeface="Arial"/>
            </a:endParaRPr>
          </a:p>
        </p:txBody>
      </p:sp>
      <p:grpSp>
        <p:nvGrpSpPr>
          <p:cNvPr id="215" name="Google Shape;215;p21"/>
          <p:cNvGrpSpPr/>
          <p:nvPr/>
        </p:nvGrpSpPr>
        <p:grpSpPr>
          <a:xfrm>
            <a:off x="2307039" y="1423277"/>
            <a:ext cx="4092257" cy="4826297"/>
            <a:chOff x="967337" y="1830"/>
            <a:chExt cx="4092257" cy="4826297"/>
          </a:xfrm>
        </p:grpSpPr>
        <p:sp>
          <p:nvSpPr>
            <p:cNvPr id="216" name="Google Shape;216;p21"/>
            <p:cNvSpPr/>
            <p:nvPr/>
          </p:nvSpPr>
          <p:spPr>
            <a:xfrm>
              <a:off x="967337" y="518047"/>
              <a:ext cx="1705107" cy="852553"/>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1"/>
            <p:cNvSpPr txBox="1"/>
            <p:nvPr/>
          </p:nvSpPr>
          <p:spPr>
            <a:xfrm>
              <a:off x="992307" y="543017"/>
              <a:ext cx="1655167" cy="80261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Acuerdo internacional entre</a:t>
              </a:r>
              <a:endParaRPr b="0" i="0" sz="1400" u="none" cap="none" strike="noStrike">
                <a:solidFill>
                  <a:srgbClr val="000000"/>
                </a:solidFill>
                <a:latin typeface="Arial"/>
                <a:ea typeface="Arial"/>
                <a:cs typeface="Arial"/>
                <a:sym typeface="Arial"/>
              </a:endParaRPr>
            </a:p>
          </p:txBody>
        </p:sp>
        <p:sp>
          <p:nvSpPr>
            <p:cNvPr id="218" name="Google Shape;218;p21"/>
            <p:cNvSpPr/>
            <p:nvPr/>
          </p:nvSpPr>
          <p:spPr>
            <a:xfrm rot="-2227256">
              <a:off x="2585780" y="670329"/>
              <a:ext cx="855372" cy="31772"/>
            </a:xfrm>
            <a:custGeom>
              <a:rect b="b" l="l" r="r" t="t"/>
              <a:pathLst>
                <a:path extrusionOk="0" h="120000" w="120000">
                  <a:moveTo>
                    <a:pt x="0" y="60000"/>
                  </a:moveTo>
                  <a:lnTo>
                    <a:pt x="120000" y="60000"/>
                  </a:lnTo>
                </a:path>
              </a:pathLst>
            </a:cu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1"/>
            <p:cNvSpPr txBox="1"/>
            <p:nvPr/>
          </p:nvSpPr>
          <p:spPr>
            <a:xfrm rot="-2227256">
              <a:off x="2992082" y="664831"/>
              <a:ext cx="42768" cy="4276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20" name="Google Shape;220;p21"/>
            <p:cNvSpPr/>
            <p:nvPr/>
          </p:nvSpPr>
          <p:spPr>
            <a:xfrm>
              <a:off x="3354487" y="1830"/>
              <a:ext cx="1705107" cy="852553"/>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1"/>
            <p:cNvSpPr txBox="1"/>
            <p:nvPr/>
          </p:nvSpPr>
          <p:spPr>
            <a:xfrm>
              <a:off x="3379457" y="26800"/>
              <a:ext cx="1655167" cy="80261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MC</a:t>
              </a:r>
              <a:endParaRPr b="0" i="0" sz="1400" u="none" cap="none" strike="noStrike">
                <a:solidFill>
                  <a:srgbClr val="000000"/>
                </a:solidFill>
                <a:latin typeface="Arial"/>
                <a:ea typeface="Arial"/>
                <a:cs typeface="Arial"/>
                <a:sym typeface="Arial"/>
              </a:endParaRPr>
            </a:p>
          </p:txBody>
        </p:sp>
        <p:sp>
          <p:nvSpPr>
            <p:cNvPr id="222" name="Google Shape;222;p21"/>
            <p:cNvSpPr/>
            <p:nvPr/>
          </p:nvSpPr>
          <p:spPr>
            <a:xfrm rot="2303070">
              <a:off x="2578413" y="1198577"/>
              <a:ext cx="870106" cy="31772"/>
            </a:xfrm>
            <a:custGeom>
              <a:rect b="b" l="l" r="r" t="t"/>
              <a:pathLst>
                <a:path extrusionOk="0" h="120000" w="120000">
                  <a:moveTo>
                    <a:pt x="0" y="60000"/>
                  </a:moveTo>
                  <a:lnTo>
                    <a:pt x="120000" y="60000"/>
                  </a:lnTo>
                </a:path>
              </a:pathLst>
            </a:cu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1"/>
            <p:cNvSpPr txBox="1"/>
            <p:nvPr/>
          </p:nvSpPr>
          <p:spPr>
            <a:xfrm rot="2303070">
              <a:off x="2991713" y="1192711"/>
              <a:ext cx="43505" cy="4350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24" name="Google Shape;224;p21"/>
            <p:cNvSpPr/>
            <p:nvPr/>
          </p:nvSpPr>
          <p:spPr>
            <a:xfrm>
              <a:off x="3354487" y="1032328"/>
              <a:ext cx="1705107" cy="904550"/>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1"/>
            <p:cNvSpPr txBox="1"/>
            <p:nvPr/>
          </p:nvSpPr>
          <p:spPr>
            <a:xfrm>
              <a:off x="3380980" y="1058821"/>
              <a:ext cx="1652121" cy="851564"/>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OIG anfitriona</a:t>
              </a:r>
              <a:endParaRPr b="0" i="0" sz="1400" u="none" cap="none" strike="noStrike">
                <a:solidFill>
                  <a:srgbClr val="000000"/>
                </a:solidFill>
                <a:latin typeface="Arial"/>
                <a:ea typeface="Arial"/>
                <a:cs typeface="Arial"/>
                <a:sym typeface="Arial"/>
              </a:endParaRPr>
            </a:p>
          </p:txBody>
        </p:sp>
        <p:sp>
          <p:nvSpPr>
            <p:cNvPr id="226" name="Google Shape;226;p21"/>
            <p:cNvSpPr/>
            <p:nvPr/>
          </p:nvSpPr>
          <p:spPr>
            <a:xfrm>
              <a:off x="967337" y="2504919"/>
              <a:ext cx="1705107" cy="852553"/>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1"/>
            <p:cNvSpPr txBox="1"/>
            <p:nvPr/>
          </p:nvSpPr>
          <p:spPr>
            <a:xfrm>
              <a:off x="992307" y="2529889"/>
              <a:ext cx="1655167" cy="80261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Acuerdo internacional (precisa de modificación) entre</a:t>
              </a:r>
              <a:endParaRPr b="0" i="0" sz="1400" u="none" cap="none" strike="noStrike">
                <a:solidFill>
                  <a:srgbClr val="000000"/>
                </a:solidFill>
                <a:latin typeface="Arial"/>
                <a:ea typeface="Arial"/>
                <a:cs typeface="Arial"/>
                <a:sym typeface="Arial"/>
              </a:endParaRPr>
            </a:p>
          </p:txBody>
        </p:sp>
        <p:sp>
          <p:nvSpPr>
            <p:cNvPr id="228" name="Google Shape;228;p21"/>
            <p:cNvSpPr/>
            <p:nvPr/>
          </p:nvSpPr>
          <p:spPr>
            <a:xfrm rot="-2142401">
              <a:off x="2593497" y="2670200"/>
              <a:ext cx="839938" cy="31772"/>
            </a:xfrm>
            <a:custGeom>
              <a:rect b="b" l="l" r="r" t="t"/>
              <a:pathLst>
                <a:path extrusionOk="0" h="120000" w="120000">
                  <a:moveTo>
                    <a:pt x="0" y="60000"/>
                  </a:moveTo>
                  <a:lnTo>
                    <a:pt x="120000" y="60000"/>
                  </a:lnTo>
                </a:path>
              </a:pathLst>
            </a:cu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1"/>
            <p:cNvSpPr txBox="1"/>
            <p:nvPr/>
          </p:nvSpPr>
          <p:spPr>
            <a:xfrm rot="-2142401">
              <a:off x="2992468" y="2665088"/>
              <a:ext cx="41996" cy="4199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30" name="Google Shape;230;p21"/>
            <p:cNvSpPr/>
            <p:nvPr/>
          </p:nvSpPr>
          <p:spPr>
            <a:xfrm>
              <a:off x="3354487" y="2014700"/>
              <a:ext cx="1705107" cy="852553"/>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1"/>
            <p:cNvSpPr txBox="1"/>
            <p:nvPr/>
          </p:nvSpPr>
          <p:spPr>
            <a:xfrm>
              <a:off x="3379457" y="2039670"/>
              <a:ext cx="1655167" cy="80261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OIG anfitriona</a:t>
              </a:r>
              <a:endParaRPr b="0" i="0" sz="1400" u="none" cap="none" strike="noStrike">
                <a:solidFill>
                  <a:srgbClr val="000000"/>
                </a:solidFill>
                <a:latin typeface="Arial"/>
                <a:ea typeface="Arial"/>
                <a:cs typeface="Arial"/>
                <a:sym typeface="Arial"/>
              </a:endParaRPr>
            </a:p>
          </p:txBody>
        </p:sp>
        <p:sp>
          <p:nvSpPr>
            <p:cNvPr id="232" name="Google Shape;232;p21"/>
            <p:cNvSpPr/>
            <p:nvPr/>
          </p:nvSpPr>
          <p:spPr>
            <a:xfrm rot="2142401">
              <a:off x="2593497" y="3160418"/>
              <a:ext cx="839938" cy="31772"/>
            </a:xfrm>
            <a:custGeom>
              <a:rect b="b" l="l" r="r" t="t"/>
              <a:pathLst>
                <a:path extrusionOk="0" h="120000" w="120000">
                  <a:moveTo>
                    <a:pt x="0" y="60000"/>
                  </a:moveTo>
                  <a:lnTo>
                    <a:pt x="120000" y="60000"/>
                  </a:lnTo>
                </a:path>
              </a:pathLst>
            </a:cu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1"/>
            <p:cNvSpPr txBox="1"/>
            <p:nvPr/>
          </p:nvSpPr>
          <p:spPr>
            <a:xfrm rot="2142401">
              <a:off x="2992468" y="3155306"/>
              <a:ext cx="41996" cy="4199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34" name="Google Shape;234;p21"/>
            <p:cNvSpPr/>
            <p:nvPr/>
          </p:nvSpPr>
          <p:spPr>
            <a:xfrm>
              <a:off x="3354487" y="2995137"/>
              <a:ext cx="1705107" cy="852553"/>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1"/>
            <p:cNvSpPr txBox="1"/>
            <p:nvPr/>
          </p:nvSpPr>
          <p:spPr>
            <a:xfrm>
              <a:off x="3379457" y="3020107"/>
              <a:ext cx="1655167" cy="80261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País anfitrión</a:t>
              </a:r>
              <a:endParaRPr b="0" i="0" sz="1400" u="none" cap="none" strike="noStrike">
                <a:solidFill>
                  <a:srgbClr val="000000"/>
                </a:solidFill>
                <a:latin typeface="Arial"/>
                <a:ea typeface="Arial"/>
                <a:cs typeface="Arial"/>
                <a:sym typeface="Arial"/>
              </a:endParaRPr>
            </a:p>
          </p:txBody>
        </p:sp>
        <p:sp>
          <p:nvSpPr>
            <p:cNvPr id="236" name="Google Shape;236;p21"/>
            <p:cNvSpPr/>
            <p:nvPr/>
          </p:nvSpPr>
          <p:spPr>
            <a:xfrm>
              <a:off x="967337" y="3975574"/>
              <a:ext cx="1705107" cy="852553"/>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1"/>
            <p:cNvSpPr txBox="1"/>
            <p:nvPr/>
          </p:nvSpPr>
          <p:spPr>
            <a:xfrm>
              <a:off x="992307" y="4000544"/>
              <a:ext cx="1655167" cy="80261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Legislación nacional</a:t>
              </a:r>
              <a:endParaRPr b="0" i="0" sz="1400" u="none" cap="none" strike="noStrike">
                <a:solidFill>
                  <a:srgbClr val="000000"/>
                </a:solidFill>
                <a:latin typeface="Arial"/>
                <a:ea typeface="Arial"/>
                <a:cs typeface="Arial"/>
                <a:sym typeface="Arial"/>
              </a:endParaRPr>
            </a:p>
          </p:txBody>
        </p:sp>
        <p:sp>
          <p:nvSpPr>
            <p:cNvPr id="238" name="Google Shape;238;p21"/>
            <p:cNvSpPr/>
            <p:nvPr/>
          </p:nvSpPr>
          <p:spPr>
            <a:xfrm>
              <a:off x="2672445" y="4385964"/>
              <a:ext cx="682042" cy="31772"/>
            </a:xfrm>
            <a:custGeom>
              <a:rect b="b" l="l" r="r" t="t"/>
              <a:pathLst>
                <a:path extrusionOk="0" h="120000" w="120000">
                  <a:moveTo>
                    <a:pt x="0" y="60000"/>
                  </a:moveTo>
                  <a:lnTo>
                    <a:pt x="120000" y="60000"/>
                  </a:lnTo>
                </a:path>
              </a:pathLst>
            </a:cu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1"/>
            <p:cNvSpPr txBox="1"/>
            <p:nvPr/>
          </p:nvSpPr>
          <p:spPr>
            <a:xfrm>
              <a:off x="2996415" y="4384799"/>
              <a:ext cx="34102" cy="3410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40" name="Google Shape;240;p21"/>
            <p:cNvSpPr/>
            <p:nvPr/>
          </p:nvSpPr>
          <p:spPr>
            <a:xfrm>
              <a:off x="3354487" y="3975574"/>
              <a:ext cx="1705107" cy="852553"/>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1"/>
            <p:cNvSpPr txBox="1"/>
            <p:nvPr/>
          </p:nvSpPr>
          <p:spPr>
            <a:xfrm>
              <a:off x="3379457" y="4000544"/>
              <a:ext cx="1655167" cy="80261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Personalidad jurídica creada por el MC en el sistema legal del país anfitrión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2"/>
          <p:cNvSpPr/>
          <p:nvPr/>
        </p:nvSpPr>
        <p:spPr>
          <a:xfrm>
            <a:off x="762808" y="1365452"/>
            <a:ext cx="4272656"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Compartir espacio de oficina con una OIG</a:t>
            </a:r>
            <a:endParaRPr b="0" i="0" sz="1400" u="none" cap="none" strike="noStrike">
              <a:solidFill>
                <a:srgbClr val="000000"/>
              </a:solidFill>
              <a:latin typeface="Arial"/>
              <a:ea typeface="Arial"/>
              <a:cs typeface="Arial"/>
              <a:sym typeface="Arial"/>
            </a:endParaRPr>
          </a:p>
        </p:txBody>
      </p:sp>
      <p:sp>
        <p:nvSpPr>
          <p:cNvPr id="247" name="Google Shape;247;p22"/>
          <p:cNvSpPr/>
          <p:nvPr/>
        </p:nvSpPr>
        <p:spPr>
          <a:xfrm>
            <a:off x="4244429" y="606595"/>
            <a:ext cx="48194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ACOGIDA DEL MC</a:t>
            </a:r>
            <a:endParaRPr b="0" i="0" sz="1400" u="none" cap="none" strike="noStrike">
              <a:solidFill>
                <a:srgbClr val="000000"/>
              </a:solidFill>
              <a:latin typeface="Arial"/>
              <a:ea typeface="Arial"/>
              <a:cs typeface="Arial"/>
              <a:sym typeface="Arial"/>
            </a:endParaRPr>
          </a:p>
        </p:txBody>
      </p:sp>
      <p:grpSp>
        <p:nvGrpSpPr>
          <p:cNvPr id="248" name="Google Shape;248;p22"/>
          <p:cNvGrpSpPr/>
          <p:nvPr/>
        </p:nvGrpSpPr>
        <p:grpSpPr>
          <a:xfrm>
            <a:off x="3116216" y="1606728"/>
            <a:ext cx="4098982" cy="4834228"/>
            <a:chOff x="1165993" y="1833"/>
            <a:chExt cx="4098982" cy="4834228"/>
          </a:xfrm>
        </p:grpSpPr>
        <p:sp>
          <p:nvSpPr>
            <p:cNvPr id="249" name="Google Shape;249;p22"/>
            <p:cNvSpPr/>
            <p:nvPr/>
          </p:nvSpPr>
          <p:spPr>
            <a:xfrm>
              <a:off x="1165993" y="518898"/>
              <a:ext cx="1707909" cy="85395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2"/>
            <p:cNvSpPr txBox="1"/>
            <p:nvPr/>
          </p:nvSpPr>
          <p:spPr>
            <a:xfrm>
              <a:off x="1191004" y="543909"/>
              <a:ext cx="1657887" cy="803932"/>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Acuerdo internacional  entre</a:t>
              </a:r>
              <a:endParaRPr b="0" i="0" sz="1400" u="none" cap="none" strike="noStrike">
                <a:solidFill>
                  <a:srgbClr val="000000"/>
                </a:solidFill>
                <a:latin typeface="Arial"/>
                <a:ea typeface="Arial"/>
                <a:cs typeface="Arial"/>
                <a:sym typeface="Arial"/>
              </a:endParaRPr>
            </a:p>
          </p:txBody>
        </p:sp>
        <p:sp>
          <p:nvSpPr>
            <p:cNvPr id="251" name="Google Shape;251;p22"/>
            <p:cNvSpPr/>
            <p:nvPr/>
          </p:nvSpPr>
          <p:spPr>
            <a:xfrm rot="-2227256">
              <a:off x="2787095" y="671456"/>
              <a:ext cx="856778" cy="31772"/>
            </a:xfrm>
            <a:custGeom>
              <a:rect b="b" l="l" r="r" t="t"/>
              <a:pathLst>
                <a:path extrusionOk="0" h="120000" w="120000">
                  <a:moveTo>
                    <a:pt x="0" y="60000"/>
                  </a:moveTo>
                  <a:lnTo>
                    <a:pt x="120000" y="60000"/>
                  </a:lnTo>
                </a:path>
              </a:pathLst>
            </a:cu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2"/>
            <p:cNvSpPr txBox="1"/>
            <p:nvPr/>
          </p:nvSpPr>
          <p:spPr>
            <a:xfrm rot="-2227256">
              <a:off x="3194065" y="665923"/>
              <a:ext cx="42838" cy="4283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53" name="Google Shape;253;p22"/>
            <p:cNvSpPr/>
            <p:nvPr/>
          </p:nvSpPr>
          <p:spPr>
            <a:xfrm>
              <a:off x="3557066" y="1833"/>
              <a:ext cx="1707909" cy="853954"/>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2"/>
            <p:cNvSpPr txBox="1"/>
            <p:nvPr/>
          </p:nvSpPr>
          <p:spPr>
            <a:xfrm>
              <a:off x="3582077" y="26844"/>
              <a:ext cx="1657887" cy="803932"/>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MC</a:t>
              </a:r>
              <a:endParaRPr b="0" i="0" sz="1400" u="none" cap="none" strike="noStrike">
                <a:solidFill>
                  <a:srgbClr val="000000"/>
                </a:solidFill>
                <a:latin typeface="Arial"/>
                <a:ea typeface="Arial"/>
                <a:cs typeface="Arial"/>
                <a:sym typeface="Arial"/>
              </a:endParaRPr>
            </a:p>
          </p:txBody>
        </p:sp>
        <p:sp>
          <p:nvSpPr>
            <p:cNvPr id="255" name="Google Shape;255;p22"/>
            <p:cNvSpPr/>
            <p:nvPr/>
          </p:nvSpPr>
          <p:spPr>
            <a:xfrm rot="2303070">
              <a:off x="2779716" y="1200573"/>
              <a:ext cx="871536" cy="31772"/>
            </a:xfrm>
            <a:custGeom>
              <a:rect b="b" l="l" r="r" t="t"/>
              <a:pathLst>
                <a:path extrusionOk="0" h="120000" w="120000">
                  <a:moveTo>
                    <a:pt x="0" y="60000"/>
                  </a:moveTo>
                  <a:lnTo>
                    <a:pt x="120000" y="60000"/>
                  </a:lnTo>
                </a:path>
              </a:pathLst>
            </a:cu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2"/>
            <p:cNvSpPr txBox="1"/>
            <p:nvPr/>
          </p:nvSpPr>
          <p:spPr>
            <a:xfrm rot="2303070">
              <a:off x="3193696" y="1194671"/>
              <a:ext cx="43576" cy="4357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57" name="Google Shape;257;p22"/>
            <p:cNvSpPr/>
            <p:nvPr/>
          </p:nvSpPr>
          <p:spPr>
            <a:xfrm>
              <a:off x="3557066" y="1034025"/>
              <a:ext cx="1707909" cy="906037"/>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2"/>
            <p:cNvSpPr txBox="1"/>
            <p:nvPr/>
          </p:nvSpPr>
          <p:spPr>
            <a:xfrm>
              <a:off x="3583603" y="1060562"/>
              <a:ext cx="1654835" cy="85296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País anfitrión</a:t>
              </a:r>
              <a:endParaRPr b="0" i="0" sz="1400" u="none" cap="none" strike="noStrike">
                <a:solidFill>
                  <a:srgbClr val="000000"/>
                </a:solidFill>
                <a:latin typeface="Arial"/>
                <a:ea typeface="Arial"/>
                <a:cs typeface="Arial"/>
                <a:sym typeface="Arial"/>
              </a:endParaRPr>
            </a:p>
          </p:txBody>
        </p:sp>
        <p:sp>
          <p:nvSpPr>
            <p:cNvPr id="259" name="Google Shape;259;p22"/>
            <p:cNvSpPr/>
            <p:nvPr/>
          </p:nvSpPr>
          <p:spPr>
            <a:xfrm>
              <a:off x="1165993" y="2509035"/>
              <a:ext cx="1707909" cy="85395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2"/>
            <p:cNvSpPr txBox="1"/>
            <p:nvPr/>
          </p:nvSpPr>
          <p:spPr>
            <a:xfrm>
              <a:off x="1191004" y="2534046"/>
              <a:ext cx="1657887" cy="803932"/>
            </a:xfrm>
            <a:prstGeom prst="rect">
              <a:avLst/>
            </a:prstGeom>
            <a:noFill/>
            <a:ln>
              <a:noFill/>
            </a:ln>
          </p:spPr>
          <p:txBody>
            <a:bodyPr anchorCtr="0" anchor="ctr" bIns="8875" lIns="8875" spcFirstLastPara="1" rIns="8875" wrap="square" tIns="887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Acuerdo internacional o regional (contractual) entre</a:t>
              </a:r>
              <a:endParaRPr b="0" i="0" sz="1400" u="none" cap="none" strike="noStrike">
                <a:solidFill>
                  <a:srgbClr val="000000"/>
                </a:solidFill>
                <a:latin typeface="Arial"/>
                <a:ea typeface="Arial"/>
                <a:cs typeface="Arial"/>
                <a:sym typeface="Arial"/>
              </a:endParaRPr>
            </a:p>
          </p:txBody>
        </p:sp>
        <p:sp>
          <p:nvSpPr>
            <p:cNvPr id="261" name="Google Shape;261;p22"/>
            <p:cNvSpPr/>
            <p:nvPr/>
          </p:nvSpPr>
          <p:spPr>
            <a:xfrm rot="-2142401">
              <a:off x="2794825" y="2674614"/>
              <a:ext cx="841318" cy="31772"/>
            </a:xfrm>
            <a:custGeom>
              <a:rect b="b" l="l" r="r" t="t"/>
              <a:pathLst>
                <a:path extrusionOk="0" h="120000" w="120000">
                  <a:moveTo>
                    <a:pt x="0" y="60000"/>
                  </a:moveTo>
                  <a:lnTo>
                    <a:pt x="120000" y="60000"/>
                  </a:lnTo>
                </a:path>
              </a:pathLst>
            </a:cu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2"/>
            <p:cNvSpPr txBox="1"/>
            <p:nvPr/>
          </p:nvSpPr>
          <p:spPr>
            <a:xfrm rot="-2142401">
              <a:off x="3194452" y="2669467"/>
              <a:ext cx="42065" cy="4206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63" name="Google Shape;263;p22"/>
            <p:cNvSpPr/>
            <p:nvPr/>
          </p:nvSpPr>
          <p:spPr>
            <a:xfrm>
              <a:off x="3557066" y="2018011"/>
              <a:ext cx="1707909" cy="853954"/>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2"/>
            <p:cNvSpPr txBox="1"/>
            <p:nvPr/>
          </p:nvSpPr>
          <p:spPr>
            <a:xfrm>
              <a:off x="3582077" y="2043022"/>
              <a:ext cx="1657887" cy="803932"/>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MC</a:t>
              </a:r>
              <a:endParaRPr b="0" i="0" sz="1400" u="none" cap="none" strike="noStrike">
                <a:solidFill>
                  <a:srgbClr val="000000"/>
                </a:solidFill>
                <a:latin typeface="Arial"/>
                <a:ea typeface="Arial"/>
                <a:cs typeface="Arial"/>
                <a:sym typeface="Arial"/>
              </a:endParaRPr>
            </a:p>
          </p:txBody>
        </p:sp>
        <p:sp>
          <p:nvSpPr>
            <p:cNvPr id="265" name="Google Shape;265;p22"/>
            <p:cNvSpPr/>
            <p:nvPr/>
          </p:nvSpPr>
          <p:spPr>
            <a:xfrm rot="2142401">
              <a:off x="2794825" y="3165638"/>
              <a:ext cx="841318" cy="31772"/>
            </a:xfrm>
            <a:custGeom>
              <a:rect b="b" l="l" r="r" t="t"/>
              <a:pathLst>
                <a:path extrusionOk="0" h="120000" w="120000">
                  <a:moveTo>
                    <a:pt x="0" y="60000"/>
                  </a:moveTo>
                  <a:lnTo>
                    <a:pt x="120000" y="60000"/>
                  </a:lnTo>
                </a:path>
              </a:pathLst>
            </a:cu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2"/>
            <p:cNvSpPr txBox="1"/>
            <p:nvPr/>
          </p:nvSpPr>
          <p:spPr>
            <a:xfrm rot="2142401">
              <a:off x="3194452" y="3160491"/>
              <a:ext cx="42065" cy="4206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67" name="Google Shape;267;p22"/>
            <p:cNvSpPr/>
            <p:nvPr/>
          </p:nvSpPr>
          <p:spPr>
            <a:xfrm>
              <a:off x="3557066" y="3000059"/>
              <a:ext cx="1707909" cy="853954"/>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2"/>
            <p:cNvSpPr txBox="1"/>
            <p:nvPr/>
          </p:nvSpPr>
          <p:spPr>
            <a:xfrm>
              <a:off x="3582077" y="3025070"/>
              <a:ext cx="1657887" cy="803932"/>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OIG</a:t>
              </a:r>
              <a:endParaRPr b="0" i="0" sz="1400" u="none" cap="none" strike="noStrike">
                <a:solidFill>
                  <a:srgbClr val="000000"/>
                </a:solidFill>
                <a:latin typeface="Arial"/>
                <a:ea typeface="Arial"/>
                <a:cs typeface="Arial"/>
                <a:sym typeface="Arial"/>
              </a:endParaRPr>
            </a:p>
          </p:txBody>
        </p:sp>
        <p:sp>
          <p:nvSpPr>
            <p:cNvPr id="269" name="Google Shape;269;p22"/>
            <p:cNvSpPr/>
            <p:nvPr/>
          </p:nvSpPr>
          <p:spPr>
            <a:xfrm>
              <a:off x="1165993" y="3982107"/>
              <a:ext cx="1707909" cy="85395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2"/>
            <p:cNvSpPr txBox="1"/>
            <p:nvPr/>
          </p:nvSpPr>
          <p:spPr>
            <a:xfrm>
              <a:off x="1191004" y="4007118"/>
              <a:ext cx="1657887" cy="803932"/>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Legislación nacional</a:t>
              </a:r>
              <a:endParaRPr b="0" i="0" sz="1400" u="none" cap="none" strike="noStrike">
                <a:solidFill>
                  <a:srgbClr val="000000"/>
                </a:solidFill>
                <a:latin typeface="Arial"/>
                <a:ea typeface="Arial"/>
                <a:cs typeface="Arial"/>
                <a:sym typeface="Arial"/>
              </a:endParaRPr>
            </a:p>
          </p:txBody>
        </p:sp>
        <p:sp>
          <p:nvSpPr>
            <p:cNvPr id="271" name="Google Shape;271;p22"/>
            <p:cNvSpPr/>
            <p:nvPr/>
          </p:nvSpPr>
          <p:spPr>
            <a:xfrm>
              <a:off x="2873903" y="4393198"/>
              <a:ext cx="683163" cy="31772"/>
            </a:xfrm>
            <a:custGeom>
              <a:rect b="b" l="l" r="r" t="t"/>
              <a:pathLst>
                <a:path extrusionOk="0" h="120000" w="120000">
                  <a:moveTo>
                    <a:pt x="0" y="60000"/>
                  </a:moveTo>
                  <a:lnTo>
                    <a:pt x="120000" y="60000"/>
                  </a:lnTo>
                </a:path>
              </a:pathLst>
            </a:custGeom>
            <a:no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2"/>
            <p:cNvSpPr txBox="1"/>
            <p:nvPr/>
          </p:nvSpPr>
          <p:spPr>
            <a:xfrm>
              <a:off x="3198405" y="4392005"/>
              <a:ext cx="34158" cy="3415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73" name="Google Shape;273;p22"/>
            <p:cNvSpPr/>
            <p:nvPr/>
          </p:nvSpPr>
          <p:spPr>
            <a:xfrm>
              <a:off x="3557066" y="3982107"/>
              <a:ext cx="1707909" cy="853954"/>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2"/>
            <p:cNvSpPr txBox="1"/>
            <p:nvPr/>
          </p:nvSpPr>
          <p:spPr>
            <a:xfrm>
              <a:off x="3582077" y="4007118"/>
              <a:ext cx="1657887" cy="803932"/>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Personalidad jurídica creada por el MC en el sistema legal del país anfitrión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23"/>
          <p:cNvSpPr/>
          <p:nvPr/>
        </p:nvSpPr>
        <p:spPr>
          <a:xfrm>
            <a:off x="746478" y="1813173"/>
            <a:ext cx="7935447" cy="32316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Lista de Consideraciones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Consulta con el Ministerio de Asuntos Exteriores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Privilegios e Inmunidades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Acuerdos Provisionales/Financiación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Necesidades prácticas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Calibri"/>
                <a:ea typeface="Calibri"/>
                <a:cs typeface="Calibri"/>
                <a:sym typeface="Calibri"/>
              </a:rPr>
              <a:t>Beneficios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800"/>
              <a:buFont typeface="Arial"/>
              <a:buNone/>
            </a:pPr>
            <a:r>
              <a:t/>
            </a:r>
            <a:endParaRPr b="1" i="1" sz="1800" u="none" cap="none" strike="noStrike">
              <a:solidFill>
                <a:schemeClr val="dk1"/>
              </a:solidFill>
              <a:latin typeface="Calibri"/>
              <a:ea typeface="Calibri"/>
              <a:cs typeface="Calibri"/>
              <a:sym typeface="Calibri"/>
            </a:endParaRPr>
          </a:p>
          <a:p>
            <a:pPr indent="0" lvl="1" marL="457200" marR="0" rtl="0" algn="l">
              <a:lnSpc>
                <a:spcPct val="100000"/>
              </a:lnSpc>
              <a:spcBef>
                <a:spcPts val="0"/>
              </a:spcBef>
              <a:spcAft>
                <a:spcPts val="0"/>
              </a:spcAft>
              <a:buClr>
                <a:srgbClr val="000000"/>
              </a:buClr>
              <a:buSzPts val="1800"/>
              <a:buFont typeface="Arial"/>
              <a:buNone/>
            </a:pPr>
            <a:r>
              <a:t/>
            </a:r>
            <a:endParaRPr b="1" i="1" sz="1800" u="none" cap="none" strike="noStrike">
              <a:solidFill>
                <a:schemeClr val="dk1"/>
              </a:solidFill>
              <a:latin typeface="Calibri"/>
              <a:ea typeface="Calibri"/>
              <a:cs typeface="Calibri"/>
              <a:sym typeface="Calibri"/>
            </a:endParaRPr>
          </a:p>
        </p:txBody>
      </p:sp>
      <p:sp>
        <p:nvSpPr>
          <p:cNvPr id="280" name="Google Shape;280;p23"/>
          <p:cNvSpPr/>
          <p:nvPr/>
        </p:nvSpPr>
        <p:spPr>
          <a:xfrm>
            <a:off x="4244429" y="606595"/>
            <a:ext cx="48194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ACOGIDA DEL MC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63" name="Shape 63"/>
        <p:cNvGrpSpPr/>
        <p:nvPr/>
      </p:nvGrpSpPr>
      <p:grpSpPr>
        <a:xfrm>
          <a:off x="0" y="0"/>
          <a:ext cx="0" cy="0"/>
          <a:chOff x="0" y="0"/>
          <a:chExt cx="0" cy="0"/>
        </a:xfrm>
      </p:grpSpPr>
      <p:sp>
        <p:nvSpPr>
          <p:cNvPr id="64" name="Google Shape;64;p3"/>
          <p:cNvSpPr/>
          <p:nvPr/>
        </p:nvSpPr>
        <p:spPr>
          <a:xfrm>
            <a:off x="4244429" y="606595"/>
            <a:ext cx="48194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CONTEXTO</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616689" y="1285005"/>
            <a:ext cx="8293395" cy="5509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Consultoría adjudicada a CAD en 2017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200"/>
              <a:buFont typeface="Noto Sans Symbols"/>
              <a:buChar char="⮚"/>
            </a:pPr>
            <a:r>
              <a:rPr b="0" i="0" lang="en-US" sz="2200" u="none" cap="none" strike="noStrike">
                <a:solidFill>
                  <a:schemeClr val="dk1"/>
                </a:solidFill>
                <a:latin typeface="Calibri"/>
                <a:ea typeface="Calibri"/>
                <a:cs typeface="Calibri"/>
                <a:sym typeface="Calibri"/>
              </a:rPr>
              <a:t>Benchmarking global y regional sobre gobernanza oceánica y financiación base, desarrollando en trabajos previos de CLME+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Noto Sans Symbols"/>
              <a:buChar char="⮚"/>
            </a:pPr>
            <a:r>
              <a:rPr b="0" i="0" lang="en-US" sz="2200" u="none" cap="none" strike="noStrike">
                <a:solidFill>
                  <a:schemeClr val="dk1"/>
                </a:solidFill>
                <a:latin typeface="Calibri"/>
                <a:ea typeface="Calibri"/>
                <a:cs typeface="Calibri"/>
                <a:sym typeface="Calibri"/>
              </a:rPr>
              <a:t>Informe inicial, informes de Fase 1 y 2 (borrador) preparados, más materiales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Noto Sans Symbols"/>
              <a:buChar char="⮚"/>
            </a:pPr>
            <a:r>
              <a:rPr b="0" i="0" lang="en-US" sz="2200" u="none" cap="none" strike="noStrike">
                <a:solidFill>
                  <a:schemeClr val="dk1"/>
                </a:solidFill>
                <a:latin typeface="Calibri"/>
                <a:ea typeface="Calibri"/>
                <a:cs typeface="Calibri"/>
                <a:sym typeface="Calibri"/>
              </a:rPr>
              <a:t>Consultas frecuentes y estrechas con el MIC PAE CLME+ y UCP</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Noto Sans Symbols"/>
              <a:buChar char="⮚"/>
            </a:pPr>
            <a:r>
              <a:rPr b="0" i="0" lang="en-US" sz="2200" u="none" cap="none" strike="noStrike">
                <a:solidFill>
                  <a:schemeClr val="dk1"/>
                </a:solidFill>
                <a:latin typeface="Calibri"/>
                <a:ea typeface="Calibri"/>
                <a:cs typeface="Calibri"/>
                <a:sym typeface="Calibri"/>
              </a:rPr>
              <a:t>Consultas regionales en 2018 (Cartagena) y 2019 (Panamá)</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Noto Sans Symbols"/>
              <a:buChar char="⮚"/>
            </a:pPr>
            <a:r>
              <a:rPr b="0" i="0" lang="en-US" sz="2200" u="none" cap="none" strike="noStrike">
                <a:solidFill>
                  <a:schemeClr val="dk1"/>
                </a:solidFill>
                <a:latin typeface="Calibri"/>
                <a:ea typeface="Calibri"/>
                <a:cs typeface="Calibri"/>
                <a:sym typeface="Calibri"/>
              </a:rPr>
              <a:t>Consultas realizadas con países individuales (más consultas en el país realizadas)</a:t>
            </a:r>
            <a:endParaRPr b="0" i="0" sz="1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200"/>
              <a:buFont typeface="Noto Sans Symbols"/>
              <a:buChar char="⮚"/>
            </a:pPr>
            <a:r>
              <a:rPr b="0" i="0" lang="en-US" sz="2200" u="none" cap="none" strike="noStrike">
                <a:solidFill>
                  <a:schemeClr val="dk1"/>
                </a:solidFill>
                <a:latin typeface="Calibri"/>
                <a:ea typeface="Calibri"/>
                <a:cs typeface="Calibri"/>
                <a:sym typeface="Calibri"/>
              </a:rPr>
              <a:t>Consultas realizadas con +15 organizaciones</a:t>
            </a:r>
            <a:endParaRPr b="0" i="0" sz="1400" u="none" cap="none" strike="noStrike">
              <a:solidFill>
                <a:srgbClr val="000000"/>
              </a:solidFill>
              <a:latin typeface="Arial"/>
              <a:ea typeface="Arial"/>
              <a:cs typeface="Arial"/>
              <a:sym typeface="Arial"/>
            </a:endParaRPr>
          </a:p>
          <a:p>
            <a:pPr indent="-203200" lvl="0" marL="342900" marR="0" rtl="0" algn="l">
              <a:lnSpc>
                <a:spcPct val="100000"/>
              </a:lnSpc>
              <a:spcBef>
                <a:spcPts val="0"/>
              </a:spcBef>
              <a:spcAft>
                <a:spcPts val="0"/>
              </a:spcAft>
              <a:buClr>
                <a:schemeClr val="dk1"/>
              </a:buClr>
              <a:buSzPts val="2200"/>
              <a:buFont typeface="Noto Sans Symbols"/>
              <a:buNone/>
            </a:pPr>
            <a:r>
              <a:t/>
            </a:r>
            <a:endParaRPr b="0" i="0" sz="22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200"/>
              <a:buFont typeface="Noto Sans Symbols"/>
              <a:buChar char="⮚"/>
            </a:pPr>
            <a:r>
              <a:rPr b="1" i="0" lang="en-US" sz="2200" u="none" cap="none" strike="noStrike">
                <a:solidFill>
                  <a:schemeClr val="dk1"/>
                </a:solidFill>
                <a:latin typeface="Calibri"/>
                <a:ea typeface="Calibri"/>
                <a:cs typeface="Calibri"/>
                <a:sym typeface="Calibri"/>
              </a:rPr>
              <a:t>Borrador del MdE completado y revisado basado en el feedback de los países CLME+ y OIG</a:t>
            </a:r>
            <a:endParaRPr b="0" i="0" sz="1400" u="none" cap="none" strike="noStrike">
              <a:solidFill>
                <a:srgbClr val="000000"/>
              </a:solidFill>
              <a:latin typeface="Arial"/>
              <a:ea typeface="Arial"/>
              <a:cs typeface="Arial"/>
              <a:sym typeface="Arial"/>
            </a:endParaRPr>
          </a:p>
          <a:p>
            <a:pPr indent="-203200" lvl="0" marL="342900" marR="0" rtl="0" algn="l">
              <a:lnSpc>
                <a:spcPct val="100000"/>
              </a:lnSpc>
              <a:spcBef>
                <a:spcPts val="0"/>
              </a:spcBef>
              <a:spcAft>
                <a:spcPts val="0"/>
              </a:spcAft>
              <a:buClr>
                <a:schemeClr val="dk1"/>
              </a:buClr>
              <a:buSzPts val="2200"/>
              <a:buFont typeface="Noto Sans Symbols"/>
              <a:buNone/>
            </a:pPr>
            <a:r>
              <a:t/>
            </a:r>
            <a:endParaRPr b="0" i="0" sz="2200" u="none" cap="none" strike="noStrike">
              <a:solidFill>
                <a:schemeClr val="dk1"/>
              </a:solidFill>
              <a:latin typeface="Calibri"/>
              <a:ea typeface="Calibri"/>
              <a:cs typeface="Calibri"/>
              <a:sym typeface="Calibri"/>
            </a:endParaRPr>
          </a:p>
          <a:p>
            <a:pPr indent="-203200" lvl="0" marL="342900" marR="0" rtl="0" algn="l">
              <a:lnSpc>
                <a:spcPct val="100000"/>
              </a:lnSpc>
              <a:spcBef>
                <a:spcPts val="0"/>
              </a:spcBef>
              <a:spcAft>
                <a:spcPts val="0"/>
              </a:spcAft>
              <a:buClr>
                <a:schemeClr val="dk1"/>
              </a:buClr>
              <a:buSzPts val="2200"/>
              <a:buFont typeface="Noto Sans Symbols"/>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4"/>
          <p:cNvSpPr/>
          <p:nvPr/>
        </p:nvSpPr>
        <p:spPr>
          <a:xfrm>
            <a:off x="762807" y="1365452"/>
            <a:ext cx="7935447"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Punto 5.1 de la Agenda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Aspectos fundamentales del Mecanismo Permanente de Coordinación</a:t>
            </a:r>
            <a:endParaRPr b="1"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5"/>
          <p:cNvSpPr/>
          <p:nvPr/>
        </p:nvSpPr>
        <p:spPr>
          <a:xfrm>
            <a:off x="616802" y="1085408"/>
            <a:ext cx="7935447" cy="4524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1. Mejorar la colaboración regional hacia la coordinación </a:t>
            </a:r>
            <a:r>
              <a:rPr b="0" i="0" lang="en-US" sz="1800" u="none" cap="none" strike="noStrike">
                <a:solidFill>
                  <a:srgbClr val="953734"/>
                </a:solidFill>
                <a:latin typeface="Calibri"/>
                <a:ea typeface="Calibri"/>
                <a:cs typeface="Calibri"/>
                <a:sym typeface="Calibri"/>
              </a:rPr>
              <a:t>e integración </a:t>
            </a:r>
            <a:r>
              <a:rPr b="0" i="0" lang="en-US" sz="1800" u="none" cap="none" strike="noStrike">
                <a:solidFill>
                  <a:srgbClr val="76923C"/>
                </a:solidFill>
                <a:latin typeface="Calibri"/>
                <a:ea typeface="Calibri"/>
                <a:cs typeface="Calibri"/>
                <a:sym typeface="Calibri"/>
              </a:rPr>
              <a:t>mejorada</a:t>
            </a:r>
            <a:r>
              <a:rPr b="0" i="0" lang="en-US" sz="1800" u="none" cap="none" strike="noStrike">
                <a:solidFill>
                  <a:schemeClr val="dk1"/>
                </a:solidFill>
                <a:latin typeface="Calibri"/>
                <a:ea typeface="Calibri"/>
                <a:cs typeface="Calibri"/>
                <a:sym typeface="Calibri"/>
              </a:rPr>
              <a:t> de acciones </a:t>
            </a:r>
            <a:r>
              <a:rPr b="0" i="0" lang="en-US" sz="1800" u="none" cap="none" strike="noStrike">
                <a:solidFill>
                  <a:srgbClr val="76923C"/>
                </a:solidFill>
                <a:latin typeface="Calibri"/>
                <a:ea typeface="Calibri"/>
                <a:cs typeface="Calibri"/>
                <a:sym typeface="Calibri"/>
              </a:rPr>
              <a:t>y recursos </a:t>
            </a:r>
            <a:r>
              <a:rPr b="0" i="0" lang="en-US" sz="1800" u="none" cap="none" strike="noStrike">
                <a:solidFill>
                  <a:schemeClr val="dk1"/>
                </a:solidFill>
                <a:latin typeface="Calibri"/>
                <a:ea typeface="Calibri"/>
                <a:cs typeface="Calibri"/>
                <a:sym typeface="Calibri"/>
              </a:rPr>
              <a:t>para</a:t>
            </a:r>
            <a:r>
              <a:rPr b="0" i="0" lang="en-US" sz="1800" u="none" cap="none" strike="noStrike">
                <a:solidFill>
                  <a:srgbClr val="953734"/>
                </a:solidFill>
                <a:latin typeface="Calibri"/>
                <a:ea typeface="Calibri"/>
                <a:cs typeface="Calibri"/>
                <a:sym typeface="Calibri"/>
              </a:rPr>
              <a:t> [la gestión y] </a:t>
            </a:r>
            <a:r>
              <a:rPr b="0" i="0" lang="en-US" sz="1800" u="none" cap="none" strike="noStrike">
                <a:solidFill>
                  <a:srgbClr val="76923C"/>
                </a:solidFill>
                <a:latin typeface="Calibri"/>
                <a:ea typeface="Calibri"/>
                <a:cs typeface="Calibri"/>
                <a:sym typeface="Calibri"/>
              </a:rPr>
              <a:t>la conservación y</a:t>
            </a:r>
            <a:r>
              <a:rPr b="0" i="0" lang="en-US" sz="1800" u="none" cap="none" strike="noStrike">
                <a:solidFill>
                  <a:schemeClr val="dk1"/>
                </a:solidFill>
                <a:latin typeface="Calibri"/>
                <a:ea typeface="Calibri"/>
                <a:cs typeface="Calibri"/>
                <a:sym typeface="Calibri"/>
              </a:rPr>
              <a:t> el uso sostenible de ecosistemas marinos y costeros y sus bienes y servicios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2. [Orientar] </a:t>
            </a:r>
            <a:r>
              <a:rPr b="0" i="0" lang="en-US" sz="1800" u="none" cap="none" strike="noStrike">
                <a:solidFill>
                  <a:srgbClr val="953734"/>
                </a:solidFill>
                <a:latin typeface="Calibri"/>
                <a:ea typeface="Calibri"/>
                <a:cs typeface="Calibri"/>
                <a:sym typeface="Calibri"/>
              </a:rPr>
              <a:t>facilitar</a:t>
            </a:r>
            <a:r>
              <a:rPr b="0" i="0" lang="en-US" sz="1800" u="none" cap="none" strike="noStrike">
                <a:solidFill>
                  <a:schemeClr val="dk1"/>
                </a:solidFill>
                <a:latin typeface="Calibri"/>
                <a:ea typeface="Calibri"/>
                <a:cs typeface="Calibri"/>
                <a:sym typeface="Calibri"/>
              </a:rPr>
              <a:t> una gobernanza de los océanos </a:t>
            </a:r>
            <a:r>
              <a:rPr b="0" i="0" lang="en-US" sz="1800" u="none" cap="none" strike="noStrike">
                <a:solidFill>
                  <a:srgbClr val="953734"/>
                </a:solidFill>
                <a:latin typeface="Calibri"/>
                <a:ea typeface="Calibri"/>
                <a:cs typeface="Calibri"/>
                <a:sym typeface="Calibri"/>
              </a:rPr>
              <a:t>integrada e </a:t>
            </a:r>
            <a:r>
              <a:rPr b="0" i="0" lang="en-US" sz="1800" u="none" cap="none" strike="noStrike">
                <a:solidFill>
                  <a:schemeClr val="dk1"/>
                </a:solidFill>
                <a:latin typeface="Calibri"/>
                <a:ea typeface="Calibri"/>
                <a:cs typeface="Calibri"/>
                <a:sym typeface="Calibri"/>
              </a:rPr>
              <a:t>interactiva como factor clave para alcanzar el desarrollo sostenible basado en los océanos en la </a:t>
            </a:r>
            <a:r>
              <a:rPr b="0" i="0" lang="en-US" sz="1800" u="none" cap="none" strike="noStrike">
                <a:solidFill>
                  <a:srgbClr val="953734"/>
                </a:solidFill>
                <a:latin typeface="Calibri"/>
                <a:ea typeface="Calibri"/>
                <a:cs typeface="Calibri"/>
                <a:sym typeface="Calibri"/>
              </a:rPr>
              <a:t>región del gran Caribe </a:t>
            </a:r>
            <a:r>
              <a:rPr b="0" i="0" lang="en-US" sz="1800" u="none" cap="none" strike="noStrike">
                <a:solidFill>
                  <a:schemeClr val="dk1"/>
                </a:solidFill>
                <a:latin typeface="Calibri"/>
                <a:ea typeface="Calibri"/>
                <a:cs typeface="Calibri"/>
                <a:sym typeface="Calibri"/>
              </a:rPr>
              <a:t>[región CLME+] [CNBSLMEs] </a:t>
            </a:r>
            <a:endParaRPr b="0" i="0" sz="1800" u="none" cap="none" strike="noStrike">
              <a:solidFill>
                <a:srgbClr val="95373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3. Promover </a:t>
            </a:r>
            <a:r>
              <a:rPr b="0" i="0" lang="en-US" sz="1800" u="none" cap="none" strike="noStrike">
                <a:solidFill>
                  <a:srgbClr val="953734"/>
                </a:solidFill>
                <a:latin typeface="Calibri"/>
                <a:ea typeface="Calibri"/>
                <a:cs typeface="Calibri"/>
                <a:sym typeface="Calibri"/>
              </a:rPr>
              <a:t>la ampliación de las </a:t>
            </a:r>
            <a:r>
              <a:rPr b="0" i="0" lang="en-US" sz="1800" u="none" cap="none" strike="noStrike">
                <a:solidFill>
                  <a:schemeClr val="dk1"/>
                </a:solidFill>
                <a:latin typeface="Calibri"/>
                <a:ea typeface="Calibri"/>
                <a:cs typeface="Calibri"/>
                <a:sym typeface="Calibri"/>
              </a:rPr>
              <a:t>acciones emprendidas por todos los Firmantes a fin de alcanzar las visiones de largo plazo del PAE CLME+, y otros objetivos y compromisos regionales e internacionales de los Firmantes </a:t>
            </a:r>
            <a:r>
              <a:rPr b="0" i="0" lang="en-US" sz="1800" u="none" cap="none" strike="noStrike">
                <a:solidFill>
                  <a:srgbClr val="76923C"/>
                </a:solidFill>
                <a:latin typeface="Calibri"/>
                <a:ea typeface="Calibri"/>
                <a:cs typeface="Calibri"/>
                <a:sym typeface="Calibri"/>
              </a:rPr>
              <a:t>incluyendo el ODS 14</a:t>
            </a: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4. [Apoyar y] [Promover y] </a:t>
            </a:r>
            <a:r>
              <a:rPr b="0" i="0" lang="en-US" sz="1800" u="none" cap="none" strike="noStrike">
                <a:solidFill>
                  <a:srgbClr val="953734"/>
                </a:solidFill>
                <a:latin typeface="Calibri"/>
                <a:ea typeface="Calibri"/>
                <a:cs typeface="Calibri"/>
                <a:sym typeface="Calibri"/>
              </a:rPr>
              <a:t>lograr</a:t>
            </a:r>
            <a:r>
              <a:rPr b="0" i="0" lang="en-US" sz="1800" u="none" cap="none" strike="noStrike">
                <a:solidFill>
                  <a:schemeClr val="dk1"/>
                </a:solidFill>
                <a:latin typeface="Calibri"/>
                <a:ea typeface="Calibri"/>
                <a:cs typeface="Calibri"/>
                <a:sym typeface="Calibri"/>
              </a:rPr>
              <a:t> alianzas con las partes interesadas de la sociedad civil y el sector privado para facilitar y aunar esfuerzos para la </a:t>
            </a:r>
            <a:r>
              <a:rPr b="0" i="0" lang="en-US" sz="1800" u="none" cap="none" strike="noStrike">
                <a:solidFill>
                  <a:srgbClr val="76923C"/>
                </a:solidFill>
                <a:latin typeface="Calibri"/>
                <a:ea typeface="Calibri"/>
                <a:cs typeface="Calibri"/>
                <a:sym typeface="Calibri"/>
              </a:rPr>
              <a:t>conservación </a:t>
            </a:r>
            <a:r>
              <a:rPr b="0" i="0" lang="en-US" sz="1800" u="none" cap="none" strike="noStrike">
                <a:solidFill>
                  <a:schemeClr val="dk1"/>
                </a:solidFill>
                <a:latin typeface="Calibri"/>
                <a:ea typeface="Calibri"/>
                <a:cs typeface="Calibri"/>
                <a:sym typeface="Calibri"/>
              </a:rPr>
              <a:t>y</a:t>
            </a:r>
            <a:r>
              <a:rPr b="0" i="0" lang="en-US" sz="1800" u="none" cap="none" strike="noStrike">
                <a:solidFill>
                  <a:srgbClr val="76923C"/>
                </a:solidFill>
                <a:latin typeface="Calibri"/>
                <a:ea typeface="Calibri"/>
                <a:cs typeface="Calibri"/>
                <a:sym typeface="Calibri"/>
              </a:rPr>
              <a:t> </a:t>
            </a:r>
            <a:r>
              <a:rPr b="0" i="0" lang="en-US" sz="1800" u="none" cap="none" strike="noStrike">
                <a:solidFill>
                  <a:srgbClr val="953734"/>
                </a:solidFill>
                <a:latin typeface="Calibri"/>
                <a:ea typeface="Calibri"/>
                <a:cs typeface="Calibri"/>
                <a:sym typeface="Calibri"/>
              </a:rPr>
              <a:t>[la gestión y] </a:t>
            </a:r>
            <a:r>
              <a:rPr b="0" i="0" lang="en-US" sz="1800" u="none" cap="none" strike="noStrike">
                <a:solidFill>
                  <a:schemeClr val="dk1"/>
                </a:solidFill>
                <a:latin typeface="Calibri"/>
                <a:ea typeface="Calibri"/>
                <a:cs typeface="Calibri"/>
                <a:sym typeface="Calibri"/>
              </a:rPr>
              <a:t>el uso sostenible de recursos marinos y costeros en l</a:t>
            </a:r>
            <a:r>
              <a:rPr b="0" i="0" lang="en-US" sz="1800" u="none" cap="none" strike="noStrike">
                <a:solidFill>
                  <a:srgbClr val="953734"/>
                </a:solidFill>
                <a:latin typeface="Calibri"/>
                <a:ea typeface="Calibri"/>
                <a:cs typeface="Calibri"/>
                <a:sym typeface="Calibri"/>
              </a:rPr>
              <a:t>a región del gran Caribe </a:t>
            </a:r>
            <a:r>
              <a:rPr b="0" i="0" lang="en-US" sz="1800" u="none" cap="none" strike="noStrike">
                <a:solidFill>
                  <a:srgbClr val="76923C"/>
                </a:solidFill>
                <a:latin typeface="Calibri"/>
                <a:ea typeface="Calibri"/>
                <a:cs typeface="Calibri"/>
                <a:sym typeface="Calibri"/>
              </a:rPr>
              <a:t>y apoyar acuerdos intersectoriales</a:t>
            </a:r>
            <a:endParaRPr b="0" i="0" sz="1800" u="none" cap="none" strike="noStrike">
              <a:solidFill>
                <a:srgbClr val="953734"/>
              </a:solidFill>
              <a:latin typeface="Calibri"/>
              <a:ea typeface="Calibri"/>
              <a:cs typeface="Calibri"/>
              <a:sym typeface="Calibri"/>
            </a:endParaRPr>
          </a:p>
        </p:txBody>
      </p:sp>
      <p:sp>
        <p:nvSpPr>
          <p:cNvPr id="76" name="Google Shape;76;p5"/>
          <p:cNvSpPr/>
          <p:nvPr/>
        </p:nvSpPr>
        <p:spPr>
          <a:xfrm>
            <a:off x="4244429" y="606595"/>
            <a:ext cx="48194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OBJETIVOS</a:t>
            </a:r>
            <a:endParaRPr b="0" i="0" sz="1400" u="none" cap="none" strike="noStrike">
              <a:solidFill>
                <a:srgbClr val="000000"/>
              </a:solidFill>
              <a:latin typeface="Arial"/>
              <a:ea typeface="Arial"/>
              <a:cs typeface="Arial"/>
              <a:sym typeface="Arial"/>
            </a:endParaRPr>
          </a:p>
        </p:txBody>
      </p:sp>
      <p:sp>
        <p:nvSpPr>
          <p:cNvPr id="77" name="Google Shape;77;p5"/>
          <p:cNvSpPr/>
          <p:nvPr/>
        </p:nvSpPr>
        <p:spPr>
          <a:xfrm>
            <a:off x="91942" y="5989566"/>
            <a:ext cx="754830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highlight>
                  <a:srgbClr val="FFFF00"/>
                </a:highlight>
                <a:latin typeface="Calibri"/>
                <a:ea typeface="Calibri"/>
                <a:cs typeface="Calibri"/>
                <a:sym typeface="Calibri"/>
              </a:rPr>
              <a:t>Parece haber una convergencia general, con diversos grados de ”ambición” de cara a la integración.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6"/>
          <p:cNvSpPr/>
          <p:nvPr/>
        </p:nvSpPr>
        <p:spPr>
          <a:xfrm>
            <a:off x="762807" y="1674673"/>
            <a:ext cx="7935300" cy="17850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El alcance geográfico del Mecanismo de Coordinación incluye los GEM del Caribe, de la Plataforma Continental del Norte de Brasil </a:t>
            </a:r>
            <a:r>
              <a:rPr b="0" i="0" lang="en-US" sz="2200" u="none" cap="none" strike="noStrike">
                <a:solidFill>
                  <a:srgbClr val="953734"/>
                </a:solidFill>
                <a:latin typeface="Calibri"/>
                <a:ea typeface="Calibri"/>
                <a:cs typeface="Calibri"/>
                <a:sym typeface="Calibri"/>
              </a:rPr>
              <a:t>[y a aquellos ecosistemas adyacentes que resulten necesarios para conseguir EBM/EEP], [con el potencial de expansión para incluir el GEM del Golfo de México.] </a:t>
            </a:r>
            <a:endParaRPr b="0" i="0" sz="1400" u="none" cap="none" strike="noStrike">
              <a:solidFill>
                <a:srgbClr val="000000"/>
              </a:solidFill>
              <a:latin typeface="Arial"/>
              <a:ea typeface="Arial"/>
              <a:cs typeface="Arial"/>
              <a:sym typeface="Arial"/>
            </a:endParaRPr>
          </a:p>
        </p:txBody>
      </p:sp>
      <p:sp>
        <p:nvSpPr>
          <p:cNvPr id="83" name="Google Shape;83;p6"/>
          <p:cNvSpPr/>
          <p:nvPr/>
        </p:nvSpPr>
        <p:spPr>
          <a:xfrm>
            <a:off x="4244429" y="606595"/>
            <a:ext cx="48194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ALCANCE GEOGRÁFICO</a:t>
            </a:r>
            <a:endParaRPr b="0" i="0" sz="1400" u="none" cap="none" strike="noStrike">
              <a:solidFill>
                <a:srgbClr val="000000"/>
              </a:solidFill>
              <a:latin typeface="Arial"/>
              <a:ea typeface="Arial"/>
              <a:cs typeface="Arial"/>
              <a:sym typeface="Arial"/>
            </a:endParaRPr>
          </a:p>
        </p:txBody>
      </p:sp>
      <p:sp>
        <p:nvSpPr>
          <p:cNvPr id="84" name="Google Shape;84;p6"/>
          <p:cNvSpPr/>
          <p:nvPr/>
        </p:nvSpPr>
        <p:spPr>
          <a:xfrm>
            <a:off x="762799" y="4225225"/>
            <a:ext cx="8171400"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highlight>
                  <a:srgbClr val="FFFF00"/>
                </a:highlight>
                <a:latin typeface="Calibri"/>
                <a:ea typeface="Calibri"/>
                <a:cs typeface="Calibri"/>
                <a:sym typeface="Calibri"/>
              </a:rPr>
              <a:t>Por qué? Mandatos del PNUMA-PAC, FAO-COPACO y el IOCARIBE cubren el GEM del Golfo de México.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highlight>
                <a:srgbClr val="FFFF00"/>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highlight>
                  <a:srgbClr val="FFFF00"/>
                </a:highlight>
                <a:latin typeface="Calibri"/>
                <a:ea typeface="Calibri"/>
                <a:cs typeface="Calibri"/>
                <a:sym typeface="Calibri"/>
              </a:rPr>
              <a:t>El Grupo Directivo puede identificar y añadir áreas geográficas dentro del alcance del Mecanismo de Coordinación.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7"/>
          <p:cNvSpPr/>
          <p:nvPr/>
        </p:nvSpPr>
        <p:spPr>
          <a:xfrm>
            <a:off x="762800" y="1522065"/>
            <a:ext cx="7935300"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alibri"/>
                <a:ea typeface="Calibri"/>
                <a:cs typeface="Calibri"/>
                <a:sym typeface="Calibri"/>
              </a:rPr>
              <a:t>El alcance temático del Mecanismo de Coordinación abarca las fuentes de contaminación terrestres y marinas </a:t>
            </a:r>
            <a:r>
              <a:rPr lang="en-US" sz="2200">
                <a:latin typeface="Calibri"/>
                <a:ea typeface="Calibri"/>
                <a:cs typeface="Calibri"/>
                <a:sym typeface="Calibri"/>
              </a:rPr>
              <a:t>del medio </a:t>
            </a:r>
            <a:r>
              <a:rPr b="0" i="0" lang="en-US" sz="2200" u="none" cap="none" strike="noStrike">
                <a:solidFill>
                  <a:srgbClr val="000000"/>
                </a:solidFill>
                <a:latin typeface="Calibri"/>
                <a:ea typeface="Calibri"/>
                <a:cs typeface="Calibri"/>
                <a:sym typeface="Calibri"/>
              </a:rPr>
              <a:t>marin</a:t>
            </a:r>
            <a:r>
              <a:rPr lang="en-US" sz="2200">
                <a:latin typeface="Calibri"/>
                <a:ea typeface="Calibri"/>
                <a:cs typeface="Calibri"/>
                <a:sym typeface="Calibri"/>
              </a:rPr>
              <a:t>o</a:t>
            </a:r>
            <a:r>
              <a:rPr b="0" i="0" lang="en-US" sz="2200" u="none" cap="none" strike="noStrike">
                <a:solidFill>
                  <a:srgbClr val="000000"/>
                </a:solidFill>
                <a:latin typeface="Calibri"/>
                <a:ea typeface="Calibri"/>
                <a:cs typeface="Calibri"/>
                <a:sym typeface="Calibri"/>
              </a:rPr>
              <a:t>, los hábitats costeros y marinos y su biodiversidad, la pesca marina y costera y</a:t>
            </a:r>
            <a:r>
              <a:rPr b="0" i="0" lang="en-US" sz="2200" u="none" cap="none" strike="noStrike">
                <a:solidFill>
                  <a:srgbClr val="76923C"/>
                </a:solidFill>
                <a:latin typeface="Calibri"/>
                <a:ea typeface="Calibri"/>
                <a:cs typeface="Calibri"/>
                <a:sym typeface="Calibri"/>
              </a:rPr>
              <a:t> las implicaciones del</a:t>
            </a:r>
            <a:r>
              <a:rPr b="0" i="0" lang="en-US" sz="2200" u="none" cap="none" strike="noStrike">
                <a:solidFill>
                  <a:srgbClr val="000000"/>
                </a:solidFill>
                <a:latin typeface="Calibri"/>
                <a:ea typeface="Calibri"/>
                <a:cs typeface="Calibri"/>
                <a:sym typeface="Calibri"/>
              </a:rPr>
              <a:t> cambio climático y los desastres [y para las personas y sociedades que dependen de ellos], </a:t>
            </a:r>
            <a:r>
              <a:rPr b="0" i="0" lang="en-US" sz="2200" u="none" cap="none" strike="noStrike">
                <a:solidFill>
                  <a:srgbClr val="953734"/>
                </a:solidFill>
                <a:latin typeface="Calibri"/>
                <a:ea typeface="Calibri"/>
                <a:cs typeface="Calibri"/>
                <a:sym typeface="Calibri"/>
              </a:rPr>
              <a:t>y comprende todos los sectores [cuyo] uso del ambiente marino sea relevante para conseguir [los objetivos del PAE] [y] [MBE/EEP] </a:t>
            </a:r>
            <a:r>
              <a:rPr b="0" i="0" lang="en-US" sz="2200" u="none" cap="none" strike="noStrike">
                <a:solidFill>
                  <a:srgbClr val="6AA84F"/>
                </a:solidFill>
                <a:latin typeface="Calibri"/>
                <a:ea typeface="Calibri"/>
                <a:cs typeface="Calibri"/>
                <a:sym typeface="Calibri"/>
              </a:rPr>
              <a:t>[para lograr economías azules </a:t>
            </a:r>
            <a:r>
              <a:rPr b="0" i="0" lang="en-US" sz="2200" u="none" cap="none" strike="noStrike">
                <a:solidFill>
                  <a:schemeClr val="dk1"/>
                </a:solidFill>
                <a:latin typeface="Calibri"/>
                <a:ea typeface="Calibri"/>
                <a:cs typeface="Calibri"/>
                <a:sym typeface="Calibri"/>
              </a:rPr>
              <a:t>[basadas en océanos] </a:t>
            </a:r>
            <a:r>
              <a:rPr b="0" i="0" lang="en-US" sz="2200" u="none" cap="none" strike="noStrike">
                <a:solidFill>
                  <a:srgbClr val="6AA84F"/>
                </a:solidFill>
                <a:latin typeface="Calibri"/>
                <a:ea typeface="Calibri"/>
                <a:cs typeface="Calibri"/>
                <a:sym typeface="Calibri"/>
              </a:rPr>
              <a:t>sostenibles]</a:t>
            </a:r>
            <a:endParaRPr b="0" i="0" sz="1400" u="none" cap="none" strike="noStrike">
              <a:solidFill>
                <a:srgbClr val="000000"/>
              </a:solidFill>
              <a:latin typeface="Arial"/>
              <a:ea typeface="Arial"/>
              <a:cs typeface="Arial"/>
              <a:sym typeface="Arial"/>
            </a:endParaRPr>
          </a:p>
        </p:txBody>
      </p:sp>
      <p:sp>
        <p:nvSpPr>
          <p:cNvPr id="90" name="Google Shape;90;p7"/>
          <p:cNvSpPr/>
          <p:nvPr/>
        </p:nvSpPr>
        <p:spPr>
          <a:xfrm>
            <a:off x="4244429" y="606595"/>
            <a:ext cx="48194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ALCANCE </a:t>
            </a:r>
            <a:r>
              <a:rPr b="1" lang="en-US" sz="2200">
                <a:solidFill>
                  <a:srgbClr val="0070C0"/>
                </a:solidFill>
                <a:latin typeface="Calibri"/>
                <a:ea typeface="Calibri"/>
                <a:cs typeface="Calibri"/>
                <a:sym typeface="Calibri"/>
              </a:rPr>
              <a:t>TEMÁTICO</a:t>
            </a:r>
            <a:endParaRPr b="0" i="0" sz="1400" u="none" cap="none" strike="noStrike">
              <a:solidFill>
                <a:srgbClr val="000000"/>
              </a:solidFill>
              <a:latin typeface="Arial"/>
              <a:ea typeface="Arial"/>
              <a:cs typeface="Arial"/>
              <a:sym typeface="Arial"/>
            </a:endParaRPr>
          </a:p>
        </p:txBody>
      </p:sp>
      <p:sp>
        <p:nvSpPr>
          <p:cNvPr id="91" name="Google Shape;91;p7"/>
          <p:cNvSpPr/>
          <p:nvPr/>
        </p:nvSpPr>
        <p:spPr>
          <a:xfrm>
            <a:off x="762800" y="4419069"/>
            <a:ext cx="8222400"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highlight>
                  <a:srgbClr val="FFFF00"/>
                </a:highlight>
                <a:latin typeface="Calibri"/>
                <a:ea typeface="Calibri"/>
                <a:cs typeface="Calibri"/>
                <a:sym typeface="Calibri"/>
              </a:rPr>
              <a:t>Por qué? El PAE llama a la intervención de sectores adicionales clave como el transporte marítimo, el turismo y gas y petróleo con el fin de conseguir una gobernanza totalmente integrada a largo plazo.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highlight>
                <a:srgbClr val="FFFF00"/>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highlight>
                  <a:srgbClr val="FFFF00"/>
                </a:highlight>
                <a:latin typeface="Calibri"/>
                <a:ea typeface="Calibri"/>
                <a:cs typeface="Calibri"/>
                <a:sym typeface="Calibri"/>
              </a:rPr>
              <a:t>El Grupo Directivo puede identificar y añadir áreas temáticas dentro del alcance del Mecanismo de Coordinación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8"/>
          <p:cNvSpPr/>
          <p:nvPr/>
        </p:nvSpPr>
        <p:spPr>
          <a:xfrm>
            <a:off x="604276" y="1195331"/>
            <a:ext cx="2856011" cy="9848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mbria"/>
              <a:ea typeface="Cambria"/>
              <a:cs typeface="Cambria"/>
              <a:sym typeface="Cambria"/>
            </a:endParaRPr>
          </a:p>
        </p:txBody>
      </p:sp>
      <p:sp>
        <p:nvSpPr>
          <p:cNvPr id="97" name="Google Shape;97;p8"/>
          <p:cNvSpPr/>
          <p:nvPr/>
        </p:nvSpPr>
        <p:spPr>
          <a:xfrm>
            <a:off x="4244429" y="606595"/>
            <a:ext cx="481949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FUNCIONES</a:t>
            </a:r>
            <a:endParaRPr b="0" i="0" sz="1400" u="none" cap="none" strike="noStrike">
              <a:solidFill>
                <a:srgbClr val="000000"/>
              </a:solidFill>
              <a:latin typeface="Arial"/>
              <a:ea typeface="Arial"/>
              <a:cs typeface="Arial"/>
              <a:sym typeface="Arial"/>
            </a:endParaRPr>
          </a:p>
        </p:txBody>
      </p:sp>
      <p:sp>
        <p:nvSpPr>
          <p:cNvPr id="98" name="Google Shape;98;p8"/>
          <p:cNvSpPr txBox="1"/>
          <p:nvPr/>
        </p:nvSpPr>
        <p:spPr>
          <a:xfrm>
            <a:off x="6531024" y="2260875"/>
            <a:ext cx="2532900" cy="1815841"/>
          </a:xfrm>
          <a:prstGeom prst="rect">
            <a:avLst/>
          </a:prstGeom>
          <a:noFill/>
          <a:ln>
            <a:noFill/>
          </a:ln>
        </p:spPr>
        <p:txBody>
          <a:bodyPr anchorCtr="0" anchor="t" bIns="45700" lIns="91425" spcFirstLastPara="1" rIns="91425" wrap="square" tIns="45700">
            <a:spAutoFit/>
          </a:bodyPr>
          <a:lstStyle/>
          <a:p>
            <a:pPr indent="-317500" lvl="0" marL="457200" marR="0" rtl="0" algn="r">
              <a:lnSpc>
                <a:spcPct val="100000"/>
              </a:lnSpc>
              <a:spcBef>
                <a:spcPts val="0"/>
              </a:spcBef>
              <a:spcAft>
                <a:spcPts val="0"/>
              </a:spcAft>
              <a:buClr>
                <a:schemeClr val="dk1"/>
              </a:buClr>
              <a:buSzPts val="1400"/>
              <a:buFont typeface="Calibri"/>
              <a:buChar char="+"/>
            </a:pPr>
            <a:r>
              <a:rPr b="1" i="0" lang="en-US" sz="1400" u="none" cap="none" strike="noStrike">
                <a:solidFill>
                  <a:schemeClr val="dk1"/>
                </a:solidFill>
                <a:latin typeface="Calibri"/>
                <a:ea typeface="Calibri"/>
                <a:cs typeface="Calibri"/>
                <a:sym typeface="Calibri"/>
              </a:rPr>
              <a:t>emprender actividades adicionales que son necesarias para apoyar los objetivos del Mecanismo de Coordinación, tal y como determinaron los Firmantes.</a:t>
            </a:r>
            <a:endParaRPr b="1" i="0" sz="1400" u="none" cap="none" strike="noStrike">
              <a:solidFill>
                <a:srgbClr val="000000"/>
              </a:solidFill>
              <a:latin typeface="Arial"/>
              <a:ea typeface="Arial"/>
              <a:cs typeface="Arial"/>
              <a:sym typeface="Arial"/>
            </a:endParaRPr>
          </a:p>
        </p:txBody>
      </p:sp>
      <p:pic>
        <p:nvPicPr>
          <p:cNvPr id="99" name="Google Shape;99;p8"/>
          <p:cNvPicPr preferRelativeResize="0"/>
          <p:nvPr/>
        </p:nvPicPr>
        <p:blipFill rotWithShape="1">
          <a:blip r:embed="rId3">
            <a:alphaModFix/>
          </a:blip>
          <a:srcRect b="0" l="0" r="0" t="0"/>
          <a:stretch/>
        </p:blipFill>
        <p:spPr>
          <a:xfrm>
            <a:off x="814409" y="1037482"/>
            <a:ext cx="6115899" cy="5706799"/>
          </a:xfrm>
          <a:prstGeom prst="rect">
            <a:avLst/>
          </a:prstGeom>
          <a:noFill/>
          <a:ln>
            <a:noFill/>
          </a:ln>
        </p:spPr>
      </p:pic>
      <p:sp>
        <p:nvSpPr>
          <p:cNvPr id="100" name="Google Shape;100;p8"/>
          <p:cNvSpPr/>
          <p:nvPr/>
        </p:nvSpPr>
        <p:spPr>
          <a:xfrm>
            <a:off x="0" y="6465875"/>
            <a:ext cx="8535900" cy="27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highlight>
                  <a:srgbClr val="FFFF00"/>
                </a:highlight>
                <a:latin typeface="Calibri"/>
                <a:ea typeface="Calibri"/>
                <a:cs typeface="Calibri"/>
                <a:sym typeface="Calibri"/>
              </a:rPr>
              <a:t>Parece haber una convergencia general sobre las funciones esenciales y complementarias.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g88fd18bd6e_0_7"/>
          <p:cNvSpPr/>
          <p:nvPr/>
        </p:nvSpPr>
        <p:spPr>
          <a:xfrm>
            <a:off x="4256979" y="619145"/>
            <a:ext cx="48195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70C0"/>
                </a:solidFill>
                <a:latin typeface="Calibri"/>
                <a:ea typeface="Calibri"/>
                <a:cs typeface="Calibri"/>
                <a:sym typeface="Calibri"/>
              </a:rPr>
              <a:t>FUNCIONES PRINCIPALES</a:t>
            </a:r>
            <a:endParaRPr b="0" i="0" sz="1400" u="none" cap="none" strike="noStrike">
              <a:solidFill>
                <a:srgbClr val="000000"/>
              </a:solidFill>
              <a:latin typeface="Arial"/>
              <a:ea typeface="Arial"/>
              <a:cs typeface="Arial"/>
              <a:sym typeface="Arial"/>
            </a:endParaRPr>
          </a:p>
        </p:txBody>
      </p:sp>
      <p:sp>
        <p:nvSpPr>
          <p:cNvPr id="106" name="Google Shape;106;g88fd18bd6e_0_7"/>
          <p:cNvSpPr/>
          <p:nvPr/>
        </p:nvSpPr>
        <p:spPr>
          <a:xfrm>
            <a:off x="780425" y="1450754"/>
            <a:ext cx="8150632" cy="449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1. </a:t>
            </a:r>
            <a:r>
              <a:rPr b="0" i="0" lang="en-US" sz="2000" u="none" cap="none" strike="noStrike">
                <a:solidFill>
                  <a:schemeClr val="dk1"/>
                </a:solidFill>
                <a:latin typeface="Calibri"/>
                <a:ea typeface="Calibri"/>
                <a:cs typeface="Calibri"/>
                <a:sym typeface="Calibri"/>
              </a:rPr>
              <a:t>Coordinar los enfoques programáticos </a:t>
            </a:r>
            <a:r>
              <a:rPr b="0" i="0" lang="en-US" sz="2000" u="none" cap="none" strike="noStrike">
                <a:solidFill>
                  <a:srgbClr val="76923C"/>
                </a:solidFill>
                <a:latin typeface="Calibri"/>
                <a:ea typeface="Calibri"/>
                <a:cs typeface="Calibri"/>
                <a:sym typeface="Calibri"/>
              </a:rPr>
              <a:t>de las OIG </a:t>
            </a:r>
            <a:r>
              <a:rPr b="0" i="0" lang="en-US" sz="2000" u="none" cap="none" strike="noStrike">
                <a:solidFill>
                  <a:schemeClr val="dk1"/>
                </a:solidFill>
                <a:latin typeface="Calibri"/>
                <a:ea typeface="Calibri"/>
                <a:cs typeface="Calibri"/>
                <a:sym typeface="Calibri"/>
              </a:rPr>
              <a:t>para la gobernanza de los océanos y apoyar el seguimiento del avance en los instrumentos, objetivos y compromisos de sostenibilidad oceánica.</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2. [Apoyar] </a:t>
            </a:r>
            <a:r>
              <a:rPr b="0" i="0" lang="en-US" sz="2000" u="none" cap="none" strike="noStrike">
                <a:solidFill>
                  <a:srgbClr val="990000"/>
                </a:solidFill>
                <a:latin typeface="Calibri"/>
                <a:ea typeface="Calibri"/>
                <a:cs typeface="Calibri"/>
                <a:sym typeface="Calibri"/>
              </a:rPr>
              <a:t>Consolidar</a:t>
            </a:r>
            <a:r>
              <a:rPr b="0" i="0" lang="en-US" sz="2000" u="none" cap="none" strike="noStrike">
                <a:solidFill>
                  <a:schemeClr val="dk1"/>
                </a:solidFill>
                <a:latin typeface="Calibri"/>
                <a:ea typeface="Calibri"/>
                <a:cs typeface="Calibri"/>
                <a:sym typeface="Calibri"/>
              </a:rPr>
              <a:t> la financiación sostenible y movilizar recursos </a:t>
            </a:r>
            <a:r>
              <a:rPr b="0" i="0" lang="en-US" sz="2000" u="none" cap="none" strike="noStrike">
                <a:solidFill>
                  <a:srgbClr val="76923C"/>
                </a:solidFill>
                <a:latin typeface="Calibri"/>
                <a:ea typeface="Calibri"/>
                <a:cs typeface="Calibri"/>
                <a:sym typeface="Calibri"/>
              </a:rPr>
              <a:t>de forma coordinada </a:t>
            </a:r>
            <a:r>
              <a:rPr b="0" i="0" lang="en-US" sz="2000" u="none" cap="none" strike="noStrike">
                <a:solidFill>
                  <a:schemeClr val="dk1"/>
                </a:solidFill>
                <a:latin typeface="Calibri"/>
                <a:ea typeface="Calibri"/>
                <a:cs typeface="Calibri"/>
                <a:sym typeface="Calibri"/>
              </a:rPr>
              <a:t>para la gobernanza de los océanos.</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3. [Promover] </a:t>
            </a:r>
            <a:r>
              <a:rPr b="0" i="0" lang="en-US" sz="2000" u="none" cap="none" strike="noStrike">
                <a:solidFill>
                  <a:srgbClr val="953734"/>
                </a:solidFill>
                <a:latin typeface="Calibri"/>
                <a:ea typeface="Calibri"/>
                <a:cs typeface="Calibri"/>
                <a:sym typeface="Calibri"/>
              </a:rPr>
              <a:t>Mejorar</a:t>
            </a:r>
            <a:r>
              <a:rPr b="0" i="0" lang="en-US" sz="2000" u="none" cap="none" strike="noStrike">
                <a:solidFill>
                  <a:schemeClr val="dk1"/>
                </a:solidFill>
                <a:latin typeface="Calibri"/>
                <a:ea typeface="Calibri"/>
                <a:cs typeface="Calibri"/>
                <a:sym typeface="Calibri"/>
              </a:rPr>
              <a:t> la </a:t>
            </a:r>
            <a:r>
              <a:rPr b="0" i="0" lang="en-US" sz="2000" u="none" cap="none" strike="noStrike">
                <a:solidFill>
                  <a:srgbClr val="953734"/>
                </a:solidFill>
                <a:latin typeface="Calibri"/>
                <a:ea typeface="Calibri"/>
                <a:cs typeface="Calibri"/>
                <a:sym typeface="Calibri"/>
              </a:rPr>
              <a:t>coherencia</a:t>
            </a:r>
            <a:r>
              <a:rPr b="0" i="0" lang="en-US" sz="2000" u="none" cap="none" strike="noStrike">
                <a:solidFill>
                  <a:schemeClr val="dk1"/>
                </a:solidFill>
                <a:latin typeface="Calibri"/>
                <a:ea typeface="Calibri"/>
                <a:cs typeface="Calibri"/>
                <a:sym typeface="Calibri"/>
              </a:rPr>
              <a:t> del marco político e institucional regional para la gobernanza de los océanos.</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highlight>
                  <a:srgbClr val="FFFF00"/>
                </a:highlight>
                <a:latin typeface="Calibri"/>
                <a:ea typeface="Calibri"/>
                <a:cs typeface="Calibri"/>
                <a:sym typeface="Calibri"/>
              </a:rPr>
              <a:t>La función del MC no es dictar políticas a las OIG Firmantes. Es ayudarlas a desarrollar colectivamente posiciones programáticas y políticas más coherentes a través de recomendaciones.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4. Apoyar la gobernanza nacional de los océanos, incluyendo la coordinación de océanos a nivel nacional.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br>
              <a:rPr b="0" i="0" lang="en-US" sz="2200" u="none" cap="none" strike="noStrike">
                <a:solidFill>
                  <a:schemeClr val="dk1"/>
                </a:solidFill>
                <a:latin typeface="Calibri"/>
                <a:ea typeface="Calibri"/>
                <a:cs typeface="Calibri"/>
                <a:sym typeface="Calibri"/>
              </a:rPr>
            </a:b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2017-09-18T10:20:23Z</dcterms:created>
  <dc:creator>Patricia Ventura</dc:creator>
</cp:coreProperties>
</file>