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Cambria" panose="02040503050406030204" pitchFamily="18" charset="0"/>
      <p:regular r:id="rId27"/>
      <p:bold r:id="rId28"/>
      <p:italic r:id="rId29"/>
      <p:boldItalic r:id="rId30"/>
    </p:embeddedFont>
    <p:embeddedFont>
      <p:font typeface="Roboto"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Gill Sans"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lkZ7x7+mtwUG87FyezgYwIUlS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226" y="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07092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596873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8fd18bd6e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50">
                <a:highlight>
                  <a:srgbClr val="FFFFFF"/>
                </a:highlight>
                <a:latin typeface="Arial"/>
                <a:ea typeface="Arial"/>
                <a:cs typeface="Arial"/>
                <a:sym typeface="Arial"/>
              </a:rPr>
              <a:t>Complementary Function 3, it is considered relevant to note that it will seek to be in line with the UNESCO initiative that declared the "decade for ocean research and science 2021-2030".</a:t>
            </a:r>
            <a:endParaRPr/>
          </a:p>
        </p:txBody>
      </p:sp>
      <p:sp>
        <p:nvSpPr>
          <p:cNvPr id="109" name="Google Shape;109;g88fd18bd6e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4115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2653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600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409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0788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49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2056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5966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742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62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5178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782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5030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8834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8905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82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90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079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FF"/>
                </a:highlight>
                <a:latin typeface="Arial"/>
                <a:ea typeface="Arial"/>
                <a:cs typeface="Arial"/>
                <a:sym typeface="Arial"/>
              </a:rPr>
              <a:t>Comment made:The 4th Objective is better placed as a function rather than an objecitive</a:t>
            </a:r>
            <a:endParaRPr>
              <a:highlight>
                <a:srgbClr val="FFFFFF"/>
              </a:highlight>
              <a:latin typeface="Arial"/>
              <a:ea typeface="Arial"/>
              <a:cs typeface="Arial"/>
              <a:sym typeface="Arial"/>
            </a:endParaRPr>
          </a:p>
          <a:p>
            <a:pPr marL="0" lvl="0" indent="0" algn="l" rtl="0">
              <a:spcBef>
                <a:spcPts val="0"/>
              </a:spcBef>
              <a:spcAft>
                <a:spcPts val="0"/>
              </a:spcAft>
              <a:buNone/>
            </a:pPr>
            <a:r>
              <a:rPr lang="en-US">
                <a:highlight>
                  <a:srgbClr val="FFFFFF"/>
                </a:highlight>
                <a:latin typeface="Arial"/>
                <a:ea typeface="Arial"/>
                <a:cs typeface="Arial"/>
                <a:sym typeface="Arial"/>
              </a:rPr>
              <a:t>Response: </a:t>
            </a:r>
            <a:r>
              <a:rPr lang="en-US" sz="1150">
                <a:solidFill>
                  <a:srgbClr val="FF0000"/>
                </a:solidFill>
                <a:highlight>
                  <a:srgbClr val="FFFF00"/>
                </a:highlight>
                <a:latin typeface="Arial"/>
                <a:ea typeface="Arial"/>
                <a:cs typeface="Arial"/>
                <a:sym typeface="Arial"/>
              </a:rPr>
              <a:t>The fourth objective has been added compared to the previous draft based on comments made by countries and IGOs highlighting the importance of engaging with non-state actors. Stakeholder engagement is one of the complementary functions of the CM.</a:t>
            </a:r>
            <a:endParaRPr>
              <a:highlight>
                <a:srgbClr val="FFFFFF"/>
              </a:highlight>
              <a:latin typeface="Arial"/>
              <a:ea typeface="Arial"/>
              <a:cs typeface="Arial"/>
              <a:sym typeface="Arial"/>
            </a:endParaRPr>
          </a:p>
        </p:txBody>
      </p:sp>
      <p:sp>
        <p:nvSpPr>
          <p:cNvPr id="73" name="Google Shape;7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952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50">
                <a:highlight>
                  <a:srgbClr val="00B050"/>
                </a:highlight>
                <a:latin typeface="Arial"/>
                <a:ea typeface="Arial"/>
                <a:cs typeface="Arial"/>
                <a:sym typeface="Arial"/>
              </a:rPr>
              <a:t>UNEP-CEP and FAO-WECAFC will also be involved in the GEF GOM SAP implementation project.</a:t>
            </a:r>
            <a:endParaRPr sz="1150">
              <a:highlight>
                <a:srgbClr val="00B050"/>
              </a:highlight>
              <a:latin typeface="Arial"/>
              <a:ea typeface="Arial"/>
              <a:cs typeface="Arial"/>
              <a:sym typeface="Arial"/>
            </a:endParaRPr>
          </a:p>
          <a:p>
            <a:pPr marL="0" lvl="0" indent="0" algn="l" rtl="0">
              <a:spcBef>
                <a:spcPts val="0"/>
              </a:spcBef>
              <a:spcAft>
                <a:spcPts val="0"/>
              </a:spcAft>
              <a:buNone/>
            </a:pPr>
            <a:r>
              <a:rPr lang="en-US">
                <a:highlight>
                  <a:srgbClr val="FFFFFF"/>
                </a:highlight>
                <a:latin typeface="Arial"/>
                <a:ea typeface="Arial"/>
                <a:cs typeface="Arial"/>
                <a:sym typeface="Arial"/>
              </a:rPr>
              <a:t>Differing perspectives that (a) including the GoM would make the scope too big for the PCM, basically biting off more than can be chewed and (b) the GoM is within the mandate of several regional organisations and is ecologically linked and therefore should be included. Including it does not bring in any additional countries or regional organisations, and it has its own LME initiative which could be merged into the CM.</a:t>
            </a:r>
            <a:endParaRPr>
              <a:highlight>
                <a:srgbClr val="FFFFFF"/>
              </a:highlight>
              <a:latin typeface="Arial"/>
              <a:ea typeface="Arial"/>
              <a:cs typeface="Arial"/>
              <a:sym typeface="Arial"/>
            </a:endParaRPr>
          </a:p>
          <a:p>
            <a:pPr marL="0" lvl="0" indent="0" algn="l" rtl="0">
              <a:spcBef>
                <a:spcPts val="0"/>
              </a:spcBef>
              <a:spcAft>
                <a:spcPts val="0"/>
              </a:spcAft>
              <a:buNone/>
            </a:pPr>
            <a:r>
              <a:rPr lang="en-US" sz="1150">
                <a:highlight>
                  <a:srgbClr val="FFFFFF"/>
                </a:highlight>
                <a:latin typeface="Arial"/>
                <a:ea typeface="Arial"/>
                <a:cs typeface="Arial"/>
                <a:sym typeface="Arial"/>
              </a:rPr>
              <a:t>Comment: In terms of geographic scope I think that it would suffice to say that international cooperation will be supported to take into consideration these interactions between the LMEs</a:t>
            </a:r>
            <a:endParaRPr>
              <a:highlight>
                <a:srgbClr val="FFFFFF"/>
              </a:highlight>
              <a:latin typeface="Arial"/>
              <a:ea typeface="Arial"/>
              <a:cs typeface="Arial"/>
              <a:sym typeface="Arial"/>
            </a:endParaRPr>
          </a:p>
        </p:txBody>
      </p:sp>
      <p:sp>
        <p:nvSpPr>
          <p:cNvPr id="80" name="Google Shape;8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536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50">
                <a:highlight>
                  <a:srgbClr val="FFFFFF"/>
                </a:highlight>
                <a:latin typeface="Arial"/>
                <a:ea typeface="Arial"/>
                <a:cs typeface="Arial"/>
                <a:sym typeface="Arial"/>
              </a:rPr>
              <a:t>Comment It would be relevant to extend the thematic scope to the blue economy (i.e marine renewable energies, aquaculture, marine genetic resources, blue tourism, shipping ...).</a:t>
            </a:r>
            <a:endParaRPr/>
          </a:p>
        </p:txBody>
      </p:sp>
      <p:sp>
        <p:nvSpPr>
          <p:cNvPr id="87" name="Google Shape;8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84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t>The SG to approve changes to the status of the functions of the Coordination Mechanism, from complementary to core, or vice versa;</a:t>
            </a:r>
            <a:endParaRPr/>
          </a:p>
        </p:txBody>
      </p:sp>
      <p:sp>
        <p:nvSpPr>
          <p:cNvPr id="94" name="Google Shape;9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1338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8fd18bd6e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800"/>
              <a:t>[Support coherent regional ocean governance including through more harmonized regional policy and institutional frameworks]</a:t>
            </a:r>
            <a:endParaRPr sz="1800"/>
          </a:p>
          <a:p>
            <a:pPr marL="0" lvl="0" indent="0" algn="l" rtl="0">
              <a:spcBef>
                <a:spcPts val="0"/>
              </a:spcBef>
              <a:spcAft>
                <a:spcPts val="0"/>
              </a:spcAft>
              <a:buClr>
                <a:schemeClr val="dk1"/>
              </a:buClr>
              <a:buSzPts val="1100"/>
              <a:buFont typeface="Arial"/>
              <a:buNone/>
            </a:pPr>
            <a:r>
              <a:rPr lang="en-US" sz="1800"/>
              <a:t>[Foster a coordinated approach to regional ocean governance]</a:t>
            </a:r>
            <a:endParaRPr/>
          </a:p>
        </p:txBody>
      </p:sp>
      <p:sp>
        <p:nvSpPr>
          <p:cNvPr id="103" name="Google Shape;103;g88fd18bd6e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44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_cover">
  <p:cSld name="front_cover">
    <p:spTree>
      <p:nvGrpSpPr>
        <p:cNvPr id="1" name="Shape 11"/>
        <p:cNvGrpSpPr/>
        <p:nvPr/>
      </p:nvGrpSpPr>
      <p:grpSpPr>
        <a:xfrm>
          <a:off x="0" y="0"/>
          <a:ext cx="0" cy="0"/>
          <a:chOff x="0" y="0"/>
          <a:chExt cx="0" cy="0"/>
        </a:xfrm>
      </p:grpSpPr>
      <p:sp>
        <p:nvSpPr>
          <p:cNvPr id="12" name="Google Shape;12;p25"/>
          <p:cNvSpPr>
            <a:spLocks noGrp="1"/>
          </p:cNvSpPr>
          <p:nvPr>
            <p:ph type="pic" idx="2"/>
          </p:nvPr>
        </p:nvSpPr>
        <p:spPr>
          <a:xfrm>
            <a:off x="-25307" y="1495426"/>
            <a:ext cx="9194615" cy="4885615"/>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7F7F7F"/>
              </a:buClr>
              <a:buSzPts val="3200"/>
              <a:buFont typeface="Arial"/>
              <a:buNone/>
              <a:defRPr sz="3200" b="0" i="0" u="none" strike="noStrike" cap="none">
                <a:solidFill>
                  <a:srgbClr val="7F7F7F"/>
                </a:solidFill>
                <a:latin typeface="Gill Sans"/>
                <a:ea typeface="Gill Sans"/>
                <a:cs typeface="Gill Sans"/>
                <a:sym typeface="Gill Sans"/>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3" name="Google Shape;13;p25"/>
          <p:cNvSpPr/>
          <p:nvPr/>
        </p:nvSpPr>
        <p:spPr>
          <a:xfrm>
            <a:off x="4837815" y="409827"/>
            <a:ext cx="4326824" cy="404345"/>
          </a:xfrm>
          <a:prstGeom prst="rect">
            <a:avLst/>
          </a:prstGeom>
          <a:solidFill>
            <a:srgbClr val="0095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25"/>
          <p:cNvSpPr txBox="1">
            <a:spLocks noGrp="1"/>
          </p:cNvSpPr>
          <p:nvPr>
            <p:ph type="body" idx="1"/>
          </p:nvPr>
        </p:nvSpPr>
        <p:spPr>
          <a:xfrm>
            <a:off x="-41968" y="2232000"/>
            <a:ext cx="9204232" cy="1479550"/>
          </a:xfrm>
          <a:prstGeom prst="rect">
            <a:avLst/>
          </a:prstGeom>
          <a:solidFill>
            <a:srgbClr val="0095D4"/>
          </a:solidFill>
          <a:ln w="9525" cap="flat" cmpd="sng">
            <a:solidFill>
              <a:srgbClr val="0095D4"/>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l" rtl="0">
              <a:spcBef>
                <a:spcPts val="0"/>
              </a:spcBef>
              <a:spcAft>
                <a:spcPts val="0"/>
              </a:spcAft>
              <a:buClr>
                <a:schemeClr val="lt1"/>
              </a:buClr>
              <a:buSzPts val="2800"/>
              <a:buFont typeface="Arial"/>
              <a:buNone/>
              <a:defRPr sz="2800" b="1" i="0" u="none" strike="noStrike" cap="none">
                <a:solidFill>
                  <a:schemeClr val="lt1"/>
                </a:solidFill>
                <a:latin typeface="Avenir"/>
                <a:ea typeface="Avenir"/>
                <a:cs typeface="Avenir"/>
                <a:sym typeface="Avenir"/>
              </a:defRPr>
            </a:lvl1pPr>
            <a:lvl2pPr marL="914400" marR="0" lvl="1" indent="-228600" algn="l" rtl="0">
              <a:spcBef>
                <a:spcPts val="0"/>
              </a:spcBef>
              <a:spcAft>
                <a:spcPts val="0"/>
              </a:spcAft>
              <a:buClr>
                <a:schemeClr val="lt1"/>
              </a:buClr>
              <a:buSzPts val="2000"/>
              <a:buFont typeface="Arial"/>
              <a:buNone/>
              <a:defRPr sz="2000" b="0" i="0" u="none" strike="noStrike" cap="none">
                <a:solidFill>
                  <a:schemeClr val="lt1"/>
                </a:solidFill>
                <a:latin typeface="Avenir"/>
                <a:ea typeface="Avenir"/>
                <a:cs typeface="Avenir"/>
                <a:sym typeface="Avenir"/>
              </a:defRPr>
            </a:lvl2pPr>
            <a:lvl3pPr marL="1371600" marR="0" lvl="2" indent="-228600" algn="l" rtl="0">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3pPr>
            <a:lvl4pPr marL="1828800" marR="0" lvl="3" indent="-228600" algn="l" rtl="0">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4pPr>
            <a:lvl5pPr marL="2286000" marR="0" lvl="4" indent="-228600" algn="l" rtl="0">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5"/>
        <p:cNvGrpSpPr/>
        <p:nvPr/>
      </p:nvGrpSpPr>
      <p:grpSpPr>
        <a:xfrm>
          <a:off x="0" y="0"/>
          <a:ext cx="0" cy="0"/>
          <a:chOff x="0" y="0"/>
          <a:chExt cx="0" cy="0"/>
        </a:xfrm>
      </p:grpSpPr>
      <p:sp>
        <p:nvSpPr>
          <p:cNvPr id="16" name="Google Shape;16;p26"/>
          <p:cNvSpPr/>
          <p:nvPr/>
        </p:nvSpPr>
        <p:spPr>
          <a:xfrm>
            <a:off x="4229383" y="409828"/>
            <a:ext cx="4935255" cy="181188"/>
          </a:xfrm>
          <a:prstGeom prst="rect">
            <a:avLst/>
          </a:prstGeom>
          <a:solidFill>
            <a:srgbClr val="0095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95D4"/>
              </a:solidFill>
              <a:latin typeface="Calibri"/>
              <a:ea typeface="Calibri"/>
              <a:cs typeface="Calibri"/>
              <a:sym typeface="Calibri"/>
            </a:endParaRPr>
          </a:p>
        </p:txBody>
      </p:sp>
      <p:sp>
        <p:nvSpPr>
          <p:cNvPr id="17" name="Google Shape;17;p26"/>
          <p:cNvSpPr/>
          <p:nvPr/>
        </p:nvSpPr>
        <p:spPr>
          <a:xfrm>
            <a:off x="-20638" y="5630863"/>
            <a:ext cx="9199563" cy="1227137"/>
          </a:xfrm>
          <a:custGeom>
            <a:avLst/>
            <a:gdLst/>
            <a:ahLst/>
            <a:cxnLst/>
            <a:rect l="l" t="t" r="r" b="b"/>
            <a:pathLst>
              <a:path w="22351" h="2552" extrusionOk="0">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6"/>
          <p:cNvPicPr preferRelativeResize="0"/>
          <p:nvPr/>
        </p:nvPicPr>
        <p:blipFill rotWithShape="1">
          <a:blip r:embed="rId2">
            <a:alphaModFix/>
          </a:blip>
          <a:srcRect/>
          <a:stretch/>
        </p:blipFill>
        <p:spPr>
          <a:xfrm>
            <a:off x="7300913" y="5976938"/>
            <a:ext cx="1763712" cy="746125"/>
          </a:xfrm>
          <a:prstGeom prst="rect">
            <a:avLst/>
          </a:prstGeom>
          <a:noFill/>
          <a:ln>
            <a:noFill/>
          </a:ln>
        </p:spPr>
      </p:pic>
      <p:sp>
        <p:nvSpPr>
          <p:cNvPr id="19" name="Google Shape;19;p26"/>
          <p:cNvSpPr txBox="1">
            <a:spLocks noGrp="1"/>
          </p:cNvSpPr>
          <p:nvPr>
            <p:ph type="body" idx="1"/>
          </p:nvPr>
        </p:nvSpPr>
        <p:spPr>
          <a:xfrm>
            <a:off x="577516" y="1865312"/>
            <a:ext cx="8037257" cy="32458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3333"/>
              </a:lnSpc>
              <a:spcBef>
                <a:spcPts val="0"/>
              </a:spcBef>
              <a:spcAft>
                <a:spcPts val="0"/>
              </a:spcAft>
              <a:buClr>
                <a:srgbClr val="595959"/>
              </a:buClr>
              <a:buSzPts val="3000"/>
              <a:buFont typeface="Arial"/>
              <a:buNone/>
              <a:defRPr sz="3000" b="1" i="0" u="none" strike="noStrike" cap="none">
                <a:solidFill>
                  <a:srgbClr val="595959"/>
                </a:solidFill>
                <a:latin typeface="Avenir"/>
                <a:ea typeface="Avenir"/>
                <a:cs typeface="Avenir"/>
                <a:sym typeface="Avenir"/>
              </a:defRPr>
            </a:lvl1pPr>
            <a:lvl2pPr marL="914400" marR="0" lvl="1" indent="-228600" algn="l" rtl="0">
              <a:lnSpc>
                <a:spcPct val="83333"/>
              </a:lnSpc>
              <a:spcBef>
                <a:spcPts val="400"/>
              </a:spcBef>
              <a:spcAft>
                <a:spcPts val="0"/>
              </a:spcAft>
              <a:buClr>
                <a:srgbClr val="595959"/>
              </a:buClr>
              <a:buSzPts val="2400"/>
              <a:buFont typeface="Arial"/>
              <a:buNone/>
              <a:defRPr sz="2400" b="1" i="1" u="none" strike="noStrike" cap="none">
                <a:solidFill>
                  <a:srgbClr val="595959"/>
                </a:solidFill>
                <a:latin typeface="Avenir"/>
                <a:ea typeface="Avenir"/>
                <a:cs typeface="Avenir"/>
                <a:sym typeface="Avenir"/>
              </a:defRPr>
            </a:lvl2pPr>
            <a:lvl3pPr marL="1371600" marR="0" lvl="2" indent="-228600" algn="l" rtl="0">
              <a:spcBef>
                <a:spcPts val="400"/>
              </a:spcBef>
              <a:spcAft>
                <a:spcPts val="0"/>
              </a:spcAft>
              <a:buClr>
                <a:srgbClr val="595959"/>
              </a:buClr>
              <a:buSzPts val="2100"/>
              <a:buFont typeface="Arial"/>
              <a:buNone/>
              <a:defRPr sz="2100" b="0" i="0" u="none" strike="noStrike" cap="none">
                <a:solidFill>
                  <a:srgbClr val="595959"/>
                </a:solidFill>
                <a:latin typeface="Avenir"/>
                <a:ea typeface="Avenir"/>
                <a:cs typeface="Avenir"/>
                <a:sym typeface="Avenir"/>
              </a:defRPr>
            </a:lvl3pPr>
            <a:lvl4pPr marL="1828800" marR="0" lvl="3" indent="-342900" algn="l" rtl="0">
              <a:spcBef>
                <a:spcPts val="360"/>
              </a:spcBef>
              <a:spcAft>
                <a:spcPts val="0"/>
              </a:spcAft>
              <a:buClr>
                <a:srgbClr val="0095D4"/>
              </a:buClr>
              <a:buSzPts val="1800"/>
              <a:buFont typeface="Noto Sans Symbols"/>
              <a:buChar char="▪"/>
              <a:defRPr sz="1800" b="0" i="0" u="none" strike="noStrike" cap="none">
                <a:solidFill>
                  <a:srgbClr val="595959"/>
                </a:solidFill>
                <a:latin typeface="Avenir"/>
                <a:ea typeface="Avenir"/>
                <a:cs typeface="Avenir"/>
                <a:sym typeface="Avenir"/>
              </a:defRPr>
            </a:lvl4pPr>
            <a:lvl5pPr marL="2286000" marR="0" lvl="4" indent="-361950" algn="l" rtl="0">
              <a:spcBef>
                <a:spcPts val="280"/>
              </a:spcBef>
              <a:spcAft>
                <a:spcPts val="0"/>
              </a:spcAft>
              <a:buClr>
                <a:srgbClr val="0095D4"/>
              </a:buClr>
              <a:buSzPts val="2100"/>
              <a:buFont typeface="Arimo"/>
              <a:buChar char="▸"/>
              <a:defRPr sz="1400" b="0" i="0" u="none" strike="noStrike" cap="none">
                <a:solidFill>
                  <a:srgbClr val="595959"/>
                </a:solidFill>
                <a:latin typeface="Avenir"/>
                <a:ea typeface="Avenir"/>
                <a:cs typeface="Avenir"/>
                <a:sym typeface="Avenir"/>
              </a:defRPr>
            </a:lvl5pPr>
            <a:lvl6pPr marL="2743200" marR="0" lvl="5" indent="-228600" algn="ctr" rtl="0">
              <a:spcBef>
                <a:spcPts val="440"/>
              </a:spcBef>
              <a:spcAft>
                <a:spcPts val="0"/>
              </a:spcAft>
              <a:buClr>
                <a:srgbClr val="0095D4"/>
              </a:buClr>
              <a:buSzPts val="2200"/>
              <a:buFont typeface="Arial"/>
              <a:buNone/>
              <a:defRPr sz="2200" b="1" i="1" u="none" strike="noStrike" cap="none">
                <a:solidFill>
                  <a:srgbClr val="0095D4"/>
                </a:solidFill>
                <a:latin typeface="Avenir"/>
                <a:ea typeface="Avenir"/>
                <a:cs typeface="Avenir"/>
                <a:sym typeface="Avenir"/>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_text">
  <p:cSld name="picture_text">
    <p:spTree>
      <p:nvGrpSpPr>
        <p:cNvPr id="1" name="Shape 20"/>
        <p:cNvGrpSpPr/>
        <p:nvPr/>
      </p:nvGrpSpPr>
      <p:grpSpPr>
        <a:xfrm>
          <a:off x="0" y="0"/>
          <a:ext cx="0" cy="0"/>
          <a:chOff x="0" y="0"/>
          <a:chExt cx="0" cy="0"/>
        </a:xfrm>
      </p:grpSpPr>
      <p:sp>
        <p:nvSpPr>
          <p:cNvPr id="21" name="Google Shape;21;p27"/>
          <p:cNvSpPr/>
          <p:nvPr/>
        </p:nvSpPr>
        <p:spPr>
          <a:xfrm>
            <a:off x="-20638" y="5630863"/>
            <a:ext cx="9199563" cy="1227137"/>
          </a:xfrm>
          <a:custGeom>
            <a:avLst/>
            <a:gdLst/>
            <a:ahLst/>
            <a:cxnLst/>
            <a:rect l="l" t="t" r="r" b="b"/>
            <a:pathLst>
              <a:path w="22351" h="2552" extrusionOk="0">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7"/>
          <p:cNvSpPr>
            <a:spLocks noGrp="1"/>
          </p:cNvSpPr>
          <p:nvPr>
            <p:ph type="pic" idx="2"/>
          </p:nvPr>
        </p:nvSpPr>
        <p:spPr>
          <a:xfrm>
            <a:off x="488753" y="1865312"/>
            <a:ext cx="3244032" cy="3245852"/>
          </a:xfrm>
          <a:prstGeom prst="ellipse">
            <a:avLst/>
          </a:prstGeom>
          <a:noFill/>
          <a:ln>
            <a:noFill/>
          </a:ln>
        </p:spPr>
        <p:txBody>
          <a:bodyPr spcFirstLastPara="1" wrap="square" lIns="91425" tIns="45700" rIns="91425" bIns="45700" anchor="t" anchorCtr="0">
            <a:noAutofit/>
          </a:bodyPr>
          <a:lstStyle>
            <a:lvl1pPr marR="0" lvl="0" algn="ctr" rtl="0">
              <a:spcBef>
                <a:spcPts val="280"/>
              </a:spcBef>
              <a:spcAft>
                <a:spcPts val="0"/>
              </a:spcAft>
              <a:buClr>
                <a:srgbClr val="A5A5A5"/>
              </a:buClr>
              <a:buSzPts val="1400"/>
              <a:buFont typeface="Arial"/>
              <a:buNone/>
              <a:defRPr sz="1400" b="0" i="0" u="none" strike="noStrike" cap="none">
                <a:solidFill>
                  <a:srgbClr val="A5A5A5"/>
                </a:solidFill>
                <a:latin typeface="Avenir"/>
                <a:ea typeface="Avenir"/>
                <a:cs typeface="Avenir"/>
                <a:sym typeface="Avenir"/>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3" name="Google Shape;23;p27"/>
          <p:cNvSpPr/>
          <p:nvPr/>
        </p:nvSpPr>
        <p:spPr>
          <a:xfrm>
            <a:off x="4229383" y="409828"/>
            <a:ext cx="4935255" cy="181188"/>
          </a:xfrm>
          <a:prstGeom prst="rect">
            <a:avLst/>
          </a:prstGeom>
          <a:solidFill>
            <a:srgbClr val="0095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4" name="Google Shape;24;p27"/>
          <p:cNvPicPr preferRelativeResize="0"/>
          <p:nvPr/>
        </p:nvPicPr>
        <p:blipFill rotWithShape="1">
          <a:blip r:embed="rId2">
            <a:alphaModFix/>
          </a:blip>
          <a:srcRect/>
          <a:stretch/>
        </p:blipFill>
        <p:spPr>
          <a:xfrm>
            <a:off x="7300913" y="5976938"/>
            <a:ext cx="1763712" cy="746125"/>
          </a:xfrm>
          <a:prstGeom prst="rect">
            <a:avLst/>
          </a:prstGeom>
          <a:noFill/>
          <a:ln>
            <a:noFill/>
          </a:ln>
        </p:spPr>
      </p:pic>
      <p:sp>
        <p:nvSpPr>
          <p:cNvPr id="25" name="Google Shape;25;p27"/>
          <p:cNvSpPr txBox="1">
            <a:spLocks noGrp="1"/>
          </p:cNvSpPr>
          <p:nvPr>
            <p:ph type="body" idx="1"/>
          </p:nvPr>
        </p:nvSpPr>
        <p:spPr>
          <a:xfrm>
            <a:off x="4096748" y="1865312"/>
            <a:ext cx="4518025" cy="32458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3333"/>
              </a:lnSpc>
              <a:spcBef>
                <a:spcPts val="0"/>
              </a:spcBef>
              <a:spcAft>
                <a:spcPts val="0"/>
              </a:spcAft>
              <a:buClr>
                <a:srgbClr val="595959"/>
              </a:buClr>
              <a:buSzPts val="3000"/>
              <a:buFont typeface="Arial"/>
              <a:buNone/>
              <a:defRPr sz="3000" b="1" i="0" u="none" strike="noStrike" cap="none">
                <a:solidFill>
                  <a:srgbClr val="595959"/>
                </a:solidFill>
                <a:latin typeface="Avenir"/>
                <a:ea typeface="Avenir"/>
                <a:cs typeface="Avenir"/>
                <a:sym typeface="Avenir"/>
              </a:defRPr>
            </a:lvl1pPr>
            <a:lvl2pPr marL="914400" marR="0" lvl="1" indent="-228600" algn="l" rtl="0">
              <a:lnSpc>
                <a:spcPct val="83333"/>
              </a:lnSpc>
              <a:spcBef>
                <a:spcPts val="400"/>
              </a:spcBef>
              <a:spcAft>
                <a:spcPts val="0"/>
              </a:spcAft>
              <a:buClr>
                <a:srgbClr val="595959"/>
              </a:buClr>
              <a:buSzPts val="2400"/>
              <a:buFont typeface="Arial"/>
              <a:buNone/>
              <a:defRPr sz="2400" b="1" i="1" u="none" strike="noStrike" cap="none">
                <a:solidFill>
                  <a:srgbClr val="595959"/>
                </a:solidFill>
                <a:latin typeface="Avenir"/>
                <a:ea typeface="Avenir"/>
                <a:cs typeface="Avenir"/>
                <a:sym typeface="Avenir"/>
              </a:defRPr>
            </a:lvl2pPr>
            <a:lvl3pPr marL="1371600" marR="0" lvl="2" indent="-228600" algn="l" rtl="0">
              <a:spcBef>
                <a:spcPts val="400"/>
              </a:spcBef>
              <a:spcAft>
                <a:spcPts val="0"/>
              </a:spcAft>
              <a:buClr>
                <a:srgbClr val="595959"/>
              </a:buClr>
              <a:buSzPts val="2100"/>
              <a:buFont typeface="Arial"/>
              <a:buNone/>
              <a:defRPr sz="2100" b="0" i="0" u="none" strike="noStrike" cap="none">
                <a:solidFill>
                  <a:srgbClr val="595959"/>
                </a:solidFill>
                <a:latin typeface="Avenir"/>
                <a:ea typeface="Avenir"/>
                <a:cs typeface="Avenir"/>
                <a:sym typeface="Avenir"/>
              </a:defRPr>
            </a:lvl3pPr>
            <a:lvl4pPr marL="1828800" marR="0" lvl="3" indent="-342900" algn="l" rtl="0">
              <a:spcBef>
                <a:spcPts val="360"/>
              </a:spcBef>
              <a:spcAft>
                <a:spcPts val="0"/>
              </a:spcAft>
              <a:buClr>
                <a:srgbClr val="0095D4"/>
              </a:buClr>
              <a:buSzPts val="1800"/>
              <a:buFont typeface="Noto Sans Symbols"/>
              <a:buChar char="▪"/>
              <a:defRPr sz="1800" b="0" i="0" u="none" strike="noStrike" cap="none">
                <a:solidFill>
                  <a:srgbClr val="595959"/>
                </a:solidFill>
                <a:latin typeface="Avenir"/>
                <a:ea typeface="Avenir"/>
                <a:cs typeface="Avenir"/>
                <a:sym typeface="Avenir"/>
              </a:defRPr>
            </a:lvl4pPr>
            <a:lvl5pPr marL="2286000" marR="0" lvl="4" indent="-361950" algn="l" rtl="0">
              <a:spcBef>
                <a:spcPts val="280"/>
              </a:spcBef>
              <a:spcAft>
                <a:spcPts val="0"/>
              </a:spcAft>
              <a:buClr>
                <a:srgbClr val="0095D4"/>
              </a:buClr>
              <a:buSzPts val="2100"/>
              <a:buFont typeface="Arimo"/>
              <a:buChar char="▸"/>
              <a:defRPr sz="1400" b="0" i="0" u="none" strike="noStrike" cap="none">
                <a:solidFill>
                  <a:srgbClr val="595959"/>
                </a:solidFill>
                <a:latin typeface="Avenir"/>
                <a:ea typeface="Avenir"/>
                <a:cs typeface="Avenir"/>
                <a:sym typeface="Avenir"/>
              </a:defRPr>
            </a:lvl5pPr>
            <a:lvl6pPr marL="2743200" marR="0" lvl="5" indent="-228600" algn="ctr" rtl="0">
              <a:spcBef>
                <a:spcPts val="440"/>
              </a:spcBef>
              <a:spcAft>
                <a:spcPts val="0"/>
              </a:spcAft>
              <a:buClr>
                <a:srgbClr val="0095D4"/>
              </a:buClr>
              <a:buSzPts val="2200"/>
              <a:buFont typeface="Arial"/>
              <a:buNone/>
              <a:defRPr sz="2200" b="1" i="1" u="none" strike="noStrike" cap="none">
                <a:solidFill>
                  <a:srgbClr val="0095D4"/>
                </a:solidFill>
                <a:latin typeface="Avenir"/>
                <a:ea typeface="Avenir"/>
                <a:cs typeface="Avenir"/>
                <a:sym typeface="Avenir"/>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pictures">
  <p:cSld name="3 pictures">
    <p:spTree>
      <p:nvGrpSpPr>
        <p:cNvPr id="1" name="Shape 26"/>
        <p:cNvGrpSpPr/>
        <p:nvPr/>
      </p:nvGrpSpPr>
      <p:grpSpPr>
        <a:xfrm>
          <a:off x="0" y="0"/>
          <a:ext cx="0" cy="0"/>
          <a:chOff x="0" y="0"/>
          <a:chExt cx="0" cy="0"/>
        </a:xfrm>
      </p:grpSpPr>
      <p:sp>
        <p:nvSpPr>
          <p:cNvPr id="27" name="Google Shape;27;p28"/>
          <p:cNvSpPr>
            <a:spLocks noGrp="1"/>
          </p:cNvSpPr>
          <p:nvPr>
            <p:ph type="pic" idx="2"/>
          </p:nvPr>
        </p:nvSpPr>
        <p:spPr>
          <a:xfrm>
            <a:off x="262296" y="1744891"/>
            <a:ext cx="2700000" cy="2701515"/>
          </a:xfrm>
          <a:prstGeom prst="ellipse">
            <a:avLst/>
          </a:prstGeom>
          <a:noFill/>
          <a:ln>
            <a:noFill/>
          </a:ln>
        </p:spPr>
        <p:txBody>
          <a:bodyPr spcFirstLastPara="1" wrap="square" lIns="91425" tIns="45700" rIns="91425" bIns="45700" anchor="t"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Gill Sans"/>
                <a:ea typeface="Gill Sans"/>
                <a:cs typeface="Gill Sans"/>
                <a:sym typeface="Gill Sans"/>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8" name="Google Shape;28;p28"/>
          <p:cNvSpPr>
            <a:spLocks noGrp="1"/>
          </p:cNvSpPr>
          <p:nvPr>
            <p:ph type="pic" idx="3"/>
          </p:nvPr>
        </p:nvSpPr>
        <p:spPr>
          <a:xfrm>
            <a:off x="3209718" y="1744891"/>
            <a:ext cx="2700000" cy="2700000"/>
          </a:xfrm>
          <a:prstGeom prst="ellipse">
            <a:avLst/>
          </a:prstGeom>
          <a:noFill/>
          <a:ln>
            <a:noFill/>
          </a:ln>
        </p:spPr>
        <p:txBody>
          <a:bodyPr spcFirstLastPara="1" wrap="square" lIns="91425" tIns="45700" rIns="91425" bIns="45700" anchor="t"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Gill Sans"/>
                <a:ea typeface="Gill Sans"/>
                <a:cs typeface="Gill Sans"/>
                <a:sym typeface="Gill Sans"/>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9" name="Google Shape;29;p28"/>
          <p:cNvSpPr>
            <a:spLocks noGrp="1"/>
          </p:cNvSpPr>
          <p:nvPr>
            <p:ph type="pic" idx="4"/>
          </p:nvPr>
        </p:nvSpPr>
        <p:spPr>
          <a:xfrm>
            <a:off x="6157139" y="1744891"/>
            <a:ext cx="2700000" cy="2700000"/>
          </a:xfrm>
          <a:prstGeom prst="ellipse">
            <a:avLst/>
          </a:prstGeom>
          <a:noFill/>
          <a:ln>
            <a:noFill/>
          </a:ln>
        </p:spPr>
        <p:txBody>
          <a:bodyPr spcFirstLastPara="1" wrap="square" lIns="91425" tIns="45700" rIns="91425" bIns="45700" anchor="t"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Gill Sans"/>
                <a:ea typeface="Gill Sans"/>
                <a:cs typeface="Gill Sans"/>
                <a:sym typeface="Gill Sans"/>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0" name="Google Shape;30;p28"/>
          <p:cNvSpPr/>
          <p:nvPr/>
        </p:nvSpPr>
        <p:spPr>
          <a:xfrm>
            <a:off x="4229383" y="409828"/>
            <a:ext cx="4935255" cy="181188"/>
          </a:xfrm>
          <a:prstGeom prst="rect">
            <a:avLst/>
          </a:prstGeom>
          <a:solidFill>
            <a:srgbClr val="0095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 name="Google Shape;31;p28"/>
          <p:cNvSpPr/>
          <p:nvPr/>
        </p:nvSpPr>
        <p:spPr>
          <a:xfrm>
            <a:off x="-20638" y="5630863"/>
            <a:ext cx="9199563" cy="1227137"/>
          </a:xfrm>
          <a:custGeom>
            <a:avLst/>
            <a:gdLst/>
            <a:ahLst/>
            <a:cxnLst/>
            <a:rect l="l" t="t" r="r" b="b"/>
            <a:pathLst>
              <a:path w="22351" h="2552" extrusionOk="0">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 name="Google Shape;32;p28"/>
          <p:cNvPicPr preferRelativeResize="0"/>
          <p:nvPr/>
        </p:nvPicPr>
        <p:blipFill rotWithShape="1">
          <a:blip r:embed="rId2">
            <a:alphaModFix/>
          </a:blip>
          <a:srcRect/>
          <a:stretch/>
        </p:blipFill>
        <p:spPr>
          <a:xfrm>
            <a:off x="7300913" y="5976938"/>
            <a:ext cx="1763712" cy="746125"/>
          </a:xfrm>
          <a:prstGeom prst="rect">
            <a:avLst/>
          </a:prstGeom>
          <a:noFill/>
          <a:ln>
            <a:noFill/>
          </a:ln>
        </p:spPr>
      </p:pic>
      <p:sp>
        <p:nvSpPr>
          <p:cNvPr id="33" name="Google Shape;33;p28"/>
          <p:cNvSpPr txBox="1">
            <a:spLocks noGrp="1"/>
          </p:cNvSpPr>
          <p:nvPr>
            <p:ph type="body" idx="1"/>
          </p:nvPr>
        </p:nvSpPr>
        <p:spPr>
          <a:xfrm>
            <a:off x="262296" y="4517033"/>
            <a:ext cx="2700000" cy="11900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1111"/>
              </a:lnSpc>
              <a:spcBef>
                <a:spcPts val="0"/>
              </a:spcBef>
              <a:spcAft>
                <a:spcPts val="0"/>
              </a:spcAft>
              <a:buClr>
                <a:srgbClr val="7F7F7F"/>
              </a:buClr>
              <a:buSzPts val="1800"/>
              <a:buFont typeface="Arial"/>
              <a:buNone/>
              <a:defRPr sz="1800" b="1" i="0" u="none" strike="noStrike" cap="none">
                <a:solidFill>
                  <a:srgbClr val="7F7F7F"/>
                </a:solidFill>
                <a:latin typeface="Avenir"/>
                <a:ea typeface="Avenir"/>
                <a:cs typeface="Avenir"/>
                <a:sym typeface="Avenir"/>
              </a:defRPr>
            </a:lvl1pPr>
            <a:lvl2pPr marL="914400" marR="0" lvl="1" indent="-228600" algn="l" rtl="0">
              <a:lnSpc>
                <a:spcPct val="100000"/>
              </a:lnSpc>
              <a:spcBef>
                <a:spcPts val="0"/>
              </a:spcBef>
              <a:spcAft>
                <a:spcPts val="0"/>
              </a:spcAft>
              <a:buClr>
                <a:srgbClr val="7F7F7F"/>
              </a:buClr>
              <a:buSzPts val="1600"/>
              <a:buFont typeface="Arial"/>
              <a:buNone/>
              <a:defRPr sz="1600" b="0" i="0" u="none" strike="noStrike" cap="none">
                <a:solidFill>
                  <a:srgbClr val="7F7F7F"/>
                </a:solidFill>
                <a:latin typeface="Avenir"/>
                <a:ea typeface="Avenir"/>
                <a:cs typeface="Avenir"/>
                <a:sym typeface="Avenir"/>
              </a:defRPr>
            </a:lvl2pPr>
            <a:lvl3pPr marL="1371600" marR="0" lvl="2" indent="-228600" algn="l" rtl="0">
              <a:lnSpc>
                <a:spcPct val="114285"/>
              </a:lnSpc>
              <a:spcBef>
                <a:spcPts val="0"/>
              </a:spcBef>
              <a:spcAft>
                <a:spcPts val="0"/>
              </a:spcAft>
              <a:buClr>
                <a:srgbClr val="7F7F7F"/>
              </a:buClr>
              <a:buSzPts val="1400"/>
              <a:buFont typeface="Arial"/>
              <a:buNone/>
              <a:defRPr sz="1400" b="0" i="0" u="none" strike="noStrike" cap="none">
                <a:solidFill>
                  <a:srgbClr val="7F7F7F"/>
                </a:solidFill>
                <a:latin typeface="Avenir"/>
                <a:ea typeface="Avenir"/>
                <a:cs typeface="Avenir"/>
                <a:sym typeface="Avenir"/>
              </a:defRPr>
            </a:lvl3pPr>
            <a:lvl4pPr marL="1828800" marR="0" lvl="3" indent="-228600" algn="l" rtl="0">
              <a:lnSpc>
                <a:spcPct val="114285"/>
              </a:lnSpc>
              <a:spcBef>
                <a:spcPts val="0"/>
              </a:spcBef>
              <a:spcAft>
                <a:spcPts val="0"/>
              </a:spcAft>
              <a:buClr>
                <a:srgbClr val="7F7F7F"/>
              </a:buClr>
              <a:buSzPts val="1400"/>
              <a:buFont typeface="Arial"/>
              <a:buNone/>
              <a:defRPr sz="1400" b="0" i="0" u="none" strike="noStrike" cap="none">
                <a:solidFill>
                  <a:srgbClr val="7F7F7F"/>
                </a:solidFill>
                <a:latin typeface="Avenir"/>
                <a:ea typeface="Avenir"/>
                <a:cs typeface="Avenir"/>
                <a:sym typeface="Avenir"/>
              </a:defRPr>
            </a:lvl4pPr>
            <a:lvl5pPr marL="2286000" marR="0" lvl="4" indent="-312420" algn="l" rtl="0">
              <a:lnSpc>
                <a:spcPct val="133333"/>
              </a:lnSpc>
              <a:spcBef>
                <a:spcPts val="0"/>
              </a:spcBef>
              <a:spcAft>
                <a:spcPts val="0"/>
              </a:spcAft>
              <a:buClr>
                <a:srgbClr val="7F7F7F"/>
              </a:buClr>
              <a:buSzPts val="1320"/>
              <a:buFont typeface="Merriweather Sans"/>
              <a:buChar char="▸"/>
              <a:defRPr sz="1200" b="0" i="0" u="none" strike="noStrike" cap="none">
                <a:solidFill>
                  <a:srgbClr val="7F7F7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4" name="Google Shape;34;p28"/>
          <p:cNvSpPr txBox="1">
            <a:spLocks noGrp="1"/>
          </p:cNvSpPr>
          <p:nvPr>
            <p:ph type="body" idx="5"/>
          </p:nvPr>
        </p:nvSpPr>
        <p:spPr>
          <a:xfrm>
            <a:off x="3209718" y="4517033"/>
            <a:ext cx="2700000" cy="11900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1111"/>
              </a:lnSpc>
              <a:spcBef>
                <a:spcPts val="0"/>
              </a:spcBef>
              <a:spcAft>
                <a:spcPts val="0"/>
              </a:spcAft>
              <a:buClr>
                <a:srgbClr val="7F7F7F"/>
              </a:buClr>
              <a:buSzPts val="1800"/>
              <a:buFont typeface="Arial"/>
              <a:buNone/>
              <a:defRPr sz="1800" b="1" i="0" u="none" strike="noStrike" cap="none">
                <a:solidFill>
                  <a:srgbClr val="7F7F7F"/>
                </a:solidFill>
                <a:latin typeface="Avenir"/>
                <a:ea typeface="Avenir"/>
                <a:cs typeface="Avenir"/>
                <a:sym typeface="Avenir"/>
              </a:defRPr>
            </a:lvl1pPr>
            <a:lvl2pPr marL="914400" marR="0" lvl="1" indent="-228600" algn="l" rtl="0">
              <a:lnSpc>
                <a:spcPct val="100000"/>
              </a:lnSpc>
              <a:spcBef>
                <a:spcPts val="0"/>
              </a:spcBef>
              <a:spcAft>
                <a:spcPts val="0"/>
              </a:spcAft>
              <a:buClr>
                <a:srgbClr val="7F7F7F"/>
              </a:buClr>
              <a:buSzPts val="1600"/>
              <a:buFont typeface="Arial"/>
              <a:buNone/>
              <a:defRPr sz="1600" b="0" i="0" u="none" strike="noStrike" cap="none">
                <a:solidFill>
                  <a:srgbClr val="7F7F7F"/>
                </a:solidFill>
                <a:latin typeface="Avenir"/>
                <a:ea typeface="Avenir"/>
                <a:cs typeface="Avenir"/>
                <a:sym typeface="Avenir"/>
              </a:defRPr>
            </a:lvl2pPr>
            <a:lvl3pPr marL="1371600" marR="0" lvl="2" indent="-228600" algn="l" rtl="0">
              <a:lnSpc>
                <a:spcPct val="114285"/>
              </a:lnSpc>
              <a:spcBef>
                <a:spcPts val="0"/>
              </a:spcBef>
              <a:spcAft>
                <a:spcPts val="0"/>
              </a:spcAft>
              <a:buClr>
                <a:srgbClr val="7F7F7F"/>
              </a:buClr>
              <a:buSzPts val="1400"/>
              <a:buFont typeface="Arial"/>
              <a:buNone/>
              <a:defRPr sz="1400" b="0" i="0" u="none" strike="noStrike" cap="none">
                <a:solidFill>
                  <a:srgbClr val="7F7F7F"/>
                </a:solidFill>
                <a:latin typeface="Avenir"/>
                <a:ea typeface="Avenir"/>
                <a:cs typeface="Avenir"/>
                <a:sym typeface="Avenir"/>
              </a:defRPr>
            </a:lvl3pPr>
            <a:lvl4pPr marL="1828800" marR="0" lvl="3" indent="-228600" algn="l" rtl="0">
              <a:lnSpc>
                <a:spcPct val="114285"/>
              </a:lnSpc>
              <a:spcBef>
                <a:spcPts val="0"/>
              </a:spcBef>
              <a:spcAft>
                <a:spcPts val="0"/>
              </a:spcAft>
              <a:buClr>
                <a:srgbClr val="7F7F7F"/>
              </a:buClr>
              <a:buSzPts val="1400"/>
              <a:buFont typeface="Arial"/>
              <a:buNone/>
              <a:defRPr sz="1400" b="0" i="0" u="none" strike="noStrike" cap="none">
                <a:solidFill>
                  <a:srgbClr val="7F7F7F"/>
                </a:solidFill>
                <a:latin typeface="Avenir"/>
                <a:ea typeface="Avenir"/>
                <a:cs typeface="Avenir"/>
                <a:sym typeface="Avenir"/>
              </a:defRPr>
            </a:lvl4pPr>
            <a:lvl5pPr marL="2286000" marR="0" lvl="4" indent="-312420" algn="l" rtl="0">
              <a:lnSpc>
                <a:spcPct val="133333"/>
              </a:lnSpc>
              <a:spcBef>
                <a:spcPts val="0"/>
              </a:spcBef>
              <a:spcAft>
                <a:spcPts val="0"/>
              </a:spcAft>
              <a:buClr>
                <a:srgbClr val="7F7F7F"/>
              </a:buClr>
              <a:buSzPts val="1320"/>
              <a:buFont typeface="Merriweather Sans"/>
              <a:buChar char="▸"/>
              <a:defRPr sz="1200" b="0" i="0" u="none" strike="noStrike" cap="none">
                <a:solidFill>
                  <a:srgbClr val="7F7F7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 name="Google Shape;35;p28"/>
          <p:cNvSpPr txBox="1">
            <a:spLocks noGrp="1"/>
          </p:cNvSpPr>
          <p:nvPr>
            <p:ph type="body" idx="6"/>
          </p:nvPr>
        </p:nvSpPr>
        <p:spPr>
          <a:xfrm>
            <a:off x="6157139" y="4517033"/>
            <a:ext cx="2700000" cy="11900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1111"/>
              </a:lnSpc>
              <a:spcBef>
                <a:spcPts val="0"/>
              </a:spcBef>
              <a:spcAft>
                <a:spcPts val="0"/>
              </a:spcAft>
              <a:buClr>
                <a:srgbClr val="7F7F7F"/>
              </a:buClr>
              <a:buSzPts val="1800"/>
              <a:buFont typeface="Arial"/>
              <a:buNone/>
              <a:defRPr sz="1800" b="1" i="0" u="none" strike="noStrike" cap="none">
                <a:solidFill>
                  <a:srgbClr val="7F7F7F"/>
                </a:solidFill>
                <a:latin typeface="Avenir"/>
                <a:ea typeface="Avenir"/>
                <a:cs typeface="Avenir"/>
                <a:sym typeface="Avenir"/>
              </a:defRPr>
            </a:lvl1pPr>
            <a:lvl2pPr marL="914400" marR="0" lvl="1" indent="-228600" algn="l" rtl="0">
              <a:lnSpc>
                <a:spcPct val="100000"/>
              </a:lnSpc>
              <a:spcBef>
                <a:spcPts val="0"/>
              </a:spcBef>
              <a:spcAft>
                <a:spcPts val="0"/>
              </a:spcAft>
              <a:buClr>
                <a:srgbClr val="7F7F7F"/>
              </a:buClr>
              <a:buSzPts val="1600"/>
              <a:buFont typeface="Arial"/>
              <a:buNone/>
              <a:defRPr sz="1600" b="0" i="0" u="none" strike="noStrike" cap="none">
                <a:solidFill>
                  <a:srgbClr val="7F7F7F"/>
                </a:solidFill>
                <a:latin typeface="Avenir"/>
                <a:ea typeface="Avenir"/>
                <a:cs typeface="Avenir"/>
                <a:sym typeface="Avenir"/>
              </a:defRPr>
            </a:lvl2pPr>
            <a:lvl3pPr marL="1371600" marR="0" lvl="2" indent="-228600" algn="l" rtl="0">
              <a:lnSpc>
                <a:spcPct val="114285"/>
              </a:lnSpc>
              <a:spcBef>
                <a:spcPts val="0"/>
              </a:spcBef>
              <a:spcAft>
                <a:spcPts val="0"/>
              </a:spcAft>
              <a:buClr>
                <a:srgbClr val="7F7F7F"/>
              </a:buClr>
              <a:buSzPts val="1400"/>
              <a:buFont typeface="Arial"/>
              <a:buNone/>
              <a:defRPr sz="1400" b="0" i="0" u="none" strike="noStrike" cap="none">
                <a:solidFill>
                  <a:srgbClr val="7F7F7F"/>
                </a:solidFill>
                <a:latin typeface="Avenir"/>
                <a:ea typeface="Avenir"/>
                <a:cs typeface="Avenir"/>
                <a:sym typeface="Avenir"/>
              </a:defRPr>
            </a:lvl3pPr>
            <a:lvl4pPr marL="1828800" marR="0" lvl="3" indent="-228600" algn="l" rtl="0">
              <a:lnSpc>
                <a:spcPct val="114285"/>
              </a:lnSpc>
              <a:spcBef>
                <a:spcPts val="0"/>
              </a:spcBef>
              <a:spcAft>
                <a:spcPts val="0"/>
              </a:spcAft>
              <a:buClr>
                <a:srgbClr val="7F7F7F"/>
              </a:buClr>
              <a:buSzPts val="1400"/>
              <a:buFont typeface="Arial"/>
              <a:buNone/>
              <a:defRPr sz="1400" b="0" i="0" u="none" strike="noStrike" cap="none">
                <a:solidFill>
                  <a:srgbClr val="7F7F7F"/>
                </a:solidFill>
                <a:latin typeface="Avenir"/>
                <a:ea typeface="Avenir"/>
                <a:cs typeface="Avenir"/>
                <a:sym typeface="Avenir"/>
              </a:defRPr>
            </a:lvl4pPr>
            <a:lvl5pPr marL="2286000" marR="0" lvl="4" indent="-312420" algn="l" rtl="0">
              <a:lnSpc>
                <a:spcPct val="133333"/>
              </a:lnSpc>
              <a:spcBef>
                <a:spcPts val="0"/>
              </a:spcBef>
              <a:spcAft>
                <a:spcPts val="0"/>
              </a:spcAft>
              <a:buClr>
                <a:srgbClr val="7F7F7F"/>
              </a:buClr>
              <a:buSzPts val="1320"/>
              <a:buFont typeface="Merriweather Sans"/>
              <a:buChar char="▸"/>
              <a:defRPr sz="1200" b="0" i="0" u="none" strike="noStrike" cap="none">
                <a:solidFill>
                  <a:srgbClr val="7F7F7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_text">
  <p:cSld name="table_text">
    <p:spTree>
      <p:nvGrpSpPr>
        <p:cNvPr id="1" name="Shape 36"/>
        <p:cNvGrpSpPr/>
        <p:nvPr/>
      </p:nvGrpSpPr>
      <p:grpSpPr>
        <a:xfrm>
          <a:off x="0" y="0"/>
          <a:ext cx="0" cy="0"/>
          <a:chOff x="0" y="0"/>
          <a:chExt cx="0" cy="0"/>
        </a:xfrm>
      </p:grpSpPr>
      <p:sp>
        <p:nvSpPr>
          <p:cNvPr id="37" name="Google Shape;37;p29"/>
          <p:cNvSpPr>
            <a:spLocks noGrp="1"/>
          </p:cNvSpPr>
          <p:nvPr>
            <p:ph type="tbl" idx="2"/>
          </p:nvPr>
        </p:nvSpPr>
        <p:spPr>
          <a:xfrm>
            <a:off x="488029" y="1865312"/>
            <a:ext cx="3494424" cy="3245852"/>
          </a:xfrm>
          <a:prstGeom prst="rect">
            <a:avLst/>
          </a:prstGeom>
          <a:solidFill>
            <a:schemeClr val="lt1"/>
          </a:solidFill>
          <a:ln>
            <a:noFill/>
          </a:ln>
        </p:spPr>
        <p:txBody>
          <a:bodyPr spcFirstLastPara="1" wrap="square" lIns="91425" tIns="45700" rIns="91425" bIns="45700" anchor="t" anchorCtr="0">
            <a:noAutofit/>
          </a:bodyPr>
          <a:lstStyle>
            <a:lvl1pPr marR="0" lvl="0" algn="ctr" rtl="0">
              <a:spcBef>
                <a:spcPts val="0"/>
              </a:spcBef>
              <a:spcAft>
                <a:spcPts val="0"/>
              </a:spcAft>
              <a:buClr>
                <a:srgbClr val="7F7F7F"/>
              </a:buClr>
              <a:buSzPts val="2000"/>
              <a:buFont typeface="Avenir"/>
              <a:buNone/>
              <a:defRPr sz="2000" b="0" i="0" u="none" strike="noStrike" cap="none">
                <a:solidFill>
                  <a:srgbClr val="7F7F7F"/>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38" name="Google Shape;38;p29"/>
          <p:cNvSpPr/>
          <p:nvPr/>
        </p:nvSpPr>
        <p:spPr>
          <a:xfrm>
            <a:off x="4229383" y="409828"/>
            <a:ext cx="4935255" cy="181188"/>
          </a:xfrm>
          <a:prstGeom prst="rect">
            <a:avLst/>
          </a:prstGeom>
          <a:solidFill>
            <a:srgbClr val="0095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 name="Google Shape;39;p29"/>
          <p:cNvSpPr/>
          <p:nvPr/>
        </p:nvSpPr>
        <p:spPr>
          <a:xfrm>
            <a:off x="-20638" y="5630863"/>
            <a:ext cx="9199563" cy="1227137"/>
          </a:xfrm>
          <a:custGeom>
            <a:avLst/>
            <a:gdLst/>
            <a:ahLst/>
            <a:cxnLst/>
            <a:rect l="l" t="t" r="r" b="b"/>
            <a:pathLst>
              <a:path w="22351" h="2552" extrusionOk="0">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0" name="Google Shape;40;p29"/>
          <p:cNvPicPr preferRelativeResize="0"/>
          <p:nvPr/>
        </p:nvPicPr>
        <p:blipFill rotWithShape="1">
          <a:blip r:embed="rId2">
            <a:alphaModFix/>
          </a:blip>
          <a:srcRect/>
          <a:stretch/>
        </p:blipFill>
        <p:spPr>
          <a:xfrm>
            <a:off x="7300913" y="5976938"/>
            <a:ext cx="1763712" cy="746125"/>
          </a:xfrm>
          <a:prstGeom prst="rect">
            <a:avLst/>
          </a:prstGeom>
          <a:noFill/>
          <a:ln>
            <a:noFill/>
          </a:ln>
        </p:spPr>
      </p:pic>
      <p:sp>
        <p:nvSpPr>
          <p:cNvPr id="41" name="Google Shape;41;p29"/>
          <p:cNvSpPr txBox="1">
            <a:spLocks noGrp="1"/>
          </p:cNvSpPr>
          <p:nvPr>
            <p:ph type="body" idx="1"/>
          </p:nvPr>
        </p:nvSpPr>
        <p:spPr>
          <a:xfrm>
            <a:off x="4096748" y="1865312"/>
            <a:ext cx="4518025" cy="32458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3333"/>
              </a:lnSpc>
              <a:spcBef>
                <a:spcPts val="0"/>
              </a:spcBef>
              <a:spcAft>
                <a:spcPts val="0"/>
              </a:spcAft>
              <a:buClr>
                <a:srgbClr val="595959"/>
              </a:buClr>
              <a:buSzPts val="3000"/>
              <a:buFont typeface="Arial"/>
              <a:buNone/>
              <a:defRPr sz="3000" b="1" i="0" u="none" strike="noStrike" cap="none">
                <a:solidFill>
                  <a:srgbClr val="595959"/>
                </a:solidFill>
                <a:latin typeface="Avenir"/>
                <a:ea typeface="Avenir"/>
                <a:cs typeface="Avenir"/>
                <a:sym typeface="Avenir"/>
              </a:defRPr>
            </a:lvl1pPr>
            <a:lvl2pPr marL="914400" marR="0" lvl="1" indent="-228600" algn="l" rtl="0">
              <a:lnSpc>
                <a:spcPct val="83333"/>
              </a:lnSpc>
              <a:spcBef>
                <a:spcPts val="400"/>
              </a:spcBef>
              <a:spcAft>
                <a:spcPts val="0"/>
              </a:spcAft>
              <a:buClr>
                <a:srgbClr val="595959"/>
              </a:buClr>
              <a:buSzPts val="2400"/>
              <a:buFont typeface="Arial"/>
              <a:buNone/>
              <a:defRPr sz="2400" b="1" i="1" u="none" strike="noStrike" cap="none">
                <a:solidFill>
                  <a:srgbClr val="595959"/>
                </a:solidFill>
                <a:latin typeface="Avenir"/>
                <a:ea typeface="Avenir"/>
                <a:cs typeface="Avenir"/>
                <a:sym typeface="Avenir"/>
              </a:defRPr>
            </a:lvl2pPr>
            <a:lvl3pPr marL="1371600" marR="0" lvl="2" indent="-228600" algn="l" rtl="0">
              <a:spcBef>
                <a:spcPts val="400"/>
              </a:spcBef>
              <a:spcAft>
                <a:spcPts val="0"/>
              </a:spcAft>
              <a:buClr>
                <a:srgbClr val="595959"/>
              </a:buClr>
              <a:buSzPts val="2100"/>
              <a:buFont typeface="Arial"/>
              <a:buNone/>
              <a:defRPr sz="2100" b="0" i="0" u="none" strike="noStrike" cap="none">
                <a:solidFill>
                  <a:srgbClr val="595959"/>
                </a:solidFill>
                <a:latin typeface="Avenir"/>
                <a:ea typeface="Avenir"/>
                <a:cs typeface="Avenir"/>
                <a:sym typeface="Avenir"/>
              </a:defRPr>
            </a:lvl3pPr>
            <a:lvl4pPr marL="1828800" marR="0" lvl="3" indent="-342900" algn="l" rtl="0">
              <a:spcBef>
                <a:spcPts val="360"/>
              </a:spcBef>
              <a:spcAft>
                <a:spcPts val="0"/>
              </a:spcAft>
              <a:buClr>
                <a:srgbClr val="0095D4"/>
              </a:buClr>
              <a:buSzPts val="1800"/>
              <a:buFont typeface="Noto Sans Symbols"/>
              <a:buChar char="▪"/>
              <a:defRPr sz="1800" b="0" i="0" u="none" strike="noStrike" cap="none">
                <a:solidFill>
                  <a:srgbClr val="595959"/>
                </a:solidFill>
                <a:latin typeface="Avenir"/>
                <a:ea typeface="Avenir"/>
                <a:cs typeface="Avenir"/>
                <a:sym typeface="Avenir"/>
              </a:defRPr>
            </a:lvl4pPr>
            <a:lvl5pPr marL="2286000" marR="0" lvl="4" indent="-361950" algn="l" rtl="0">
              <a:spcBef>
                <a:spcPts val="280"/>
              </a:spcBef>
              <a:spcAft>
                <a:spcPts val="0"/>
              </a:spcAft>
              <a:buClr>
                <a:srgbClr val="0095D4"/>
              </a:buClr>
              <a:buSzPts val="2100"/>
              <a:buFont typeface="Arimo"/>
              <a:buChar char="▸"/>
              <a:defRPr sz="1400" b="0" i="0" u="none" strike="noStrike" cap="none">
                <a:solidFill>
                  <a:srgbClr val="595959"/>
                </a:solidFill>
                <a:latin typeface="Avenir"/>
                <a:ea typeface="Avenir"/>
                <a:cs typeface="Avenir"/>
                <a:sym typeface="Avenir"/>
              </a:defRPr>
            </a:lvl5pPr>
            <a:lvl6pPr marL="2743200" marR="0" lvl="5" indent="-228600" algn="ctr" rtl="0">
              <a:spcBef>
                <a:spcPts val="440"/>
              </a:spcBef>
              <a:spcAft>
                <a:spcPts val="0"/>
              </a:spcAft>
              <a:buClr>
                <a:srgbClr val="0095D4"/>
              </a:buClr>
              <a:buSzPts val="2200"/>
              <a:buFont typeface="Arial"/>
              <a:buNone/>
              <a:defRPr sz="2200" b="1" i="1" u="none" strike="noStrike" cap="none">
                <a:solidFill>
                  <a:srgbClr val="0095D4"/>
                </a:solidFill>
                <a:latin typeface="Avenir"/>
                <a:ea typeface="Avenir"/>
                <a:cs typeface="Avenir"/>
                <a:sym typeface="Avenir"/>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_cover">
  <p:cSld name="back_cover">
    <p:spTree>
      <p:nvGrpSpPr>
        <p:cNvPr id="1" name="Shape 42"/>
        <p:cNvGrpSpPr/>
        <p:nvPr/>
      </p:nvGrpSpPr>
      <p:grpSpPr>
        <a:xfrm>
          <a:off x="0" y="0"/>
          <a:ext cx="0" cy="0"/>
          <a:chOff x="0" y="0"/>
          <a:chExt cx="0" cy="0"/>
        </a:xfrm>
      </p:grpSpPr>
      <p:sp>
        <p:nvSpPr>
          <p:cNvPr id="43" name="Google Shape;43;p30"/>
          <p:cNvSpPr>
            <a:spLocks noGrp="1"/>
          </p:cNvSpPr>
          <p:nvPr>
            <p:ph type="pic" idx="2"/>
          </p:nvPr>
        </p:nvSpPr>
        <p:spPr>
          <a:xfrm>
            <a:off x="-25307" y="1495426"/>
            <a:ext cx="9194615" cy="4885615"/>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7F7F7F"/>
              </a:buClr>
              <a:buSzPts val="3200"/>
              <a:buFont typeface="Arial"/>
              <a:buNone/>
              <a:defRPr sz="3200" b="0" i="0" u="none" strike="noStrike" cap="none">
                <a:solidFill>
                  <a:srgbClr val="7F7F7F"/>
                </a:solidFill>
                <a:latin typeface="Gill Sans"/>
                <a:ea typeface="Gill Sans"/>
                <a:cs typeface="Gill Sans"/>
                <a:sym typeface="Gill Sans"/>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44" name="Google Shape;44;p30"/>
          <p:cNvSpPr txBox="1">
            <a:spLocks noGrp="1"/>
          </p:cNvSpPr>
          <p:nvPr>
            <p:ph type="body" idx="1"/>
          </p:nvPr>
        </p:nvSpPr>
        <p:spPr>
          <a:xfrm>
            <a:off x="-41968" y="2232000"/>
            <a:ext cx="9204232" cy="1479550"/>
          </a:xfrm>
          <a:prstGeom prst="rect">
            <a:avLst/>
          </a:prstGeom>
          <a:solidFill>
            <a:srgbClr val="0095D4"/>
          </a:solidFill>
          <a:ln w="9525" cap="flat" cmpd="sng">
            <a:solidFill>
              <a:srgbClr val="0095D4"/>
            </a:solidFill>
            <a:prstDash val="solid"/>
            <a:round/>
            <a:headEnd type="none" w="sm" len="sm"/>
            <a:tailEnd type="none" w="sm" len="sm"/>
          </a:ln>
        </p:spPr>
        <p:txBody>
          <a:bodyPr spcFirstLastPara="1" wrap="square" lIns="91425" tIns="45700" rIns="91425" bIns="45700" anchor="ctr" anchorCtr="1">
            <a:noAutofit/>
          </a:bodyPr>
          <a:lstStyle>
            <a:lvl1pPr marL="457200" marR="0" lvl="0" indent="-228600" algn="ctr" rtl="0">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1pPr>
            <a:lvl2pPr marL="914400" marR="0" lvl="1" indent="-228600" algn="ctr" rtl="0">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2pPr>
            <a:lvl3pPr marL="1371600" marR="0" lvl="2" indent="-228600" algn="ctr" rtl="0">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3pPr>
            <a:lvl4pPr marL="1828800" marR="0" lvl="3" indent="-228600" algn="ctr" rtl="0">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4pPr>
            <a:lvl5pPr marL="2286000" marR="0" lvl="4" indent="-228600" algn="ctr" rtl="0">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45" name="Google Shape;45;p30"/>
          <p:cNvSpPr/>
          <p:nvPr/>
        </p:nvSpPr>
        <p:spPr>
          <a:xfrm>
            <a:off x="4837815" y="409827"/>
            <a:ext cx="4326824" cy="404345"/>
          </a:xfrm>
          <a:prstGeom prst="rect">
            <a:avLst/>
          </a:prstGeom>
          <a:solidFill>
            <a:srgbClr val="0095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p:cNvPicPr preferRelativeResize="0"/>
          <p:nvPr/>
        </p:nvPicPr>
        <p:blipFill rotWithShape="1">
          <a:blip r:embed="rId8">
            <a:alphaModFix/>
          </a:blip>
          <a:srcRect t="8900" b="8900"/>
          <a:stretch/>
        </p:blipFill>
        <p:spPr>
          <a:xfrm>
            <a:off x="735858" y="28576"/>
            <a:ext cx="1613361" cy="9366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p1"/>
          <p:cNvPicPr preferRelativeResize="0">
            <a:picLocks noGrp="1"/>
          </p:cNvPicPr>
          <p:nvPr>
            <p:ph type="pic" idx="2"/>
          </p:nvPr>
        </p:nvPicPr>
        <p:blipFill rotWithShape="1">
          <a:blip r:embed="rId3">
            <a:alphaModFix/>
          </a:blip>
          <a:srcRect t="14571" b="14571"/>
          <a:stretch/>
        </p:blipFill>
        <p:spPr>
          <a:xfrm>
            <a:off x="-25307" y="1495426"/>
            <a:ext cx="9194615" cy="4885615"/>
          </a:xfrm>
          <a:prstGeom prst="rect">
            <a:avLst/>
          </a:prstGeom>
          <a:noFill/>
          <a:ln>
            <a:noFill/>
          </a:ln>
        </p:spPr>
      </p:pic>
      <p:sp>
        <p:nvSpPr>
          <p:cNvPr id="52" name="Google Shape;52;p1"/>
          <p:cNvSpPr txBox="1">
            <a:spLocks noGrp="1"/>
          </p:cNvSpPr>
          <p:nvPr>
            <p:ph type="body" idx="1"/>
          </p:nvPr>
        </p:nvSpPr>
        <p:spPr>
          <a:xfrm>
            <a:off x="-34924" y="1495426"/>
            <a:ext cx="9204232" cy="2120917"/>
          </a:xfrm>
          <a:prstGeom prst="rect">
            <a:avLst/>
          </a:prstGeom>
          <a:solidFill>
            <a:srgbClr val="0095D4">
              <a:alpha val="49803"/>
            </a:srgbClr>
          </a:solidFill>
          <a:ln>
            <a:noFill/>
          </a:ln>
        </p:spPr>
        <p:txBody>
          <a:bodyPr spcFirstLastPara="1" wrap="square" lIns="91425" tIns="45700" rIns="91425" bIns="45700" anchor="ctr" anchorCtr="0">
            <a:noAutofit/>
          </a:bodyPr>
          <a:lstStyle/>
          <a:p>
            <a:pPr marL="622300" lvl="0" indent="0" algn="ctr" rtl="0">
              <a:lnSpc>
                <a:spcPct val="100000"/>
              </a:lnSpc>
              <a:spcBef>
                <a:spcPts val="0"/>
              </a:spcBef>
              <a:spcAft>
                <a:spcPts val="0"/>
              </a:spcAft>
              <a:buClr>
                <a:schemeClr val="lt1"/>
              </a:buClr>
              <a:buSzPts val="2200"/>
              <a:buNone/>
            </a:pPr>
            <a:endParaRPr sz="2200"/>
          </a:p>
          <a:p>
            <a:pPr marL="622300" lvl="0" indent="0" algn="ctr" rtl="0">
              <a:lnSpc>
                <a:spcPct val="100000"/>
              </a:lnSpc>
              <a:spcBef>
                <a:spcPts val="0"/>
              </a:spcBef>
              <a:spcAft>
                <a:spcPts val="0"/>
              </a:spcAft>
              <a:buClr>
                <a:schemeClr val="lt1"/>
              </a:buClr>
              <a:buSzPts val="2200"/>
              <a:buNone/>
            </a:pPr>
            <a:endParaRPr sz="2200"/>
          </a:p>
          <a:p>
            <a:pPr marL="622300" lvl="0" indent="0" algn="ctr" rtl="0">
              <a:lnSpc>
                <a:spcPct val="100000"/>
              </a:lnSpc>
              <a:spcBef>
                <a:spcPts val="0"/>
              </a:spcBef>
              <a:spcAft>
                <a:spcPts val="0"/>
              </a:spcAft>
              <a:buClr>
                <a:schemeClr val="lt1"/>
              </a:buClr>
              <a:buSzPts val="2200"/>
              <a:buNone/>
            </a:pPr>
            <a:endParaRPr sz="2200"/>
          </a:p>
          <a:p>
            <a:pPr marL="622300" lvl="0" indent="0" algn="ctr" rtl="0">
              <a:lnSpc>
                <a:spcPct val="100000"/>
              </a:lnSpc>
              <a:spcBef>
                <a:spcPts val="0"/>
              </a:spcBef>
              <a:spcAft>
                <a:spcPts val="0"/>
              </a:spcAft>
              <a:buClr>
                <a:schemeClr val="lt1"/>
              </a:buClr>
              <a:buSzPts val="2200"/>
              <a:buNone/>
            </a:pPr>
            <a:endParaRPr sz="2200"/>
          </a:p>
          <a:p>
            <a:pPr marL="622300" lvl="0" indent="0" algn="ctr" rtl="0">
              <a:lnSpc>
                <a:spcPct val="100000"/>
              </a:lnSpc>
              <a:spcBef>
                <a:spcPts val="0"/>
              </a:spcBef>
              <a:spcAft>
                <a:spcPts val="0"/>
              </a:spcAft>
              <a:buClr>
                <a:schemeClr val="lt1"/>
              </a:buClr>
              <a:buSzPts val="2200"/>
              <a:buNone/>
            </a:pPr>
            <a:endParaRPr sz="2200"/>
          </a:p>
          <a:p>
            <a:pPr marL="622300" lvl="0" indent="0" algn="ctr" rtl="0">
              <a:lnSpc>
                <a:spcPct val="100000"/>
              </a:lnSpc>
              <a:spcBef>
                <a:spcPts val="0"/>
              </a:spcBef>
              <a:spcAft>
                <a:spcPts val="0"/>
              </a:spcAft>
              <a:buClr>
                <a:schemeClr val="lt1"/>
              </a:buClr>
              <a:buSzPts val="2200"/>
              <a:buNone/>
            </a:pPr>
            <a:endParaRPr sz="2200"/>
          </a:p>
          <a:p>
            <a:pPr marL="622300" lvl="0" indent="0" algn="ctr" rtl="0">
              <a:lnSpc>
                <a:spcPct val="100000"/>
              </a:lnSpc>
              <a:spcBef>
                <a:spcPts val="0"/>
              </a:spcBef>
              <a:spcAft>
                <a:spcPts val="0"/>
              </a:spcAft>
              <a:buClr>
                <a:schemeClr val="lt1"/>
              </a:buClr>
              <a:buSzPts val="2200"/>
              <a:buNone/>
            </a:pPr>
            <a:endParaRPr sz="2200"/>
          </a:p>
          <a:p>
            <a:pPr marL="622300" lvl="0" indent="0" algn="ctr" rtl="0">
              <a:lnSpc>
                <a:spcPct val="100000"/>
              </a:lnSpc>
              <a:spcBef>
                <a:spcPts val="0"/>
              </a:spcBef>
              <a:spcAft>
                <a:spcPts val="0"/>
              </a:spcAft>
              <a:buClr>
                <a:schemeClr val="lt1"/>
              </a:buClr>
              <a:buSzPts val="2200"/>
              <a:buNone/>
            </a:pPr>
            <a:endParaRPr sz="2200"/>
          </a:p>
          <a:p>
            <a:pPr marL="622300" lvl="0" indent="0" algn="ctr" rtl="0">
              <a:lnSpc>
                <a:spcPct val="100000"/>
              </a:lnSpc>
              <a:spcBef>
                <a:spcPts val="0"/>
              </a:spcBef>
              <a:spcAft>
                <a:spcPts val="0"/>
              </a:spcAft>
              <a:buClr>
                <a:schemeClr val="lt1"/>
              </a:buClr>
              <a:buSzPts val="2200"/>
              <a:buNone/>
            </a:pPr>
            <a:endParaRPr sz="2200"/>
          </a:p>
          <a:p>
            <a:pPr marL="622300" lvl="0" indent="0" algn="ctr" rtl="0">
              <a:lnSpc>
                <a:spcPct val="100000"/>
              </a:lnSpc>
              <a:spcBef>
                <a:spcPts val="0"/>
              </a:spcBef>
              <a:spcAft>
                <a:spcPts val="0"/>
              </a:spcAft>
              <a:buClr>
                <a:schemeClr val="lt1"/>
              </a:buClr>
              <a:buSzPts val="2200"/>
              <a:buNone/>
            </a:pPr>
            <a:endParaRPr sz="2200"/>
          </a:p>
          <a:p>
            <a:pPr marL="622300" lvl="0" indent="0" algn="ctr" rtl="0">
              <a:spcBef>
                <a:spcPts val="0"/>
              </a:spcBef>
              <a:spcAft>
                <a:spcPts val="0"/>
              </a:spcAft>
              <a:buClr>
                <a:schemeClr val="lt1"/>
              </a:buClr>
              <a:buSzPts val="2400"/>
              <a:buNone/>
            </a:pPr>
            <a:r>
              <a:rPr lang="en-US" sz="2400"/>
              <a:t>A Coordination Mechanism for Integrated Ocean Governance in the wider Caribbean</a:t>
            </a:r>
            <a:endParaRPr/>
          </a:p>
          <a:p>
            <a:pPr marL="622300" lvl="0" indent="0" algn="ctr" rtl="0">
              <a:spcBef>
                <a:spcPts val="0"/>
              </a:spcBef>
              <a:spcAft>
                <a:spcPts val="0"/>
              </a:spcAft>
              <a:buClr>
                <a:schemeClr val="lt1"/>
              </a:buClr>
              <a:buSzPts val="2400"/>
              <a:buNone/>
            </a:pPr>
            <a:endParaRPr sz="2400"/>
          </a:p>
          <a:p>
            <a:pPr marL="622300" lvl="0" indent="0" algn="ctr" rtl="0">
              <a:spcBef>
                <a:spcPts val="0"/>
              </a:spcBef>
              <a:spcAft>
                <a:spcPts val="0"/>
              </a:spcAft>
              <a:buClr>
                <a:schemeClr val="lt1"/>
              </a:buClr>
              <a:buSzPts val="1400"/>
              <a:buNone/>
            </a:pPr>
            <a:r>
              <a:rPr lang="en-US" sz="1400"/>
              <a:t>UNDP/GEF CLME+ PROJECT STEERING COMMITTEE MEETING</a:t>
            </a:r>
            <a:endParaRPr/>
          </a:p>
          <a:p>
            <a:pPr marL="622300" lvl="0" indent="0" algn="ctr" rtl="0">
              <a:spcBef>
                <a:spcPts val="0"/>
              </a:spcBef>
              <a:spcAft>
                <a:spcPts val="0"/>
              </a:spcAft>
              <a:buClr>
                <a:schemeClr val="lt1"/>
              </a:buClr>
              <a:buSzPts val="1400"/>
              <a:buNone/>
            </a:pPr>
            <a:r>
              <a:rPr lang="en-US" sz="1400"/>
              <a:t>Virtual Meeting</a:t>
            </a:r>
            <a:endParaRPr/>
          </a:p>
          <a:p>
            <a:pPr marL="622300" lvl="0" indent="0" algn="ctr" rtl="0">
              <a:spcBef>
                <a:spcPts val="0"/>
              </a:spcBef>
              <a:spcAft>
                <a:spcPts val="0"/>
              </a:spcAft>
              <a:buClr>
                <a:schemeClr val="lt1"/>
              </a:buClr>
              <a:buSzPts val="1400"/>
              <a:buNone/>
            </a:pPr>
            <a:r>
              <a:rPr lang="en-US" sz="1400"/>
              <a:t>16 - 18 June 2020</a:t>
            </a:r>
            <a:endParaRPr/>
          </a:p>
          <a:p>
            <a:pPr marL="622300" lvl="0" indent="0" algn="ctr" rtl="0">
              <a:lnSpc>
                <a:spcPct val="100000"/>
              </a:lnSpc>
              <a:spcBef>
                <a:spcPts val="0"/>
              </a:spcBef>
              <a:spcAft>
                <a:spcPts val="0"/>
              </a:spcAft>
              <a:buClr>
                <a:schemeClr val="lt1"/>
              </a:buClr>
              <a:buSzPts val="2200"/>
              <a:buNone/>
            </a:pPr>
            <a:endParaRPr sz="2200"/>
          </a:p>
          <a:p>
            <a:pPr marL="622300" lvl="0" indent="0" algn="ctr" rtl="0">
              <a:lnSpc>
                <a:spcPct val="100000"/>
              </a:lnSpc>
              <a:spcBef>
                <a:spcPts val="0"/>
              </a:spcBef>
              <a:spcAft>
                <a:spcPts val="0"/>
              </a:spcAft>
              <a:buClr>
                <a:schemeClr val="lt1"/>
              </a:buClr>
              <a:buSzPts val="2200"/>
              <a:buNone/>
            </a:pPr>
            <a:endParaRPr sz="2200">
              <a:solidFill>
                <a:srgbClr val="0070C0"/>
              </a:solidFill>
            </a:endParaRPr>
          </a:p>
          <a:p>
            <a:pPr marL="622300" lvl="0" indent="0" algn="ctr" rtl="0">
              <a:lnSpc>
                <a:spcPct val="100000"/>
              </a:lnSpc>
              <a:spcBef>
                <a:spcPts val="0"/>
              </a:spcBef>
              <a:spcAft>
                <a:spcPts val="0"/>
              </a:spcAft>
              <a:buClr>
                <a:schemeClr val="lt1"/>
              </a:buClr>
              <a:buSzPts val="2200"/>
              <a:buNone/>
            </a:pPr>
            <a:endParaRPr sz="2200">
              <a:solidFill>
                <a:srgbClr val="0057A8"/>
              </a:solidFill>
            </a:endParaRPr>
          </a:p>
          <a:p>
            <a:pPr marL="622300" lvl="0" indent="0" algn="ctr" rtl="0">
              <a:lnSpc>
                <a:spcPct val="100000"/>
              </a:lnSpc>
              <a:spcBef>
                <a:spcPts val="0"/>
              </a:spcBef>
              <a:spcAft>
                <a:spcPts val="0"/>
              </a:spcAft>
              <a:buClr>
                <a:schemeClr val="lt1"/>
              </a:buClr>
              <a:buSzPts val="2200"/>
              <a:buNone/>
            </a:pPr>
            <a:endParaRPr sz="2200">
              <a:solidFill>
                <a:srgbClr val="0057A8"/>
              </a:solidFill>
            </a:endParaRPr>
          </a:p>
          <a:p>
            <a:pPr marL="622300" lvl="0" indent="0" algn="ctr" rtl="0">
              <a:spcBef>
                <a:spcPts val="0"/>
              </a:spcBef>
              <a:spcAft>
                <a:spcPts val="0"/>
              </a:spcAft>
              <a:buClr>
                <a:schemeClr val="lt1"/>
              </a:buClr>
              <a:buSzPts val="2200"/>
              <a:buNone/>
            </a:pPr>
            <a:endParaRPr sz="2200">
              <a:solidFill>
                <a:srgbClr val="0057A8"/>
              </a:solidFill>
            </a:endParaRPr>
          </a:p>
        </p:txBody>
      </p:sp>
      <p:sp>
        <p:nvSpPr>
          <p:cNvPr id="53" name="Google Shape;53;p1"/>
          <p:cNvSpPr txBox="1"/>
          <p:nvPr/>
        </p:nvSpPr>
        <p:spPr>
          <a:xfrm>
            <a:off x="4898815" y="477837"/>
            <a:ext cx="4457700" cy="4188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88fd18bd6e_0_21"/>
          <p:cNvSpPr/>
          <p:nvPr/>
        </p:nvSpPr>
        <p:spPr>
          <a:xfrm>
            <a:off x="4244429" y="606595"/>
            <a:ext cx="48195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COMPLEMENTARY FUNCTIONS</a:t>
            </a:r>
            <a:endParaRPr/>
          </a:p>
        </p:txBody>
      </p:sp>
      <p:sp>
        <p:nvSpPr>
          <p:cNvPr id="112" name="Google Shape;112;g88fd18bd6e_0_21"/>
          <p:cNvSpPr/>
          <p:nvPr/>
        </p:nvSpPr>
        <p:spPr>
          <a:xfrm>
            <a:off x="762800" y="1674678"/>
            <a:ext cx="7935300" cy="449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200">
                <a:solidFill>
                  <a:schemeClr val="dk1"/>
                </a:solidFill>
                <a:latin typeface="Calibri"/>
                <a:ea typeface="Calibri"/>
                <a:cs typeface="Calibri"/>
                <a:sym typeface="Calibri"/>
              </a:rPr>
              <a:t>5. Coordinate knowledge management and facilitate data and information sharing.</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200">
                <a:solidFill>
                  <a:schemeClr val="dk1"/>
                </a:solidFill>
                <a:latin typeface="Calibri"/>
                <a:ea typeface="Calibri"/>
                <a:cs typeface="Calibri"/>
                <a:sym typeface="Calibri"/>
              </a:rPr>
              <a:t>6. Coordinate outreach, awareness raising and stakeholder engagement.</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200">
                <a:solidFill>
                  <a:schemeClr val="dk1"/>
                </a:solidFill>
                <a:latin typeface="Calibri"/>
                <a:ea typeface="Calibri"/>
                <a:cs typeface="Calibri"/>
                <a:sym typeface="Calibri"/>
              </a:rPr>
              <a:t>7. Strengthen science-policy interfaces.</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r>
              <a:rPr lang="en-US" sz="2200">
                <a:solidFill>
                  <a:schemeClr val="dk1"/>
                </a:solidFill>
                <a:latin typeface="Calibri"/>
                <a:ea typeface="Calibri"/>
                <a:cs typeface="Calibri"/>
                <a:sym typeface="Calibri"/>
              </a:rPr>
              <a:t>8. Explore new areas for collaboration [and emerging issues].</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1050">
              <a:solidFill>
                <a:schemeClr val="dk1"/>
              </a:solidFill>
              <a:latin typeface="Roboto"/>
              <a:ea typeface="Roboto"/>
              <a:cs typeface="Roboto"/>
              <a:sym typeface="Roboto"/>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FORMAT/STRUCTURE</a:t>
            </a:r>
            <a:endParaRPr/>
          </a:p>
        </p:txBody>
      </p:sp>
      <p:sp>
        <p:nvSpPr>
          <p:cNvPr id="118" name="Google Shape;118;p9"/>
          <p:cNvSpPr/>
          <p:nvPr/>
        </p:nvSpPr>
        <p:spPr>
          <a:xfrm>
            <a:off x="199925" y="1386653"/>
            <a:ext cx="6504264" cy="3256105"/>
          </a:xfrm>
          <a:prstGeom prst="roundRect">
            <a:avLst>
              <a:gd name="adj" fmla="val 16667"/>
            </a:avLst>
          </a:prstGeom>
          <a:solidFill>
            <a:srgbClr val="92CCDC"/>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2000" u="sng">
              <a:solidFill>
                <a:schemeClr val="dk1"/>
              </a:solidFill>
              <a:latin typeface="Calibri"/>
              <a:ea typeface="Calibri"/>
              <a:cs typeface="Calibri"/>
              <a:sym typeface="Calibri"/>
            </a:endParaRPr>
          </a:p>
        </p:txBody>
      </p:sp>
      <p:sp>
        <p:nvSpPr>
          <p:cNvPr id="119" name="Google Shape;119;p9"/>
          <p:cNvSpPr/>
          <p:nvPr/>
        </p:nvSpPr>
        <p:spPr>
          <a:xfrm>
            <a:off x="2836393" y="2884222"/>
            <a:ext cx="2738251" cy="591536"/>
          </a:xfrm>
          <a:prstGeom prst="roundRect">
            <a:avLst>
              <a:gd name="adj" fmla="val 16667"/>
            </a:avLst>
          </a:prstGeom>
          <a:solidFill>
            <a:srgbClr val="B6DDE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Executive Group</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(representatives of IGO Secretariats)</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9"/>
          <p:cNvSpPr/>
          <p:nvPr/>
        </p:nvSpPr>
        <p:spPr>
          <a:xfrm>
            <a:off x="2841169" y="1963767"/>
            <a:ext cx="2733300" cy="615600"/>
          </a:xfrm>
          <a:prstGeom prst="roundRect">
            <a:avLst>
              <a:gd name="adj" fmla="val 16667"/>
            </a:avLst>
          </a:prstGeom>
          <a:solidFill>
            <a:srgbClr val="B6DDE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Steering Group </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(national representatives and EG Chair )</a:t>
            </a:r>
            <a:endParaRPr/>
          </a:p>
        </p:txBody>
      </p:sp>
      <p:sp>
        <p:nvSpPr>
          <p:cNvPr id="121" name="Google Shape;121;p9"/>
          <p:cNvSpPr/>
          <p:nvPr/>
        </p:nvSpPr>
        <p:spPr>
          <a:xfrm>
            <a:off x="2836393" y="3729744"/>
            <a:ext cx="2738251" cy="591536"/>
          </a:xfrm>
          <a:prstGeom prst="roundRect">
            <a:avLst>
              <a:gd name="adj" fmla="val 16667"/>
            </a:avLst>
          </a:prstGeom>
          <a:solidFill>
            <a:srgbClr val="B6DDE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Secretariat</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(technical and administrative staff)</a:t>
            </a:r>
            <a:endParaRPr/>
          </a:p>
        </p:txBody>
      </p:sp>
      <p:sp>
        <p:nvSpPr>
          <p:cNvPr id="122" name="Google Shape;122;p9"/>
          <p:cNvSpPr/>
          <p:nvPr/>
        </p:nvSpPr>
        <p:spPr>
          <a:xfrm>
            <a:off x="404200" y="2884222"/>
            <a:ext cx="2224684" cy="591536"/>
          </a:xfrm>
          <a:prstGeom prst="roundRect">
            <a:avLst>
              <a:gd name="adj" fmla="val 16667"/>
            </a:avLst>
          </a:prstGeom>
          <a:solidFill>
            <a:srgbClr val="B6DDE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Working Groups</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(IGO/country/other experts)</a:t>
            </a:r>
            <a:endParaRPr/>
          </a:p>
        </p:txBody>
      </p:sp>
      <p:sp>
        <p:nvSpPr>
          <p:cNvPr id="123" name="Google Shape;123;p9"/>
          <p:cNvSpPr/>
          <p:nvPr/>
        </p:nvSpPr>
        <p:spPr>
          <a:xfrm>
            <a:off x="7044939" y="2867893"/>
            <a:ext cx="2018988" cy="611928"/>
          </a:xfrm>
          <a:prstGeom prst="roundRect">
            <a:avLst>
              <a:gd name="adj" fmla="val 16667"/>
            </a:avLst>
          </a:prstGeom>
          <a:solidFill>
            <a:srgbClr val="E5B8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IGOs</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Secretariats</a:t>
            </a:r>
            <a:endParaRPr sz="1200">
              <a:solidFill>
                <a:schemeClr val="dk1"/>
              </a:solidFill>
              <a:latin typeface="Calibri"/>
              <a:ea typeface="Calibri"/>
              <a:cs typeface="Calibri"/>
              <a:sym typeface="Calibri"/>
            </a:endParaRPr>
          </a:p>
        </p:txBody>
      </p:sp>
      <p:cxnSp>
        <p:nvCxnSpPr>
          <p:cNvPr id="124" name="Google Shape;124;p9"/>
          <p:cNvCxnSpPr>
            <a:stCxn id="120" idx="2"/>
            <a:endCxn id="119" idx="0"/>
          </p:cNvCxnSpPr>
          <p:nvPr/>
        </p:nvCxnSpPr>
        <p:spPr>
          <a:xfrm flipH="1">
            <a:off x="4205419" y="2579367"/>
            <a:ext cx="2400" cy="304800"/>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7647"/>
              </a:srgbClr>
            </a:outerShdw>
          </a:effectLst>
        </p:spPr>
      </p:cxnSp>
      <p:cxnSp>
        <p:nvCxnSpPr>
          <p:cNvPr id="125" name="Google Shape;125;p9"/>
          <p:cNvCxnSpPr/>
          <p:nvPr/>
        </p:nvCxnSpPr>
        <p:spPr>
          <a:xfrm rot="10800000">
            <a:off x="2509668" y="3179978"/>
            <a:ext cx="207600" cy="0"/>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7647"/>
              </a:srgbClr>
            </a:outerShdw>
          </a:effectLst>
        </p:spPr>
      </p:cxnSp>
      <p:cxnSp>
        <p:nvCxnSpPr>
          <p:cNvPr id="126" name="Google Shape;126;p9"/>
          <p:cNvCxnSpPr>
            <a:stCxn id="121" idx="1"/>
            <a:endCxn id="122" idx="2"/>
          </p:cNvCxnSpPr>
          <p:nvPr/>
        </p:nvCxnSpPr>
        <p:spPr>
          <a:xfrm rot="10800000">
            <a:off x="1516393" y="3475612"/>
            <a:ext cx="1320000" cy="549900"/>
          </a:xfrm>
          <a:prstGeom prst="bentConnector2">
            <a:avLst/>
          </a:prstGeom>
          <a:noFill/>
          <a:ln w="25400" cap="flat" cmpd="sng">
            <a:solidFill>
              <a:schemeClr val="dk1"/>
            </a:solidFill>
            <a:prstDash val="lgDash"/>
            <a:round/>
            <a:headEnd type="none" w="sm" len="sm"/>
            <a:tailEnd type="triangle" w="lg" len="lg"/>
          </a:ln>
          <a:effectLst>
            <a:outerShdw blurRad="40000" dist="20000" dir="5400000" rotWithShape="0">
              <a:srgbClr val="000000">
                <a:alpha val="37647"/>
              </a:srgbClr>
            </a:outerShdw>
          </a:effectLst>
        </p:spPr>
      </p:cxnSp>
      <p:cxnSp>
        <p:nvCxnSpPr>
          <p:cNvPr id="127" name="Google Shape;127;p9"/>
          <p:cNvCxnSpPr/>
          <p:nvPr/>
        </p:nvCxnSpPr>
        <p:spPr>
          <a:xfrm flipH="1">
            <a:off x="5574552" y="2334985"/>
            <a:ext cx="1436760" cy="29048"/>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7647"/>
              </a:srgbClr>
            </a:outerShdw>
          </a:effectLst>
        </p:spPr>
      </p:cxnSp>
      <p:cxnSp>
        <p:nvCxnSpPr>
          <p:cNvPr id="128" name="Google Shape;128;p9"/>
          <p:cNvCxnSpPr>
            <a:stCxn id="123" idx="1"/>
            <a:endCxn id="119" idx="3"/>
          </p:cNvCxnSpPr>
          <p:nvPr/>
        </p:nvCxnSpPr>
        <p:spPr>
          <a:xfrm flipH="1">
            <a:off x="5574639" y="3173857"/>
            <a:ext cx="1470300" cy="6000"/>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7647"/>
              </a:srgbClr>
            </a:outerShdw>
          </a:effectLst>
        </p:spPr>
      </p:cxnSp>
      <p:cxnSp>
        <p:nvCxnSpPr>
          <p:cNvPr id="129" name="Google Shape;129;p9"/>
          <p:cNvCxnSpPr>
            <a:endCxn id="122" idx="0"/>
          </p:cNvCxnSpPr>
          <p:nvPr/>
        </p:nvCxnSpPr>
        <p:spPr>
          <a:xfrm flipH="1">
            <a:off x="1516542" y="2318722"/>
            <a:ext cx="1292400" cy="565500"/>
          </a:xfrm>
          <a:prstGeom prst="bentConnector2">
            <a:avLst/>
          </a:prstGeom>
          <a:noFill/>
          <a:ln w="25400" cap="flat" cmpd="sng">
            <a:solidFill>
              <a:schemeClr val="dk1"/>
            </a:solidFill>
            <a:prstDash val="solid"/>
            <a:round/>
            <a:headEnd type="triangle" w="med" len="med"/>
            <a:tailEnd type="triangle" w="lg" len="lg"/>
          </a:ln>
          <a:effectLst>
            <a:outerShdw blurRad="40000" dist="20000" dir="5400000" rotWithShape="0">
              <a:srgbClr val="000000">
                <a:alpha val="37647"/>
              </a:srgbClr>
            </a:outerShdw>
          </a:effectLst>
        </p:spPr>
      </p:cxnSp>
      <p:sp>
        <p:nvSpPr>
          <p:cNvPr id="130" name="Google Shape;130;p9"/>
          <p:cNvSpPr/>
          <p:nvPr/>
        </p:nvSpPr>
        <p:spPr>
          <a:xfrm>
            <a:off x="7011312" y="2014159"/>
            <a:ext cx="2019000" cy="612000"/>
          </a:xfrm>
          <a:prstGeom prst="roundRect">
            <a:avLst>
              <a:gd name="adj" fmla="val 16667"/>
            </a:avLst>
          </a:prstGeom>
          <a:solidFill>
            <a:srgbClr val="E5B8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Countries</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NICs</a:t>
            </a:r>
            <a:endParaRPr/>
          </a:p>
        </p:txBody>
      </p:sp>
      <p:sp>
        <p:nvSpPr>
          <p:cNvPr id="131" name="Google Shape;131;p9"/>
          <p:cNvSpPr/>
          <p:nvPr/>
        </p:nvSpPr>
        <p:spPr>
          <a:xfrm>
            <a:off x="404200" y="5016931"/>
            <a:ext cx="722779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highlight>
                  <a:srgbClr val="FFFF00"/>
                </a:highlight>
                <a:latin typeface="Calibri"/>
                <a:ea typeface="Calibri"/>
                <a:cs typeface="Calibri"/>
                <a:sym typeface="Calibri"/>
              </a:rPr>
              <a:t>Why? A structure that allows countries and IGOs to work together in an efficient and organized way towards their common goals.</a:t>
            </a:r>
            <a:endParaRPr/>
          </a:p>
        </p:txBody>
      </p:sp>
      <p:cxnSp>
        <p:nvCxnSpPr>
          <p:cNvPr id="132" name="Google Shape;132;p9"/>
          <p:cNvCxnSpPr/>
          <p:nvPr/>
        </p:nvCxnSpPr>
        <p:spPr>
          <a:xfrm flipH="1">
            <a:off x="4205419" y="3417567"/>
            <a:ext cx="2400" cy="304800"/>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7650"/>
              </a:srgbClr>
            </a:outerShdw>
          </a:effec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p:nvPr/>
        </p:nvSpPr>
        <p:spPr>
          <a:xfrm>
            <a:off x="762807" y="1528737"/>
            <a:ext cx="7935447" cy="357020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The </a:t>
            </a:r>
            <a:r>
              <a:rPr lang="en-US" sz="2200" b="1">
                <a:solidFill>
                  <a:schemeClr val="dk1"/>
                </a:solidFill>
                <a:latin typeface="Calibri"/>
                <a:ea typeface="Calibri"/>
                <a:cs typeface="Calibri"/>
                <a:sym typeface="Calibri"/>
              </a:rPr>
              <a:t>Steering Group </a:t>
            </a:r>
            <a:r>
              <a:rPr lang="en-US" sz="2200">
                <a:solidFill>
                  <a:schemeClr val="dk1"/>
                </a:solidFill>
                <a:latin typeface="Calibri"/>
                <a:ea typeface="Calibri"/>
                <a:cs typeface="Calibri"/>
                <a:sym typeface="Calibri"/>
              </a:rPr>
              <a:t>provides guidance to the Executive Group and has final authority over substantive decisions and recommendations </a:t>
            </a:r>
            <a:endParaRPr/>
          </a:p>
          <a:p>
            <a:pPr marL="0" marR="0" lvl="0" indent="0" algn="l" rtl="0">
              <a:spcBef>
                <a:spcPts val="0"/>
              </a:spcBef>
              <a:spcAft>
                <a:spcPts val="0"/>
              </a:spcAft>
              <a:buNone/>
            </a:pPr>
            <a:r>
              <a:rPr lang="en-US" sz="1800" b="1">
                <a:solidFill>
                  <a:schemeClr val="dk1"/>
                </a:solidFill>
                <a:highlight>
                  <a:srgbClr val="FFFF00"/>
                </a:highlight>
                <a:latin typeface="Calibri"/>
                <a:ea typeface="Calibri"/>
                <a:cs typeface="Calibri"/>
                <a:sym typeface="Calibri"/>
              </a:rPr>
              <a:t>The SG does not direct the individual IGOs; decision making is by consensus non-binding</a:t>
            </a:r>
            <a:endParaRPr/>
          </a:p>
          <a:p>
            <a:pPr marL="0" marR="0" lvl="0" indent="0" algn="l" rtl="0">
              <a:spcBef>
                <a:spcPts val="0"/>
              </a:spcBef>
              <a:spcAft>
                <a:spcPts val="0"/>
              </a:spcAft>
              <a:buNone/>
            </a:pPr>
            <a:endParaRPr sz="2200">
              <a:solidFill>
                <a:schemeClr val="dk1"/>
              </a:solidFill>
              <a:highlight>
                <a:srgbClr val="FFFF00"/>
              </a:highlight>
              <a:latin typeface="Calibri"/>
              <a:ea typeface="Calibri"/>
              <a:cs typeface="Calibri"/>
              <a:sym typeface="Calibri"/>
            </a:endParaRPr>
          </a:p>
          <a:p>
            <a:pPr marL="285750" marR="0" lvl="0" indent="-285750" algn="l" rtl="0">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The </a:t>
            </a:r>
            <a:r>
              <a:rPr lang="en-US" sz="2200" b="1">
                <a:solidFill>
                  <a:schemeClr val="dk1"/>
                </a:solidFill>
                <a:latin typeface="Calibri"/>
                <a:ea typeface="Calibri"/>
                <a:cs typeface="Calibri"/>
                <a:sym typeface="Calibri"/>
              </a:rPr>
              <a:t>Executive Group </a:t>
            </a:r>
            <a:r>
              <a:rPr lang="en-US" sz="2200">
                <a:solidFill>
                  <a:schemeClr val="dk1"/>
                </a:solidFill>
                <a:latin typeface="Calibri"/>
                <a:ea typeface="Calibri"/>
                <a:cs typeface="Calibri"/>
                <a:sym typeface="Calibri"/>
              </a:rPr>
              <a:t>advises and makes recommendations to the Steering Group, executes decisions by the Steering Group and directs and oversees the Secretariat</a:t>
            </a:r>
            <a:endParaRPr/>
          </a:p>
          <a:p>
            <a:pPr marL="0" marR="0" lvl="0" indent="0" algn="l" rtl="0">
              <a:spcBef>
                <a:spcPts val="0"/>
              </a:spcBef>
              <a:spcAft>
                <a:spcPts val="0"/>
              </a:spcAft>
              <a:buNone/>
            </a:pPr>
            <a:r>
              <a:rPr lang="en-US" sz="1800" b="1">
                <a:solidFill>
                  <a:schemeClr val="dk1"/>
                </a:solidFill>
                <a:highlight>
                  <a:srgbClr val="FFFF00"/>
                </a:highlight>
                <a:latin typeface="Calibri"/>
                <a:ea typeface="Calibri"/>
                <a:cs typeface="Calibri"/>
                <a:sym typeface="Calibri"/>
              </a:rPr>
              <a:t>The EG makes recommendations to SG by consensus</a:t>
            </a:r>
            <a:endParaRPr/>
          </a:p>
          <a:p>
            <a:pPr marL="0" marR="0" lvl="0" indent="0" algn="l" rtl="0">
              <a:spcBef>
                <a:spcPts val="0"/>
              </a:spcBef>
              <a:spcAft>
                <a:spcPts val="0"/>
              </a:spcAft>
              <a:buNone/>
            </a:pPr>
            <a:r>
              <a:rPr lang="en-US" sz="1800" b="1">
                <a:solidFill>
                  <a:schemeClr val="dk1"/>
                </a:solidFill>
                <a:highlight>
                  <a:srgbClr val="FFFF00"/>
                </a:highlight>
                <a:latin typeface="Calibri"/>
                <a:ea typeface="Calibri"/>
                <a:cs typeface="Calibri"/>
                <a:sym typeface="Calibri"/>
              </a:rPr>
              <a:t>Substantial work is executed through the IGO’s work programmes</a:t>
            </a:r>
            <a:endParaRPr sz="1800" b="1">
              <a:solidFill>
                <a:schemeClr val="dk1"/>
              </a:solidFill>
              <a:highlight>
                <a:srgbClr val="FFFF00"/>
              </a:highlight>
              <a:latin typeface="Calibri"/>
              <a:ea typeface="Calibri"/>
              <a:cs typeface="Calibri"/>
              <a:sym typeface="Calibri"/>
            </a:endParaRPr>
          </a:p>
        </p:txBody>
      </p:sp>
      <p:sp>
        <p:nvSpPr>
          <p:cNvPr id="138" name="Google Shape;138;p10"/>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GOVERNANCE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1"/>
          <p:cNvSpPr/>
          <p:nvPr/>
        </p:nvSpPr>
        <p:spPr>
          <a:xfrm>
            <a:off x="762807" y="1561395"/>
            <a:ext cx="7935447" cy="26776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The </a:t>
            </a:r>
            <a:r>
              <a:rPr lang="en-US" sz="2200" b="1">
                <a:solidFill>
                  <a:schemeClr val="dk1"/>
                </a:solidFill>
                <a:latin typeface="Calibri"/>
                <a:ea typeface="Calibri"/>
                <a:cs typeface="Calibri"/>
                <a:sym typeface="Calibri"/>
              </a:rPr>
              <a:t>Secretariat</a:t>
            </a:r>
            <a:r>
              <a:rPr lang="en-US" sz="2200">
                <a:solidFill>
                  <a:schemeClr val="dk1"/>
                </a:solidFill>
                <a:latin typeface="Calibri"/>
                <a:ea typeface="Calibri"/>
                <a:cs typeface="Calibri"/>
                <a:sym typeface="Calibri"/>
              </a:rPr>
              <a:t> provides technical and administrative support to the Coordination Mechanism </a:t>
            </a:r>
            <a:endParaRPr/>
          </a:p>
          <a:p>
            <a:pPr marL="0" marR="0" lvl="0" indent="0" algn="l" rtl="0">
              <a:spcBef>
                <a:spcPts val="0"/>
              </a:spcBef>
              <a:spcAft>
                <a:spcPts val="0"/>
              </a:spcAft>
              <a:buNone/>
            </a:pPr>
            <a:r>
              <a:rPr lang="en-US" sz="1800" b="1">
                <a:solidFill>
                  <a:schemeClr val="dk1"/>
                </a:solidFill>
                <a:highlight>
                  <a:srgbClr val="FFFF00"/>
                </a:highlight>
                <a:latin typeface="Calibri"/>
                <a:ea typeface="Calibri"/>
                <a:cs typeface="Calibri"/>
                <a:sym typeface="Calibri"/>
              </a:rPr>
              <a:t>The Secretariat carries out activities as determined by the members of the Coordination Mechanism, and does not enter into competition with the IGO Secretariats</a:t>
            </a:r>
            <a:endParaRPr sz="1800" b="1">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highlight>
                  <a:srgbClr val="FFFF00"/>
                </a:highlight>
                <a:latin typeface="Calibri"/>
                <a:ea typeface="Calibri"/>
                <a:cs typeface="Calibri"/>
                <a:sym typeface="Calibri"/>
              </a:rPr>
              <a:t>It represents the Coordination Mechanism on behalf of its members</a:t>
            </a:r>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Noto Sans Symbols"/>
              <a:buChar char="➔"/>
            </a:pPr>
            <a:r>
              <a:rPr lang="en-US" sz="2200" b="1">
                <a:solidFill>
                  <a:schemeClr val="dk1"/>
                </a:solidFill>
                <a:latin typeface="Calibri"/>
                <a:ea typeface="Calibri"/>
                <a:cs typeface="Calibri"/>
                <a:sym typeface="Calibri"/>
              </a:rPr>
              <a:t>Working Groups </a:t>
            </a:r>
            <a:r>
              <a:rPr lang="en-US" sz="2200">
                <a:solidFill>
                  <a:schemeClr val="dk1"/>
                </a:solidFill>
                <a:latin typeface="Calibri"/>
                <a:ea typeface="Calibri"/>
                <a:cs typeface="Calibri"/>
                <a:sym typeface="Calibri"/>
              </a:rPr>
              <a:t>can be set-up by the Steering Group or the Executive Group with specifically defined tasks </a:t>
            </a:r>
            <a:endParaRPr/>
          </a:p>
          <a:p>
            <a:pPr marL="0" marR="0" lvl="0" indent="0" algn="l" rtl="0">
              <a:spcBef>
                <a:spcPts val="0"/>
              </a:spcBef>
              <a:spcAft>
                <a:spcPts val="0"/>
              </a:spcAft>
              <a:buNone/>
            </a:pPr>
            <a:r>
              <a:rPr lang="en-US" sz="1800" b="1">
                <a:solidFill>
                  <a:schemeClr val="dk1"/>
                </a:solidFill>
                <a:highlight>
                  <a:srgbClr val="FFFF00"/>
                </a:highlight>
                <a:latin typeface="Calibri"/>
                <a:ea typeface="Calibri"/>
                <a:cs typeface="Calibri"/>
                <a:sym typeface="Calibri"/>
              </a:rPr>
              <a:t>Flexibility exists in the set-up of Working Groups: they can be permanent or ad-hoc, and the ToRs are defined for each WG;</a:t>
            </a:r>
            <a:endParaRPr sz="1800" b="1">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highlight>
                  <a:srgbClr val="FFFF00"/>
                </a:highlight>
                <a:latin typeface="Calibri"/>
                <a:ea typeface="Calibri"/>
                <a:cs typeface="Calibri"/>
                <a:sym typeface="Calibri"/>
              </a:rPr>
              <a:t>The Coordination Mechanism can also promote alignment and synergies among existing working groups in the region</a:t>
            </a:r>
            <a:endParaRPr sz="1800" b="1">
              <a:solidFill>
                <a:schemeClr val="dk1"/>
              </a:solidFill>
              <a:highlight>
                <a:srgbClr val="FFFF00"/>
              </a:highlight>
              <a:latin typeface="Calibri"/>
              <a:ea typeface="Calibri"/>
              <a:cs typeface="Calibri"/>
              <a:sym typeface="Calibri"/>
            </a:endParaRPr>
          </a:p>
        </p:txBody>
      </p:sp>
      <p:sp>
        <p:nvSpPr>
          <p:cNvPr id="144" name="Google Shape;144;p11"/>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GOVERNANCE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2"/>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FORMAT/STRUCTURE</a:t>
            </a:r>
            <a:endParaRPr/>
          </a:p>
        </p:txBody>
      </p:sp>
      <p:pic>
        <p:nvPicPr>
          <p:cNvPr id="150" name="Google Shape;150;p12" descr="Ein Bild, das Screenshot enthält.&#10;&#10;Automatisch generierte Beschreibung"/>
          <p:cNvPicPr preferRelativeResize="0"/>
          <p:nvPr/>
        </p:nvPicPr>
        <p:blipFill rotWithShape="1">
          <a:blip r:embed="rId3">
            <a:alphaModFix/>
          </a:blip>
          <a:srcRect/>
          <a:stretch/>
        </p:blipFill>
        <p:spPr>
          <a:xfrm>
            <a:off x="279756" y="1037482"/>
            <a:ext cx="8584487" cy="5116515"/>
          </a:xfrm>
          <a:prstGeom prst="rect">
            <a:avLst/>
          </a:prstGeom>
          <a:noFill/>
          <a:ln>
            <a:noFill/>
          </a:ln>
        </p:spPr>
      </p:pic>
      <p:sp>
        <p:nvSpPr>
          <p:cNvPr id="151" name="Google Shape;151;p12"/>
          <p:cNvSpPr/>
          <p:nvPr/>
        </p:nvSpPr>
        <p:spPr>
          <a:xfrm>
            <a:off x="0" y="6176574"/>
            <a:ext cx="729887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highlight>
                  <a:srgbClr val="FFFF00"/>
                </a:highlight>
                <a:latin typeface="Calibri"/>
                <a:ea typeface="Calibri"/>
                <a:cs typeface="Calibri"/>
                <a:sym typeface="Calibri"/>
              </a:rPr>
              <a:t>The proposed Coordination Mechanism is part of the wider regional ocean governance framework</a:t>
            </a:r>
            <a:endParaRPr sz="1800" b="1">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p:nvPr/>
        </p:nvSpPr>
        <p:spPr>
          <a:xfrm>
            <a:off x="762807" y="1365452"/>
            <a:ext cx="7935447"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Agenda item 5.2</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1">
                <a:solidFill>
                  <a:schemeClr val="dk1"/>
                </a:solidFill>
                <a:latin typeface="Calibri"/>
                <a:ea typeface="Calibri"/>
                <a:cs typeface="Calibri"/>
                <a:sym typeface="Calibri"/>
              </a:rPr>
              <a:t>Establishing Modality of the Permanent Coordination Mechanism</a:t>
            </a:r>
            <a:endParaRPr sz="2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p:nvPr/>
        </p:nvSpPr>
        <p:spPr>
          <a:xfrm>
            <a:off x="779136" y="1720840"/>
            <a:ext cx="7935447"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Precedent of the 2017 </a:t>
            </a:r>
            <a:r>
              <a:rPr lang="en-US" sz="2400" b="1" i="1">
                <a:solidFill>
                  <a:schemeClr val="dk1"/>
                </a:solidFill>
                <a:latin typeface="Calibri"/>
                <a:ea typeface="Calibri"/>
                <a:cs typeface="Calibri"/>
                <a:sym typeface="Calibri"/>
              </a:rPr>
              <a:t>MoU Establishing the CLME+ SAP ICM</a:t>
            </a: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agreed by IGO signatories after extensive negotiations</a:t>
            </a:r>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functioning effectively</a:t>
            </a:r>
            <a:endParaRPr/>
          </a:p>
          <a:p>
            <a:pPr marL="342900" marR="0" lvl="0" indent="-190500" algn="l" rtl="0">
              <a:spcBef>
                <a:spcPts val="0"/>
              </a:spcBef>
              <a:spcAft>
                <a:spcPts val="0"/>
              </a:spcAft>
              <a:buClr>
                <a:schemeClr val="dk1"/>
              </a:buClr>
              <a:buSzPts val="2400"/>
              <a:buFont typeface="Noto Sans Symbols"/>
              <a:buNone/>
            </a:pPr>
            <a:endParaRPr sz="2400">
              <a:solidFill>
                <a:schemeClr val="dk1"/>
              </a:solidFill>
              <a:latin typeface="Cambria"/>
              <a:ea typeface="Cambria"/>
              <a:cs typeface="Cambria"/>
              <a:sym typeface="Cambria"/>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MoU</a:t>
            </a:r>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format for creating a cooperative arrangement between different types of entities </a:t>
            </a:r>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not imposing legally binding requirements </a:t>
            </a:r>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consistent with international standards</a:t>
            </a:r>
            <a:endParaRPr sz="2400">
              <a:solidFill>
                <a:schemeClr val="dk1"/>
              </a:solidFill>
              <a:latin typeface="Cambria"/>
              <a:ea typeface="Cambria"/>
              <a:cs typeface="Cambria"/>
              <a:sym typeface="Cambria"/>
            </a:endParaRPr>
          </a:p>
        </p:txBody>
      </p:sp>
      <p:sp>
        <p:nvSpPr>
          <p:cNvPr id="162" name="Google Shape;162;p14"/>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MOU AS ESTABLISHING INSTRUMENT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5"/>
          <p:cNvSpPr/>
          <p:nvPr/>
        </p:nvSpPr>
        <p:spPr>
          <a:xfrm>
            <a:off x="762807" y="1757338"/>
            <a:ext cx="7935447" cy="3016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Language used in the Draft MoU</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i="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particular words do not determine the nature of the MoU</a:t>
            </a:r>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“legalistic” terms (e.g. “shall” and “Parties”) have been avoided</a:t>
            </a:r>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express wording highlights the non-binding nature of the MoU</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p:txBody>
      </p:sp>
      <p:sp>
        <p:nvSpPr>
          <p:cNvPr id="168" name="Google Shape;168;p15"/>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MOU AS ESTABLISHING INSTRUMENT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6"/>
          <p:cNvSpPr/>
          <p:nvPr/>
        </p:nvSpPr>
        <p:spPr>
          <a:xfrm>
            <a:off x="844450" y="1720840"/>
            <a:ext cx="7935447"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Clarity and precision </a:t>
            </a:r>
            <a:r>
              <a:rPr lang="en-US" sz="2400">
                <a:solidFill>
                  <a:schemeClr val="dk1"/>
                </a:solidFill>
                <a:latin typeface="Calibri"/>
                <a:ea typeface="Calibri"/>
                <a:cs typeface="Calibri"/>
                <a:sym typeface="Calibri"/>
              </a:rPr>
              <a:t>are essential and have guided the drafting, and a </a:t>
            </a:r>
            <a:r>
              <a:rPr lang="en-US" sz="2400" b="1">
                <a:solidFill>
                  <a:schemeClr val="dk1"/>
                </a:solidFill>
                <a:latin typeface="Calibri"/>
                <a:ea typeface="Calibri"/>
                <a:cs typeface="Calibri"/>
                <a:sym typeface="Calibri"/>
              </a:rPr>
              <a:t>structure different to bilateral MoUs </a:t>
            </a:r>
            <a:r>
              <a:rPr lang="en-US" sz="2400">
                <a:solidFill>
                  <a:schemeClr val="dk1"/>
                </a:solidFill>
                <a:latin typeface="Calibri"/>
                <a:ea typeface="Calibri"/>
                <a:cs typeface="Calibri"/>
                <a:sym typeface="Calibri"/>
              </a:rPr>
              <a:t>to meet requirements: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broad and diverse set of entities, wide-ranging scope </a:t>
            </a:r>
            <a:endParaRPr/>
          </a:p>
          <a:p>
            <a:pPr marL="285750" marR="0" lvl="0" indent="-28575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entities to work together on a permanent basis</a:t>
            </a:r>
            <a:endParaRPr/>
          </a:p>
          <a:p>
            <a:pPr marL="285750" marR="0" lvl="0" indent="-28575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clarify essential issues and procedures in order to avoid uncertainties in the future</a:t>
            </a:r>
            <a:endParaRPr/>
          </a:p>
          <a:p>
            <a:pPr marL="285750" marR="0" lvl="0" indent="-28575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leave open the possibility of future development</a:t>
            </a:r>
            <a:endParaRPr sz="2400">
              <a:solidFill>
                <a:schemeClr val="dk1"/>
              </a:solidFill>
              <a:latin typeface="Calibri"/>
              <a:ea typeface="Calibri"/>
              <a:cs typeface="Calibri"/>
              <a:sym typeface="Calibri"/>
            </a:endParaRPr>
          </a:p>
        </p:txBody>
      </p:sp>
      <p:sp>
        <p:nvSpPr>
          <p:cNvPr id="174" name="Google Shape;174;p16"/>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MOU AS ESTABLISHING INSTRUMENT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p:nvPr/>
        </p:nvSpPr>
        <p:spPr>
          <a:xfrm>
            <a:off x="762807" y="1365452"/>
            <a:ext cx="7935447"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Ag</a:t>
            </a:r>
            <a:r>
              <a:rPr lang="en-US" sz="240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enda item 5.3 </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1">
                <a:solidFill>
                  <a:schemeClr val="dk1"/>
                </a:solidFill>
                <a:latin typeface="Calibri"/>
                <a:ea typeface="Calibri"/>
                <a:cs typeface="Calibri"/>
                <a:sym typeface="Calibri"/>
              </a:rPr>
              <a:t>Hosting Arrangements for the Coordination Mechanism</a:t>
            </a:r>
            <a:endParaRPr sz="2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57"/>
        <p:cNvGrpSpPr/>
        <p:nvPr/>
      </p:nvGrpSpPr>
      <p:grpSpPr>
        <a:xfrm>
          <a:off x="0" y="0"/>
          <a:ext cx="0" cy="0"/>
          <a:chOff x="0" y="0"/>
          <a:chExt cx="0" cy="0"/>
        </a:xfrm>
      </p:grpSpPr>
      <p:sp>
        <p:nvSpPr>
          <p:cNvPr id="58" name="Google Shape;58;p2"/>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BACKGROUND</a:t>
            </a:r>
            <a:endParaRPr/>
          </a:p>
        </p:txBody>
      </p:sp>
      <p:sp>
        <p:nvSpPr>
          <p:cNvPr id="59" name="Google Shape;59;p2"/>
          <p:cNvSpPr/>
          <p:nvPr/>
        </p:nvSpPr>
        <p:spPr>
          <a:xfrm>
            <a:off x="656725" y="1582340"/>
            <a:ext cx="8213322"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a:solidFill>
                  <a:schemeClr val="dk1"/>
                </a:solidFill>
                <a:latin typeface="Calibri"/>
                <a:ea typeface="Calibri"/>
                <a:cs typeface="Calibri"/>
                <a:sym typeface="Calibri"/>
              </a:rPr>
              <a:t>The CLME+ SAP calls for the establishment of a sustainable, region-wide Permanent Policy Coordination Mechanism (PPCM) for integrative ocean governance, with an initial focus on shared living marine resources</a:t>
            </a:r>
            <a:endParaRPr/>
          </a:p>
          <a:p>
            <a:pPr marL="0" marR="0" lvl="0" indent="0" algn="l" rtl="0">
              <a:lnSpc>
                <a:spcPct val="100000"/>
              </a:lnSpc>
              <a:spcBef>
                <a:spcPts val="0"/>
              </a:spcBef>
              <a:spcAft>
                <a:spcPts val="0"/>
              </a:spcAft>
              <a:buNone/>
            </a:pPr>
            <a:r>
              <a:rPr lang="en-US" sz="2200">
                <a:solidFill>
                  <a:schemeClr val="dk1"/>
                </a:solidFill>
                <a:latin typeface="Calibri"/>
                <a:ea typeface="Calibri"/>
                <a:cs typeface="Calibri"/>
                <a:sym typeface="Calibri"/>
              </a:rPr>
              <a:t> </a:t>
            </a:r>
            <a:endParaRPr/>
          </a:p>
          <a:p>
            <a:pPr marL="285750" marR="0" lvl="0" indent="-285750" algn="l" rtl="0">
              <a:lnSpc>
                <a:spcPct val="100000"/>
              </a:lnSpc>
              <a:spcBef>
                <a:spcPts val="0"/>
              </a:spcBef>
              <a:spcAft>
                <a:spcPts val="0"/>
              </a:spcAft>
              <a:buClr>
                <a:schemeClr val="dk1"/>
              </a:buClr>
              <a:buSzPts val="2200"/>
              <a:buFont typeface="Noto Sans Symbols"/>
              <a:buChar char="⮚"/>
            </a:pPr>
            <a:r>
              <a:rPr lang="en-US" sz="2200" i="1">
                <a:solidFill>
                  <a:schemeClr val="dk1"/>
                </a:solidFill>
                <a:latin typeface="Calibri"/>
                <a:ea typeface="Calibri"/>
                <a:cs typeface="Calibri"/>
                <a:sym typeface="Calibri"/>
              </a:rPr>
              <a:t>Arose from the recognition that weaknesses and gaps in transboundary and cross sectoral ocean governance arrangements, and overall lack of coordination of efforts, are among the root causes of  environmental degradation and living marine resources depletion in the CLME+ region</a:t>
            </a:r>
            <a:endParaRPr sz="22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p:nvPr/>
        </p:nvSpPr>
        <p:spPr>
          <a:xfrm>
            <a:off x="762807" y="1365452"/>
            <a:ext cx="7935447"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Three possibilities discussed for hosting the CM:</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Hosting by a </a:t>
            </a:r>
            <a:r>
              <a:rPr lang="en-US" sz="2400" b="1">
                <a:solidFill>
                  <a:schemeClr val="dk1"/>
                </a:solidFill>
                <a:latin typeface="Calibri"/>
                <a:ea typeface="Calibri"/>
                <a:cs typeface="Calibri"/>
                <a:sym typeface="Calibri"/>
              </a:rPr>
              <a:t>participating</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country</a:t>
            </a:r>
            <a:endParaRPr sz="24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Hosting by an </a:t>
            </a:r>
            <a:r>
              <a:rPr lang="en-US" sz="2400" b="1">
                <a:solidFill>
                  <a:schemeClr val="dk1"/>
                </a:solidFill>
                <a:latin typeface="Calibri"/>
                <a:ea typeface="Calibri"/>
                <a:cs typeface="Calibri"/>
                <a:sym typeface="Calibri"/>
              </a:rPr>
              <a:t>intergovernmental organisation </a:t>
            </a:r>
            <a:r>
              <a:rPr lang="en-US" sz="2400">
                <a:solidFill>
                  <a:schemeClr val="dk1"/>
                </a:solidFill>
                <a:latin typeface="Calibri"/>
                <a:ea typeface="Calibri"/>
                <a:cs typeface="Calibri"/>
                <a:sym typeface="Calibri"/>
              </a:rPr>
              <a:t>(IGO)</a:t>
            </a: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Noto Sans Symbols"/>
              <a:buChar char="➔"/>
            </a:pPr>
            <a:r>
              <a:rPr lang="en-US" sz="2400" b="1">
                <a:solidFill>
                  <a:schemeClr val="dk1"/>
                </a:solidFill>
                <a:latin typeface="Calibri"/>
                <a:ea typeface="Calibri"/>
                <a:cs typeface="Calibri"/>
                <a:sym typeface="Calibri"/>
              </a:rPr>
              <a:t>Sharing office space </a:t>
            </a:r>
            <a:r>
              <a:rPr lang="en-US" sz="2400">
                <a:solidFill>
                  <a:schemeClr val="dk1"/>
                </a:solidFill>
                <a:latin typeface="Calibri"/>
                <a:ea typeface="Calibri"/>
                <a:cs typeface="Calibri"/>
                <a:sym typeface="Calibri"/>
              </a:rPr>
              <a:t>with an IGO</a:t>
            </a:r>
            <a:endParaRPr/>
          </a:p>
          <a:p>
            <a:pPr marL="285750" marR="0" lvl="0" indent="-133350" algn="l" rtl="0">
              <a:spcBef>
                <a:spcPts val="0"/>
              </a:spcBef>
              <a:spcAft>
                <a:spcPts val="0"/>
              </a:spcAft>
              <a:buClr>
                <a:schemeClr val="dk1"/>
              </a:buClr>
              <a:buSzPts val="2400"/>
              <a:buFont typeface="Noto Sans Symbols"/>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Giving </a:t>
            </a:r>
            <a:r>
              <a:rPr lang="en-US" sz="2400" b="1">
                <a:solidFill>
                  <a:schemeClr val="dk1"/>
                </a:solidFill>
                <a:latin typeface="Calibri"/>
                <a:ea typeface="Calibri"/>
                <a:cs typeface="Calibri"/>
                <a:sym typeface="Calibri"/>
              </a:rPr>
              <a:t>legal personality </a:t>
            </a:r>
            <a:r>
              <a:rPr lang="en-US" sz="2400">
                <a:solidFill>
                  <a:schemeClr val="dk1"/>
                </a:solidFill>
                <a:latin typeface="Calibri"/>
                <a:ea typeface="Calibri"/>
                <a:cs typeface="Calibri"/>
                <a:sym typeface="Calibri"/>
              </a:rPr>
              <a:t>to the CM is considered critical for the it to be able to effectively perform the proposed functions.</a:t>
            </a:r>
            <a:endParaRPr sz="2400">
              <a:solidFill>
                <a:schemeClr val="dk1"/>
              </a:solidFill>
              <a:latin typeface="Calibri"/>
              <a:ea typeface="Calibri"/>
              <a:cs typeface="Calibri"/>
              <a:sym typeface="Calibri"/>
            </a:endParaRPr>
          </a:p>
        </p:txBody>
      </p:sp>
      <p:sp>
        <p:nvSpPr>
          <p:cNvPr id="185" name="Google Shape;185;p19"/>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HOSTING THE CM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0"/>
          <p:cNvSpPr/>
          <p:nvPr/>
        </p:nvSpPr>
        <p:spPr>
          <a:xfrm>
            <a:off x="762807" y="1365452"/>
            <a:ext cx="793544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Hosting by a participating country</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1" name="Google Shape;191;p20"/>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HOSTING THE CM</a:t>
            </a:r>
            <a:endParaRPr/>
          </a:p>
        </p:txBody>
      </p:sp>
      <p:grpSp>
        <p:nvGrpSpPr>
          <p:cNvPr id="192" name="Google Shape;192;p20"/>
          <p:cNvGrpSpPr/>
          <p:nvPr/>
        </p:nvGrpSpPr>
        <p:grpSpPr>
          <a:xfrm>
            <a:off x="1993731" y="1781999"/>
            <a:ext cx="5297725" cy="3709500"/>
            <a:chOff x="335053" y="1048"/>
            <a:chExt cx="5297725" cy="3709500"/>
          </a:xfrm>
        </p:grpSpPr>
        <p:sp>
          <p:nvSpPr>
            <p:cNvPr id="193" name="Google Shape;193;p20"/>
            <p:cNvSpPr/>
            <p:nvPr/>
          </p:nvSpPr>
          <p:spPr>
            <a:xfrm>
              <a:off x="335053" y="669329"/>
              <a:ext cx="2207385" cy="1103692"/>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txBox="1"/>
            <p:nvPr/>
          </p:nvSpPr>
          <p:spPr>
            <a:xfrm>
              <a:off x="367379" y="701655"/>
              <a:ext cx="2142733" cy="1039040"/>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International agreement between</a:t>
              </a:r>
              <a:endParaRPr/>
            </a:p>
          </p:txBody>
        </p:sp>
        <p:sp>
          <p:nvSpPr>
            <p:cNvPr id="195" name="Google Shape;195;p20"/>
            <p:cNvSpPr/>
            <p:nvPr/>
          </p:nvSpPr>
          <p:spPr>
            <a:xfrm rot="-2227256">
              <a:off x="2430245" y="860272"/>
              <a:ext cx="1107342" cy="53525"/>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txBox="1"/>
            <p:nvPr/>
          </p:nvSpPr>
          <p:spPr>
            <a:xfrm rot="-2227256">
              <a:off x="2956232" y="859351"/>
              <a:ext cx="55367" cy="5536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197" name="Google Shape;197;p20"/>
            <p:cNvSpPr/>
            <p:nvPr/>
          </p:nvSpPr>
          <p:spPr>
            <a:xfrm>
              <a:off x="3425393" y="1048"/>
              <a:ext cx="2207385" cy="1103692"/>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txBox="1"/>
            <p:nvPr/>
          </p:nvSpPr>
          <p:spPr>
            <a:xfrm>
              <a:off x="3457719" y="33374"/>
              <a:ext cx="2142733" cy="1039040"/>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CM</a:t>
              </a:r>
              <a:endParaRPr/>
            </a:p>
          </p:txBody>
        </p:sp>
        <p:sp>
          <p:nvSpPr>
            <p:cNvPr id="199" name="Google Shape;199;p20"/>
            <p:cNvSpPr/>
            <p:nvPr/>
          </p:nvSpPr>
          <p:spPr>
            <a:xfrm rot="2303070">
              <a:off x="2420708" y="1544129"/>
              <a:ext cx="1126416" cy="53525"/>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txBox="1"/>
            <p:nvPr/>
          </p:nvSpPr>
          <p:spPr>
            <a:xfrm rot="2303070">
              <a:off x="2955756" y="1542731"/>
              <a:ext cx="56320" cy="5632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01" name="Google Shape;201;p20"/>
            <p:cNvSpPr/>
            <p:nvPr/>
          </p:nvSpPr>
          <p:spPr>
            <a:xfrm>
              <a:off x="3425393" y="1335104"/>
              <a:ext cx="2207385" cy="1171007"/>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txBox="1"/>
            <p:nvPr/>
          </p:nvSpPr>
          <p:spPr>
            <a:xfrm>
              <a:off x="3459691" y="1369402"/>
              <a:ext cx="2138789" cy="1102411"/>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Host country</a:t>
              </a:r>
              <a:endParaRPr/>
            </a:p>
          </p:txBody>
        </p:sp>
        <p:sp>
          <p:nvSpPr>
            <p:cNvPr id="203" name="Google Shape;203;p20"/>
            <p:cNvSpPr/>
            <p:nvPr/>
          </p:nvSpPr>
          <p:spPr>
            <a:xfrm>
              <a:off x="335053" y="2606856"/>
              <a:ext cx="2207385" cy="1103692"/>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txBox="1"/>
            <p:nvPr/>
          </p:nvSpPr>
          <p:spPr>
            <a:xfrm>
              <a:off x="367379" y="2639182"/>
              <a:ext cx="2142733" cy="1039040"/>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National law</a:t>
              </a:r>
              <a:endParaRPr/>
            </a:p>
          </p:txBody>
        </p:sp>
        <p:sp>
          <p:nvSpPr>
            <p:cNvPr id="205" name="Google Shape;205;p20"/>
            <p:cNvSpPr/>
            <p:nvPr/>
          </p:nvSpPr>
          <p:spPr>
            <a:xfrm>
              <a:off x="2542439" y="3131940"/>
              <a:ext cx="882954" cy="53525"/>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txBox="1"/>
            <p:nvPr/>
          </p:nvSpPr>
          <p:spPr>
            <a:xfrm>
              <a:off x="2961842" y="3136629"/>
              <a:ext cx="44147" cy="4414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07" name="Google Shape;207;p20"/>
            <p:cNvSpPr/>
            <p:nvPr/>
          </p:nvSpPr>
          <p:spPr>
            <a:xfrm>
              <a:off x="3425393" y="2606856"/>
              <a:ext cx="2207385" cy="1103692"/>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txBox="1"/>
            <p:nvPr/>
          </p:nvSpPr>
          <p:spPr>
            <a:xfrm>
              <a:off x="3457719" y="2639182"/>
              <a:ext cx="2142733" cy="1039040"/>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legal personality created for CM in host country legal system</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1"/>
          <p:cNvSpPr/>
          <p:nvPr/>
        </p:nvSpPr>
        <p:spPr>
          <a:xfrm>
            <a:off x="762807" y="1365452"/>
            <a:ext cx="793544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Hosting by an IGO</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 name="Google Shape;214;p21"/>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HOSTING THE CM</a:t>
            </a:r>
            <a:endParaRPr/>
          </a:p>
        </p:txBody>
      </p:sp>
      <p:grpSp>
        <p:nvGrpSpPr>
          <p:cNvPr id="215" name="Google Shape;215;p21"/>
          <p:cNvGrpSpPr/>
          <p:nvPr/>
        </p:nvGrpSpPr>
        <p:grpSpPr>
          <a:xfrm>
            <a:off x="2307039" y="1423277"/>
            <a:ext cx="4092257" cy="4826297"/>
            <a:chOff x="967337" y="1830"/>
            <a:chExt cx="4092257" cy="4826297"/>
          </a:xfrm>
        </p:grpSpPr>
        <p:sp>
          <p:nvSpPr>
            <p:cNvPr id="216" name="Google Shape;216;p21"/>
            <p:cNvSpPr/>
            <p:nvPr/>
          </p:nvSpPr>
          <p:spPr>
            <a:xfrm>
              <a:off x="967337" y="518047"/>
              <a:ext cx="1705107" cy="852553"/>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txBox="1"/>
            <p:nvPr/>
          </p:nvSpPr>
          <p:spPr>
            <a:xfrm>
              <a:off x="992307" y="543017"/>
              <a:ext cx="1655167" cy="80261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International agreement between</a:t>
              </a:r>
              <a:endParaRPr/>
            </a:p>
          </p:txBody>
        </p:sp>
        <p:sp>
          <p:nvSpPr>
            <p:cNvPr id="218" name="Google Shape;218;p21"/>
            <p:cNvSpPr/>
            <p:nvPr/>
          </p:nvSpPr>
          <p:spPr>
            <a:xfrm rot="-2227256">
              <a:off x="2585780" y="670329"/>
              <a:ext cx="855372" cy="31772"/>
            </a:xfrm>
            <a:custGeom>
              <a:avLst/>
              <a:gdLst/>
              <a:ahLst/>
              <a:cxnLst/>
              <a:rect l="l" t="t" r="r" b="b"/>
              <a:pathLst>
                <a:path w="120000" h="120000" extrusionOk="0">
                  <a:moveTo>
                    <a:pt x="0" y="60000"/>
                  </a:moveTo>
                  <a:lnTo>
                    <a:pt x="120000" y="60000"/>
                  </a:lnTo>
                </a:path>
              </a:pathLst>
            </a:cu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txBox="1"/>
            <p:nvPr/>
          </p:nvSpPr>
          <p:spPr>
            <a:xfrm rot="-2227256">
              <a:off x="2992082" y="664831"/>
              <a:ext cx="42768" cy="4276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20" name="Google Shape;220;p21"/>
            <p:cNvSpPr/>
            <p:nvPr/>
          </p:nvSpPr>
          <p:spPr>
            <a:xfrm>
              <a:off x="3354487" y="1830"/>
              <a:ext cx="1705107" cy="852553"/>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1"/>
            <p:cNvSpPr txBox="1"/>
            <p:nvPr/>
          </p:nvSpPr>
          <p:spPr>
            <a:xfrm>
              <a:off x="3379457" y="26800"/>
              <a:ext cx="1655167" cy="80261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CM</a:t>
              </a:r>
              <a:endParaRPr/>
            </a:p>
          </p:txBody>
        </p:sp>
        <p:sp>
          <p:nvSpPr>
            <p:cNvPr id="222" name="Google Shape;222;p21"/>
            <p:cNvSpPr/>
            <p:nvPr/>
          </p:nvSpPr>
          <p:spPr>
            <a:xfrm rot="2303070">
              <a:off x="2578413" y="1198577"/>
              <a:ext cx="870106" cy="31772"/>
            </a:xfrm>
            <a:custGeom>
              <a:avLst/>
              <a:gdLst/>
              <a:ahLst/>
              <a:cxnLst/>
              <a:rect l="l" t="t" r="r" b="b"/>
              <a:pathLst>
                <a:path w="120000" h="120000" extrusionOk="0">
                  <a:moveTo>
                    <a:pt x="0" y="60000"/>
                  </a:moveTo>
                  <a:lnTo>
                    <a:pt x="120000" y="60000"/>
                  </a:lnTo>
                </a:path>
              </a:pathLst>
            </a:cu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txBox="1"/>
            <p:nvPr/>
          </p:nvSpPr>
          <p:spPr>
            <a:xfrm rot="2303070">
              <a:off x="2991713" y="1192711"/>
              <a:ext cx="43505" cy="435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24" name="Google Shape;224;p21"/>
            <p:cNvSpPr/>
            <p:nvPr/>
          </p:nvSpPr>
          <p:spPr>
            <a:xfrm>
              <a:off x="3354487" y="1032328"/>
              <a:ext cx="1705107" cy="904550"/>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1"/>
            <p:cNvSpPr txBox="1"/>
            <p:nvPr/>
          </p:nvSpPr>
          <p:spPr>
            <a:xfrm>
              <a:off x="3380980" y="1058821"/>
              <a:ext cx="1652121" cy="851564"/>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Host IGO</a:t>
              </a:r>
              <a:endParaRPr/>
            </a:p>
          </p:txBody>
        </p:sp>
        <p:sp>
          <p:nvSpPr>
            <p:cNvPr id="226" name="Google Shape;226;p21"/>
            <p:cNvSpPr/>
            <p:nvPr/>
          </p:nvSpPr>
          <p:spPr>
            <a:xfrm>
              <a:off x="967337" y="2504919"/>
              <a:ext cx="1705107" cy="852553"/>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1"/>
            <p:cNvSpPr txBox="1"/>
            <p:nvPr/>
          </p:nvSpPr>
          <p:spPr>
            <a:xfrm>
              <a:off x="992307" y="2529889"/>
              <a:ext cx="1655167" cy="80261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International agreement (modification needed) between </a:t>
              </a:r>
              <a:endParaRPr/>
            </a:p>
          </p:txBody>
        </p:sp>
        <p:sp>
          <p:nvSpPr>
            <p:cNvPr id="228" name="Google Shape;228;p21"/>
            <p:cNvSpPr/>
            <p:nvPr/>
          </p:nvSpPr>
          <p:spPr>
            <a:xfrm rot="-2142401">
              <a:off x="2593497" y="2670200"/>
              <a:ext cx="839938" cy="31772"/>
            </a:xfrm>
            <a:custGeom>
              <a:avLst/>
              <a:gdLst/>
              <a:ahLst/>
              <a:cxnLst/>
              <a:rect l="l" t="t" r="r" b="b"/>
              <a:pathLst>
                <a:path w="120000" h="120000" extrusionOk="0">
                  <a:moveTo>
                    <a:pt x="0" y="60000"/>
                  </a:moveTo>
                  <a:lnTo>
                    <a:pt x="120000" y="60000"/>
                  </a:lnTo>
                </a:path>
              </a:pathLst>
            </a:cu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1"/>
            <p:cNvSpPr txBox="1"/>
            <p:nvPr/>
          </p:nvSpPr>
          <p:spPr>
            <a:xfrm rot="-2142401">
              <a:off x="2992468" y="2665088"/>
              <a:ext cx="41996" cy="4199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30" name="Google Shape;230;p21"/>
            <p:cNvSpPr/>
            <p:nvPr/>
          </p:nvSpPr>
          <p:spPr>
            <a:xfrm>
              <a:off x="3354487" y="2014700"/>
              <a:ext cx="1705107" cy="852553"/>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txBox="1"/>
            <p:nvPr/>
          </p:nvSpPr>
          <p:spPr>
            <a:xfrm>
              <a:off x="3379457" y="2039670"/>
              <a:ext cx="1655167" cy="80261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Host IGO </a:t>
              </a:r>
              <a:endParaRPr/>
            </a:p>
          </p:txBody>
        </p:sp>
        <p:sp>
          <p:nvSpPr>
            <p:cNvPr id="232" name="Google Shape;232;p21"/>
            <p:cNvSpPr/>
            <p:nvPr/>
          </p:nvSpPr>
          <p:spPr>
            <a:xfrm rot="2142401">
              <a:off x="2593497" y="3160418"/>
              <a:ext cx="839938" cy="31772"/>
            </a:xfrm>
            <a:custGeom>
              <a:avLst/>
              <a:gdLst/>
              <a:ahLst/>
              <a:cxnLst/>
              <a:rect l="l" t="t" r="r" b="b"/>
              <a:pathLst>
                <a:path w="120000" h="120000" extrusionOk="0">
                  <a:moveTo>
                    <a:pt x="0" y="60000"/>
                  </a:moveTo>
                  <a:lnTo>
                    <a:pt x="120000" y="60000"/>
                  </a:lnTo>
                </a:path>
              </a:pathLst>
            </a:cu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1"/>
            <p:cNvSpPr txBox="1"/>
            <p:nvPr/>
          </p:nvSpPr>
          <p:spPr>
            <a:xfrm rot="2142401">
              <a:off x="2992468" y="3155306"/>
              <a:ext cx="41996" cy="4199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34" name="Google Shape;234;p21"/>
            <p:cNvSpPr/>
            <p:nvPr/>
          </p:nvSpPr>
          <p:spPr>
            <a:xfrm>
              <a:off x="3354487" y="2995137"/>
              <a:ext cx="1705107" cy="852553"/>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1"/>
            <p:cNvSpPr txBox="1"/>
            <p:nvPr/>
          </p:nvSpPr>
          <p:spPr>
            <a:xfrm>
              <a:off x="3379457" y="3020107"/>
              <a:ext cx="1655167" cy="80261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Host country</a:t>
              </a:r>
              <a:endParaRPr/>
            </a:p>
          </p:txBody>
        </p:sp>
        <p:sp>
          <p:nvSpPr>
            <p:cNvPr id="236" name="Google Shape;236;p21"/>
            <p:cNvSpPr/>
            <p:nvPr/>
          </p:nvSpPr>
          <p:spPr>
            <a:xfrm>
              <a:off x="967337" y="3975574"/>
              <a:ext cx="1705107" cy="852553"/>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1"/>
            <p:cNvSpPr txBox="1"/>
            <p:nvPr/>
          </p:nvSpPr>
          <p:spPr>
            <a:xfrm>
              <a:off x="992307" y="4000544"/>
              <a:ext cx="1655167" cy="80261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National law</a:t>
              </a:r>
              <a:endParaRPr/>
            </a:p>
          </p:txBody>
        </p:sp>
        <p:sp>
          <p:nvSpPr>
            <p:cNvPr id="238" name="Google Shape;238;p21"/>
            <p:cNvSpPr/>
            <p:nvPr/>
          </p:nvSpPr>
          <p:spPr>
            <a:xfrm>
              <a:off x="2672445" y="4385964"/>
              <a:ext cx="682042" cy="31772"/>
            </a:xfrm>
            <a:custGeom>
              <a:avLst/>
              <a:gdLst/>
              <a:ahLst/>
              <a:cxnLst/>
              <a:rect l="l" t="t" r="r" b="b"/>
              <a:pathLst>
                <a:path w="120000" h="120000" extrusionOk="0">
                  <a:moveTo>
                    <a:pt x="0" y="60000"/>
                  </a:moveTo>
                  <a:lnTo>
                    <a:pt x="120000" y="60000"/>
                  </a:lnTo>
                </a:path>
              </a:pathLst>
            </a:cu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1"/>
            <p:cNvSpPr txBox="1"/>
            <p:nvPr/>
          </p:nvSpPr>
          <p:spPr>
            <a:xfrm>
              <a:off x="2996415" y="4384799"/>
              <a:ext cx="34102" cy="3410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40" name="Google Shape;240;p21"/>
            <p:cNvSpPr/>
            <p:nvPr/>
          </p:nvSpPr>
          <p:spPr>
            <a:xfrm>
              <a:off x="3354487" y="3975574"/>
              <a:ext cx="1705107" cy="852553"/>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1"/>
            <p:cNvSpPr txBox="1"/>
            <p:nvPr/>
          </p:nvSpPr>
          <p:spPr>
            <a:xfrm>
              <a:off x="3379457" y="4000544"/>
              <a:ext cx="1655167" cy="80261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legal personality created for CM in host country legal system</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2"/>
          <p:cNvSpPr/>
          <p:nvPr/>
        </p:nvSpPr>
        <p:spPr>
          <a:xfrm>
            <a:off x="762807" y="1365452"/>
            <a:ext cx="793544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Sharing office space with an IGO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47" name="Google Shape;247;p22"/>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HOSTING THE CM</a:t>
            </a:r>
            <a:endParaRPr/>
          </a:p>
        </p:txBody>
      </p:sp>
      <p:grpSp>
        <p:nvGrpSpPr>
          <p:cNvPr id="248" name="Google Shape;248;p22"/>
          <p:cNvGrpSpPr/>
          <p:nvPr/>
        </p:nvGrpSpPr>
        <p:grpSpPr>
          <a:xfrm>
            <a:off x="3116216" y="1606728"/>
            <a:ext cx="4098982" cy="4834228"/>
            <a:chOff x="1165993" y="1833"/>
            <a:chExt cx="4098982" cy="4834228"/>
          </a:xfrm>
        </p:grpSpPr>
        <p:sp>
          <p:nvSpPr>
            <p:cNvPr id="249" name="Google Shape;249;p22"/>
            <p:cNvSpPr/>
            <p:nvPr/>
          </p:nvSpPr>
          <p:spPr>
            <a:xfrm>
              <a:off x="1165993" y="518898"/>
              <a:ext cx="1707909" cy="85395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txBox="1"/>
            <p:nvPr/>
          </p:nvSpPr>
          <p:spPr>
            <a:xfrm>
              <a:off x="1191004" y="543909"/>
              <a:ext cx="1657887" cy="803932"/>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International agreement between</a:t>
              </a:r>
              <a:endParaRPr/>
            </a:p>
          </p:txBody>
        </p:sp>
        <p:sp>
          <p:nvSpPr>
            <p:cNvPr id="251" name="Google Shape;251;p22"/>
            <p:cNvSpPr/>
            <p:nvPr/>
          </p:nvSpPr>
          <p:spPr>
            <a:xfrm rot="-2227256">
              <a:off x="2787095" y="671456"/>
              <a:ext cx="856778" cy="31772"/>
            </a:xfrm>
            <a:custGeom>
              <a:avLst/>
              <a:gdLst/>
              <a:ahLst/>
              <a:cxnLst/>
              <a:rect l="l" t="t" r="r" b="b"/>
              <a:pathLst>
                <a:path w="120000" h="120000" extrusionOk="0">
                  <a:moveTo>
                    <a:pt x="0" y="60000"/>
                  </a:moveTo>
                  <a:lnTo>
                    <a:pt x="120000" y="60000"/>
                  </a:lnTo>
                </a:path>
              </a:pathLst>
            </a:cu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2"/>
            <p:cNvSpPr txBox="1"/>
            <p:nvPr/>
          </p:nvSpPr>
          <p:spPr>
            <a:xfrm rot="-2227256">
              <a:off x="3194065" y="665923"/>
              <a:ext cx="42838" cy="4283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53" name="Google Shape;253;p22"/>
            <p:cNvSpPr/>
            <p:nvPr/>
          </p:nvSpPr>
          <p:spPr>
            <a:xfrm>
              <a:off x="3557066" y="1833"/>
              <a:ext cx="1707909" cy="853954"/>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2"/>
            <p:cNvSpPr txBox="1"/>
            <p:nvPr/>
          </p:nvSpPr>
          <p:spPr>
            <a:xfrm>
              <a:off x="3582077" y="26844"/>
              <a:ext cx="1657887" cy="803932"/>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CM</a:t>
              </a:r>
              <a:endParaRPr/>
            </a:p>
          </p:txBody>
        </p:sp>
        <p:sp>
          <p:nvSpPr>
            <p:cNvPr id="255" name="Google Shape;255;p22"/>
            <p:cNvSpPr/>
            <p:nvPr/>
          </p:nvSpPr>
          <p:spPr>
            <a:xfrm rot="2303070">
              <a:off x="2779716" y="1200573"/>
              <a:ext cx="871536" cy="31772"/>
            </a:xfrm>
            <a:custGeom>
              <a:avLst/>
              <a:gdLst/>
              <a:ahLst/>
              <a:cxnLst/>
              <a:rect l="l" t="t" r="r" b="b"/>
              <a:pathLst>
                <a:path w="120000" h="120000" extrusionOk="0">
                  <a:moveTo>
                    <a:pt x="0" y="60000"/>
                  </a:moveTo>
                  <a:lnTo>
                    <a:pt x="120000" y="60000"/>
                  </a:lnTo>
                </a:path>
              </a:pathLst>
            </a:cu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2"/>
            <p:cNvSpPr txBox="1"/>
            <p:nvPr/>
          </p:nvSpPr>
          <p:spPr>
            <a:xfrm rot="2303070">
              <a:off x="3193696" y="1194671"/>
              <a:ext cx="43576" cy="4357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57" name="Google Shape;257;p22"/>
            <p:cNvSpPr/>
            <p:nvPr/>
          </p:nvSpPr>
          <p:spPr>
            <a:xfrm>
              <a:off x="3557066" y="1034025"/>
              <a:ext cx="1707909" cy="906037"/>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2"/>
            <p:cNvSpPr txBox="1"/>
            <p:nvPr/>
          </p:nvSpPr>
          <p:spPr>
            <a:xfrm>
              <a:off x="3583603" y="1060562"/>
              <a:ext cx="1654835" cy="85296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Host country</a:t>
              </a:r>
              <a:endParaRPr/>
            </a:p>
          </p:txBody>
        </p:sp>
        <p:sp>
          <p:nvSpPr>
            <p:cNvPr id="259" name="Google Shape;259;p22"/>
            <p:cNvSpPr/>
            <p:nvPr/>
          </p:nvSpPr>
          <p:spPr>
            <a:xfrm>
              <a:off x="1165993" y="2509035"/>
              <a:ext cx="1707909" cy="85395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2"/>
            <p:cNvSpPr txBox="1"/>
            <p:nvPr/>
          </p:nvSpPr>
          <p:spPr>
            <a:xfrm>
              <a:off x="1191004" y="2534046"/>
              <a:ext cx="1657887" cy="803932"/>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International or national (contractual) agreement between </a:t>
              </a:r>
              <a:endParaRPr/>
            </a:p>
          </p:txBody>
        </p:sp>
        <p:sp>
          <p:nvSpPr>
            <p:cNvPr id="261" name="Google Shape;261;p22"/>
            <p:cNvSpPr/>
            <p:nvPr/>
          </p:nvSpPr>
          <p:spPr>
            <a:xfrm rot="-2142401">
              <a:off x="2794825" y="2674614"/>
              <a:ext cx="841318" cy="31772"/>
            </a:xfrm>
            <a:custGeom>
              <a:avLst/>
              <a:gdLst/>
              <a:ahLst/>
              <a:cxnLst/>
              <a:rect l="l" t="t" r="r" b="b"/>
              <a:pathLst>
                <a:path w="120000" h="120000" extrusionOk="0">
                  <a:moveTo>
                    <a:pt x="0" y="60000"/>
                  </a:moveTo>
                  <a:lnTo>
                    <a:pt x="120000" y="60000"/>
                  </a:lnTo>
                </a:path>
              </a:pathLst>
            </a:cu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txBox="1"/>
            <p:nvPr/>
          </p:nvSpPr>
          <p:spPr>
            <a:xfrm rot="-2142401">
              <a:off x="3194452" y="2669467"/>
              <a:ext cx="42065" cy="4206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63" name="Google Shape;263;p22"/>
            <p:cNvSpPr/>
            <p:nvPr/>
          </p:nvSpPr>
          <p:spPr>
            <a:xfrm>
              <a:off x="3557066" y="2018011"/>
              <a:ext cx="1707909" cy="853954"/>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2"/>
            <p:cNvSpPr txBox="1"/>
            <p:nvPr/>
          </p:nvSpPr>
          <p:spPr>
            <a:xfrm>
              <a:off x="3582077" y="2043022"/>
              <a:ext cx="1657887" cy="803932"/>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CM</a:t>
              </a:r>
              <a:endParaRPr/>
            </a:p>
          </p:txBody>
        </p:sp>
        <p:sp>
          <p:nvSpPr>
            <p:cNvPr id="265" name="Google Shape;265;p22"/>
            <p:cNvSpPr/>
            <p:nvPr/>
          </p:nvSpPr>
          <p:spPr>
            <a:xfrm rot="2142401">
              <a:off x="2794825" y="3165638"/>
              <a:ext cx="841318" cy="31772"/>
            </a:xfrm>
            <a:custGeom>
              <a:avLst/>
              <a:gdLst/>
              <a:ahLst/>
              <a:cxnLst/>
              <a:rect l="l" t="t" r="r" b="b"/>
              <a:pathLst>
                <a:path w="120000" h="120000" extrusionOk="0">
                  <a:moveTo>
                    <a:pt x="0" y="60000"/>
                  </a:moveTo>
                  <a:lnTo>
                    <a:pt x="120000" y="60000"/>
                  </a:lnTo>
                </a:path>
              </a:pathLst>
            </a:cu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txBox="1"/>
            <p:nvPr/>
          </p:nvSpPr>
          <p:spPr>
            <a:xfrm rot="2142401">
              <a:off x="3194452" y="3160491"/>
              <a:ext cx="42065" cy="4206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67" name="Google Shape;267;p22"/>
            <p:cNvSpPr/>
            <p:nvPr/>
          </p:nvSpPr>
          <p:spPr>
            <a:xfrm>
              <a:off x="3557066" y="3000059"/>
              <a:ext cx="1707909" cy="853954"/>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txBox="1"/>
            <p:nvPr/>
          </p:nvSpPr>
          <p:spPr>
            <a:xfrm>
              <a:off x="3582077" y="3025070"/>
              <a:ext cx="1657887" cy="803932"/>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IGO</a:t>
              </a:r>
              <a:endParaRPr/>
            </a:p>
          </p:txBody>
        </p:sp>
        <p:sp>
          <p:nvSpPr>
            <p:cNvPr id="269" name="Google Shape;269;p22"/>
            <p:cNvSpPr/>
            <p:nvPr/>
          </p:nvSpPr>
          <p:spPr>
            <a:xfrm>
              <a:off x="1165993" y="3982107"/>
              <a:ext cx="1707909" cy="85395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2"/>
            <p:cNvSpPr txBox="1"/>
            <p:nvPr/>
          </p:nvSpPr>
          <p:spPr>
            <a:xfrm>
              <a:off x="1191004" y="4007118"/>
              <a:ext cx="1657887" cy="803932"/>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National law</a:t>
              </a:r>
              <a:endParaRPr/>
            </a:p>
          </p:txBody>
        </p:sp>
        <p:sp>
          <p:nvSpPr>
            <p:cNvPr id="271" name="Google Shape;271;p22"/>
            <p:cNvSpPr/>
            <p:nvPr/>
          </p:nvSpPr>
          <p:spPr>
            <a:xfrm>
              <a:off x="2873903" y="4393198"/>
              <a:ext cx="683163" cy="31772"/>
            </a:xfrm>
            <a:custGeom>
              <a:avLst/>
              <a:gdLst/>
              <a:ahLst/>
              <a:cxnLst/>
              <a:rect l="l" t="t" r="r" b="b"/>
              <a:pathLst>
                <a:path w="120000" h="120000" extrusionOk="0">
                  <a:moveTo>
                    <a:pt x="0" y="60000"/>
                  </a:moveTo>
                  <a:lnTo>
                    <a:pt x="120000" y="60000"/>
                  </a:lnTo>
                </a:path>
              </a:pathLst>
            </a:cu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2"/>
            <p:cNvSpPr txBox="1"/>
            <p:nvPr/>
          </p:nvSpPr>
          <p:spPr>
            <a:xfrm>
              <a:off x="3198405" y="4392005"/>
              <a:ext cx="34158" cy="3415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73" name="Google Shape;273;p22"/>
            <p:cNvSpPr/>
            <p:nvPr/>
          </p:nvSpPr>
          <p:spPr>
            <a:xfrm>
              <a:off x="3557066" y="3982107"/>
              <a:ext cx="1707909" cy="853954"/>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2"/>
            <p:cNvSpPr txBox="1"/>
            <p:nvPr/>
          </p:nvSpPr>
          <p:spPr>
            <a:xfrm>
              <a:off x="3582077" y="4007118"/>
              <a:ext cx="1657887" cy="803932"/>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legal personality created for CM in host country legal system</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p:nvPr/>
        </p:nvSpPr>
        <p:spPr>
          <a:xfrm>
            <a:off x="746478" y="1813173"/>
            <a:ext cx="7935447" cy="32316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Checklist of Considerations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Consultation with Ministry of Foreign Affairs</a:t>
            </a:r>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Privileges and Immunities</a:t>
            </a:r>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Interim Arrangements/Financing</a:t>
            </a:r>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Practical Needs</a:t>
            </a:r>
            <a:endParaRPr/>
          </a:p>
          <a:p>
            <a:pPr marL="342900" marR="0" lvl="0" indent="-342900" algn="l" rtl="0">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Benefits</a:t>
            </a:r>
            <a:endParaRPr sz="2400">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1" i="1"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1" i="1" u="none" strike="noStrike" cap="none">
              <a:solidFill>
                <a:schemeClr val="dk1"/>
              </a:solidFill>
              <a:latin typeface="Calibri"/>
              <a:ea typeface="Calibri"/>
              <a:cs typeface="Calibri"/>
              <a:sym typeface="Calibri"/>
            </a:endParaRPr>
          </a:p>
        </p:txBody>
      </p:sp>
      <p:sp>
        <p:nvSpPr>
          <p:cNvPr id="280" name="Google Shape;280;p23"/>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HOSTING THE CM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63"/>
        <p:cNvGrpSpPr/>
        <p:nvPr/>
      </p:nvGrpSpPr>
      <p:grpSpPr>
        <a:xfrm>
          <a:off x="0" y="0"/>
          <a:ext cx="0" cy="0"/>
          <a:chOff x="0" y="0"/>
          <a:chExt cx="0" cy="0"/>
        </a:xfrm>
      </p:grpSpPr>
      <p:sp>
        <p:nvSpPr>
          <p:cNvPr id="64" name="Google Shape;64;p3"/>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BACKGROUND</a:t>
            </a:r>
            <a:endParaRPr/>
          </a:p>
        </p:txBody>
      </p:sp>
      <p:sp>
        <p:nvSpPr>
          <p:cNvPr id="65" name="Google Shape;65;p3"/>
          <p:cNvSpPr/>
          <p:nvPr/>
        </p:nvSpPr>
        <p:spPr>
          <a:xfrm>
            <a:off x="616689" y="1285005"/>
            <a:ext cx="8293395" cy="5170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a:solidFill>
                  <a:schemeClr val="dk1"/>
                </a:solidFill>
                <a:latin typeface="Calibri"/>
                <a:ea typeface="Calibri"/>
                <a:cs typeface="Calibri"/>
                <a:sym typeface="Calibri"/>
              </a:rPr>
              <a:t>Consultancy awarded to CAD in 2017 </a:t>
            </a:r>
            <a:endParaRPr/>
          </a:p>
          <a:p>
            <a:pPr marL="0" marR="0" lvl="0" indent="0" algn="l" rtl="0">
              <a:lnSpc>
                <a:spcPct val="100000"/>
              </a:lnSpc>
              <a:spcBef>
                <a:spcPts val="0"/>
              </a:spcBef>
              <a:spcAft>
                <a:spcPts val="0"/>
              </a:spcAft>
              <a:buNone/>
            </a:pPr>
            <a:endParaRPr sz="22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Global benchmarking and regional ocean governance and financing baseline, building on previous CLME work </a:t>
            </a:r>
            <a:endParaRPr/>
          </a:p>
          <a:p>
            <a:pPr marL="342900" marR="0" lvl="0" indent="-342900" algn="l" rtl="0">
              <a:lnSpc>
                <a:spcPct val="100000"/>
              </a:lnSpc>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Inception, Phase 1 and 2 (draft) reports prepared, plus materials</a:t>
            </a:r>
            <a:endParaRPr/>
          </a:p>
          <a:p>
            <a:pPr marL="342900" marR="0" lvl="0" indent="-342900" algn="l" rtl="0">
              <a:lnSpc>
                <a:spcPct val="100000"/>
              </a:lnSpc>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Frequent and close consultations with CLME+ SAP ICM and PCU</a:t>
            </a:r>
            <a:endParaRPr/>
          </a:p>
          <a:p>
            <a:pPr marL="342900" marR="0" lvl="0" indent="-342900" algn="l" rtl="0">
              <a:lnSpc>
                <a:spcPct val="100000"/>
              </a:lnSpc>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Regional consultations in 2018 (Cartagena) and 2019 (Panama)</a:t>
            </a:r>
            <a:endParaRPr/>
          </a:p>
          <a:p>
            <a:pPr marL="342900" marR="0" lvl="0" indent="-342900" algn="l" rtl="0">
              <a:lnSpc>
                <a:spcPct val="100000"/>
              </a:lnSpc>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Consultations with individual countries held (plus in-country consultations held)</a:t>
            </a:r>
            <a:endParaRPr/>
          </a:p>
          <a:p>
            <a:pPr marL="342900" marR="0" lvl="0" indent="-342900" algn="l" rtl="0">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Consultations with 15+ organizations held</a:t>
            </a:r>
            <a:endParaRPr/>
          </a:p>
          <a:p>
            <a:pPr marL="342900" marR="0" lvl="0" indent="-203200" algn="l" rtl="0">
              <a:spcBef>
                <a:spcPts val="0"/>
              </a:spcBef>
              <a:spcAft>
                <a:spcPts val="0"/>
              </a:spcAft>
              <a:buClr>
                <a:schemeClr val="dk1"/>
              </a:buClr>
              <a:buSzPts val="2200"/>
              <a:buFont typeface="Noto Sans Symbols"/>
              <a:buNone/>
            </a:pPr>
            <a:endParaRPr sz="22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en-US" sz="2200" b="1">
                <a:solidFill>
                  <a:schemeClr val="dk1"/>
                </a:solidFill>
                <a:latin typeface="Calibri"/>
                <a:ea typeface="Calibri"/>
                <a:cs typeface="Calibri"/>
                <a:sym typeface="Calibri"/>
              </a:rPr>
              <a:t>Draft MoU prepared and revised based on feedback by CLME+ countries and IGOs</a:t>
            </a:r>
            <a:endParaRPr/>
          </a:p>
          <a:p>
            <a:pPr marL="342900" marR="0" lvl="0" indent="-203200" algn="l" rtl="0">
              <a:lnSpc>
                <a:spcPct val="100000"/>
              </a:lnSpc>
              <a:spcBef>
                <a:spcPts val="0"/>
              </a:spcBef>
              <a:spcAft>
                <a:spcPts val="0"/>
              </a:spcAft>
              <a:buClr>
                <a:schemeClr val="dk1"/>
              </a:buClr>
              <a:buSzPts val="2200"/>
              <a:buFont typeface="Noto Sans Symbols"/>
              <a:buNone/>
            </a:pPr>
            <a:endParaRPr sz="2200">
              <a:solidFill>
                <a:schemeClr val="dk1"/>
              </a:solidFill>
              <a:latin typeface="Calibri"/>
              <a:ea typeface="Calibri"/>
              <a:cs typeface="Calibri"/>
              <a:sym typeface="Calibri"/>
            </a:endParaRPr>
          </a:p>
          <a:p>
            <a:pPr marL="342900" marR="0" lvl="0" indent="-203200" algn="l" rtl="0">
              <a:lnSpc>
                <a:spcPct val="100000"/>
              </a:lnSpc>
              <a:spcBef>
                <a:spcPts val="0"/>
              </a:spcBef>
              <a:spcAft>
                <a:spcPts val="0"/>
              </a:spcAft>
              <a:buClr>
                <a:schemeClr val="dk1"/>
              </a:buClr>
              <a:buSzPts val="2200"/>
              <a:buFont typeface="Noto Sans Symbols"/>
              <a:buNone/>
            </a:pPr>
            <a:endParaRPr sz="22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p:nvPr/>
        </p:nvSpPr>
        <p:spPr>
          <a:xfrm>
            <a:off x="762807" y="1365452"/>
            <a:ext cx="7935447"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Agenda item 5.1</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1">
                <a:solidFill>
                  <a:schemeClr val="dk1"/>
                </a:solidFill>
                <a:latin typeface="Calibri"/>
                <a:ea typeface="Calibri"/>
                <a:cs typeface="Calibri"/>
                <a:sym typeface="Calibri"/>
              </a:rPr>
              <a:t>Core aspects of the Permanent Coordination Mechanism</a:t>
            </a:r>
            <a:endParaRPr sz="2400" b="1">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
          <p:cNvSpPr/>
          <p:nvPr/>
        </p:nvSpPr>
        <p:spPr>
          <a:xfrm>
            <a:off x="604276" y="1005225"/>
            <a:ext cx="7935447"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 To enhance regional collaboration towards </a:t>
            </a:r>
            <a:r>
              <a:rPr lang="en-US" sz="1800">
                <a:solidFill>
                  <a:srgbClr val="76923C"/>
                </a:solidFill>
                <a:latin typeface="Calibri"/>
                <a:ea typeface="Calibri"/>
                <a:cs typeface="Calibri"/>
                <a:sym typeface="Calibri"/>
              </a:rPr>
              <a:t>improved </a:t>
            </a:r>
            <a:r>
              <a:rPr lang="en-US" sz="1800">
                <a:solidFill>
                  <a:schemeClr val="dk1"/>
                </a:solidFill>
                <a:latin typeface="Calibri"/>
                <a:ea typeface="Calibri"/>
                <a:cs typeface="Calibri"/>
                <a:sym typeface="Calibri"/>
              </a:rPr>
              <a:t>coordination </a:t>
            </a:r>
            <a:r>
              <a:rPr lang="en-US" sz="1800">
                <a:solidFill>
                  <a:srgbClr val="953734"/>
                </a:solidFill>
                <a:latin typeface="Calibri"/>
                <a:ea typeface="Calibri"/>
                <a:cs typeface="Calibri"/>
                <a:sym typeface="Calibri"/>
              </a:rPr>
              <a:t>and integration </a:t>
            </a:r>
            <a:r>
              <a:rPr lang="en-US" sz="1800">
                <a:solidFill>
                  <a:schemeClr val="dk1"/>
                </a:solidFill>
                <a:latin typeface="Calibri"/>
                <a:ea typeface="Calibri"/>
                <a:cs typeface="Calibri"/>
                <a:sym typeface="Calibri"/>
              </a:rPr>
              <a:t>of actions </a:t>
            </a:r>
            <a:r>
              <a:rPr lang="en-US" sz="1800">
                <a:solidFill>
                  <a:srgbClr val="76923C"/>
                </a:solidFill>
                <a:latin typeface="Calibri"/>
                <a:ea typeface="Calibri"/>
                <a:cs typeface="Calibri"/>
                <a:sym typeface="Calibri"/>
              </a:rPr>
              <a:t>and resources </a:t>
            </a:r>
            <a:r>
              <a:rPr lang="en-US" sz="1800">
                <a:solidFill>
                  <a:schemeClr val="dk1"/>
                </a:solidFill>
                <a:latin typeface="Calibri"/>
                <a:ea typeface="Calibri"/>
                <a:cs typeface="Calibri"/>
                <a:sym typeface="Calibri"/>
              </a:rPr>
              <a:t>for the </a:t>
            </a:r>
            <a:r>
              <a:rPr lang="en-US" sz="1800">
                <a:solidFill>
                  <a:srgbClr val="76923C"/>
                </a:solidFill>
                <a:latin typeface="Calibri"/>
                <a:ea typeface="Calibri"/>
                <a:cs typeface="Calibri"/>
                <a:sym typeface="Calibri"/>
              </a:rPr>
              <a:t>conservation and </a:t>
            </a:r>
            <a:r>
              <a:rPr lang="en-US" sz="1800">
                <a:solidFill>
                  <a:schemeClr val="dk1"/>
                </a:solidFill>
                <a:latin typeface="Calibri"/>
                <a:ea typeface="Calibri"/>
                <a:cs typeface="Calibri"/>
                <a:sym typeface="Calibri"/>
              </a:rPr>
              <a:t>sustainable </a:t>
            </a:r>
            <a:r>
              <a:rPr lang="en-US" sz="1800">
                <a:solidFill>
                  <a:srgbClr val="953734"/>
                </a:solidFill>
                <a:latin typeface="Calibri"/>
                <a:ea typeface="Calibri"/>
                <a:cs typeface="Calibri"/>
                <a:sym typeface="Calibri"/>
              </a:rPr>
              <a:t>[management and] </a:t>
            </a:r>
            <a:r>
              <a:rPr lang="en-US" sz="1800">
                <a:solidFill>
                  <a:schemeClr val="dk1"/>
                </a:solidFill>
                <a:latin typeface="Calibri"/>
                <a:ea typeface="Calibri"/>
                <a:cs typeface="Calibri"/>
                <a:sym typeface="Calibri"/>
              </a:rPr>
              <a:t>use of the marine and coastal ecosystems and their goods and services;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2. To [guide] </a:t>
            </a:r>
            <a:r>
              <a:rPr lang="en-US" sz="1800">
                <a:solidFill>
                  <a:srgbClr val="953734"/>
                </a:solidFill>
                <a:latin typeface="Calibri"/>
                <a:ea typeface="Calibri"/>
                <a:cs typeface="Calibri"/>
                <a:sym typeface="Calibri"/>
              </a:rPr>
              <a:t>facilitate</a:t>
            </a:r>
            <a:r>
              <a:rPr lang="en-US" sz="1800">
                <a:solidFill>
                  <a:schemeClr val="dk1"/>
                </a:solidFill>
                <a:latin typeface="Calibri"/>
                <a:ea typeface="Calibri"/>
                <a:cs typeface="Calibri"/>
                <a:sym typeface="Calibri"/>
              </a:rPr>
              <a:t> </a:t>
            </a:r>
            <a:r>
              <a:rPr lang="en-US" sz="1800">
                <a:solidFill>
                  <a:srgbClr val="953734"/>
                </a:solidFill>
                <a:latin typeface="Calibri"/>
                <a:ea typeface="Calibri"/>
                <a:cs typeface="Calibri"/>
                <a:sym typeface="Calibri"/>
              </a:rPr>
              <a:t>integrated</a:t>
            </a:r>
            <a:r>
              <a:rPr lang="en-US" sz="1800">
                <a:solidFill>
                  <a:schemeClr val="dk1"/>
                </a:solidFill>
                <a:latin typeface="Calibri"/>
                <a:ea typeface="Calibri"/>
                <a:cs typeface="Calibri"/>
                <a:sym typeface="Calibri"/>
              </a:rPr>
              <a:t> </a:t>
            </a:r>
            <a:r>
              <a:rPr lang="en-US" sz="1800">
                <a:solidFill>
                  <a:srgbClr val="953734"/>
                </a:solidFill>
                <a:latin typeface="Calibri"/>
                <a:ea typeface="Calibri"/>
                <a:cs typeface="Calibri"/>
                <a:sym typeface="Calibri"/>
              </a:rPr>
              <a:t>and</a:t>
            </a:r>
            <a:r>
              <a:rPr lang="en-US" sz="1800">
                <a:solidFill>
                  <a:schemeClr val="dk1"/>
                </a:solidFill>
                <a:latin typeface="Calibri"/>
                <a:ea typeface="Calibri"/>
                <a:cs typeface="Calibri"/>
                <a:sym typeface="Calibri"/>
              </a:rPr>
              <a:t> interactive ocean governance in support of attaining ocean-based sustainable development in the </a:t>
            </a:r>
            <a:r>
              <a:rPr lang="en-US" sz="1800">
                <a:solidFill>
                  <a:srgbClr val="953734"/>
                </a:solidFill>
                <a:latin typeface="Calibri"/>
                <a:ea typeface="Calibri"/>
                <a:cs typeface="Calibri"/>
                <a:sym typeface="Calibri"/>
              </a:rPr>
              <a:t>wider Caribbean region </a:t>
            </a:r>
            <a:r>
              <a:rPr lang="en-US" sz="1800">
                <a:solidFill>
                  <a:schemeClr val="dk1"/>
                </a:solidFill>
                <a:latin typeface="Calibri"/>
                <a:ea typeface="Calibri"/>
                <a:cs typeface="Calibri"/>
                <a:sym typeface="Calibri"/>
              </a:rPr>
              <a:t>[CLME+ region] [CNBSLMEs];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3. To promote </a:t>
            </a:r>
            <a:r>
              <a:rPr lang="en-US" sz="1800">
                <a:solidFill>
                  <a:srgbClr val="953734"/>
                </a:solidFill>
                <a:latin typeface="Calibri"/>
                <a:ea typeface="Calibri"/>
                <a:cs typeface="Calibri"/>
                <a:sym typeface="Calibri"/>
              </a:rPr>
              <a:t>the up-scaling of</a:t>
            </a:r>
            <a:r>
              <a:rPr lang="en-US" sz="1800">
                <a:solidFill>
                  <a:schemeClr val="dk1"/>
                </a:solidFill>
                <a:latin typeface="Calibri"/>
                <a:ea typeface="Calibri"/>
                <a:cs typeface="Calibri"/>
                <a:sym typeface="Calibri"/>
              </a:rPr>
              <a:t> actions by all Signatories towards the achievement of the long-term visions of the CLME+ SAP, and other ocean-related international and regional goals and commitments of the Signatories </a:t>
            </a:r>
            <a:r>
              <a:rPr lang="en-US" sz="1800">
                <a:solidFill>
                  <a:srgbClr val="76923C"/>
                </a:solidFill>
                <a:latin typeface="Calibri"/>
                <a:ea typeface="Calibri"/>
                <a:cs typeface="Calibri"/>
                <a:sym typeface="Calibri"/>
              </a:rPr>
              <a:t>including SDG 14</a:t>
            </a:r>
            <a:r>
              <a:rPr lang="en-US"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4. To [support and] [promote and] </a:t>
            </a:r>
            <a:r>
              <a:rPr lang="en-US" sz="1800">
                <a:solidFill>
                  <a:srgbClr val="953734"/>
                </a:solidFill>
                <a:latin typeface="Calibri"/>
                <a:ea typeface="Calibri"/>
                <a:cs typeface="Calibri"/>
                <a:sym typeface="Calibri"/>
              </a:rPr>
              <a:t>establish</a:t>
            </a:r>
            <a:r>
              <a:rPr lang="en-US" sz="1800">
                <a:solidFill>
                  <a:schemeClr val="dk1"/>
                </a:solidFill>
                <a:latin typeface="Calibri"/>
                <a:ea typeface="Calibri"/>
                <a:cs typeface="Calibri"/>
                <a:sym typeface="Calibri"/>
              </a:rPr>
              <a:t> partnerships with stakeholders from civil society and the private sector to facilitate and enhance efforts for the </a:t>
            </a:r>
            <a:r>
              <a:rPr lang="en-US" sz="1800">
                <a:solidFill>
                  <a:srgbClr val="76923C"/>
                </a:solidFill>
                <a:latin typeface="Calibri"/>
                <a:ea typeface="Calibri"/>
                <a:cs typeface="Calibri"/>
                <a:sym typeface="Calibri"/>
              </a:rPr>
              <a:t>conservation and </a:t>
            </a:r>
            <a:r>
              <a:rPr lang="en-US" sz="1800">
                <a:solidFill>
                  <a:schemeClr val="dk1"/>
                </a:solidFill>
                <a:latin typeface="Calibri"/>
                <a:ea typeface="Calibri"/>
                <a:cs typeface="Calibri"/>
                <a:sym typeface="Calibri"/>
              </a:rPr>
              <a:t>sustainable </a:t>
            </a:r>
            <a:r>
              <a:rPr lang="en-US" sz="1800">
                <a:solidFill>
                  <a:srgbClr val="953734"/>
                </a:solidFill>
                <a:latin typeface="Calibri"/>
                <a:ea typeface="Calibri"/>
                <a:cs typeface="Calibri"/>
                <a:sym typeface="Calibri"/>
              </a:rPr>
              <a:t>[management and] </a:t>
            </a:r>
            <a:r>
              <a:rPr lang="en-US" sz="1800">
                <a:solidFill>
                  <a:schemeClr val="dk1"/>
                </a:solidFill>
                <a:latin typeface="Calibri"/>
                <a:ea typeface="Calibri"/>
                <a:cs typeface="Calibri"/>
                <a:sym typeface="Calibri"/>
              </a:rPr>
              <a:t>use of marine and coastal resources in the </a:t>
            </a:r>
            <a:r>
              <a:rPr lang="en-US" sz="1800">
                <a:solidFill>
                  <a:srgbClr val="953734"/>
                </a:solidFill>
                <a:latin typeface="Calibri"/>
                <a:ea typeface="Calibri"/>
                <a:cs typeface="Calibri"/>
                <a:sym typeface="Calibri"/>
              </a:rPr>
              <a:t>wider Caribbean region</a:t>
            </a:r>
            <a:r>
              <a:rPr lang="en-US" sz="1800">
                <a:solidFill>
                  <a:schemeClr val="dk1"/>
                </a:solidFill>
                <a:latin typeface="Calibri"/>
                <a:ea typeface="Calibri"/>
                <a:cs typeface="Calibri"/>
                <a:sym typeface="Calibri"/>
              </a:rPr>
              <a:t> </a:t>
            </a:r>
            <a:r>
              <a:rPr lang="en-US" sz="1800">
                <a:solidFill>
                  <a:srgbClr val="76923C"/>
                </a:solidFill>
                <a:latin typeface="Calibri"/>
                <a:ea typeface="Calibri"/>
                <a:cs typeface="Calibri"/>
                <a:sym typeface="Calibri"/>
              </a:rPr>
              <a:t>and support intersectoral agreements.</a:t>
            </a:r>
            <a:endParaRPr/>
          </a:p>
        </p:txBody>
      </p:sp>
      <p:sp>
        <p:nvSpPr>
          <p:cNvPr id="76" name="Google Shape;76;p5"/>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OBJECTIVES</a:t>
            </a:r>
            <a:endParaRPr/>
          </a:p>
        </p:txBody>
      </p:sp>
      <p:sp>
        <p:nvSpPr>
          <p:cNvPr id="77" name="Google Shape;77;p5"/>
          <p:cNvSpPr/>
          <p:nvPr/>
        </p:nvSpPr>
        <p:spPr>
          <a:xfrm>
            <a:off x="91942" y="5989566"/>
            <a:ext cx="75483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highlight>
                  <a:srgbClr val="FFFF00"/>
                </a:highlight>
                <a:latin typeface="Calibri"/>
                <a:ea typeface="Calibri"/>
                <a:cs typeface="Calibri"/>
                <a:sym typeface="Calibri"/>
              </a:rPr>
              <a:t>There seems to be a general convergence, with varying degrees of “ambition” towards integration.</a:t>
            </a:r>
            <a:endParaRPr sz="1600" b="1">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6"/>
          <p:cNvSpPr/>
          <p:nvPr/>
        </p:nvSpPr>
        <p:spPr>
          <a:xfrm>
            <a:off x="762807" y="1674673"/>
            <a:ext cx="7935300" cy="17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The geographic scope of the Coordination Mechanism includes the Caribbean LME, the North Brazil Shelf LME </a:t>
            </a:r>
            <a:r>
              <a:rPr lang="en-US" sz="2200">
                <a:solidFill>
                  <a:srgbClr val="953734"/>
                </a:solidFill>
                <a:latin typeface="Calibri"/>
                <a:ea typeface="Calibri"/>
                <a:cs typeface="Calibri"/>
                <a:sym typeface="Calibri"/>
              </a:rPr>
              <a:t>[and such adjacent ecosystems as may be necessary to achieve EBM/EAF], [with the potential for expansion to include the Gulf of Mexico LME]</a:t>
            </a:r>
            <a:r>
              <a:rPr lang="en-US" sz="2200">
                <a:solidFill>
                  <a:schemeClr val="dk1"/>
                </a:solidFill>
                <a:latin typeface="Calibri"/>
                <a:ea typeface="Calibri"/>
                <a:cs typeface="Calibri"/>
                <a:sym typeface="Calibri"/>
              </a:rPr>
              <a:t>.</a:t>
            </a:r>
            <a:endParaRPr/>
          </a:p>
        </p:txBody>
      </p:sp>
      <p:sp>
        <p:nvSpPr>
          <p:cNvPr id="83" name="Google Shape;83;p6"/>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GEOGRAPHIC SCOPE</a:t>
            </a:r>
            <a:endParaRPr/>
          </a:p>
        </p:txBody>
      </p:sp>
      <p:sp>
        <p:nvSpPr>
          <p:cNvPr id="84" name="Google Shape;84;p6"/>
          <p:cNvSpPr/>
          <p:nvPr/>
        </p:nvSpPr>
        <p:spPr>
          <a:xfrm>
            <a:off x="762799" y="4225225"/>
            <a:ext cx="81714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highlight>
                  <a:srgbClr val="FFFF00"/>
                </a:highlight>
                <a:latin typeface="Calibri"/>
                <a:ea typeface="Calibri"/>
                <a:cs typeface="Calibri"/>
                <a:sym typeface="Calibri"/>
              </a:rPr>
              <a:t>Why? Mandates of UNEP-CEP, FAO-WECAFC and IOCARIBE cover the Gulf of Mexico LME.</a:t>
            </a:r>
            <a:endParaRPr/>
          </a:p>
          <a:p>
            <a:pPr marL="0" marR="0" lvl="0" indent="0" algn="l" rtl="0">
              <a:spcBef>
                <a:spcPts val="0"/>
              </a:spcBef>
              <a:spcAft>
                <a:spcPts val="0"/>
              </a:spcAft>
              <a:buNone/>
            </a:pPr>
            <a:endParaRPr sz="1600" b="1">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r>
              <a:rPr lang="en-US" sz="1600" b="1">
                <a:solidFill>
                  <a:schemeClr val="dk1"/>
                </a:solidFill>
                <a:highlight>
                  <a:srgbClr val="FFFF00"/>
                </a:highlight>
                <a:latin typeface="Calibri"/>
                <a:ea typeface="Calibri"/>
                <a:cs typeface="Calibri"/>
                <a:sym typeface="Calibri"/>
              </a:rPr>
              <a:t>The Steering Group can identify and add geographic areas into the scope of the Coordination Mechanism.</a:t>
            </a:r>
            <a:endParaRPr sz="1600" b="1">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7"/>
          <p:cNvSpPr/>
          <p:nvPr/>
        </p:nvSpPr>
        <p:spPr>
          <a:xfrm>
            <a:off x="762800" y="1643900"/>
            <a:ext cx="7935300" cy="30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The thematic scope of the Coordination Mechanism includes land and marine based sources of pollution of the marine environment, marine and coastal habitats and biodiversity, marine and coastal fisheries and </a:t>
            </a:r>
            <a:r>
              <a:rPr lang="en-US" sz="2200">
                <a:solidFill>
                  <a:srgbClr val="76923C"/>
                </a:solidFill>
                <a:latin typeface="Calibri"/>
                <a:ea typeface="Calibri"/>
                <a:cs typeface="Calibri"/>
                <a:sym typeface="Calibri"/>
              </a:rPr>
              <a:t>the implications of </a:t>
            </a:r>
            <a:r>
              <a:rPr lang="en-US" sz="2200">
                <a:solidFill>
                  <a:schemeClr val="dk1"/>
                </a:solidFill>
                <a:latin typeface="Calibri"/>
                <a:ea typeface="Calibri"/>
                <a:cs typeface="Calibri"/>
                <a:sym typeface="Calibri"/>
              </a:rPr>
              <a:t>climate change and disasters </a:t>
            </a:r>
            <a:r>
              <a:rPr lang="en-US" sz="2200">
                <a:solidFill>
                  <a:srgbClr val="76923C"/>
                </a:solidFill>
                <a:latin typeface="Calibri"/>
                <a:ea typeface="Calibri"/>
                <a:cs typeface="Calibri"/>
                <a:sym typeface="Calibri"/>
              </a:rPr>
              <a:t>for these </a:t>
            </a:r>
            <a:r>
              <a:rPr lang="en-US" sz="2200">
                <a:latin typeface="Calibri"/>
                <a:ea typeface="Calibri"/>
                <a:cs typeface="Calibri"/>
                <a:sym typeface="Calibri"/>
              </a:rPr>
              <a:t>[and for the peoples and societies that depend on them]</a:t>
            </a:r>
            <a:r>
              <a:rPr lang="en-US" sz="2200">
                <a:solidFill>
                  <a:schemeClr val="dk1"/>
                </a:solidFill>
                <a:latin typeface="Calibri"/>
                <a:ea typeface="Calibri"/>
                <a:cs typeface="Calibri"/>
                <a:sym typeface="Calibri"/>
              </a:rPr>
              <a:t>, </a:t>
            </a:r>
            <a:r>
              <a:rPr lang="en-US" sz="2200">
                <a:solidFill>
                  <a:srgbClr val="953734"/>
                </a:solidFill>
                <a:latin typeface="Calibri"/>
                <a:ea typeface="Calibri"/>
                <a:cs typeface="Calibri"/>
                <a:sym typeface="Calibri"/>
              </a:rPr>
              <a:t>and encompasses all sectors [whose] [to the extent to which their] use of the marine environment is relevant to achieving [the objectives of the SAP] [and] [EBM/EAF] </a:t>
            </a:r>
            <a:r>
              <a:rPr lang="en-US" sz="2200">
                <a:solidFill>
                  <a:srgbClr val="6AA84F"/>
                </a:solidFill>
                <a:latin typeface="Calibri"/>
                <a:ea typeface="Calibri"/>
                <a:cs typeface="Calibri"/>
                <a:sym typeface="Calibri"/>
              </a:rPr>
              <a:t>[for attaining sustainable </a:t>
            </a:r>
            <a:r>
              <a:rPr lang="en-US" sz="2200">
                <a:latin typeface="Calibri"/>
                <a:ea typeface="Calibri"/>
                <a:cs typeface="Calibri"/>
                <a:sym typeface="Calibri"/>
              </a:rPr>
              <a:t>[ocean-based]</a:t>
            </a:r>
            <a:r>
              <a:rPr lang="en-US" sz="2200">
                <a:solidFill>
                  <a:srgbClr val="6AA84F"/>
                </a:solidFill>
                <a:latin typeface="Calibri"/>
                <a:ea typeface="Calibri"/>
                <a:cs typeface="Calibri"/>
                <a:sym typeface="Calibri"/>
              </a:rPr>
              <a:t> blue economies].</a:t>
            </a:r>
            <a:endParaRPr>
              <a:solidFill>
                <a:srgbClr val="6AA84F"/>
              </a:solidFill>
            </a:endParaRPr>
          </a:p>
        </p:txBody>
      </p:sp>
      <p:sp>
        <p:nvSpPr>
          <p:cNvPr id="90" name="Google Shape;90;p7"/>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THEMATIC SCOPE</a:t>
            </a:r>
            <a:endParaRPr/>
          </a:p>
        </p:txBody>
      </p:sp>
      <p:sp>
        <p:nvSpPr>
          <p:cNvPr id="91" name="Google Shape;91;p7"/>
          <p:cNvSpPr/>
          <p:nvPr/>
        </p:nvSpPr>
        <p:spPr>
          <a:xfrm>
            <a:off x="762800" y="4807375"/>
            <a:ext cx="8222400" cy="1077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1600" b="1">
                <a:solidFill>
                  <a:schemeClr val="dk1"/>
                </a:solidFill>
                <a:highlight>
                  <a:srgbClr val="FFFF00"/>
                </a:highlight>
                <a:latin typeface="Calibri"/>
                <a:ea typeface="Calibri"/>
                <a:cs typeface="Calibri"/>
                <a:sym typeface="Calibri"/>
              </a:rPr>
              <a:t>Why? The CLME+ SAP calls for involvement of additional key sectors such as shipping, tourism, and oil and gas in order to achieve fully integrative governance in the long term.</a:t>
            </a:r>
            <a:endParaRPr sz="1600" b="1">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endParaRPr sz="1600" b="1">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r>
              <a:rPr lang="en-US" sz="1600" b="1">
                <a:solidFill>
                  <a:schemeClr val="dk1"/>
                </a:solidFill>
                <a:highlight>
                  <a:srgbClr val="FFFF00"/>
                </a:highlight>
                <a:latin typeface="Calibri"/>
                <a:ea typeface="Calibri"/>
                <a:cs typeface="Calibri"/>
                <a:sym typeface="Calibri"/>
              </a:rPr>
              <a:t>The Steering Group can identify and add thematic areas into the scope of the Coordination Mechanism.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8"/>
          <p:cNvSpPr/>
          <p:nvPr/>
        </p:nvSpPr>
        <p:spPr>
          <a:xfrm>
            <a:off x="604276" y="1195331"/>
            <a:ext cx="2856011"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mbria"/>
              <a:ea typeface="Cambria"/>
              <a:cs typeface="Cambria"/>
              <a:sym typeface="Cambria"/>
            </a:endParaRPr>
          </a:p>
        </p:txBody>
      </p:sp>
      <p:sp>
        <p:nvSpPr>
          <p:cNvPr id="97" name="Google Shape;97;p8"/>
          <p:cNvSpPr/>
          <p:nvPr/>
        </p:nvSpPr>
        <p:spPr>
          <a:xfrm>
            <a:off x="4244429" y="606595"/>
            <a:ext cx="48194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FUNCTIONS</a:t>
            </a:r>
            <a:endParaRPr/>
          </a:p>
        </p:txBody>
      </p:sp>
      <p:pic>
        <p:nvPicPr>
          <p:cNvPr id="98" name="Google Shape;98;p8"/>
          <p:cNvPicPr preferRelativeResize="0"/>
          <p:nvPr/>
        </p:nvPicPr>
        <p:blipFill rotWithShape="1">
          <a:blip r:embed="rId3">
            <a:alphaModFix/>
          </a:blip>
          <a:srcRect/>
          <a:stretch/>
        </p:blipFill>
        <p:spPr>
          <a:xfrm>
            <a:off x="846225" y="1037474"/>
            <a:ext cx="6115900" cy="5706799"/>
          </a:xfrm>
          <a:prstGeom prst="rect">
            <a:avLst/>
          </a:prstGeom>
          <a:noFill/>
          <a:ln>
            <a:noFill/>
          </a:ln>
        </p:spPr>
      </p:pic>
      <p:sp>
        <p:nvSpPr>
          <p:cNvPr id="99" name="Google Shape;99;p8"/>
          <p:cNvSpPr txBox="1"/>
          <p:nvPr/>
        </p:nvSpPr>
        <p:spPr>
          <a:xfrm>
            <a:off x="6531024" y="2260875"/>
            <a:ext cx="2532900" cy="1815900"/>
          </a:xfrm>
          <a:prstGeom prst="rect">
            <a:avLst/>
          </a:prstGeom>
          <a:noFill/>
          <a:ln>
            <a:noFill/>
          </a:ln>
        </p:spPr>
        <p:txBody>
          <a:bodyPr spcFirstLastPara="1" wrap="square" lIns="91425" tIns="45700" rIns="91425" bIns="45700" anchor="t" anchorCtr="0">
            <a:spAutoFit/>
          </a:bodyPr>
          <a:lstStyle/>
          <a:p>
            <a:pPr marL="457200" marR="0" lvl="0" indent="-317500" algn="r" rtl="0">
              <a:spcBef>
                <a:spcPts val="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u</a:t>
            </a:r>
            <a:r>
              <a:rPr lang="en-US" sz="1400" b="1">
                <a:solidFill>
                  <a:schemeClr val="dk1"/>
                </a:solidFill>
                <a:latin typeface="Calibri"/>
                <a:ea typeface="Calibri"/>
                <a:cs typeface="Calibri"/>
                <a:sym typeface="Calibri"/>
              </a:rPr>
              <a:t>ndertake additional activities that are necessary to support the objectives of the Coordination Mechanism, as determined by the Signatories.</a:t>
            </a:r>
            <a:endParaRPr b="1"/>
          </a:p>
        </p:txBody>
      </p:sp>
      <p:sp>
        <p:nvSpPr>
          <p:cNvPr id="100" name="Google Shape;100;p8"/>
          <p:cNvSpPr/>
          <p:nvPr/>
        </p:nvSpPr>
        <p:spPr>
          <a:xfrm>
            <a:off x="-8" y="6519291"/>
            <a:ext cx="75483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highlight>
                  <a:srgbClr val="FFFF00"/>
                </a:highlight>
                <a:latin typeface="Calibri"/>
                <a:ea typeface="Calibri"/>
                <a:cs typeface="Calibri"/>
                <a:sym typeface="Calibri"/>
              </a:rPr>
              <a:t>There seems to be a general convergence on core and complementary functions.</a:t>
            </a:r>
            <a:endParaRPr sz="1600" b="1">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88fd18bd6e_0_7"/>
          <p:cNvSpPr/>
          <p:nvPr/>
        </p:nvSpPr>
        <p:spPr>
          <a:xfrm>
            <a:off x="4244429" y="606595"/>
            <a:ext cx="48195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200" b="1">
                <a:solidFill>
                  <a:srgbClr val="0070C0"/>
                </a:solidFill>
                <a:latin typeface="Calibri"/>
                <a:ea typeface="Calibri"/>
                <a:cs typeface="Calibri"/>
                <a:sym typeface="Calibri"/>
              </a:rPr>
              <a:t>CORE FUNCTIONS</a:t>
            </a:r>
            <a:endParaRPr/>
          </a:p>
        </p:txBody>
      </p:sp>
      <p:sp>
        <p:nvSpPr>
          <p:cNvPr id="106" name="Google Shape;106;g88fd18bd6e_0_7"/>
          <p:cNvSpPr/>
          <p:nvPr/>
        </p:nvSpPr>
        <p:spPr>
          <a:xfrm>
            <a:off x="780425" y="1427853"/>
            <a:ext cx="7935300" cy="449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1. Coordinate programmatic approaches </a:t>
            </a:r>
            <a:r>
              <a:rPr lang="en-US" sz="2200">
                <a:solidFill>
                  <a:srgbClr val="76923C"/>
                </a:solidFill>
                <a:latin typeface="Calibri"/>
                <a:ea typeface="Calibri"/>
                <a:cs typeface="Calibri"/>
                <a:sym typeface="Calibri"/>
              </a:rPr>
              <a:t>of IGOs</a:t>
            </a:r>
            <a:r>
              <a:rPr lang="en-US" sz="2200">
                <a:solidFill>
                  <a:schemeClr val="dk1"/>
                </a:solidFill>
                <a:latin typeface="Calibri"/>
                <a:ea typeface="Calibri"/>
                <a:cs typeface="Calibri"/>
                <a:sym typeface="Calibri"/>
              </a:rPr>
              <a:t> for ocean governance and support the monitoring of progress with ocean sustainability instruments, goals and commitments.</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2. [Support] </a:t>
            </a:r>
            <a:r>
              <a:rPr lang="en-US" sz="2200">
                <a:solidFill>
                  <a:srgbClr val="990000"/>
                </a:solidFill>
                <a:latin typeface="Calibri"/>
                <a:ea typeface="Calibri"/>
                <a:cs typeface="Calibri"/>
                <a:sym typeface="Calibri"/>
              </a:rPr>
              <a:t>Strengthen</a:t>
            </a:r>
            <a:r>
              <a:rPr lang="en-US" sz="2200">
                <a:solidFill>
                  <a:schemeClr val="dk1"/>
                </a:solidFill>
                <a:latin typeface="Calibri"/>
                <a:ea typeface="Calibri"/>
                <a:cs typeface="Calibri"/>
                <a:sym typeface="Calibri"/>
              </a:rPr>
              <a:t> the sustainable financing and </a:t>
            </a:r>
            <a:r>
              <a:rPr lang="en-US" sz="2200">
                <a:solidFill>
                  <a:srgbClr val="76923C"/>
                </a:solidFill>
                <a:latin typeface="Calibri"/>
                <a:ea typeface="Calibri"/>
                <a:cs typeface="Calibri"/>
                <a:sym typeface="Calibri"/>
              </a:rPr>
              <a:t>coordinated </a:t>
            </a:r>
            <a:r>
              <a:rPr lang="en-US" sz="2200">
                <a:solidFill>
                  <a:schemeClr val="dk1"/>
                </a:solidFill>
                <a:latin typeface="Calibri"/>
                <a:ea typeface="Calibri"/>
                <a:cs typeface="Calibri"/>
                <a:sym typeface="Calibri"/>
              </a:rPr>
              <a:t>resource mobilization for ocean governance.</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200">
                <a:solidFill>
                  <a:schemeClr val="dk1"/>
                </a:solidFill>
                <a:latin typeface="Calibri"/>
                <a:ea typeface="Calibri"/>
                <a:cs typeface="Calibri"/>
                <a:sym typeface="Calibri"/>
              </a:rPr>
              <a:t>3. [Promote] </a:t>
            </a:r>
            <a:r>
              <a:rPr lang="en-US" sz="2200">
                <a:solidFill>
                  <a:srgbClr val="953734"/>
                </a:solidFill>
                <a:latin typeface="Calibri"/>
                <a:ea typeface="Calibri"/>
                <a:cs typeface="Calibri"/>
                <a:sym typeface="Calibri"/>
              </a:rPr>
              <a:t>Enhance</a:t>
            </a:r>
            <a:r>
              <a:rPr lang="en-US" sz="2200">
                <a:solidFill>
                  <a:schemeClr val="dk1"/>
                </a:solidFill>
                <a:latin typeface="Calibri"/>
                <a:ea typeface="Calibri"/>
                <a:cs typeface="Calibri"/>
                <a:sym typeface="Calibri"/>
              </a:rPr>
              <a:t> the </a:t>
            </a:r>
            <a:r>
              <a:rPr lang="en-US" sz="2200">
                <a:solidFill>
                  <a:srgbClr val="953734"/>
                </a:solidFill>
                <a:latin typeface="Calibri"/>
                <a:ea typeface="Calibri"/>
                <a:cs typeface="Calibri"/>
                <a:sym typeface="Calibri"/>
              </a:rPr>
              <a:t>coherence</a:t>
            </a:r>
            <a:r>
              <a:rPr lang="en-US" sz="2200">
                <a:solidFill>
                  <a:schemeClr val="dk1"/>
                </a:solidFill>
                <a:latin typeface="Calibri"/>
                <a:ea typeface="Calibri"/>
                <a:cs typeface="Calibri"/>
                <a:sym typeface="Calibri"/>
              </a:rPr>
              <a:t> of the regional institutional and policy framework for ocean governance.</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1">
                <a:solidFill>
                  <a:schemeClr val="dk1"/>
                </a:solidFill>
                <a:highlight>
                  <a:srgbClr val="FFFF00"/>
                </a:highlight>
                <a:latin typeface="Calibri"/>
                <a:ea typeface="Calibri"/>
                <a:cs typeface="Calibri"/>
                <a:sym typeface="Calibri"/>
              </a:rPr>
              <a:t>The CM’s role is not to dictate policy to IGO Signatories. It is to help them to develop collectively more coherent policy and programmatic positions through recommendations. </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r>
              <a:rPr lang="en-US" sz="2200">
                <a:solidFill>
                  <a:schemeClr val="dk1"/>
                </a:solidFill>
                <a:latin typeface="Calibri"/>
                <a:ea typeface="Calibri"/>
                <a:cs typeface="Calibri"/>
                <a:sym typeface="Calibri"/>
              </a:rPr>
              <a:t>4. Support national ocean governance, including national level coordination for oceans.</a:t>
            </a:r>
            <a:endParaRPr sz="1050">
              <a:solidFill>
                <a:schemeClr val="dk1"/>
              </a:solidFill>
              <a:latin typeface="Roboto"/>
              <a:ea typeface="Roboto"/>
              <a:cs typeface="Roboto"/>
              <a:sym typeface="Roboto"/>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1595</Words>
  <Application>Microsoft Office PowerPoint</Application>
  <PresentationFormat>On-screen Show (4:3)</PresentationFormat>
  <Paragraphs>199</Paragraphs>
  <Slides>24</Slides>
  <Notes>24</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Cambria</vt:lpstr>
      <vt:lpstr>Roboto</vt:lpstr>
      <vt:lpstr>Calibri</vt:lpstr>
      <vt:lpstr>Merriweather Sans</vt:lpstr>
      <vt:lpstr>Avenir</vt:lpstr>
      <vt:lpstr>Arimo</vt:lpstr>
      <vt:lpstr>Gill Sans</vt:lpstr>
      <vt:lpstr>Noto Sans Symbols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Ventura</dc:creator>
  <cp:lastModifiedBy>CLME SPO</cp:lastModifiedBy>
  <cp:revision>1</cp:revision>
  <dcterms:created xsi:type="dcterms:W3CDTF">2017-09-18T10:20:23Z</dcterms:created>
  <dcterms:modified xsi:type="dcterms:W3CDTF">2020-06-16T13:09:57Z</dcterms:modified>
</cp:coreProperties>
</file>