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64" r:id="rId2"/>
    <p:sldId id="371" r:id="rId3"/>
    <p:sldId id="374" r:id="rId4"/>
    <p:sldId id="375" r:id="rId5"/>
    <p:sldId id="376" r:id="rId6"/>
    <p:sldId id="378" r:id="rId7"/>
    <p:sldId id="377" r:id="rId8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MS PGothic" charset="-128"/>
        <a:cs typeface="MS PGothic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sHispaniola 1" initials="T" lastIdx="1" clrIdx="0">
    <p:extLst>
      <p:ext uri="{19B8F6BF-5375-455C-9EA6-DF929625EA0E}">
        <p15:presenceInfo xmlns:p15="http://schemas.microsoft.com/office/powerpoint/2012/main" userId="TransHispaniola 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3"/>
    <p:restoredTop sz="94649"/>
  </p:normalViewPr>
  <p:slideViewPr>
    <p:cSldViewPr snapToGrid="0" snapToObjects="1">
      <p:cViewPr varScale="1">
        <p:scale>
          <a:sx n="100" d="100"/>
          <a:sy n="100" d="100"/>
        </p:scale>
        <p:origin x="1360" y="17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8E622E2-4F3F-B34E-A020-AE7378B829A3}" type="datetimeFigureOut">
              <a:rPr lang="en-US"/>
              <a:pPr>
                <a:defRPr/>
              </a:pPr>
              <a:t>6/16/20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8108F886-D3E1-E64D-96FF-13D70AF2E68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2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E37F729-3540-A44F-AFE5-FD4995F16A63}" type="datetimeFigureOut">
              <a:rPr lang="en-US"/>
              <a:pPr>
                <a:defRPr/>
              </a:pPr>
              <a:t>6/16/20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E7E8EDF-35D7-7942-9BAC-E207580A9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1048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cover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5055476" y="409827"/>
            <a:ext cx="4109162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2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cover_no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 userDrawn="1"/>
        </p:nvSpPr>
        <p:spPr bwMode="auto">
          <a:xfrm>
            <a:off x="6010507" y="409827"/>
            <a:ext cx="3154131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447" y="6333777"/>
            <a:ext cx="6264091" cy="454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4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488752" y="1577081"/>
            <a:ext cx="3532101" cy="3534083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447" y="6333777"/>
            <a:ext cx="6264091" cy="454510"/>
          </a:xfrm>
          <a:prstGeom prst="rect">
            <a:avLst/>
          </a:prstGeom>
        </p:spPr>
      </p:pic>
      <p:sp>
        <p:nvSpPr>
          <p:cNvPr id="4" name="Freeform 3"/>
          <p:cNvSpPr>
            <a:spLocks noChangeArrowheads="1"/>
          </p:cNvSpPr>
          <p:nvPr userDrawn="1"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9918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38452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4229100" y="409575"/>
            <a:ext cx="4935538" cy="180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8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238233" y="1853179"/>
            <a:ext cx="2830512" cy="28321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9" name="Picture Placeholder 18"/>
          <p:cNvSpPr>
            <a:spLocks noGrp="1"/>
          </p:cNvSpPr>
          <p:nvPr>
            <p:ph type="pic" sz="quarter" idx="11"/>
          </p:nvPr>
        </p:nvSpPr>
        <p:spPr>
          <a:xfrm>
            <a:off x="3185655" y="1853179"/>
            <a:ext cx="2830512" cy="28321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10" name="Picture Placeholder 18"/>
          <p:cNvSpPr>
            <a:spLocks noGrp="1"/>
          </p:cNvSpPr>
          <p:nvPr>
            <p:ph type="pic" sz="quarter" idx="12"/>
          </p:nvPr>
        </p:nvSpPr>
        <p:spPr>
          <a:xfrm>
            <a:off x="6133076" y="1853179"/>
            <a:ext cx="2830512" cy="2832100"/>
          </a:xfrm>
          <a:prstGeom prst="ellipse">
            <a:avLst/>
          </a:prstGeom>
        </p:spPr>
        <p:txBody>
          <a:bodyPr/>
          <a:lstStyle/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09543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4229100" y="409575"/>
            <a:ext cx="4935538" cy="18097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n-US" altLang="en-US" dirty="0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6" name="Table Placeholder 3"/>
          <p:cNvSpPr>
            <a:spLocks noGrp="1"/>
          </p:cNvSpPr>
          <p:nvPr>
            <p:ph type="tbl" sz="quarter" idx="10"/>
          </p:nvPr>
        </p:nvSpPr>
        <p:spPr>
          <a:xfrm>
            <a:off x="488029" y="1549400"/>
            <a:ext cx="3621088" cy="375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/>
          <a:lstStyle/>
          <a:p>
            <a:pPr lvl="0"/>
            <a:r>
              <a:rPr lang="en-US" noProof="0" dirty="0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7225953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cover_no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4492487" y="409827"/>
            <a:ext cx="4672151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4519909" y="386679"/>
            <a:ext cx="4572000" cy="47448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ts val="0"/>
              </a:spcBef>
              <a:spcAft>
                <a:spcPts val="100"/>
              </a:spcAft>
              <a:defRPr/>
            </a:pPr>
            <a:r>
              <a:rPr lang="es-419" sz="120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Teleconferencia </a:t>
            </a:r>
            <a:r>
              <a:rPr lang="es-419" sz="1200" baseline="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CLME+  - MINAE Costa Rica</a:t>
            </a:r>
          </a:p>
          <a:p>
            <a:pPr algn="ctr">
              <a:spcBef>
                <a:spcPts val="0"/>
              </a:spcBef>
              <a:spcAft>
                <a:spcPts val="100"/>
              </a:spcAft>
              <a:defRPr/>
            </a:pPr>
            <a:r>
              <a:rPr lang="es-419" sz="1200" baseline="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 11 de junio del 2020</a:t>
            </a:r>
            <a:endParaRPr lang="es-419" sz="1200" dirty="0">
              <a:solidFill>
                <a:srgbClr val="FFFFFF"/>
              </a:solidFill>
              <a:latin typeface="Avenir Heavy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208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cover_fla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00" y="960438"/>
            <a:ext cx="7345363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Picture Placeholder 18"/>
          <p:cNvSpPr>
            <a:spLocks noGrp="1"/>
          </p:cNvSpPr>
          <p:nvPr>
            <p:ph type="pic" sz="quarter" idx="10"/>
          </p:nvPr>
        </p:nvSpPr>
        <p:spPr>
          <a:xfrm>
            <a:off x="-25307" y="1495426"/>
            <a:ext cx="9194615" cy="4885615"/>
          </a:xfrm>
          <a:custGeom>
            <a:avLst/>
            <a:gdLst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44000 w 9144000"/>
              <a:gd name="connsiteY2" fmla="*/ 5522912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5522912"/>
              <a:gd name="connsiteX1" fmla="*/ 9144000 w 9144000"/>
              <a:gd name="connsiteY1" fmla="*/ 0 h 5522912"/>
              <a:gd name="connsiteX2" fmla="*/ 9131643 w 9144000"/>
              <a:gd name="connsiteY2" fmla="*/ 4237809 h 5522912"/>
              <a:gd name="connsiteX3" fmla="*/ 0 w 9144000"/>
              <a:gd name="connsiteY3" fmla="*/ 5522912 h 5522912"/>
              <a:gd name="connsiteX4" fmla="*/ 0 w 9144000"/>
              <a:gd name="connsiteY4" fmla="*/ 0 h 5522912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43291"/>
              <a:gd name="connsiteX1" fmla="*/ 9144000 w 9144000"/>
              <a:gd name="connsiteY1" fmla="*/ 0 h 4843291"/>
              <a:gd name="connsiteX2" fmla="*/ 9131643 w 9144000"/>
              <a:gd name="connsiteY2" fmla="*/ 4237809 h 4843291"/>
              <a:gd name="connsiteX3" fmla="*/ 37071 w 9144000"/>
              <a:gd name="connsiteY3" fmla="*/ 4843291 h 4843291"/>
              <a:gd name="connsiteX4" fmla="*/ 0 w 9144000"/>
              <a:gd name="connsiteY4" fmla="*/ 0 h 4843291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237809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0 w 9144000"/>
              <a:gd name="connsiteY0" fmla="*/ 0 h 4868004"/>
              <a:gd name="connsiteX1" fmla="*/ 9144000 w 9144000"/>
              <a:gd name="connsiteY1" fmla="*/ 0 h 4868004"/>
              <a:gd name="connsiteX2" fmla="*/ 9131643 w 9144000"/>
              <a:gd name="connsiteY2" fmla="*/ 4571441 h 4868004"/>
              <a:gd name="connsiteX3" fmla="*/ 12358 w 9144000"/>
              <a:gd name="connsiteY3" fmla="*/ 4868004 h 4868004"/>
              <a:gd name="connsiteX4" fmla="*/ 0 w 9144000"/>
              <a:gd name="connsiteY4" fmla="*/ 0 h 4868004"/>
              <a:gd name="connsiteX0" fmla="*/ 37334 w 9181334"/>
              <a:gd name="connsiteY0" fmla="*/ 0 h 4707366"/>
              <a:gd name="connsiteX1" fmla="*/ 9181334 w 9181334"/>
              <a:gd name="connsiteY1" fmla="*/ 0 h 4707366"/>
              <a:gd name="connsiteX2" fmla="*/ 9168977 w 9181334"/>
              <a:gd name="connsiteY2" fmla="*/ 4571441 h 4707366"/>
              <a:gd name="connsiteX3" fmla="*/ 265 w 9181334"/>
              <a:gd name="connsiteY3" fmla="*/ 4707366 h 4707366"/>
              <a:gd name="connsiteX4" fmla="*/ 37334 w 9181334"/>
              <a:gd name="connsiteY4" fmla="*/ 0 h 4707366"/>
              <a:gd name="connsiteX0" fmla="*/ 0 w 9193427"/>
              <a:gd name="connsiteY0" fmla="*/ 0 h 4707366"/>
              <a:gd name="connsiteX1" fmla="*/ 9193427 w 9193427"/>
              <a:gd name="connsiteY1" fmla="*/ 0 h 4707366"/>
              <a:gd name="connsiteX2" fmla="*/ 9181070 w 9193427"/>
              <a:gd name="connsiteY2" fmla="*/ 4571441 h 4707366"/>
              <a:gd name="connsiteX3" fmla="*/ 12358 w 9193427"/>
              <a:gd name="connsiteY3" fmla="*/ 4707366 h 4707366"/>
              <a:gd name="connsiteX4" fmla="*/ 0 w 9193427"/>
              <a:gd name="connsiteY4" fmla="*/ 0 h 4707366"/>
              <a:gd name="connsiteX0" fmla="*/ 0 w 9193427"/>
              <a:gd name="connsiteY0" fmla="*/ 0 h 4884333"/>
              <a:gd name="connsiteX1" fmla="*/ 9193427 w 9193427"/>
              <a:gd name="connsiteY1" fmla="*/ 0 h 4884333"/>
              <a:gd name="connsiteX2" fmla="*/ 9181070 w 9193427"/>
              <a:gd name="connsiteY2" fmla="*/ 4571441 h 4884333"/>
              <a:gd name="connsiteX3" fmla="*/ 12358 w 9193427"/>
              <a:gd name="connsiteY3" fmla="*/ 4707366 h 4884333"/>
              <a:gd name="connsiteX4" fmla="*/ 0 w 9193427"/>
              <a:gd name="connsiteY4" fmla="*/ 0 h 4884333"/>
              <a:gd name="connsiteX0" fmla="*/ 0 w 9193427"/>
              <a:gd name="connsiteY0" fmla="*/ 0 h 4868795"/>
              <a:gd name="connsiteX1" fmla="*/ 9193427 w 9193427"/>
              <a:gd name="connsiteY1" fmla="*/ 0 h 4868795"/>
              <a:gd name="connsiteX2" fmla="*/ 9181070 w 9193427"/>
              <a:gd name="connsiteY2" fmla="*/ 4571441 h 4868795"/>
              <a:gd name="connsiteX3" fmla="*/ 12358 w 9193427"/>
              <a:gd name="connsiteY3" fmla="*/ 4707366 h 4868795"/>
              <a:gd name="connsiteX4" fmla="*/ 0 w 9193427"/>
              <a:gd name="connsiteY4" fmla="*/ 0 h 4868795"/>
              <a:gd name="connsiteX0" fmla="*/ 0 w 9193427"/>
              <a:gd name="connsiteY0" fmla="*/ 0 h 4907393"/>
              <a:gd name="connsiteX1" fmla="*/ 9193427 w 9193427"/>
              <a:gd name="connsiteY1" fmla="*/ 0 h 4907393"/>
              <a:gd name="connsiteX2" fmla="*/ 9181070 w 9193427"/>
              <a:gd name="connsiteY2" fmla="*/ 4571441 h 4907393"/>
              <a:gd name="connsiteX3" fmla="*/ 12358 w 9193427"/>
              <a:gd name="connsiteY3" fmla="*/ 4707366 h 4907393"/>
              <a:gd name="connsiteX4" fmla="*/ 0 w 9193427"/>
              <a:gd name="connsiteY4" fmla="*/ 0 h 4907393"/>
              <a:gd name="connsiteX0" fmla="*/ 1188 w 9194615"/>
              <a:gd name="connsiteY0" fmla="*/ 0 h 4885615"/>
              <a:gd name="connsiteX1" fmla="*/ 9194615 w 9194615"/>
              <a:gd name="connsiteY1" fmla="*/ 0 h 4885615"/>
              <a:gd name="connsiteX2" fmla="*/ 9182258 w 9194615"/>
              <a:gd name="connsiteY2" fmla="*/ 4571441 h 4885615"/>
              <a:gd name="connsiteX3" fmla="*/ 1189 w 9194615"/>
              <a:gd name="connsiteY3" fmla="*/ 4682652 h 4885615"/>
              <a:gd name="connsiteX4" fmla="*/ 1188 w 9194615"/>
              <a:gd name="connsiteY4" fmla="*/ 0 h 4885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94615" h="4885615">
                <a:moveTo>
                  <a:pt x="1188" y="0"/>
                </a:moveTo>
                <a:lnTo>
                  <a:pt x="9194615" y="0"/>
                </a:lnTo>
                <a:lnTo>
                  <a:pt x="9182258" y="4571441"/>
                </a:lnTo>
                <a:cubicBezTo>
                  <a:pt x="4717351" y="4060696"/>
                  <a:pt x="2353092" y="5366394"/>
                  <a:pt x="1189" y="4682652"/>
                </a:cubicBezTo>
                <a:cubicBezTo>
                  <a:pt x="-2930" y="3059984"/>
                  <a:pt x="5307" y="1622668"/>
                  <a:pt x="1188" y="0"/>
                </a:cubicBez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58" y="279400"/>
            <a:ext cx="4227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6010507" y="409827"/>
            <a:ext cx="3154131" cy="40434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lang="en-US" altLang="en-US" dirty="0">
              <a:solidFill>
                <a:srgbClr val="FFFFFF"/>
              </a:solidFill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893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anose="020B0600070205080204" pitchFamily="34" charset="-128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hyperlink" Target="mailto:yvesrenard18@gmail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7" b="9077"/>
          <a:stretch>
            <a:fillRect/>
          </a:stretch>
        </p:blipFill>
        <p:spPr/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52388" y="1817178"/>
            <a:ext cx="9231313" cy="2679770"/>
          </a:xfrm>
          <a:prstGeom prst="rect">
            <a:avLst/>
          </a:prstGeom>
          <a:solidFill>
            <a:schemeClr val="tx1">
              <a:lumMod val="50000"/>
              <a:lumOff val="50000"/>
              <a:alpha val="71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endParaRPr lang="es-419" altLang="en-US" dirty="0">
              <a:solidFill>
                <a:srgbClr val="FFFFFF"/>
              </a:solidFill>
              <a:cs typeface="MS PGothic" charset="0"/>
            </a:endParaRPr>
          </a:p>
        </p:txBody>
      </p:sp>
      <p:sp>
        <p:nvSpPr>
          <p:cNvPr id="8" name="Freeform 7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9199151 w 22351"/>
              <a:gd name="T1" fmla="*/ 1223910 h 2552"/>
              <a:gd name="T2" fmla="*/ 9199151 w 22351"/>
              <a:gd name="T3" fmla="*/ 275452 h 2552"/>
              <a:gd name="T4" fmla="*/ 3476333 w 22351"/>
              <a:gd name="T5" fmla="*/ 435050 h 2552"/>
              <a:gd name="T6" fmla="*/ 0 w 22351"/>
              <a:gd name="T7" fmla="*/ 318236 h 2552"/>
              <a:gd name="T8" fmla="*/ 0 w 22351"/>
              <a:gd name="T9" fmla="*/ 1226313 h 2552"/>
              <a:gd name="T10" fmla="*/ 9199151 w 22351"/>
              <a:gd name="T11" fmla="*/ 1223910 h 255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419" dirty="0"/>
          </a:p>
        </p:txBody>
      </p:sp>
      <p:sp>
        <p:nvSpPr>
          <p:cNvPr id="9" name="TextBox 8"/>
          <p:cNvSpPr txBox="1"/>
          <p:nvPr/>
        </p:nvSpPr>
        <p:spPr bwMode="auto">
          <a:xfrm>
            <a:off x="0" y="1019653"/>
            <a:ext cx="2974646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419" sz="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Catalizando la implementación del Programa de Acciones Estratégicas de los Grandes Ecosistemas Marinos </a:t>
            </a:r>
          </a:p>
          <a:p>
            <a:pPr algn="ctr">
              <a:defRPr/>
            </a:pPr>
            <a:r>
              <a:rPr lang="es-419" sz="7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venir Heavy" charset="0"/>
                <a:ea typeface="Avenir Heavy" charset="0"/>
                <a:cs typeface="Avenir Heavy" charset="0"/>
              </a:rPr>
              <a:t>del Caribe y de la Plataforma del Norte de Brasil</a:t>
            </a:r>
          </a:p>
        </p:txBody>
      </p:sp>
      <p:sp>
        <p:nvSpPr>
          <p:cNvPr id="10" name="Rectangle 9"/>
          <p:cNvSpPr/>
          <p:nvPr/>
        </p:nvSpPr>
        <p:spPr>
          <a:xfrm>
            <a:off x="-25307" y="2409097"/>
            <a:ext cx="923131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en-GB" sz="2800" b="1" dirty="0"/>
              <a:t>ANÁLISIS DEL INFORME DE PROGRESO SOBRE LOS LOGROS DEL COMITÉ DIRECTIVO DEL PROYECTO CLME+ BAJO EL ACTUAL PROGRAMA DE TRABAJO</a:t>
            </a:r>
            <a:endParaRPr lang="en-US" sz="2800" dirty="0"/>
          </a:p>
        </p:txBody>
      </p:sp>
      <p:sp>
        <p:nvSpPr>
          <p:cNvPr id="13" name="Text Box 10"/>
          <p:cNvSpPr txBox="1"/>
          <p:nvPr/>
        </p:nvSpPr>
        <p:spPr>
          <a:xfrm>
            <a:off x="5092262" y="392428"/>
            <a:ext cx="4051738" cy="407275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/>
          <a:lstStyle/>
          <a:p>
            <a:pPr algn="ctr">
              <a:spcBef>
                <a:spcPts val="0"/>
              </a:spcBef>
              <a:spcAft>
                <a:spcPts val="100"/>
              </a:spcAft>
              <a:defRPr/>
            </a:pPr>
            <a:r>
              <a:rPr lang="es-CO" sz="105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Virtual Project </a:t>
            </a:r>
            <a:r>
              <a:rPr lang="es-CO" sz="1050" dirty="0" err="1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Steering</a:t>
            </a:r>
            <a:r>
              <a:rPr lang="es-CO" sz="105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CO" sz="1050" dirty="0" err="1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Committee</a:t>
            </a:r>
            <a:r>
              <a:rPr lang="es-CO" sz="105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 Meeting</a:t>
            </a:r>
          </a:p>
          <a:p>
            <a:pPr algn="ctr">
              <a:spcBef>
                <a:spcPts val="0"/>
              </a:spcBef>
              <a:spcAft>
                <a:spcPts val="100"/>
              </a:spcAft>
              <a:defRPr/>
            </a:pPr>
            <a:r>
              <a:rPr lang="es-CO" sz="1050" dirty="0">
                <a:solidFill>
                  <a:srgbClr val="FFFFFF"/>
                </a:solidFill>
                <a:latin typeface="Avenir Heavy"/>
                <a:ea typeface="Calibri" panose="020F0502020204030204" pitchFamily="34" charset="0"/>
                <a:cs typeface="Times New Roman" panose="02020603050405020304" pitchFamily="18" charset="0"/>
              </a:rPr>
              <a:t>16-18 June 2020</a:t>
            </a:r>
            <a:endParaRPr lang="es-419" sz="1050" dirty="0">
              <a:solidFill>
                <a:srgbClr val="FFFFFF"/>
              </a:solidFill>
              <a:latin typeface="Avenir Heavy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2881" y="1014115"/>
            <a:ext cx="6264091" cy="4545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38365" y="4730380"/>
            <a:ext cx="5667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chemeClr val="bg1"/>
                </a:solidFill>
              </a:rPr>
              <a:t>Yves Renard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</a:rPr>
              <a:t>Consultant, CLME+ PCU</a:t>
            </a:r>
          </a:p>
          <a:p>
            <a:pPr algn="ctr"/>
            <a:r>
              <a:rPr lang="es-CO" sz="1600" b="1" dirty="0">
                <a:solidFill>
                  <a:schemeClr val="bg1"/>
                </a:solidFill>
                <a:hlinkClick r:id="rId4"/>
              </a:rPr>
              <a:t>yvesrenard18@gmail.com</a:t>
            </a:r>
            <a:r>
              <a:rPr lang="es-CO" sz="1600" b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6" y="6593789"/>
            <a:ext cx="9144000" cy="27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729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685800" y="492542"/>
            <a:ext cx="759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Programa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trabajo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participantes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sz="2800" dirty="0"/>
              <a:t>En </a:t>
            </a:r>
            <a:r>
              <a:rPr lang="en-GB" sz="2800" dirty="0" err="1"/>
              <a:t>este</a:t>
            </a:r>
            <a:r>
              <a:rPr lang="en-GB" sz="2800" dirty="0"/>
              <a:t> </a:t>
            </a:r>
            <a:r>
              <a:rPr lang="en-GB" sz="2800" dirty="0" err="1"/>
              <a:t>hilo</a:t>
            </a:r>
            <a:r>
              <a:rPr lang="en-GB" sz="2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 </a:t>
            </a:r>
            <a:r>
              <a:rPr lang="en-GB" sz="2800" dirty="0" err="1"/>
              <a:t>confirmó</a:t>
            </a:r>
            <a:r>
              <a:rPr lang="en-GB" sz="2800" dirty="0"/>
              <a:t> la </a:t>
            </a:r>
            <a:r>
              <a:rPr lang="en-GB" sz="2800" dirty="0" err="1"/>
              <a:t>idoneidad</a:t>
            </a:r>
            <a:r>
              <a:rPr lang="en-GB" sz="2800" dirty="0"/>
              <a:t> de la </a:t>
            </a:r>
            <a:r>
              <a:rPr lang="en-GB" sz="2800" dirty="0" err="1"/>
              <a:t>plataforma</a:t>
            </a:r>
            <a:r>
              <a:rPr lang="en-GB" sz="2800" dirty="0"/>
              <a:t> </a:t>
            </a:r>
            <a:r>
              <a:rPr lang="en-GB" sz="2800" dirty="0" err="1"/>
              <a:t>Loomio</a:t>
            </a:r>
            <a:r>
              <a:rPr lang="en-GB" sz="2800" dirty="0"/>
              <a:t> para </a:t>
            </a:r>
            <a:r>
              <a:rPr lang="en-GB" sz="2800" dirty="0" err="1"/>
              <a:t>debatir</a:t>
            </a:r>
            <a:r>
              <a:rPr lang="en-GB" sz="2800" dirty="0"/>
              <a:t> y </a:t>
            </a:r>
            <a:r>
              <a:rPr lang="en-GB" sz="2800" dirty="0" err="1"/>
              <a:t>plantear</a:t>
            </a:r>
            <a:r>
              <a:rPr lang="en-GB" sz="2800" dirty="0"/>
              <a:t> </a:t>
            </a:r>
            <a:r>
              <a:rPr lang="en-GB" sz="2800" dirty="0" err="1"/>
              <a:t>recomendaciones</a:t>
            </a: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 </a:t>
            </a:r>
            <a:r>
              <a:rPr lang="en-GB" sz="2800" dirty="0" err="1"/>
              <a:t>señaló</a:t>
            </a:r>
            <a:r>
              <a:rPr lang="en-GB" sz="2800" dirty="0"/>
              <a:t> que </a:t>
            </a:r>
            <a:r>
              <a:rPr lang="en-GB" sz="2800" dirty="0" err="1"/>
              <a:t>toda</a:t>
            </a:r>
            <a:r>
              <a:rPr lang="en-GB" sz="2800" dirty="0"/>
              <a:t> </a:t>
            </a:r>
            <a:r>
              <a:rPr lang="en-GB" sz="2800" dirty="0" err="1"/>
              <a:t>decisión</a:t>
            </a:r>
            <a:r>
              <a:rPr lang="en-GB" sz="2800" dirty="0"/>
              <a:t> </a:t>
            </a:r>
            <a:r>
              <a:rPr lang="en-GB" sz="2800" dirty="0" err="1"/>
              <a:t>definitiva</a:t>
            </a:r>
            <a:r>
              <a:rPr lang="en-GB" sz="2800" dirty="0"/>
              <a:t> </a:t>
            </a:r>
            <a:r>
              <a:rPr lang="en-GB" sz="2800" dirty="0" err="1"/>
              <a:t>debería</a:t>
            </a:r>
            <a:r>
              <a:rPr lang="en-GB" sz="2800" dirty="0"/>
              <a:t> </a:t>
            </a:r>
            <a:r>
              <a:rPr lang="en-GB" sz="2800" dirty="0" err="1"/>
              <a:t>reservarse</a:t>
            </a:r>
            <a:r>
              <a:rPr lang="en-GB" sz="2800" dirty="0"/>
              <a:t> para la </a:t>
            </a:r>
            <a:r>
              <a:rPr lang="en-GB" sz="2800" dirty="0" err="1"/>
              <a:t>reunión</a:t>
            </a:r>
            <a:r>
              <a:rPr lang="en-GB" sz="2800" dirty="0"/>
              <a:t> virtual del CDP o </a:t>
            </a:r>
            <a:r>
              <a:rPr lang="en-GB" sz="2800" dirty="0" err="1"/>
              <a:t>tratarse</a:t>
            </a:r>
            <a:r>
              <a:rPr lang="en-GB" sz="2800" dirty="0"/>
              <a:t> </a:t>
            </a:r>
            <a:r>
              <a:rPr lang="en-GB" sz="2800" dirty="0" err="1"/>
              <a:t>posteriormente</a:t>
            </a:r>
            <a:r>
              <a:rPr lang="en-GB" sz="2800" dirty="0"/>
              <a:t> </a:t>
            </a:r>
            <a:r>
              <a:rPr lang="en-GB" sz="2800" dirty="0" err="1"/>
              <a:t>mediante</a:t>
            </a:r>
            <a:r>
              <a:rPr lang="en-GB" sz="2800" dirty="0"/>
              <a:t> un </a:t>
            </a:r>
            <a:r>
              <a:rPr lang="en-GB" sz="2800" dirty="0" err="1"/>
              <a:t>proceso</a:t>
            </a:r>
            <a:r>
              <a:rPr lang="en-GB" sz="2800" dirty="0"/>
              <a:t> </a:t>
            </a:r>
            <a:r>
              <a:rPr lang="en-GB" sz="2800" dirty="0" err="1"/>
              <a:t>claro</a:t>
            </a:r>
            <a:r>
              <a:rPr lang="en-GB" sz="2800" dirty="0"/>
              <a:t> </a:t>
            </a:r>
            <a:r>
              <a:rPr lang="en-GB" sz="2800" dirty="0" err="1"/>
              <a:t>desarrollado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forma virtual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se </a:t>
            </a:r>
            <a:r>
              <a:rPr lang="en-GB" sz="2800" dirty="0" err="1"/>
              <a:t>señaló</a:t>
            </a:r>
            <a:r>
              <a:rPr lang="en-GB" sz="2800" dirty="0"/>
              <a:t> el </a:t>
            </a:r>
            <a:r>
              <a:rPr lang="en-GB" sz="2800" dirty="0" err="1"/>
              <a:t>carácter</a:t>
            </a:r>
            <a:r>
              <a:rPr lang="en-GB" sz="2800" dirty="0"/>
              <a:t> </a:t>
            </a:r>
            <a:r>
              <a:rPr lang="en-GB" sz="2800" dirty="0" err="1"/>
              <a:t>particularmente</a:t>
            </a:r>
            <a:r>
              <a:rPr lang="en-GB" sz="2800" dirty="0"/>
              <a:t> </a:t>
            </a:r>
            <a:r>
              <a:rPr lang="en-GB" sz="2800" dirty="0" err="1"/>
              <a:t>ambicioso</a:t>
            </a:r>
            <a:r>
              <a:rPr lang="en-GB" sz="2800" dirty="0"/>
              <a:t> de </a:t>
            </a:r>
            <a:r>
              <a:rPr lang="en-GB" sz="2800" dirty="0" err="1"/>
              <a:t>esta</a:t>
            </a:r>
            <a:r>
              <a:rPr lang="en-GB" sz="2800" dirty="0"/>
              <a:t> </a:t>
            </a:r>
            <a:r>
              <a:rPr lang="en-GB" sz="2800" dirty="0" err="1"/>
              <a:t>reunión</a:t>
            </a:r>
            <a:r>
              <a:rPr lang="en-GB" sz="2800" dirty="0"/>
              <a:t>, la </a:t>
            </a:r>
            <a:r>
              <a:rPr lang="en-GB" sz="2800" dirty="0" err="1"/>
              <a:t>necesidad</a:t>
            </a:r>
            <a:r>
              <a:rPr lang="en-GB" sz="2800" dirty="0"/>
              <a:t> de </a:t>
            </a:r>
            <a:r>
              <a:rPr lang="en-GB" sz="2800" dirty="0" err="1"/>
              <a:t>una</a:t>
            </a:r>
            <a:r>
              <a:rPr lang="en-GB" sz="2800" dirty="0"/>
              <a:t> agenda </a:t>
            </a:r>
            <a:r>
              <a:rPr lang="en-GB" sz="2800" dirty="0" err="1"/>
              <a:t>más</a:t>
            </a:r>
            <a:r>
              <a:rPr lang="en-GB" sz="2800" dirty="0"/>
              <a:t> breve, y la </a:t>
            </a:r>
            <a:r>
              <a:rPr lang="en-GB" sz="2800" dirty="0" err="1"/>
              <a:t>importancia</a:t>
            </a:r>
            <a:r>
              <a:rPr lang="en-GB" sz="2800" dirty="0"/>
              <a:t> de </a:t>
            </a:r>
            <a:r>
              <a:rPr lang="en-GB" sz="2800" dirty="0" err="1"/>
              <a:t>definir</a:t>
            </a:r>
            <a:r>
              <a:rPr lang="en-GB" sz="2800" dirty="0"/>
              <a:t> y </a:t>
            </a:r>
            <a:r>
              <a:rPr lang="en-GB" sz="2800" dirty="0" err="1"/>
              <a:t>adoptar</a:t>
            </a:r>
            <a:r>
              <a:rPr lang="en-GB" sz="2800" dirty="0"/>
              <a:t> un </a:t>
            </a:r>
            <a:r>
              <a:rPr lang="en-GB" sz="2800" dirty="0" err="1"/>
              <a:t>proceso</a:t>
            </a:r>
            <a:r>
              <a:rPr lang="en-GB" sz="2800" dirty="0"/>
              <a:t> </a:t>
            </a:r>
            <a:r>
              <a:rPr lang="en-GB" sz="2800" dirty="0" err="1"/>
              <a:t>claro</a:t>
            </a:r>
            <a:r>
              <a:rPr lang="en-GB" sz="2800" dirty="0"/>
              <a:t> para la </a:t>
            </a:r>
            <a:r>
              <a:rPr lang="en-GB" sz="2800" dirty="0" err="1"/>
              <a:t>toma</a:t>
            </a:r>
            <a:r>
              <a:rPr lang="en-GB" sz="2800" dirty="0"/>
              <a:t> de </a:t>
            </a:r>
            <a:r>
              <a:rPr lang="en-GB" sz="2800" dirty="0" err="1"/>
              <a:t>decisiones</a:t>
            </a:r>
            <a:r>
              <a:rPr lang="en-GB" sz="2800" dirty="0"/>
              <a:t> del CDP </a:t>
            </a:r>
            <a:r>
              <a:rPr lang="en-GB" sz="2800" dirty="0" err="1"/>
              <a:t>luego</a:t>
            </a:r>
            <a:r>
              <a:rPr lang="en-GB" sz="2800" dirty="0"/>
              <a:t> de la </a:t>
            </a:r>
            <a:r>
              <a:rPr lang="en-GB" sz="2800" dirty="0" err="1"/>
              <a:t>reunión</a:t>
            </a:r>
            <a:r>
              <a:rPr lang="en-GB" sz="2800" dirty="0"/>
              <a:t> virtual</a:t>
            </a:r>
          </a:p>
        </p:txBody>
      </p:sp>
    </p:spTree>
    <p:extLst>
      <p:ext uri="{BB962C8B-B14F-4D97-AF65-F5344CB8AC3E}">
        <p14:creationId xmlns:p14="http://schemas.microsoft.com/office/powerpoint/2010/main" val="390166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685800" y="492542"/>
            <a:ext cx="75946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/>
              <a:t>2.1.1. </a:t>
            </a:r>
            <a:r>
              <a:rPr lang="en-GB" sz="2800" b="1" dirty="0" err="1"/>
              <a:t>Mandato</a:t>
            </a:r>
            <a:r>
              <a:rPr lang="en-GB" sz="2800" b="1" dirty="0"/>
              <a:t> (</a:t>
            </a:r>
            <a:r>
              <a:rPr lang="en-GB" sz="2800" b="1" dirty="0" err="1"/>
              <a:t>objetivos</a:t>
            </a:r>
            <a:r>
              <a:rPr lang="en-GB" sz="2800" b="1" dirty="0"/>
              <a:t>) del </a:t>
            </a:r>
            <a:r>
              <a:rPr lang="en-GB" sz="2800" b="1" dirty="0" err="1"/>
              <a:t>Mecanismo</a:t>
            </a:r>
            <a:r>
              <a:rPr lang="en-GB" sz="2800" b="1" dirty="0"/>
              <a:t> Permanente de </a:t>
            </a:r>
            <a:r>
              <a:rPr lang="en-GB" sz="2800" b="1" dirty="0" err="1"/>
              <a:t>Coordinación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sz="2800" dirty="0"/>
              <a:t>En </a:t>
            </a:r>
            <a:r>
              <a:rPr lang="en-GB" sz="2800" dirty="0" err="1"/>
              <a:t>este</a:t>
            </a:r>
            <a:r>
              <a:rPr lang="en-GB" sz="2800" dirty="0"/>
              <a:t> </a:t>
            </a:r>
            <a:r>
              <a:rPr lang="en-GB" sz="2800" dirty="0" err="1"/>
              <a:t>hilo</a:t>
            </a:r>
            <a:r>
              <a:rPr lang="en-GB" sz="2800" dirty="0"/>
              <a:t>:</a:t>
            </a:r>
          </a:p>
          <a:p>
            <a:r>
              <a:rPr lang="en-GB" sz="2800" dirty="0"/>
              <a:t>no </a:t>
            </a:r>
            <a:r>
              <a:rPr lang="en-GB" sz="2800" dirty="0" err="1"/>
              <a:t>objeción</a:t>
            </a:r>
            <a:r>
              <a:rPr lang="en-GB" sz="2800" dirty="0"/>
              <a:t> a </a:t>
            </a:r>
            <a:r>
              <a:rPr lang="en-GB" sz="2800" dirty="0" err="1"/>
              <a:t>los</a:t>
            </a:r>
            <a:r>
              <a:rPr lang="en-GB" sz="2800" dirty="0"/>
              <a:t> </a:t>
            </a:r>
            <a:r>
              <a:rPr lang="en-GB" sz="2800" dirty="0" err="1"/>
              <a:t>cuatro</a:t>
            </a:r>
            <a:r>
              <a:rPr lang="en-GB" sz="2800" dirty="0"/>
              <a:t> </a:t>
            </a:r>
            <a:r>
              <a:rPr lang="en-GB" sz="2800" dirty="0" err="1"/>
              <a:t>objetivos</a:t>
            </a:r>
            <a:r>
              <a:rPr lang="en-GB" sz="2800" dirty="0"/>
              <a:t> que se </a:t>
            </a:r>
            <a:r>
              <a:rPr lang="en-GB" sz="2800" dirty="0" err="1"/>
              <a:t>proponen</a:t>
            </a:r>
            <a:r>
              <a:rPr lang="en-GB" sz="2800" dirty="0"/>
              <a:t> </a:t>
            </a:r>
            <a:r>
              <a:rPr lang="en-GB" sz="2800" dirty="0" err="1"/>
              <a:t>actualmente</a:t>
            </a:r>
            <a:r>
              <a:rPr lang="en-GB" sz="2800" dirty="0"/>
              <a:t>, </a:t>
            </a:r>
            <a:r>
              <a:rPr lang="en-GB" sz="2800" dirty="0" err="1"/>
              <a:t>pero</a:t>
            </a:r>
            <a:r>
              <a:rPr lang="en-GB" sz="2800" dirty="0"/>
              <a:t> </a:t>
            </a:r>
            <a:r>
              <a:rPr lang="en-GB" sz="2800" dirty="0" err="1"/>
              <a:t>recomendaciones</a:t>
            </a:r>
            <a:r>
              <a:rPr lang="en-GB" sz="2800" dirty="0"/>
              <a:t> y </a:t>
            </a:r>
            <a:r>
              <a:rPr lang="en-GB" sz="2800" dirty="0" err="1"/>
              <a:t>comentarios</a:t>
            </a:r>
            <a:r>
              <a:rPr lang="en-GB" sz="2800" dirty="0"/>
              <a:t> </a:t>
            </a:r>
            <a:r>
              <a:rPr lang="en-GB" sz="2800" dirty="0" err="1"/>
              <a:t>importantes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¿”</a:t>
            </a:r>
            <a:r>
              <a:rPr lang="en-GB" sz="2800" dirty="0" err="1"/>
              <a:t>coordinación</a:t>
            </a:r>
            <a:r>
              <a:rPr lang="en-GB" sz="2800" dirty="0"/>
              <a:t>” o “</a:t>
            </a:r>
            <a:r>
              <a:rPr lang="en-GB" sz="2800" dirty="0" err="1"/>
              <a:t>integración</a:t>
            </a:r>
            <a:r>
              <a:rPr lang="en-GB" sz="2800" dirty="0"/>
              <a:t>”?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¿"</a:t>
            </a:r>
            <a:r>
              <a:rPr lang="en-GB" sz="2800" dirty="0" err="1"/>
              <a:t>gestión</a:t>
            </a:r>
            <a:r>
              <a:rPr lang="en-GB" sz="2800" dirty="0"/>
              <a:t> y </a:t>
            </a:r>
            <a:r>
              <a:rPr lang="en-GB" sz="2800" dirty="0" err="1"/>
              <a:t>uso</a:t>
            </a:r>
            <a:r>
              <a:rPr lang="en-GB" sz="2800" dirty="0"/>
              <a:t> </a:t>
            </a:r>
            <a:r>
              <a:rPr lang="en-GB" sz="2800" dirty="0" err="1"/>
              <a:t>sostenible</a:t>
            </a:r>
            <a:r>
              <a:rPr lang="en-GB" sz="2800" dirty="0"/>
              <a:t>”, "</a:t>
            </a:r>
            <a:r>
              <a:rPr lang="en-GB" sz="2800" dirty="0" err="1"/>
              <a:t>conservación</a:t>
            </a:r>
            <a:r>
              <a:rPr lang="en-GB" sz="2800" dirty="0"/>
              <a:t> y </a:t>
            </a:r>
            <a:r>
              <a:rPr lang="en-GB" sz="2800" dirty="0" err="1"/>
              <a:t>gestión</a:t>
            </a:r>
            <a:r>
              <a:rPr lang="en-GB" sz="2800" dirty="0"/>
              <a:t>", o "</a:t>
            </a:r>
            <a:r>
              <a:rPr lang="en-GB" sz="2800" dirty="0" err="1"/>
              <a:t>conservación</a:t>
            </a:r>
            <a:r>
              <a:rPr lang="en-GB" sz="2800" dirty="0"/>
              <a:t> y </a:t>
            </a:r>
            <a:r>
              <a:rPr lang="en-GB" sz="2800" dirty="0" err="1"/>
              <a:t>uso</a:t>
            </a:r>
            <a:r>
              <a:rPr lang="en-GB" sz="2800" dirty="0"/>
              <a:t> </a:t>
            </a:r>
            <a:r>
              <a:rPr lang="en-GB" sz="2800" dirty="0" err="1"/>
              <a:t>sostenible</a:t>
            </a:r>
            <a:r>
              <a:rPr lang="en-GB" sz="2800" dirty="0"/>
              <a:t>"?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¿</a:t>
            </a:r>
            <a:r>
              <a:rPr lang="en-GB" sz="2800" dirty="0" err="1"/>
              <a:t>objetivo</a:t>
            </a:r>
            <a:r>
              <a:rPr lang="en-GB" sz="2800" dirty="0"/>
              <a:t> 4, </a:t>
            </a:r>
            <a:r>
              <a:rPr lang="en-GB" sz="2800" dirty="0" err="1"/>
              <a:t>incluir</a:t>
            </a:r>
            <a:r>
              <a:rPr lang="en-GB" sz="2800" dirty="0"/>
              <a:t> "</a:t>
            </a:r>
            <a:r>
              <a:rPr lang="en-GB" sz="2800" dirty="0" err="1"/>
              <a:t>apoyo</a:t>
            </a:r>
            <a:r>
              <a:rPr lang="en-GB" sz="2800" dirty="0"/>
              <a:t> a </a:t>
            </a:r>
            <a:r>
              <a:rPr lang="en-GB" sz="2800" dirty="0" err="1"/>
              <a:t>acuerdos</a:t>
            </a:r>
            <a:r>
              <a:rPr lang="en-GB" sz="2800" dirty="0"/>
              <a:t> </a:t>
            </a:r>
            <a:r>
              <a:rPr lang="en-GB" sz="2800" dirty="0" err="1"/>
              <a:t>intersectoriales</a:t>
            </a:r>
            <a:r>
              <a:rPr lang="en-GB" sz="2800" dirty="0"/>
              <a:t>"?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¿"</a:t>
            </a:r>
            <a:r>
              <a:rPr lang="en-GB" sz="2800" dirty="0" err="1"/>
              <a:t>establecer</a:t>
            </a:r>
            <a:r>
              <a:rPr lang="en-GB" sz="2800" dirty="0"/>
              <a:t> </a:t>
            </a:r>
            <a:r>
              <a:rPr lang="en-GB" sz="2800" dirty="0" err="1"/>
              <a:t>alianzas</a:t>
            </a:r>
            <a:r>
              <a:rPr lang="en-GB" sz="2800" dirty="0"/>
              <a:t>”, "</a:t>
            </a:r>
            <a:r>
              <a:rPr lang="en-GB" sz="2800" dirty="0" err="1"/>
              <a:t>apoyar</a:t>
            </a:r>
            <a:r>
              <a:rPr lang="en-GB" sz="2800" dirty="0"/>
              <a:t> </a:t>
            </a:r>
            <a:r>
              <a:rPr lang="en-GB" sz="2800" dirty="0" err="1"/>
              <a:t>alianzas</a:t>
            </a:r>
            <a:r>
              <a:rPr lang="en-GB" sz="2800" dirty="0"/>
              <a:t>”, o "</a:t>
            </a:r>
            <a:r>
              <a:rPr lang="en-GB" sz="2800" dirty="0" err="1"/>
              <a:t>apoyar</a:t>
            </a:r>
            <a:r>
              <a:rPr lang="en-GB" sz="2800" dirty="0"/>
              <a:t> y </a:t>
            </a:r>
            <a:r>
              <a:rPr lang="en-GB" sz="2800" dirty="0" err="1"/>
              <a:t>promover</a:t>
            </a:r>
            <a:r>
              <a:rPr lang="en-GB" sz="2800" dirty="0"/>
              <a:t> </a:t>
            </a:r>
            <a:r>
              <a:rPr lang="en-GB" sz="2800" dirty="0" err="1"/>
              <a:t>alianzas</a:t>
            </a:r>
            <a:r>
              <a:rPr lang="en-GB" sz="2800" dirty="0"/>
              <a:t>"?</a:t>
            </a:r>
          </a:p>
        </p:txBody>
      </p:sp>
    </p:spTree>
    <p:extLst>
      <p:ext uri="{BB962C8B-B14F-4D97-AF65-F5344CB8AC3E}">
        <p14:creationId xmlns:p14="http://schemas.microsoft.com/office/powerpoint/2010/main" val="2235255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569912" y="283072"/>
            <a:ext cx="7594600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2.1.1.1.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Alcance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geográfico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  <a:r>
              <a:rPr lang="en-GB" sz="2800" dirty="0"/>
              <a:t>En </a:t>
            </a:r>
            <a:r>
              <a:rPr lang="en-GB" sz="2800" dirty="0" err="1"/>
              <a:t>este</a:t>
            </a:r>
            <a:r>
              <a:rPr lang="en-GB" sz="2800" dirty="0"/>
              <a:t> </a:t>
            </a:r>
            <a:r>
              <a:rPr lang="en-GB" sz="2800" dirty="0" err="1"/>
              <a:t>hilo</a:t>
            </a:r>
            <a:r>
              <a:rPr lang="en-GB" sz="2800" dirty="0"/>
              <a:t>, </a:t>
            </a:r>
            <a:r>
              <a:rPr lang="en-GB" sz="2800" dirty="0" err="1"/>
              <a:t>participantes</a:t>
            </a:r>
            <a:r>
              <a:rPr lang="en-GB" sz="2800" dirty="0"/>
              <a:t> </a:t>
            </a:r>
            <a:r>
              <a:rPr lang="en-GB" sz="2800" dirty="0" err="1"/>
              <a:t>apoyaron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general el </a:t>
            </a:r>
            <a:r>
              <a:rPr lang="en-GB" sz="2800" dirty="0" err="1"/>
              <a:t>alcance</a:t>
            </a:r>
            <a:r>
              <a:rPr lang="en-GB" sz="2800" dirty="0"/>
              <a:t> </a:t>
            </a:r>
            <a:r>
              <a:rPr lang="en-GB" sz="2800" dirty="0" err="1"/>
              <a:t>geográfico</a:t>
            </a:r>
            <a:r>
              <a:rPr lang="en-GB" sz="2800" dirty="0"/>
              <a:t> </a:t>
            </a:r>
            <a:r>
              <a:rPr lang="en-GB" sz="2800" dirty="0" err="1"/>
              <a:t>propuesto</a:t>
            </a:r>
            <a:r>
              <a:rPr lang="en-GB" sz="2800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diferentes</a:t>
            </a:r>
            <a:r>
              <a:rPr lang="en-GB" sz="2800" dirty="0"/>
              <a:t> </a:t>
            </a:r>
            <a:r>
              <a:rPr lang="en-GB" sz="2800" dirty="0" err="1"/>
              <a:t>puntos</a:t>
            </a:r>
            <a:r>
              <a:rPr lang="en-GB" sz="2800" dirty="0"/>
              <a:t> de vista </a:t>
            </a:r>
            <a:r>
              <a:rPr lang="en-GB" sz="2800" dirty="0" err="1"/>
              <a:t>acerca</a:t>
            </a:r>
            <a:r>
              <a:rPr lang="en-GB" sz="2800" dirty="0"/>
              <a:t> de la </a:t>
            </a:r>
            <a:r>
              <a:rPr lang="en-GB" sz="2800" dirty="0" err="1"/>
              <a:t>conveniencia</a:t>
            </a:r>
            <a:r>
              <a:rPr lang="en-GB" sz="2800" dirty="0"/>
              <a:t> de </a:t>
            </a:r>
            <a:r>
              <a:rPr lang="en-GB" sz="2800" dirty="0" err="1"/>
              <a:t>hacer</a:t>
            </a:r>
            <a:r>
              <a:rPr lang="en-GB" sz="2800" dirty="0"/>
              <a:t> </a:t>
            </a:r>
            <a:r>
              <a:rPr lang="en-GB" sz="2800" dirty="0" err="1"/>
              <a:t>referencia</a:t>
            </a:r>
            <a:r>
              <a:rPr lang="en-GB" sz="2800" dirty="0"/>
              <a:t> a </a:t>
            </a:r>
            <a:r>
              <a:rPr lang="en-GB" sz="2800" dirty="0" err="1"/>
              <a:t>ecosistemas</a:t>
            </a:r>
            <a:r>
              <a:rPr lang="en-GB" sz="2800" dirty="0"/>
              <a:t> </a:t>
            </a:r>
            <a:r>
              <a:rPr lang="en-GB" sz="2800" dirty="0" err="1"/>
              <a:t>adyacentes</a:t>
            </a:r>
            <a:r>
              <a:rPr lang="en-GB" sz="2800" dirty="0"/>
              <a:t> y a </a:t>
            </a: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potencial</a:t>
            </a:r>
            <a:r>
              <a:rPr lang="en-GB" sz="2800" dirty="0"/>
              <a:t> </a:t>
            </a:r>
            <a:r>
              <a:rPr lang="en-GB" sz="2800" dirty="0" err="1"/>
              <a:t>ampliación</a:t>
            </a:r>
            <a:r>
              <a:rPr lang="en-GB" sz="2800" dirty="0"/>
              <a:t> que </a:t>
            </a:r>
            <a:r>
              <a:rPr lang="en-GB" sz="2800" dirty="0" err="1"/>
              <a:t>comprenda</a:t>
            </a:r>
            <a:r>
              <a:rPr lang="en-GB" sz="2800" dirty="0"/>
              <a:t> el </a:t>
            </a:r>
            <a:r>
              <a:rPr lang="en-GB" sz="2800" dirty="0" err="1"/>
              <a:t>Golfo</a:t>
            </a:r>
            <a:r>
              <a:rPr lang="en-GB" sz="2800" dirty="0"/>
              <a:t> de México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una</a:t>
            </a:r>
            <a:r>
              <a:rPr lang="en-GB" sz="2800" dirty="0"/>
              <a:t> </a:t>
            </a:r>
            <a:r>
              <a:rPr lang="en-GB" sz="2800" dirty="0" err="1"/>
              <a:t>pregunta</a:t>
            </a:r>
            <a:r>
              <a:rPr lang="en-GB" sz="2800" dirty="0"/>
              <a:t> </a:t>
            </a:r>
            <a:r>
              <a:rPr lang="en-GB" sz="2800" dirty="0" err="1"/>
              <a:t>sobre</a:t>
            </a:r>
            <a:r>
              <a:rPr lang="en-GB" sz="2800" dirty="0"/>
              <a:t> la </a:t>
            </a:r>
            <a:r>
              <a:rPr lang="en-GB" sz="2800" dirty="0" err="1"/>
              <a:t>designación</a:t>
            </a:r>
            <a:r>
              <a:rPr lang="en-GB" sz="2800" dirty="0"/>
              <a:t> del </a:t>
            </a:r>
            <a:r>
              <a:rPr lang="en-GB" sz="2800" dirty="0" err="1"/>
              <a:t>alcance</a:t>
            </a:r>
            <a:r>
              <a:rPr lang="en-GB" sz="2800" dirty="0"/>
              <a:t> </a:t>
            </a:r>
            <a:r>
              <a:rPr lang="en-GB" sz="2800" dirty="0" err="1"/>
              <a:t>geográfico</a:t>
            </a:r>
            <a:r>
              <a:rPr lang="en-GB" sz="2800" dirty="0"/>
              <a:t>: ¿"Gran Caribe"? ¿"</a:t>
            </a:r>
            <a:r>
              <a:rPr lang="en-GB" sz="2800" dirty="0" err="1"/>
              <a:t>Región</a:t>
            </a:r>
            <a:r>
              <a:rPr lang="en-GB" sz="2800" dirty="0"/>
              <a:t> CLME+"?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800" dirty="0"/>
          </a:p>
          <a:p>
            <a:r>
              <a:rPr lang="en-GB" sz="2800" b="1" dirty="0"/>
              <a:t>2.1.1.2. </a:t>
            </a:r>
            <a:r>
              <a:rPr lang="en-GB" sz="2800" b="1" dirty="0" err="1"/>
              <a:t>Alcance</a:t>
            </a:r>
            <a:r>
              <a:rPr lang="en-GB" sz="2800" b="1" dirty="0"/>
              <a:t> </a:t>
            </a:r>
            <a:r>
              <a:rPr lang="en-GB" sz="2800" b="1" dirty="0" err="1"/>
              <a:t>temático</a:t>
            </a:r>
            <a:endParaRPr lang="en-GB" sz="2800" b="1" dirty="0"/>
          </a:p>
          <a:p>
            <a:r>
              <a:rPr lang="en-GB" sz="2800" dirty="0" err="1"/>
              <a:t>una</a:t>
            </a:r>
            <a:r>
              <a:rPr lang="en-GB" sz="2800" dirty="0"/>
              <a:t> mayor </a:t>
            </a:r>
            <a:r>
              <a:rPr lang="en-GB" sz="2800" dirty="0" err="1"/>
              <a:t>focalización</a:t>
            </a:r>
            <a:r>
              <a:rPr lang="en-GB" sz="2800" dirty="0"/>
              <a:t>,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concordancia</a:t>
            </a:r>
            <a:r>
              <a:rPr lang="en-GB" sz="2800" dirty="0"/>
              <a:t> con el </a:t>
            </a:r>
            <a:r>
              <a:rPr lang="en-GB" sz="2800" dirty="0" err="1"/>
              <a:t>alcance</a:t>
            </a:r>
            <a:r>
              <a:rPr lang="en-GB" sz="2800" dirty="0"/>
              <a:t> </a:t>
            </a:r>
            <a:r>
              <a:rPr lang="en-GB" sz="2800" dirty="0" err="1"/>
              <a:t>temático</a:t>
            </a:r>
            <a:r>
              <a:rPr lang="en-GB" sz="2800" dirty="0"/>
              <a:t> del PAE.</a:t>
            </a:r>
          </a:p>
        </p:txBody>
      </p:sp>
    </p:spTree>
    <p:extLst>
      <p:ext uri="{BB962C8B-B14F-4D97-AF65-F5344CB8AC3E}">
        <p14:creationId xmlns:p14="http://schemas.microsoft.com/office/powerpoint/2010/main" val="1476076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588169" y="962442"/>
            <a:ext cx="75946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2.1.2. </a:t>
            </a:r>
            <a:r>
              <a:rPr lang="en-GB" sz="2800" b="1" dirty="0" err="1"/>
              <a:t>Funciones</a:t>
            </a:r>
            <a:r>
              <a:rPr lang="en-GB" sz="2800" b="1" dirty="0"/>
              <a:t> del </a:t>
            </a:r>
            <a:r>
              <a:rPr lang="en-GB" sz="2800" b="1" dirty="0" err="1"/>
              <a:t>Mecanismo</a:t>
            </a:r>
            <a:r>
              <a:rPr lang="en-GB" sz="2800" b="1" dirty="0"/>
              <a:t> de </a:t>
            </a:r>
            <a:r>
              <a:rPr lang="en-GB" sz="2800" b="1" dirty="0" err="1"/>
              <a:t>Coordinación</a:t>
            </a:r>
            <a:r>
              <a:rPr lang="en-GB" sz="2800" dirty="0"/>
              <a:t> </a:t>
            </a:r>
          </a:p>
          <a:p>
            <a:r>
              <a:rPr lang="en-GB" sz="2800" dirty="0"/>
              <a:t>En </a:t>
            </a:r>
            <a:r>
              <a:rPr lang="en-GB" sz="2800" dirty="0" err="1"/>
              <a:t>este</a:t>
            </a:r>
            <a:r>
              <a:rPr lang="en-GB" sz="2800" dirty="0"/>
              <a:t> </a:t>
            </a:r>
            <a:r>
              <a:rPr lang="en-GB" sz="2800" dirty="0" err="1"/>
              <a:t>hilo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 err="1"/>
              <a:t>acuerdo</a:t>
            </a:r>
            <a:r>
              <a:rPr lang="en-GB" sz="2800" dirty="0"/>
              <a:t> general </a:t>
            </a:r>
            <a:r>
              <a:rPr lang="en-GB" sz="2800" dirty="0" err="1"/>
              <a:t>respecto</a:t>
            </a:r>
            <a:r>
              <a:rPr lang="en-GB" sz="2800" dirty="0"/>
              <a:t> de </a:t>
            </a:r>
            <a:r>
              <a:rPr lang="en-GB" sz="2800" dirty="0" err="1"/>
              <a:t>los</a:t>
            </a:r>
            <a:r>
              <a:rPr lang="en-GB" sz="2800" dirty="0"/>
              <a:t> </a:t>
            </a:r>
            <a:r>
              <a:rPr lang="en-GB" sz="2800" dirty="0" err="1"/>
              <a:t>objetivos</a:t>
            </a:r>
            <a:r>
              <a:rPr lang="en-GB" sz="2800" dirty="0"/>
              <a:t> </a:t>
            </a:r>
            <a:r>
              <a:rPr lang="en-GB" sz="2800" dirty="0" err="1"/>
              <a:t>propuestos</a:t>
            </a:r>
            <a:r>
              <a:rPr lang="en-GB" sz="2800" dirty="0"/>
              <a:t>, </a:t>
            </a:r>
            <a:r>
              <a:rPr lang="en-GB" sz="2800" dirty="0" err="1"/>
              <a:t>pero</a:t>
            </a:r>
            <a:r>
              <a:rPr lang="en-GB" sz="2800" dirty="0"/>
              <a:t> con </a:t>
            </a:r>
            <a:r>
              <a:rPr lang="en-GB" sz="2800" dirty="0" err="1"/>
              <a:t>algunas</a:t>
            </a:r>
            <a:r>
              <a:rPr lang="en-GB" sz="2800" dirty="0"/>
              <a:t> </a:t>
            </a:r>
            <a:r>
              <a:rPr lang="en-GB" sz="2800" dirty="0" err="1"/>
              <a:t>ediciones</a:t>
            </a:r>
            <a:r>
              <a:rPr lang="en-GB" sz="2800" dirty="0"/>
              <a:t> </a:t>
            </a:r>
            <a:r>
              <a:rPr lang="en-GB" sz="2800" dirty="0" err="1"/>
              <a:t>recomendadas</a:t>
            </a: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¿</a:t>
            </a:r>
            <a:r>
              <a:rPr lang="en-GB" sz="2800" dirty="0" err="1"/>
              <a:t>utilidad</a:t>
            </a:r>
            <a:r>
              <a:rPr lang="en-GB" sz="2800" dirty="0"/>
              <a:t> de </a:t>
            </a:r>
            <a:r>
              <a:rPr lang="en-GB" sz="2800" dirty="0" err="1"/>
              <a:t>describir</a:t>
            </a:r>
            <a:r>
              <a:rPr lang="en-GB" sz="2800" dirty="0"/>
              <a:t> las </a:t>
            </a:r>
            <a:r>
              <a:rPr lang="en-GB" sz="2800" dirty="0" err="1"/>
              <a:t>funciones</a:t>
            </a:r>
            <a:r>
              <a:rPr lang="en-GB" sz="2800" dirty="0"/>
              <a:t> </a:t>
            </a:r>
            <a:r>
              <a:rPr lang="en-GB" sz="2800" dirty="0" err="1"/>
              <a:t>complementarias</a:t>
            </a:r>
            <a:r>
              <a:rPr lang="en-GB" sz="2800" dirty="0"/>
              <a:t> con el </a:t>
            </a:r>
            <a:r>
              <a:rPr lang="en-GB" sz="2800" dirty="0" err="1"/>
              <a:t>mismo</a:t>
            </a:r>
            <a:r>
              <a:rPr lang="en-GB" sz="2800" dirty="0"/>
              <a:t> </a:t>
            </a:r>
            <a:r>
              <a:rPr lang="en-GB" sz="2800" dirty="0" err="1"/>
              <a:t>nivel</a:t>
            </a:r>
            <a:r>
              <a:rPr lang="en-GB" sz="2800" dirty="0"/>
              <a:t> de </a:t>
            </a:r>
            <a:r>
              <a:rPr lang="en-GB" sz="2800" dirty="0" err="1"/>
              <a:t>detalle</a:t>
            </a:r>
            <a:r>
              <a:rPr lang="en-GB" sz="2800" dirty="0"/>
              <a:t> que las </a:t>
            </a:r>
            <a:r>
              <a:rPr lang="en-GB" sz="2800" dirty="0" err="1"/>
              <a:t>funciones</a:t>
            </a:r>
            <a:r>
              <a:rPr lang="en-GB" sz="2800" dirty="0"/>
              <a:t> </a:t>
            </a:r>
            <a:r>
              <a:rPr lang="en-GB" sz="2800" dirty="0" err="1"/>
              <a:t>principales</a:t>
            </a: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53602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685800" y="492542"/>
            <a:ext cx="7594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2.1.3. </a:t>
            </a:r>
            <a:r>
              <a:rPr lang="en-GB" sz="2800" b="1" dirty="0"/>
              <a:t>Forma / </a:t>
            </a:r>
            <a:r>
              <a:rPr lang="en-GB" sz="2800" b="1" dirty="0" err="1"/>
              <a:t>Estructura</a:t>
            </a:r>
            <a:r>
              <a:rPr lang="en-GB" sz="2800" b="1" dirty="0"/>
              <a:t> del </a:t>
            </a:r>
            <a:r>
              <a:rPr lang="en-GB" sz="2800" b="1" dirty="0" err="1"/>
              <a:t>Mecanismo</a:t>
            </a:r>
            <a:r>
              <a:rPr lang="en-GB" sz="2800" b="1" dirty="0"/>
              <a:t> Permanente de </a:t>
            </a:r>
            <a:r>
              <a:rPr lang="en-GB" sz="2800" b="1" dirty="0" err="1"/>
              <a:t>Coordinación</a:t>
            </a:r>
            <a:r>
              <a:rPr lang="en-GB" sz="2800" b="1" dirty="0"/>
              <a:t>: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participantes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estuvieron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acuerdo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con la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estructura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propuesta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y sus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órganos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preguntas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recomendaciones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en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relación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con las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funciones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específicas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de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estos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componentes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y las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relaciones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entre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ellos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2.1.4.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Formato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del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documento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 marL="457200" indent="-45720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2800" dirty="0" err="1"/>
              <a:t>aceptación</a:t>
            </a:r>
            <a:r>
              <a:rPr lang="en-GB" sz="2800" dirty="0"/>
              <a:t> general, </a:t>
            </a:r>
            <a:r>
              <a:rPr lang="en-GB" sz="2800" dirty="0" err="1"/>
              <a:t>teniendo</a:t>
            </a:r>
            <a:r>
              <a:rPr lang="en-GB" sz="2800" dirty="0"/>
              <a:t> </a:t>
            </a:r>
            <a:r>
              <a:rPr lang="en-GB" sz="2800" dirty="0" err="1"/>
              <a:t>en</a:t>
            </a:r>
            <a:r>
              <a:rPr lang="en-GB" sz="2800" dirty="0"/>
              <a:t> </a:t>
            </a:r>
            <a:r>
              <a:rPr lang="en-GB" sz="2800" dirty="0" err="1"/>
              <a:t>cuenta</a:t>
            </a:r>
            <a:r>
              <a:rPr lang="en-GB" sz="2800" dirty="0"/>
              <a:t> que no </a:t>
            </a:r>
            <a:r>
              <a:rPr lang="en-GB" sz="2800" dirty="0" err="1"/>
              <a:t>representa</a:t>
            </a:r>
            <a:r>
              <a:rPr lang="en-GB" sz="2800" dirty="0"/>
              <a:t> un </a:t>
            </a:r>
            <a:r>
              <a:rPr lang="en-GB" sz="2800" dirty="0" err="1"/>
              <a:t>acuerdo</a:t>
            </a:r>
            <a:r>
              <a:rPr lang="en-GB" sz="2800" dirty="0"/>
              <a:t> </a:t>
            </a:r>
            <a:r>
              <a:rPr lang="en-GB" sz="2800" dirty="0" err="1"/>
              <a:t>respecto</a:t>
            </a:r>
            <a:r>
              <a:rPr lang="en-GB" sz="2800" dirty="0"/>
              <a:t> del </a:t>
            </a:r>
            <a:r>
              <a:rPr lang="en-GB" sz="2800" dirty="0" err="1"/>
              <a:t>contenido</a:t>
            </a:r>
            <a:endParaRPr lang="en-GB" sz="2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0294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>
            <a:spLocks noChangeArrowheads="1"/>
          </p:cNvSpPr>
          <p:nvPr/>
        </p:nvSpPr>
        <p:spPr bwMode="auto">
          <a:xfrm>
            <a:off x="-20638" y="5630863"/>
            <a:ext cx="9199563" cy="1227137"/>
          </a:xfrm>
          <a:custGeom>
            <a:avLst/>
            <a:gdLst>
              <a:gd name="T0" fmla="*/ 22350 w 22351"/>
              <a:gd name="T1" fmla="*/ 2546 h 2552"/>
              <a:gd name="T2" fmla="*/ 22350 w 22351"/>
              <a:gd name="T3" fmla="*/ 573 h 2552"/>
              <a:gd name="T4" fmla="*/ 8446 w 22351"/>
              <a:gd name="T5" fmla="*/ 905 h 2552"/>
              <a:gd name="T6" fmla="*/ 0 w 22351"/>
              <a:gd name="T7" fmla="*/ 662 h 2552"/>
              <a:gd name="T8" fmla="*/ 0 w 22351"/>
              <a:gd name="T9" fmla="*/ 2551 h 2552"/>
              <a:gd name="T10" fmla="*/ 22350 w 22351"/>
              <a:gd name="T11" fmla="*/ 2546 h 2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2351" h="2552">
                <a:moveTo>
                  <a:pt x="22350" y="2546"/>
                </a:moveTo>
                <a:lnTo>
                  <a:pt x="22350" y="573"/>
                </a:lnTo>
                <a:cubicBezTo>
                  <a:pt x="19540" y="110"/>
                  <a:pt x="15136" y="0"/>
                  <a:pt x="8446" y="905"/>
                </a:cubicBezTo>
                <a:cubicBezTo>
                  <a:pt x="2266" y="1740"/>
                  <a:pt x="473" y="999"/>
                  <a:pt x="0" y="662"/>
                </a:cubicBezTo>
                <a:lnTo>
                  <a:pt x="0" y="2551"/>
                </a:lnTo>
                <a:lnTo>
                  <a:pt x="22350" y="2546"/>
                </a:lnTo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ea typeface="MS PGothic" charset="0"/>
              <a:cs typeface="MS PGothic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0913" y="5976938"/>
            <a:ext cx="1763712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D42FD6E-EC87-2B49-BB91-F934B4EF61BE}"/>
              </a:ext>
            </a:extLst>
          </p:cNvPr>
          <p:cNvSpPr/>
          <p:nvPr/>
        </p:nvSpPr>
        <p:spPr>
          <a:xfrm>
            <a:off x="685800" y="492542"/>
            <a:ext cx="7594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Otros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hilos</a:t>
            </a:r>
            <a:r>
              <a:rPr lang="en-GB" sz="2800" b="1" dirty="0">
                <a:solidFill>
                  <a:srgbClr val="000000"/>
                </a:solidFill>
                <a:latin typeface="Calibri" panose="020F0502020204030204" pitchFamily="34" charset="0"/>
              </a:rPr>
              <a:t>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n-GB" sz="2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Se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hicieron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recomendaciones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y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preguntas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específicas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, que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fueron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abordadas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GB" sz="2800" dirty="0" err="1">
                <a:solidFill>
                  <a:srgbClr val="000000"/>
                </a:solidFill>
                <a:latin typeface="Calibri" panose="020F0502020204030204" pitchFamily="34" charset="0"/>
              </a:rPr>
              <a:t>por</a:t>
            </a:r>
            <a:r>
              <a:rPr lang="en-GB" sz="2800" dirty="0">
                <a:solidFill>
                  <a:srgbClr val="000000"/>
                </a:solidFill>
                <a:latin typeface="Calibri" panose="020F0502020204030204" pitchFamily="34" charset="0"/>
              </a:rPr>
              <a:t> la UCP.</a:t>
            </a:r>
          </a:p>
        </p:txBody>
      </p:sp>
    </p:spTree>
    <p:extLst>
      <p:ext uri="{BB962C8B-B14F-4D97-AF65-F5344CB8AC3E}">
        <p14:creationId xmlns:p14="http://schemas.microsoft.com/office/powerpoint/2010/main" val="33860110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ln>
          <a:noFill/>
        </a:ln>
        <a:effectLst/>
      </a:spPr>
      <a:bodyPr wrap="none" anchor="ctr"/>
      <a:lstStyle>
        <a:defPPr>
          <a:defRPr/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6" id="{E296C017-2D57-5A44-8CFE-CBFA8C165753}" vid="{74321D34-4779-9542-96FE-4022094BE9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2494</TotalTime>
  <Words>395</Words>
  <Application>Microsoft Macintosh PowerPoint</Application>
  <PresentationFormat>On-screen Show (4:3)</PresentationFormat>
  <Paragraphs>37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ＭＳ Ｐゴシック</vt:lpstr>
      <vt:lpstr>ＭＳ Ｐゴシック</vt:lpstr>
      <vt:lpstr>Arial</vt:lpstr>
      <vt:lpstr>Avenir Heavy</vt:lpstr>
      <vt:lpstr>Calibri</vt:lpstr>
      <vt:lpstr>Times New Roman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Patricia Ventura</dc:creator>
  <cp:lastModifiedBy>Yves Renard</cp:lastModifiedBy>
  <cp:revision>194</cp:revision>
  <cp:lastPrinted>2020-06-16T12:11:11Z</cp:lastPrinted>
  <dcterms:created xsi:type="dcterms:W3CDTF">2017-09-18T17:42:48Z</dcterms:created>
  <dcterms:modified xsi:type="dcterms:W3CDTF">2020-06-16T12:51:43Z</dcterms:modified>
</cp:coreProperties>
</file>