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4" r:id="rId2"/>
    <p:sldId id="408" r:id="rId3"/>
    <p:sldId id="409" r:id="rId4"/>
    <p:sldId id="410" r:id="rId5"/>
    <p:sldId id="411" r:id="rId6"/>
    <p:sldId id="404" r:id="rId7"/>
    <p:sldId id="386" r:id="rId8"/>
    <p:sldId id="418" r:id="rId9"/>
    <p:sldId id="419" r:id="rId10"/>
    <p:sldId id="395" r:id="rId11"/>
    <p:sldId id="415" r:id="rId12"/>
    <p:sldId id="416" r:id="rId13"/>
    <p:sldId id="405" r:id="rId14"/>
    <p:sldId id="417" r:id="rId15"/>
    <p:sldId id="379" r:id="rId16"/>
    <p:sldId id="406" r:id="rId17"/>
    <p:sldId id="403" r:id="rId1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MS PGothic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sHispaniola 1" initials="T" lastIdx="1" clrIdx="0">
    <p:extLst>
      <p:ext uri="{19B8F6BF-5375-455C-9EA6-DF929625EA0E}">
        <p15:presenceInfo xmlns:p15="http://schemas.microsoft.com/office/powerpoint/2012/main" userId="TransHispaniola 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08"/>
    <p:restoredTop sz="94649"/>
  </p:normalViewPr>
  <p:slideViewPr>
    <p:cSldViewPr snapToGrid="0" snapToObjects="1">
      <p:cViewPr varScale="1">
        <p:scale>
          <a:sx n="170" d="100"/>
          <a:sy n="170" d="100"/>
        </p:scale>
        <p:origin x="1529" y="7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68E622E2-4F3F-B34E-A020-AE7378B829A3}" type="datetimeFigureOut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8108F886-D3E1-E64D-96FF-13D70AF2E6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123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FE37F729-3540-A44F-AFE5-FD4995F16A63}" type="datetimeFigureOut">
              <a:rPr lang="en-US"/>
              <a:pPr>
                <a:defRPr/>
              </a:pPr>
              <a:t>6/16/2020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AE7E8EDF-35D7-7942-9BAC-E207580A9D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04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cover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5055476" y="409827"/>
            <a:ext cx="4109162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2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cover_no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6010507" y="409827"/>
            <a:ext cx="3154131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447" y="6333777"/>
            <a:ext cx="6264091" cy="4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488752" y="1577081"/>
            <a:ext cx="3532101" cy="3534083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47" y="6333777"/>
            <a:ext cx="6264091" cy="454510"/>
          </a:xfrm>
          <a:prstGeom prst="rect">
            <a:avLst/>
          </a:prstGeom>
        </p:spPr>
      </p:pic>
      <p:sp>
        <p:nvSpPr>
          <p:cNvPr id="4" name="Freeform 3"/>
          <p:cNvSpPr>
            <a:spLocks noChangeArrowheads="1"/>
          </p:cNvSpPr>
          <p:nvPr userDrawn="1"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18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84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4229100" y="409575"/>
            <a:ext cx="4935538" cy="1809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238233" y="1853179"/>
            <a:ext cx="2830512" cy="28321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3185655" y="1853179"/>
            <a:ext cx="2830512" cy="28321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6133076" y="1853179"/>
            <a:ext cx="2830512" cy="2832100"/>
          </a:xfrm>
          <a:prstGeom prst="ellipse">
            <a:avLst/>
          </a:prstGeom>
        </p:spPr>
        <p:txBody>
          <a:bodyPr/>
          <a:lstStyle/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20954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4229100" y="409575"/>
            <a:ext cx="4935538" cy="1809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altLang="en-US" dirty="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6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88029" y="1549400"/>
            <a:ext cx="3621088" cy="375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722595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_no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4492487" y="409827"/>
            <a:ext cx="4672151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4519909" y="386679"/>
            <a:ext cx="4572000" cy="4744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100"/>
              </a:spcAft>
              <a:defRPr/>
            </a:pPr>
            <a:r>
              <a:rPr lang="es-419" sz="1200" dirty="0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Teleconferencia </a:t>
            </a:r>
            <a:r>
              <a:rPr lang="es-419" sz="1200" baseline="0" dirty="0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CLME+  - MINAE Costa Rica</a:t>
            </a:r>
          </a:p>
          <a:p>
            <a:pPr algn="ctr">
              <a:spcBef>
                <a:spcPts val="0"/>
              </a:spcBef>
              <a:spcAft>
                <a:spcPts val="100"/>
              </a:spcAft>
              <a:defRPr/>
            </a:pPr>
            <a:r>
              <a:rPr lang="es-419" sz="1200" baseline="0" dirty="0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 11 de junio del 2020</a:t>
            </a:r>
            <a:endParaRPr lang="es-419" sz="1200" dirty="0">
              <a:solidFill>
                <a:srgbClr val="FFFFFF"/>
              </a:solidFill>
              <a:latin typeface="Avenir Heav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20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cover_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60438"/>
            <a:ext cx="7345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-25307" y="1495426"/>
            <a:ext cx="9194615" cy="4885615"/>
          </a:xfrm>
          <a:custGeom>
            <a:avLst/>
            <a:gdLst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44000 w 9144000"/>
              <a:gd name="connsiteY2" fmla="*/ 5522912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5522912"/>
              <a:gd name="connsiteX1" fmla="*/ 9144000 w 9144000"/>
              <a:gd name="connsiteY1" fmla="*/ 0 h 5522912"/>
              <a:gd name="connsiteX2" fmla="*/ 9131643 w 9144000"/>
              <a:gd name="connsiteY2" fmla="*/ 4237809 h 5522912"/>
              <a:gd name="connsiteX3" fmla="*/ 0 w 9144000"/>
              <a:gd name="connsiteY3" fmla="*/ 5522912 h 5522912"/>
              <a:gd name="connsiteX4" fmla="*/ 0 w 9144000"/>
              <a:gd name="connsiteY4" fmla="*/ 0 h 5522912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43291"/>
              <a:gd name="connsiteX1" fmla="*/ 9144000 w 9144000"/>
              <a:gd name="connsiteY1" fmla="*/ 0 h 4843291"/>
              <a:gd name="connsiteX2" fmla="*/ 9131643 w 9144000"/>
              <a:gd name="connsiteY2" fmla="*/ 4237809 h 4843291"/>
              <a:gd name="connsiteX3" fmla="*/ 37071 w 9144000"/>
              <a:gd name="connsiteY3" fmla="*/ 4843291 h 4843291"/>
              <a:gd name="connsiteX4" fmla="*/ 0 w 9144000"/>
              <a:gd name="connsiteY4" fmla="*/ 0 h 4843291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237809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0 w 9144000"/>
              <a:gd name="connsiteY0" fmla="*/ 0 h 4868004"/>
              <a:gd name="connsiteX1" fmla="*/ 9144000 w 9144000"/>
              <a:gd name="connsiteY1" fmla="*/ 0 h 4868004"/>
              <a:gd name="connsiteX2" fmla="*/ 9131643 w 9144000"/>
              <a:gd name="connsiteY2" fmla="*/ 4571441 h 4868004"/>
              <a:gd name="connsiteX3" fmla="*/ 12358 w 9144000"/>
              <a:gd name="connsiteY3" fmla="*/ 4868004 h 4868004"/>
              <a:gd name="connsiteX4" fmla="*/ 0 w 9144000"/>
              <a:gd name="connsiteY4" fmla="*/ 0 h 4868004"/>
              <a:gd name="connsiteX0" fmla="*/ 37334 w 9181334"/>
              <a:gd name="connsiteY0" fmla="*/ 0 h 4707366"/>
              <a:gd name="connsiteX1" fmla="*/ 9181334 w 9181334"/>
              <a:gd name="connsiteY1" fmla="*/ 0 h 4707366"/>
              <a:gd name="connsiteX2" fmla="*/ 9168977 w 9181334"/>
              <a:gd name="connsiteY2" fmla="*/ 4571441 h 4707366"/>
              <a:gd name="connsiteX3" fmla="*/ 265 w 9181334"/>
              <a:gd name="connsiteY3" fmla="*/ 4707366 h 4707366"/>
              <a:gd name="connsiteX4" fmla="*/ 37334 w 9181334"/>
              <a:gd name="connsiteY4" fmla="*/ 0 h 4707366"/>
              <a:gd name="connsiteX0" fmla="*/ 0 w 9193427"/>
              <a:gd name="connsiteY0" fmla="*/ 0 h 4707366"/>
              <a:gd name="connsiteX1" fmla="*/ 9193427 w 9193427"/>
              <a:gd name="connsiteY1" fmla="*/ 0 h 4707366"/>
              <a:gd name="connsiteX2" fmla="*/ 9181070 w 9193427"/>
              <a:gd name="connsiteY2" fmla="*/ 4571441 h 4707366"/>
              <a:gd name="connsiteX3" fmla="*/ 12358 w 9193427"/>
              <a:gd name="connsiteY3" fmla="*/ 4707366 h 4707366"/>
              <a:gd name="connsiteX4" fmla="*/ 0 w 9193427"/>
              <a:gd name="connsiteY4" fmla="*/ 0 h 4707366"/>
              <a:gd name="connsiteX0" fmla="*/ 0 w 9193427"/>
              <a:gd name="connsiteY0" fmla="*/ 0 h 4884333"/>
              <a:gd name="connsiteX1" fmla="*/ 9193427 w 9193427"/>
              <a:gd name="connsiteY1" fmla="*/ 0 h 4884333"/>
              <a:gd name="connsiteX2" fmla="*/ 9181070 w 9193427"/>
              <a:gd name="connsiteY2" fmla="*/ 4571441 h 4884333"/>
              <a:gd name="connsiteX3" fmla="*/ 12358 w 9193427"/>
              <a:gd name="connsiteY3" fmla="*/ 4707366 h 4884333"/>
              <a:gd name="connsiteX4" fmla="*/ 0 w 9193427"/>
              <a:gd name="connsiteY4" fmla="*/ 0 h 4884333"/>
              <a:gd name="connsiteX0" fmla="*/ 0 w 9193427"/>
              <a:gd name="connsiteY0" fmla="*/ 0 h 4868795"/>
              <a:gd name="connsiteX1" fmla="*/ 9193427 w 9193427"/>
              <a:gd name="connsiteY1" fmla="*/ 0 h 4868795"/>
              <a:gd name="connsiteX2" fmla="*/ 9181070 w 9193427"/>
              <a:gd name="connsiteY2" fmla="*/ 4571441 h 4868795"/>
              <a:gd name="connsiteX3" fmla="*/ 12358 w 9193427"/>
              <a:gd name="connsiteY3" fmla="*/ 4707366 h 4868795"/>
              <a:gd name="connsiteX4" fmla="*/ 0 w 9193427"/>
              <a:gd name="connsiteY4" fmla="*/ 0 h 4868795"/>
              <a:gd name="connsiteX0" fmla="*/ 0 w 9193427"/>
              <a:gd name="connsiteY0" fmla="*/ 0 h 4907393"/>
              <a:gd name="connsiteX1" fmla="*/ 9193427 w 9193427"/>
              <a:gd name="connsiteY1" fmla="*/ 0 h 4907393"/>
              <a:gd name="connsiteX2" fmla="*/ 9181070 w 9193427"/>
              <a:gd name="connsiteY2" fmla="*/ 4571441 h 4907393"/>
              <a:gd name="connsiteX3" fmla="*/ 12358 w 9193427"/>
              <a:gd name="connsiteY3" fmla="*/ 4707366 h 4907393"/>
              <a:gd name="connsiteX4" fmla="*/ 0 w 9193427"/>
              <a:gd name="connsiteY4" fmla="*/ 0 h 4907393"/>
              <a:gd name="connsiteX0" fmla="*/ 1188 w 9194615"/>
              <a:gd name="connsiteY0" fmla="*/ 0 h 4885615"/>
              <a:gd name="connsiteX1" fmla="*/ 9194615 w 9194615"/>
              <a:gd name="connsiteY1" fmla="*/ 0 h 4885615"/>
              <a:gd name="connsiteX2" fmla="*/ 9182258 w 9194615"/>
              <a:gd name="connsiteY2" fmla="*/ 4571441 h 4885615"/>
              <a:gd name="connsiteX3" fmla="*/ 1189 w 9194615"/>
              <a:gd name="connsiteY3" fmla="*/ 4682652 h 4885615"/>
              <a:gd name="connsiteX4" fmla="*/ 1188 w 9194615"/>
              <a:gd name="connsiteY4" fmla="*/ 0 h 4885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615" h="4885615">
                <a:moveTo>
                  <a:pt x="1188" y="0"/>
                </a:moveTo>
                <a:lnTo>
                  <a:pt x="9194615" y="0"/>
                </a:lnTo>
                <a:lnTo>
                  <a:pt x="9182258" y="4571441"/>
                </a:lnTo>
                <a:cubicBezTo>
                  <a:pt x="4717351" y="4060696"/>
                  <a:pt x="2353092" y="5366394"/>
                  <a:pt x="1189" y="4682652"/>
                </a:cubicBezTo>
                <a:cubicBezTo>
                  <a:pt x="-2930" y="3059984"/>
                  <a:pt x="5307" y="1622668"/>
                  <a:pt x="1188" y="0"/>
                </a:cubicBezTo>
                <a:close/>
              </a:path>
            </a:pathLst>
          </a:custGeo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58" y="279400"/>
            <a:ext cx="42275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6010507" y="409827"/>
            <a:ext cx="3154131" cy="40434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/>
            <a:endParaRPr lang="en-US" altLang="en-US" dirty="0">
              <a:solidFill>
                <a:srgbClr val="FFFFFF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89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lmeplus.org/app/uploads/2020/03/Revision-logros-MIC-CLME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7" b="9077"/>
          <a:stretch>
            <a:fillRect/>
          </a:stretch>
        </p:blipFill>
        <p:spPr/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2388" y="1817178"/>
            <a:ext cx="9231313" cy="2679770"/>
          </a:xfrm>
          <a:prstGeom prst="rect">
            <a:avLst/>
          </a:prstGeom>
          <a:solidFill>
            <a:schemeClr val="tx1">
              <a:lumMod val="50000"/>
              <a:lumOff val="50000"/>
              <a:alpha val="71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s-419" altLang="en-US" dirty="0">
              <a:solidFill>
                <a:srgbClr val="FFFFFF"/>
              </a:solidFill>
              <a:cs typeface="MS PGothic" charset="0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9199151 w 22351"/>
              <a:gd name="T1" fmla="*/ 1223910 h 2552"/>
              <a:gd name="T2" fmla="*/ 9199151 w 22351"/>
              <a:gd name="T3" fmla="*/ 275452 h 2552"/>
              <a:gd name="T4" fmla="*/ 3476333 w 22351"/>
              <a:gd name="T5" fmla="*/ 435050 h 2552"/>
              <a:gd name="T6" fmla="*/ 0 w 22351"/>
              <a:gd name="T7" fmla="*/ 318236 h 2552"/>
              <a:gd name="T8" fmla="*/ 0 w 22351"/>
              <a:gd name="T9" fmla="*/ 1226313 h 2552"/>
              <a:gd name="T10" fmla="*/ 9199151 w 22351"/>
              <a:gd name="T11" fmla="*/ 1223910 h 25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419"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6074499" y="6036682"/>
            <a:ext cx="297464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419" sz="7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Catalizando la implementación del </a:t>
            </a:r>
            <a:r>
              <a:rPr lang="es-419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Programa de </a:t>
            </a:r>
            <a:r>
              <a:rPr lang="es-419" sz="7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Acciones Estratégicas </a:t>
            </a:r>
            <a:r>
              <a:rPr lang="es-419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de los </a:t>
            </a:r>
            <a:r>
              <a:rPr lang="es-419" sz="7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Grandes Ecosistemas Marinos </a:t>
            </a:r>
          </a:p>
          <a:p>
            <a:pPr algn="ctr">
              <a:defRPr/>
            </a:pPr>
            <a:r>
              <a:rPr lang="es-419" sz="7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del </a:t>
            </a:r>
            <a:r>
              <a:rPr lang="es-419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Caribe y </a:t>
            </a:r>
            <a:r>
              <a:rPr lang="es-419" sz="7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de la Plataforma del </a:t>
            </a:r>
            <a:r>
              <a:rPr lang="es-419" sz="7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Norte de </a:t>
            </a:r>
            <a:r>
              <a:rPr lang="es-419" sz="7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  <a:t>Brasil</a:t>
            </a:r>
            <a:endParaRPr lang="es-419" sz="700" b="1" i="1" dirty="0">
              <a:solidFill>
                <a:schemeClr val="tx1">
                  <a:lumMod val="50000"/>
                  <a:lumOff val="50000"/>
                </a:schemeClr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62005" y="2050655"/>
            <a:ext cx="92313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</a:pPr>
            <a:r>
              <a:rPr lang="es-ES" sz="4400" b="1" i="1" dirty="0" smtClean="0">
                <a:solidFill>
                  <a:schemeClr val="bg1"/>
                </a:solidFill>
              </a:rPr>
              <a:t>Progreso hacia la Gobernanza Integrada de los </a:t>
            </a:r>
            <a:r>
              <a:rPr lang="es-ES" sz="4400" b="1" i="1" dirty="0" err="1" smtClean="0">
                <a:solidFill>
                  <a:schemeClr val="bg1"/>
                </a:solidFill>
              </a:rPr>
              <a:t>Oceanos</a:t>
            </a:r>
            <a:r>
              <a:rPr lang="es-ES" sz="4400" b="1" i="1" dirty="0" smtClean="0">
                <a:solidFill>
                  <a:schemeClr val="bg1"/>
                </a:solidFill>
              </a:rPr>
              <a:t> en la </a:t>
            </a:r>
            <a:r>
              <a:rPr lang="es-ES" sz="4400" b="1" i="1" dirty="0" err="1" smtClean="0">
                <a:solidFill>
                  <a:schemeClr val="bg1"/>
                </a:solidFill>
              </a:rPr>
              <a:t>Region</a:t>
            </a:r>
            <a:r>
              <a:rPr lang="es-ES" sz="4400" b="1" i="1" dirty="0" smtClean="0">
                <a:solidFill>
                  <a:schemeClr val="bg1"/>
                </a:solidFill>
              </a:rPr>
              <a:t> en los últimos 20 años</a:t>
            </a:r>
            <a:endParaRPr lang="es-419" sz="4400" dirty="0">
              <a:solidFill>
                <a:schemeClr val="bg1"/>
              </a:solidFill>
              <a:latin typeface="Avenir Heavy" charset="0"/>
              <a:ea typeface="ＭＳ Ｐゴシック" charset="-128"/>
              <a:cs typeface="Avenir Heavy" charset="0"/>
            </a:endParaRPr>
          </a:p>
        </p:txBody>
      </p:sp>
      <p:sp>
        <p:nvSpPr>
          <p:cNvPr id="13" name="Text Box 10"/>
          <p:cNvSpPr txBox="1"/>
          <p:nvPr/>
        </p:nvSpPr>
        <p:spPr>
          <a:xfrm>
            <a:off x="5092262" y="392428"/>
            <a:ext cx="4051738" cy="407275"/>
          </a:xfrm>
          <a:prstGeom prst="rect">
            <a:avLst/>
          </a:prstGeom>
          <a:noFill/>
          <a:ln>
            <a:noFill/>
          </a:ln>
          <a:effectLst/>
          <a:ex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/>
          <a:lstStyle/>
          <a:p>
            <a:pPr algn="ctr">
              <a:spcBef>
                <a:spcPts val="0"/>
              </a:spcBef>
              <a:spcAft>
                <a:spcPts val="100"/>
              </a:spcAft>
              <a:defRPr/>
            </a:pPr>
            <a:r>
              <a:rPr lang="es-CO" sz="1050" dirty="0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Virtual Project </a:t>
            </a:r>
            <a:r>
              <a:rPr lang="es-CO" sz="1050" dirty="0" err="1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Steering</a:t>
            </a:r>
            <a:r>
              <a:rPr lang="es-CO" sz="1050" dirty="0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sz="1050" dirty="0" err="1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Committee</a:t>
            </a:r>
            <a:r>
              <a:rPr lang="es-CO" sz="1050" dirty="0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 Meeting</a:t>
            </a:r>
          </a:p>
          <a:p>
            <a:pPr algn="ctr">
              <a:spcBef>
                <a:spcPts val="0"/>
              </a:spcBef>
              <a:spcAft>
                <a:spcPts val="100"/>
              </a:spcAft>
              <a:defRPr/>
            </a:pPr>
            <a:r>
              <a:rPr lang="es-CO" sz="1050" dirty="0" smtClean="0">
                <a:solidFill>
                  <a:srgbClr val="FFFFFF"/>
                </a:solidFill>
                <a:latin typeface="Avenir Heavy"/>
                <a:ea typeface="Calibri" panose="020F0502020204030204" pitchFamily="34" charset="0"/>
                <a:cs typeface="Times New Roman" panose="02020603050405020304" pitchFamily="18" charset="0"/>
              </a:rPr>
              <a:t>16-18 June 2020</a:t>
            </a:r>
            <a:endParaRPr lang="es-419" sz="1050" dirty="0">
              <a:solidFill>
                <a:srgbClr val="FFFFFF"/>
              </a:solidFill>
              <a:latin typeface="Avenir Heavy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881" y="1014115"/>
            <a:ext cx="6264091" cy="454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8365" y="4730380"/>
            <a:ext cx="5667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100" b="1" dirty="0" smtClean="0">
                <a:solidFill>
                  <a:schemeClr val="bg1"/>
                </a:solidFill>
              </a:rPr>
              <a:t>info@clmeproject.org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" y="6593789"/>
            <a:ext cx="9144000" cy="277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56" y="1068145"/>
            <a:ext cx="1393222" cy="3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9595"/>
            <a:ext cx="9144000" cy="1613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" y="2564873"/>
            <a:ext cx="9144000" cy="3322567"/>
          </a:xfrm>
          <a:prstGeom prst="rect">
            <a:avLst/>
          </a:prstGeom>
        </p:spPr>
      </p:pic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29702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0070C0"/>
                </a:solidFill>
              </a:rPr>
              <a:t>DEL RESUMEN EJECUTIVO DEL PAE</a:t>
            </a:r>
            <a:endParaRPr lang="es-CO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2443" y="2561079"/>
            <a:ext cx="8798729" cy="3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 bwMode="auto">
          <a:xfrm>
            <a:off x="58271" y="983876"/>
            <a:ext cx="8987117" cy="510989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11" name="Rectangle 10"/>
          <p:cNvSpPr/>
          <p:nvPr/>
        </p:nvSpPr>
        <p:spPr bwMode="auto">
          <a:xfrm>
            <a:off x="136712" y="4617136"/>
            <a:ext cx="8987117" cy="1224865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13" name="Rectangle 12"/>
          <p:cNvSpPr/>
          <p:nvPr/>
        </p:nvSpPr>
        <p:spPr bwMode="auto">
          <a:xfrm>
            <a:off x="58271" y="2021217"/>
            <a:ext cx="6225989" cy="298401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14" name="Rectangle 13"/>
          <p:cNvSpPr/>
          <p:nvPr/>
        </p:nvSpPr>
        <p:spPr bwMode="auto">
          <a:xfrm>
            <a:off x="6692153" y="1751286"/>
            <a:ext cx="2372472" cy="298401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6573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15"/>
            <a:ext cx="9144000" cy="4589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7562" y="3903009"/>
            <a:ext cx="4370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UCP del Proyecto CLME+ =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Secretaria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interina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Membresia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OIG’s MPC: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puede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ser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basada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en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pero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no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debe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ser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necesiaramente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restringida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a OIG’s del MIC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7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" y="35169"/>
            <a:ext cx="8720165" cy="559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8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" y="736073"/>
            <a:ext cx="7256633" cy="6065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1956" y="28187"/>
            <a:ext cx="6620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u="sng" dirty="0" smtClean="0"/>
              <a:t>MANEJO DE CONOCIMIENTOS!</a:t>
            </a:r>
            <a:endParaRPr lang="es-CO" sz="40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237650" y="1043402"/>
            <a:ext cx="2663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0000"/>
                </a:solidFill>
              </a:rPr>
              <a:t>Conocimientos y datos/información dirigen el proceso de desarrollo ADT/PAE!</a:t>
            </a:r>
            <a:endParaRPr lang="es-C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2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140"/>
            <a:ext cx="9144000" cy="40145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491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92" y="0"/>
            <a:ext cx="54240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24048" y="1161288"/>
            <a:ext cx="2299912" cy="124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hlinkClick r:id="rId4"/>
              </a:rPr>
              <a:t>https://clmeplus.org/app/uploads/2020/03/Revision-logros-MIC-CLME.pdf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0068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2498" y="279345"/>
            <a:ext cx="1513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err="1" smtClean="0"/>
              <a:t>Presentacion</a:t>
            </a:r>
            <a:r>
              <a:rPr lang="es-CO" dirty="0" smtClean="0"/>
              <a:t> </a:t>
            </a:r>
          </a:p>
          <a:p>
            <a:r>
              <a:rPr lang="es-CO" dirty="0" err="1" smtClean="0"/>
              <a:t>Powerpoint</a:t>
            </a:r>
            <a:r>
              <a:rPr lang="es-CO" dirty="0" smtClean="0"/>
              <a:t>:</a:t>
            </a:r>
            <a:endParaRPr lang="es-CO" dirty="0" smtClean="0"/>
          </a:p>
          <a:p>
            <a:endParaRPr lang="es-CO" dirty="0"/>
          </a:p>
          <a:p>
            <a:r>
              <a:rPr lang="es-CO" dirty="0" smtClean="0"/>
              <a:t>Enlac</a:t>
            </a:r>
            <a:r>
              <a:rPr lang="es-CO" dirty="0" smtClean="0"/>
              <a:t>e en su Programa de Trabajo, balo el </a:t>
            </a:r>
            <a:r>
              <a:rPr lang="es-CO" dirty="0" err="1" smtClean="0"/>
              <a:t>Item</a:t>
            </a:r>
            <a:r>
              <a:rPr lang="es-CO" dirty="0" smtClean="0"/>
              <a:t> 3</a:t>
            </a:r>
            <a:endParaRPr lang="es-CO" dirty="0" smtClean="0"/>
          </a:p>
          <a:p>
            <a:endParaRPr lang="es-CO" dirty="0"/>
          </a:p>
          <a:p>
            <a:endParaRPr lang="es-CO" dirty="0" smtClean="0"/>
          </a:p>
          <a:p>
            <a:r>
              <a:rPr lang="es-CO" dirty="0" smtClean="0"/>
              <a:t>Enlace en </a:t>
            </a:r>
            <a:r>
              <a:rPr lang="es-CO" dirty="0" err="1" smtClean="0"/>
              <a:t>Loomio</a:t>
            </a:r>
            <a:r>
              <a:rPr lang="es-CO" dirty="0" smtClean="0"/>
              <a:t>, Hilos 2.1.1.1 y 2.1.1.2</a:t>
            </a:r>
            <a:endParaRPr lang="es-CO" dirty="0" smtClean="0"/>
          </a:p>
          <a:p>
            <a:r>
              <a:rPr lang="es-CO" dirty="0" smtClean="0"/>
              <a:t>(bajo “Materiales de Referencia”)</a:t>
            </a:r>
            <a:endParaRPr lang="es-CO" dirty="0" smtClean="0"/>
          </a:p>
          <a:p>
            <a:endParaRPr lang="es-CO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3" y="132230"/>
            <a:ext cx="7208356" cy="54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040" y="348832"/>
            <a:ext cx="8762162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C00000"/>
                </a:solidFill>
              </a:rPr>
              <a:t>GOBERNANZA INTERACTIVA</a:t>
            </a:r>
          </a:p>
          <a:p>
            <a:pPr algn="ctr"/>
            <a:r>
              <a:rPr lang="es-CO" sz="2800" b="1" dirty="0" smtClean="0">
                <a:solidFill>
                  <a:srgbClr val="C00000"/>
                </a:solidFill>
              </a:rPr>
              <a:t>(contexto marino)</a:t>
            </a:r>
          </a:p>
          <a:p>
            <a:pPr algn="ctr"/>
            <a:endParaRPr lang="es-CO" sz="100" b="1" dirty="0"/>
          </a:p>
          <a:p>
            <a:pPr algn="ctr"/>
            <a:endParaRPr lang="es-CO" sz="2800" b="1" dirty="0" smtClean="0"/>
          </a:p>
          <a:p>
            <a:pPr algn="ctr"/>
            <a:r>
              <a:rPr lang="es-CO" sz="2800" b="1" dirty="0" smtClean="0"/>
              <a:t>El </a:t>
            </a:r>
            <a:r>
              <a:rPr lang="es-CO" sz="2800" b="1" dirty="0" smtClean="0">
                <a:solidFill>
                  <a:srgbClr val="0070C0"/>
                </a:solidFill>
              </a:rPr>
              <a:t>conjunto de acciones</a:t>
            </a:r>
            <a:r>
              <a:rPr lang="es-CO" sz="2800" b="1" dirty="0" smtClean="0"/>
              <a:t> emprendidas </a:t>
            </a:r>
          </a:p>
          <a:p>
            <a:pPr algn="ctr"/>
            <a:r>
              <a:rPr lang="es-CO" sz="2400" b="1" dirty="0" smtClean="0"/>
              <a:t>por los sectores publico, privado, sociedad civil, mundo académico</a:t>
            </a:r>
            <a:endParaRPr lang="es-CO" sz="3200" b="1" dirty="0" smtClean="0"/>
          </a:p>
          <a:p>
            <a:pPr algn="ctr"/>
            <a:r>
              <a:rPr lang="es-CO" sz="2800" b="1" dirty="0" smtClean="0"/>
              <a:t>para </a:t>
            </a:r>
            <a:r>
              <a:rPr lang="es-CO" sz="2800" b="1" dirty="0" smtClean="0">
                <a:solidFill>
                  <a:srgbClr val="0070C0"/>
                </a:solidFill>
              </a:rPr>
              <a:t>aprovechar las oportunidades</a:t>
            </a:r>
          </a:p>
          <a:p>
            <a:pPr algn="ctr"/>
            <a:r>
              <a:rPr lang="es-CO" sz="2000" dirty="0" smtClean="0">
                <a:solidFill>
                  <a:srgbClr val="0070C0"/>
                </a:solidFill>
              </a:rPr>
              <a:t>(de desarrollo socio-económico sostenible)</a:t>
            </a:r>
            <a:endParaRPr lang="es-CO" sz="2800" dirty="0" smtClean="0">
              <a:solidFill>
                <a:srgbClr val="0070C0"/>
              </a:solidFill>
            </a:endParaRPr>
          </a:p>
          <a:p>
            <a:pPr algn="ctr"/>
            <a:r>
              <a:rPr lang="es-CO" sz="2800" b="1" dirty="0" smtClean="0"/>
              <a:t>Y </a:t>
            </a:r>
          </a:p>
          <a:p>
            <a:pPr algn="ctr"/>
            <a:r>
              <a:rPr lang="es-CO" sz="2800" b="1" dirty="0" smtClean="0"/>
              <a:t>para </a:t>
            </a:r>
            <a:r>
              <a:rPr lang="es-CO" sz="2800" b="1" dirty="0" smtClean="0">
                <a:solidFill>
                  <a:srgbClr val="0070C0"/>
                </a:solidFill>
              </a:rPr>
              <a:t>resolver los problemas ambientales</a:t>
            </a:r>
          </a:p>
          <a:p>
            <a:pPr algn="ctr"/>
            <a:r>
              <a:rPr lang="es-CO" sz="2800" b="1" dirty="0" smtClean="0"/>
              <a:t>asociados al Ambiente Marino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0862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168"/>
            <a:ext cx="9144000" cy="5038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2304" y="-64501"/>
            <a:ext cx="4609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dirty="0" smtClean="0"/>
              <a:t>clmeplus.org</a:t>
            </a:r>
            <a:endParaRPr lang="es-CO" sz="44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646679" y="3354065"/>
            <a:ext cx="2007127" cy="247760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06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16" y="0"/>
            <a:ext cx="651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2" y="2758348"/>
            <a:ext cx="5010912" cy="1589006"/>
          </a:xfrm>
          <a:prstGeom prst="rect">
            <a:avLst/>
          </a:prstGeom>
        </p:spPr>
      </p:pic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2" y="41121"/>
            <a:ext cx="3419062" cy="1433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1" y="1502274"/>
            <a:ext cx="3455683" cy="1418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3384" y="33868"/>
            <a:ext cx="3466007" cy="1432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638" y="1502274"/>
            <a:ext cx="3347054" cy="14182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6769" y="4877321"/>
            <a:ext cx="4637856" cy="1931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0669" y="2956582"/>
            <a:ext cx="4310055" cy="18054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33" y="3933206"/>
            <a:ext cx="4550504" cy="19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" y="804283"/>
            <a:ext cx="9144000" cy="38986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143" y="995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rgbClr val="C00000"/>
                </a:solidFill>
              </a:rPr>
              <a:t>AUGUST 2006!</a:t>
            </a:r>
            <a:endParaRPr lang="es-CO" sz="36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82" y="4811494"/>
            <a:ext cx="90643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chemeClr val="tx2"/>
                </a:solidFill>
              </a:rPr>
              <a:t>JUNE 2020: </a:t>
            </a:r>
          </a:p>
          <a:p>
            <a:pPr algn="ctr"/>
            <a:r>
              <a:rPr lang="es-CO" b="1" dirty="0" smtClean="0">
                <a:solidFill>
                  <a:schemeClr val="tx2"/>
                </a:solidFill>
              </a:rPr>
              <a:t>SEEKING TO DECIDE ON THE COORDINATION MECHANISM</a:t>
            </a:r>
          </a:p>
          <a:p>
            <a:pPr algn="ctr"/>
            <a:r>
              <a:rPr lang="es-CO" sz="1200" i="1" dirty="0" smtClean="0">
                <a:solidFill>
                  <a:schemeClr val="tx2"/>
                </a:solidFill>
              </a:rPr>
              <a:t>…</a:t>
            </a:r>
            <a:r>
              <a:rPr lang="es-CO" sz="1200" i="1" dirty="0" err="1" smtClean="0">
                <a:solidFill>
                  <a:schemeClr val="tx2"/>
                </a:solidFill>
              </a:rPr>
              <a:t>under</a:t>
            </a:r>
            <a:r>
              <a:rPr lang="es-CO" sz="1200" i="1" dirty="0" smtClean="0">
                <a:solidFill>
                  <a:schemeClr val="tx2"/>
                </a:solidFill>
              </a:rPr>
              <a:t> </a:t>
            </a:r>
            <a:r>
              <a:rPr lang="es-CO" sz="1200" i="1" dirty="0" err="1" smtClean="0">
                <a:solidFill>
                  <a:schemeClr val="tx2"/>
                </a:solidFill>
              </a:rPr>
              <a:t>Panama’s</a:t>
            </a:r>
            <a:r>
              <a:rPr lang="es-CO" sz="1200" i="1" dirty="0" smtClean="0">
                <a:solidFill>
                  <a:schemeClr val="tx2"/>
                </a:solidFill>
              </a:rPr>
              <a:t> </a:t>
            </a:r>
            <a:r>
              <a:rPr lang="es-CO" sz="1200" i="1" dirty="0" err="1" smtClean="0">
                <a:solidFill>
                  <a:schemeClr val="tx2"/>
                </a:solidFill>
              </a:rPr>
              <a:t>Chairmanship</a:t>
            </a:r>
            <a:endParaRPr lang="es-CO" sz="12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2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776" y="246888"/>
            <a:ext cx="81838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solidFill>
                  <a:srgbClr val="C00000"/>
                </a:solidFill>
              </a:rPr>
              <a:t>POR PRIMERA VEZ</a:t>
            </a:r>
            <a:r>
              <a:rPr lang="es-CO" dirty="0" smtClean="0"/>
              <a:t> EN LA REGION – CATALIZADO A TRAVES/APOYADFO POR </a:t>
            </a:r>
            <a:r>
              <a:rPr lang="es-CO" b="1" dirty="0" smtClean="0">
                <a:solidFill>
                  <a:srgbClr val="00B0F0"/>
                </a:solidFill>
              </a:rPr>
              <a:t>LA INICIATIVA CLME+</a:t>
            </a:r>
            <a:endParaRPr lang="es-CO" b="1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18" y="988158"/>
            <a:ext cx="818388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b="1" dirty="0" smtClean="0"/>
              <a:t>Programa de Acciones </a:t>
            </a:r>
            <a:r>
              <a:rPr lang="es-CO" b="1" dirty="0" err="1" smtClean="0"/>
              <a:t>Estrategicas</a:t>
            </a:r>
            <a:r>
              <a:rPr lang="es-CO" b="1" dirty="0" smtClean="0"/>
              <a:t> </a:t>
            </a:r>
            <a:r>
              <a:rPr lang="es-CO" dirty="0" smtClean="0"/>
              <a:t>regional e integrado</a:t>
            </a:r>
            <a:endParaRPr lang="es-CO" b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dirty="0"/>
              <a:t>Por primera </a:t>
            </a:r>
            <a:r>
              <a:rPr lang="es-CO" dirty="0" smtClean="0"/>
              <a:t>(y segunda) vez  </a:t>
            </a:r>
            <a:r>
              <a:rPr lang="es-CO" dirty="0"/>
              <a:t>- </a:t>
            </a:r>
            <a:r>
              <a:rPr lang="es-CO" dirty="0" err="1" smtClean="0"/>
              <a:t>Reunion</a:t>
            </a:r>
            <a:r>
              <a:rPr lang="es-CO" dirty="0" smtClean="0"/>
              <a:t> </a:t>
            </a:r>
            <a:r>
              <a:rPr lang="es-CO" b="1" dirty="0" smtClean="0"/>
              <a:t>Ministerial </a:t>
            </a:r>
            <a:r>
              <a:rPr lang="es-CO" b="1" dirty="0" smtClean="0"/>
              <a:t>CRFM-OSPESCA</a:t>
            </a:r>
            <a:endParaRPr lang="es-CO" b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dirty="0"/>
              <a:t>Por primera vez </a:t>
            </a:r>
            <a:r>
              <a:rPr lang="es-CO" dirty="0" smtClean="0"/>
              <a:t> - </a:t>
            </a:r>
            <a:r>
              <a:rPr lang="es-CO" dirty="0" err="1" smtClean="0"/>
              <a:t>Reunion</a:t>
            </a:r>
            <a:r>
              <a:rPr lang="es-CO" dirty="0" smtClean="0"/>
              <a:t> conjunta </a:t>
            </a:r>
            <a:r>
              <a:rPr lang="es-CO" b="1" dirty="0" smtClean="0"/>
              <a:t>SPAW-LBS </a:t>
            </a:r>
            <a:r>
              <a:rPr lang="es-CO" b="1" dirty="0" err="1" smtClean="0"/>
              <a:t>STACs</a:t>
            </a:r>
            <a:endParaRPr lang="es-CO" b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dirty="0"/>
              <a:t>Por primera </a:t>
            </a:r>
            <a:r>
              <a:rPr lang="es-CO" dirty="0" smtClean="0"/>
              <a:t>vez – </a:t>
            </a:r>
            <a:r>
              <a:rPr lang="es-CO" dirty="0" smtClean="0"/>
              <a:t>Programa de Trabajo conjunto </a:t>
            </a:r>
            <a:r>
              <a:rPr lang="es-CO" b="1" dirty="0" smtClean="0"/>
              <a:t>SPAW-LBS</a:t>
            </a:r>
            <a:endParaRPr lang="es-CO" b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b="1" dirty="0" smtClean="0"/>
              <a:t>Mecanismos Interinos de </a:t>
            </a:r>
            <a:r>
              <a:rPr lang="es-CO" b="1" dirty="0" err="1" smtClean="0"/>
              <a:t>Coordinacion</a:t>
            </a:r>
            <a:endParaRPr lang="es-CO" b="1" dirty="0" smtClean="0"/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CO" sz="1600" dirty="0" smtClean="0"/>
              <a:t>globalmente, el tema de la necesidad de colaboración entre Mecanismos Pesqueros, Mares Regionales (y </a:t>
            </a:r>
            <a:r>
              <a:rPr lang="es-CO" sz="1600" dirty="0" err="1" smtClean="0"/>
              <a:t>GEMs</a:t>
            </a:r>
            <a:r>
              <a:rPr lang="es-CO" sz="1600" dirty="0" smtClean="0"/>
              <a:t>/</a:t>
            </a:r>
            <a:r>
              <a:rPr lang="es-CO" sz="1600" dirty="0" err="1" smtClean="0"/>
              <a:t>LME’s</a:t>
            </a:r>
            <a:r>
              <a:rPr lang="es-CO" sz="1600" dirty="0" smtClean="0"/>
              <a:t>) es absolutamente </a:t>
            </a:r>
            <a:r>
              <a:rPr lang="es-CO" sz="1600" b="1" dirty="0" smtClean="0">
                <a:solidFill>
                  <a:srgbClr val="C00000"/>
                </a:solidFill>
              </a:rPr>
              <a:t>HOT</a:t>
            </a:r>
            <a:r>
              <a:rPr lang="es-CO" dirty="0" smtClean="0"/>
              <a:t>! </a:t>
            </a:r>
            <a:r>
              <a:rPr lang="es-CO" b="1" dirty="0" smtClean="0">
                <a:solidFill>
                  <a:srgbClr val="00B0F0"/>
                </a:solidFill>
              </a:rPr>
              <a:t>Nuestro región ya </a:t>
            </a:r>
            <a:r>
              <a:rPr lang="es-CO" b="1" dirty="0" err="1" smtClean="0">
                <a:solidFill>
                  <a:srgbClr val="00B0F0"/>
                </a:solidFill>
              </a:rPr>
              <a:t>establecio</a:t>
            </a:r>
            <a:r>
              <a:rPr lang="es-CO" b="1" dirty="0" smtClean="0">
                <a:solidFill>
                  <a:srgbClr val="00B0F0"/>
                </a:solidFill>
              </a:rPr>
              <a:t> el MIC CLME+!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i="1" dirty="0" smtClean="0"/>
              <a:t>Avances hacia un </a:t>
            </a:r>
            <a:r>
              <a:rPr lang="es-CO" b="1" dirty="0" smtClean="0"/>
              <a:t>“enfoque programático”</a:t>
            </a:r>
            <a:r>
              <a:rPr lang="es-CO" dirty="0" smtClean="0"/>
              <a:t> para proyectos GEF Aguas Internacionales en la región</a:t>
            </a:r>
            <a:endParaRPr lang="es-CO" b="1" dirty="0" smtClean="0">
              <a:solidFill>
                <a:srgbClr val="00B0F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dirty="0" smtClean="0"/>
              <a:t>Primer </a:t>
            </a:r>
            <a:r>
              <a:rPr lang="es-CO" b="1" dirty="0" err="1" smtClean="0"/>
              <a:t>geonode</a:t>
            </a:r>
            <a:r>
              <a:rPr lang="es-CO" b="1" dirty="0" smtClean="0"/>
              <a:t> regional </a:t>
            </a:r>
            <a:r>
              <a:rPr lang="es-CO" dirty="0" smtClean="0"/>
              <a:t>con información sobre </a:t>
            </a:r>
            <a:r>
              <a:rPr lang="es-CO" b="1" dirty="0" smtClean="0"/>
              <a:t>gobernanza marina</a:t>
            </a:r>
            <a:endParaRPr lang="es-CO" b="1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dirty="0" smtClean="0"/>
              <a:t>Prototipo de </a:t>
            </a:r>
            <a:r>
              <a:rPr lang="es-CO" b="1" dirty="0" smtClean="0"/>
              <a:t>HUB regional de Manejo de Conocimientos </a:t>
            </a:r>
            <a:r>
              <a:rPr lang="es-CO" dirty="0" smtClean="0"/>
              <a:t>sobre Gobernanza </a:t>
            </a:r>
            <a:r>
              <a:rPr lang="es-CO" dirty="0" err="1" smtClean="0"/>
              <a:t>Oceanica</a:t>
            </a:r>
            <a:endParaRPr lang="es-CO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dirty="0" smtClean="0"/>
              <a:t>Primer informe “</a:t>
            </a:r>
            <a:r>
              <a:rPr lang="es-CO" b="1" dirty="0" smtClean="0"/>
              <a:t>SOCAR LBS” </a:t>
            </a:r>
            <a:r>
              <a:rPr lang="es-CO" dirty="0" smtClean="0"/>
              <a:t>(fuentes </a:t>
            </a:r>
            <a:r>
              <a:rPr lang="es-CO" dirty="0" err="1" smtClean="0"/>
              <a:t>terrestes</a:t>
            </a:r>
            <a:r>
              <a:rPr lang="es-CO" dirty="0" smtClean="0"/>
              <a:t> de contaminación)</a:t>
            </a:r>
            <a:endParaRPr lang="es-CO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dirty="0" smtClean="0"/>
              <a:t>Primer informe “</a:t>
            </a:r>
            <a:r>
              <a:rPr lang="es-CO" b="1" dirty="0" smtClean="0"/>
              <a:t>Estado de los </a:t>
            </a:r>
            <a:r>
              <a:rPr lang="es-CO" b="1" dirty="0" err="1" smtClean="0"/>
              <a:t>Habitats</a:t>
            </a:r>
            <a:r>
              <a:rPr lang="es-CO" dirty="0" smtClean="0"/>
              <a:t>”</a:t>
            </a:r>
            <a:endParaRPr lang="es-CO" b="1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CO" b="1" dirty="0" smtClean="0"/>
              <a:t>…</a:t>
            </a:r>
            <a:endParaRPr lang="es-CO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879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1208" y="180870"/>
            <a:ext cx="87637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AREA FOCAL “AGUAS INTERNACIONALES DEL GEF/FMAM”:</a:t>
            </a:r>
            <a:endParaRPr lang="es-CO" sz="2800" b="1" dirty="0" smtClean="0"/>
          </a:p>
          <a:p>
            <a:pPr algn="ctr"/>
            <a:r>
              <a:rPr lang="es-CO" sz="2000" b="1" dirty="0" smtClean="0"/>
              <a:t>resolver los problemas (de gobernanza) </a:t>
            </a:r>
          </a:p>
          <a:p>
            <a:pPr algn="ctr"/>
            <a:r>
              <a:rPr lang="es-CO" sz="2000" b="1" dirty="0" smtClean="0"/>
              <a:t>de los recursos acuáticos y marinos transfronterizos</a:t>
            </a:r>
          </a:p>
          <a:p>
            <a:pPr algn="ctr"/>
            <a:endParaRPr lang="es-CO" sz="2000" b="1" dirty="0" smtClean="0"/>
          </a:p>
          <a:p>
            <a:pPr algn="ctr"/>
            <a:r>
              <a:rPr lang="es-CO" sz="2800" b="1" dirty="0" smtClean="0"/>
              <a:t>PROCESO ADT/PAE = PROCESO CICLICO</a:t>
            </a:r>
            <a:endParaRPr lang="en-US" sz="2000" b="1" dirty="0"/>
          </a:p>
        </p:txBody>
      </p:sp>
      <p:pic>
        <p:nvPicPr>
          <p:cNvPr id="8" name="Picture 2" descr="Image result for GEF TDA SAP cyclical pro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49" y="2181659"/>
            <a:ext cx="6312906" cy="35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3" y="674847"/>
            <a:ext cx="9144000" cy="44130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350936" y="1507253"/>
            <a:ext cx="2009671" cy="21101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632287" y="1477109"/>
            <a:ext cx="15323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CCAD ERAM 2020-25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8083" y="4441552"/>
            <a:ext cx="1952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MIC CLME+ </a:t>
            </a:r>
          </a:p>
          <a:p>
            <a:endParaRPr lang="es-CO" sz="1200" i="1" dirty="0" smtClean="0"/>
          </a:p>
          <a:p>
            <a:r>
              <a:rPr lang="es-CO" sz="1200" i="1" dirty="0" smtClean="0"/>
              <a:t>Manejo de </a:t>
            </a:r>
          </a:p>
          <a:p>
            <a:r>
              <a:rPr lang="es-CO" sz="1200" i="1" dirty="0" smtClean="0"/>
              <a:t>Conocimientos / </a:t>
            </a:r>
            <a:r>
              <a:rPr lang="es-CO" sz="1200" i="1" dirty="0" err="1" smtClean="0"/>
              <a:t>Informacion</a:t>
            </a:r>
            <a:endParaRPr lang="es-CO" sz="1200" i="1" dirty="0" smtClean="0"/>
          </a:p>
          <a:p>
            <a:endParaRPr lang="es-CO" sz="1200" dirty="0" smtClean="0"/>
          </a:p>
          <a:p>
            <a:r>
              <a:rPr lang="es-CO" sz="1200" dirty="0" smtClean="0"/>
              <a:t>CLME+ HUB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90292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8" y="1786727"/>
            <a:ext cx="9144000" cy="36877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638" y="300138"/>
            <a:ext cx="9144000" cy="1161288"/>
          </a:xfrm>
          <a:prstGeom prst="rect">
            <a:avLst/>
          </a:prstGeom>
        </p:spPr>
      </p:pic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-20638" y="5630863"/>
            <a:ext cx="9199563" cy="1227137"/>
          </a:xfrm>
          <a:custGeom>
            <a:avLst/>
            <a:gdLst>
              <a:gd name="T0" fmla="*/ 22350 w 22351"/>
              <a:gd name="T1" fmla="*/ 2546 h 2552"/>
              <a:gd name="T2" fmla="*/ 22350 w 22351"/>
              <a:gd name="T3" fmla="*/ 573 h 2552"/>
              <a:gd name="T4" fmla="*/ 8446 w 22351"/>
              <a:gd name="T5" fmla="*/ 905 h 2552"/>
              <a:gd name="T6" fmla="*/ 0 w 22351"/>
              <a:gd name="T7" fmla="*/ 662 h 2552"/>
              <a:gd name="T8" fmla="*/ 0 w 22351"/>
              <a:gd name="T9" fmla="*/ 2551 h 2552"/>
              <a:gd name="T10" fmla="*/ 22350 w 22351"/>
              <a:gd name="T11" fmla="*/ 2546 h 2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351" h="2552">
                <a:moveTo>
                  <a:pt x="22350" y="2546"/>
                </a:moveTo>
                <a:lnTo>
                  <a:pt x="22350" y="573"/>
                </a:lnTo>
                <a:cubicBezTo>
                  <a:pt x="19540" y="110"/>
                  <a:pt x="15136" y="0"/>
                  <a:pt x="8446" y="905"/>
                </a:cubicBezTo>
                <a:cubicBezTo>
                  <a:pt x="2266" y="1740"/>
                  <a:pt x="473" y="999"/>
                  <a:pt x="0" y="662"/>
                </a:cubicBezTo>
                <a:lnTo>
                  <a:pt x="0" y="2551"/>
                </a:lnTo>
                <a:lnTo>
                  <a:pt x="22350" y="2546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MS PGothic" charset="0"/>
              <a:cs typeface="MS P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5976938"/>
            <a:ext cx="17637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58271" y="835959"/>
            <a:ext cx="8987117" cy="723899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8" name="Rectangle 7"/>
          <p:cNvSpPr/>
          <p:nvPr/>
        </p:nvSpPr>
        <p:spPr bwMode="auto">
          <a:xfrm>
            <a:off x="4041206" y="1740928"/>
            <a:ext cx="2212041" cy="390164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  <p:sp>
        <p:nvSpPr>
          <p:cNvPr id="9" name="Rectangle 8"/>
          <p:cNvSpPr/>
          <p:nvPr/>
        </p:nvSpPr>
        <p:spPr bwMode="auto">
          <a:xfrm>
            <a:off x="58271" y="4215810"/>
            <a:ext cx="9006354" cy="1198872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54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ln>
          <a:noFill/>
        </a:ln>
        <a:effectLst/>
      </a:spPr>
      <a:bodyPr wrap="none" anchor="ctr"/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E296C017-2D57-5A44-8CFE-CBFA8C165753}" vid="{74321D34-4779-9542-96FE-4022094BE9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2593</TotalTime>
  <Words>370</Words>
  <Application>Microsoft Office PowerPoint</Application>
  <PresentationFormat>On-screen Show (4:3)</PresentationFormat>
  <Paragraphs>62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MS PGothic</vt:lpstr>
      <vt:lpstr>MS PGothic</vt:lpstr>
      <vt:lpstr>Arial</vt:lpstr>
      <vt:lpstr>Avenir Heavy</vt:lpstr>
      <vt:lpstr>Calibri</vt:lpstr>
      <vt:lpstr>Times New Roman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Ventura</dc:creator>
  <cp:lastModifiedBy>RPC CLMEPROJECT</cp:lastModifiedBy>
  <cp:revision>213</cp:revision>
  <dcterms:created xsi:type="dcterms:W3CDTF">2017-09-18T17:42:48Z</dcterms:created>
  <dcterms:modified xsi:type="dcterms:W3CDTF">2020-06-16T06:32:52Z</dcterms:modified>
</cp:coreProperties>
</file>