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1" roundtripDataSignature="AMtx7mgfJmhfGBH0BqaH+As6FtBzBjL9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CO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ront_cover_flags">
  <p:cSld name="front_cover_flags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7"/>
          <p:cNvSpPr/>
          <p:nvPr>
            <p:ph idx="2" type="pic"/>
          </p:nvPr>
        </p:nvSpPr>
        <p:spPr>
          <a:xfrm>
            <a:off x="-25307" y="1495426"/>
            <a:ext cx="9194615" cy="4885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7"/>
          <p:cNvSpPr/>
          <p:nvPr/>
        </p:nvSpPr>
        <p:spPr>
          <a:xfrm>
            <a:off x="5055476" y="409827"/>
            <a:ext cx="4109162" cy="40434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3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_text">
  <p:cSld name="picture_text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8"/>
          <p:cNvSpPr/>
          <p:nvPr>
            <p:ph idx="2" type="pic"/>
          </p:nvPr>
        </p:nvSpPr>
        <p:spPr>
          <a:xfrm>
            <a:off x="488752" y="1577081"/>
            <a:ext cx="3532101" cy="3534083"/>
          </a:xfrm>
          <a:prstGeom prst="ellipse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6" name="Google Shape;16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447" y="6333777"/>
            <a:ext cx="6264091" cy="45451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8"/>
          <p:cNvSpPr/>
          <p:nvPr/>
        </p:nvSpPr>
        <p:spPr>
          <a:xfrm>
            <a:off x="-20638" y="5630863"/>
            <a:ext cx="9199563" cy="1227137"/>
          </a:xfrm>
          <a:custGeom>
            <a:rect b="b" l="l" r="r" t="t"/>
            <a:pathLst>
              <a:path extrusionOk="0" h="2552" w="22351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ront_cover_no_flags">
  <p:cSld name="front_cover_no_flags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9"/>
          <p:cNvSpPr/>
          <p:nvPr>
            <p:ph idx="2" type="pic"/>
          </p:nvPr>
        </p:nvSpPr>
        <p:spPr>
          <a:xfrm>
            <a:off x="-25307" y="1495426"/>
            <a:ext cx="9194615" cy="4885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19"/>
          <p:cNvSpPr/>
          <p:nvPr/>
        </p:nvSpPr>
        <p:spPr>
          <a:xfrm>
            <a:off x="6010507" y="409827"/>
            <a:ext cx="3154131" cy="40434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21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447" y="6333777"/>
            <a:ext cx="6264091" cy="454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">
  <p:cSld name="tex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pictures">
  <p:cSld name="3 picture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1"/>
          <p:cNvSpPr/>
          <p:nvPr/>
        </p:nvSpPr>
        <p:spPr>
          <a:xfrm>
            <a:off x="4229100" y="409575"/>
            <a:ext cx="4935538" cy="18097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1"/>
          <p:cNvSpPr/>
          <p:nvPr>
            <p:ph idx="2" type="pic"/>
          </p:nvPr>
        </p:nvSpPr>
        <p:spPr>
          <a:xfrm>
            <a:off x="238233" y="1853179"/>
            <a:ext cx="2830512" cy="2832100"/>
          </a:xfrm>
          <a:prstGeom prst="ellipse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21"/>
          <p:cNvSpPr/>
          <p:nvPr>
            <p:ph idx="3" type="pic"/>
          </p:nvPr>
        </p:nvSpPr>
        <p:spPr>
          <a:xfrm>
            <a:off x="3185655" y="1853179"/>
            <a:ext cx="2830512" cy="2832100"/>
          </a:xfrm>
          <a:prstGeom prst="ellipse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21"/>
          <p:cNvSpPr/>
          <p:nvPr>
            <p:ph idx="4" type="pic"/>
          </p:nvPr>
        </p:nvSpPr>
        <p:spPr>
          <a:xfrm>
            <a:off x="6133076" y="1853179"/>
            <a:ext cx="2830512" cy="2832100"/>
          </a:xfrm>
          <a:prstGeom prst="ellipse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able_text">
  <p:cSld name="table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2"/>
          <p:cNvSpPr/>
          <p:nvPr/>
        </p:nvSpPr>
        <p:spPr>
          <a:xfrm>
            <a:off x="4229100" y="409575"/>
            <a:ext cx="4935538" cy="18097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2"/>
          <p:cNvSpPr/>
          <p:nvPr>
            <p:ph idx="2" type="tbl"/>
          </p:nvPr>
        </p:nvSpPr>
        <p:spPr>
          <a:xfrm>
            <a:off x="488029" y="1549400"/>
            <a:ext cx="3621088" cy="375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ack_cover_no_flags">
  <p:cSld name="back_cover_no_flag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23"/>
          <p:cNvSpPr/>
          <p:nvPr>
            <p:ph idx="2" type="pic"/>
          </p:nvPr>
        </p:nvSpPr>
        <p:spPr>
          <a:xfrm>
            <a:off x="-25307" y="1495426"/>
            <a:ext cx="9194615" cy="4885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23"/>
          <p:cNvSpPr/>
          <p:nvPr/>
        </p:nvSpPr>
        <p:spPr>
          <a:xfrm>
            <a:off x="4492487" y="409827"/>
            <a:ext cx="4672151" cy="40434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3"/>
          <p:cNvSpPr/>
          <p:nvPr/>
        </p:nvSpPr>
        <p:spPr>
          <a:xfrm>
            <a:off x="4519909" y="386679"/>
            <a:ext cx="4572000" cy="474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Teleconferencia </a:t>
            </a:r>
            <a:r>
              <a:rPr lang="es-CO"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CLME+  - MINAE Costa Rica</a:t>
            </a:r>
            <a:endParaRPr/>
          </a:p>
          <a:p>
            <a:pPr indent="0" lvl="0" marL="0" marR="0" rtl="0" algn="ctr"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2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11 de junio del 2020</a:t>
            </a:r>
            <a:endParaRPr sz="12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ack_cover_flags">
  <p:cSld name="back_cover_flag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39900" y="960438"/>
            <a:ext cx="7345363" cy="1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24"/>
          <p:cNvSpPr/>
          <p:nvPr>
            <p:ph idx="2" type="pic"/>
          </p:nvPr>
        </p:nvSpPr>
        <p:spPr>
          <a:xfrm>
            <a:off x="-25307" y="1495426"/>
            <a:ext cx="9194615" cy="4885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0" name="Google Shape;4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24"/>
          <p:cNvSpPr/>
          <p:nvPr/>
        </p:nvSpPr>
        <p:spPr>
          <a:xfrm>
            <a:off x="6010507" y="409827"/>
            <a:ext cx="3154131" cy="40434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27.png"/><Relationship Id="rId5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1" Type="http://schemas.openxmlformats.org/officeDocument/2006/relationships/image" Target="../media/image14.png"/><Relationship Id="rId10" Type="http://schemas.openxmlformats.org/officeDocument/2006/relationships/image" Target="../media/image13.png"/><Relationship Id="rId9" Type="http://schemas.openxmlformats.org/officeDocument/2006/relationships/image" Target="../media/image12.png"/><Relationship Id="rId5" Type="http://schemas.openxmlformats.org/officeDocument/2006/relationships/image" Target="../media/image6.png"/><Relationship Id="rId6" Type="http://schemas.openxmlformats.org/officeDocument/2006/relationships/image" Target="../media/image5.png"/><Relationship Id="rId7" Type="http://schemas.openxmlformats.org/officeDocument/2006/relationships/image" Target="../media/image11.png"/><Relationship Id="rId8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9077" l="0" r="0" t="9076"/>
          <a:stretch/>
        </p:blipFill>
        <p:spPr>
          <a:xfrm>
            <a:off x="-25307" y="1495426"/>
            <a:ext cx="9194615" cy="488561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"/>
          <p:cNvSpPr/>
          <p:nvPr/>
        </p:nvSpPr>
        <p:spPr>
          <a:xfrm>
            <a:off x="-52388" y="1817178"/>
            <a:ext cx="9231313" cy="2679770"/>
          </a:xfrm>
          <a:prstGeom prst="rect">
            <a:avLst/>
          </a:prstGeom>
          <a:solidFill>
            <a:srgbClr val="7F7F7F">
              <a:alpha val="709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1"/>
          <p:cNvSpPr/>
          <p:nvPr/>
        </p:nvSpPr>
        <p:spPr>
          <a:xfrm>
            <a:off x="-20638" y="5630863"/>
            <a:ext cx="9199563" cy="1227137"/>
          </a:xfrm>
          <a:custGeom>
            <a:rect b="b" l="l" r="r" t="t"/>
            <a:pathLst>
              <a:path extrusionOk="0" h="2552" w="22351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1"/>
          <p:cNvSpPr txBox="1"/>
          <p:nvPr/>
        </p:nvSpPr>
        <p:spPr>
          <a:xfrm>
            <a:off x="6074499" y="6036682"/>
            <a:ext cx="2974646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CO" sz="70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Catalizando la implementación del Programa de Acciones Estratégicas de los Grandes Ecosistemas Marinos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CO" sz="70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del Caribe y de la Plataforma del Norte de Brasil</a:t>
            </a:r>
            <a:endParaRPr b="1" i="1" sz="70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0" name="Google Shape;50;p1"/>
          <p:cNvSpPr/>
          <p:nvPr/>
        </p:nvSpPr>
        <p:spPr>
          <a:xfrm>
            <a:off x="-62005" y="2050655"/>
            <a:ext cx="9231313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CO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Progress towards integrated Ocean Governance over the past 20 years in the CLME+ region</a:t>
            </a:r>
            <a:endParaRPr sz="4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1" name="Google Shape;51;p1"/>
          <p:cNvSpPr txBox="1"/>
          <p:nvPr/>
        </p:nvSpPr>
        <p:spPr>
          <a:xfrm>
            <a:off x="5092262" y="392428"/>
            <a:ext cx="4051738" cy="407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05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Virtual Project Steering Committee Meeting</a:t>
            </a:r>
            <a:endParaRPr/>
          </a:p>
          <a:p>
            <a:pPr indent="0" lvl="0" marL="0" marR="0" rtl="0" algn="ctr"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05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16-18 June 2020</a:t>
            </a:r>
            <a:endParaRPr sz="105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2" name="Google Shape;5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22881" y="1014115"/>
            <a:ext cx="6264091" cy="45451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"/>
          <p:cNvSpPr txBox="1"/>
          <p:nvPr/>
        </p:nvSpPr>
        <p:spPr>
          <a:xfrm>
            <a:off x="1738365" y="4730380"/>
            <a:ext cx="5667270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info@clmeproject.org</a:t>
            </a:r>
            <a:endParaRPr/>
          </a:p>
        </p:txBody>
      </p:sp>
      <p:pic>
        <p:nvPicPr>
          <p:cNvPr id="54" name="Google Shape;54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16" y="6593789"/>
            <a:ext cx="9144000" cy="27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4356" y="1068145"/>
            <a:ext cx="1393222" cy="346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/>
          <p:nvPr/>
        </p:nvSpPr>
        <p:spPr>
          <a:xfrm>
            <a:off x="-20638" y="5630863"/>
            <a:ext cx="9199563" cy="1227137"/>
          </a:xfrm>
          <a:custGeom>
            <a:rect b="b" l="l" r="r" t="t"/>
            <a:pathLst>
              <a:path extrusionOk="0" h="2552" w="22351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0638" y="2758989"/>
            <a:ext cx="9144000" cy="2933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965532"/>
            <a:ext cx="9144000" cy="131702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0"/>
          <p:cNvSpPr txBox="1"/>
          <p:nvPr/>
        </p:nvSpPr>
        <p:spPr>
          <a:xfrm>
            <a:off x="0" y="297028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2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FROM THE SAP EXECUTIVE SUMMARY</a:t>
            </a:r>
            <a:endParaRPr b="1"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0" name="Google Shape;140;p10"/>
          <p:cNvCxnSpPr/>
          <p:nvPr/>
        </p:nvCxnSpPr>
        <p:spPr>
          <a:xfrm>
            <a:off x="102443" y="2561079"/>
            <a:ext cx="8798729" cy="3794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141" name="Google Shape;141;p10"/>
          <p:cNvSpPr/>
          <p:nvPr/>
        </p:nvSpPr>
        <p:spPr>
          <a:xfrm>
            <a:off x="58271" y="983876"/>
            <a:ext cx="8987117" cy="510989"/>
          </a:xfrm>
          <a:prstGeom prst="rect">
            <a:avLst/>
          </a:prstGeom>
          <a:solidFill>
            <a:srgbClr val="FFFF00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0"/>
          <p:cNvSpPr/>
          <p:nvPr/>
        </p:nvSpPr>
        <p:spPr>
          <a:xfrm>
            <a:off x="102443" y="4405998"/>
            <a:ext cx="8987117" cy="1224865"/>
          </a:xfrm>
          <a:prstGeom prst="rect">
            <a:avLst/>
          </a:prstGeom>
          <a:solidFill>
            <a:srgbClr val="FFFF00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0"/>
          <p:cNvSpPr/>
          <p:nvPr/>
        </p:nvSpPr>
        <p:spPr>
          <a:xfrm>
            <a:off x="58271" y="2021217"/>
            <a:ext cx="6225989" cy="298401"/>
          </a:xfrm>
          <a:prstGeom prst="rect">
            <a:avLst/>
          </a:prstGeom>
          <a:solidFill>
            <a:srgbClr val="FFFF00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0"/>
          <p:cNvSpPr/>
          <p:nvPr/>
        </p:nvSpPr>
        <p:spPr>
          <a:xfrm>
            <a:off x="6692153" y="1751286"/>
            <a:ext cx="2372472" cy="298401"/>
          </a:xfrm>
          <a:prstGeom prst="rect">
            <a:avLst/>
          </a:prstGeom>
          <a:solidFill>
            <a:srgbClr val="FFFF00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"/>
          <p:cNvSpPr/>
          <p:nvPr/>
        </p:nvSpPr>
        <p:spPr>
          <a:xfrm>
            <a:off x="-20638" y="5630863"/>
            <a:ext cx="9199563" cy="1227137"/>
          </a:xfrm>
          <a:custGeom>
            <a:rect b="b" l="l" r="r" t="t"/>
            <a:pathLst>
              <a:path extrusionOk="0" h="2552" w="22351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515"/>
            <a:ext cx="9144000" cy="458975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1"/>
          <p:cNvSpPr txBox="1"/>
          <p:nvPr/>
        </p:nvSpPr>
        <p:spPr>
          <a:xfrm>
            <a:off x="4727562" y="3903009"/>
            <a:ext cx="4370908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Font typeface="Arial"/>
              <a:buChar char="•"/>
            </a:pPr>
            <a:r>
              <a:rPr b="1" lang="es-CO" sz="18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UCP del Proyecto CLME+ = Secretaria (interina)</a:t>
            </a:r>
            <a:endParaRPr/>
          </a:p>
          <a:p>
            <a:pPr indent="-276225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r>
              <a:t/>
            </a:r>
            <a:endParaRPr b="1" sz="105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Font typeface="Arial"/>
              <a:buChar char="•"/>
            </a:pPr>
            <a:r>
              <a:rPr b="1" lang="es-CO" sz="18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Membresia OIG’s MPC: puede ser basada en, pero no debe ser necesiaramente restringida a OIG’s del MIC</a:t>
            </a:r>
            <a:endParaRPr b="1" sz="1800">
              <a:solidFill>
                <a:srgbClr val="008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"/>
          <p:cNvSpPr/>
          <p:nvPr/>
        </p:nvSpPr>
        <p:spPr>
          <a:xfrm>
            <a:off x="-20638" y="5630863"/>
            <a:ext cx="9199563" cy="1227137"/>
          </a:xfrm>
          <a:custGeom>
            <a:rect b="b" l="l" r="r" t="t"/>
            <a:pathLst>
              <a:path extrusionOk="0" h="2552" w="22351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288" y="35169"/>
            <a:ext cx="8720165" cy="5595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"/>
          <p:cNvSpPr/>
          <p:nvPr/>
        </p:nvSpPr>
        <p:spPr>
          <a:xfrm>
            <a:off x="-20638" y="5630863"/>
            <a:ext cx="9199563" cy="1227137"/>
          </a:xfrm>
          <a:custGeom>
            <a:rect b="b" l="l" r="r" t="t"/>
            <a:pathLst>
              <a:path extrusionOk="0" h="2552" w="22351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280" y="736073"/>
            <a:ext cx="7256633" cy="606511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3"/>
          <p:cNvSpPr txBox="1"/>
          <p:nvPr/>
        </p:nvSpPr>
        <p:spPr>
          <a:xfrm>
            <a:off x="1721956" y="28187"/>
            <a:ext cx="662025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Knowledge Management!</a:t>
            </a:r>
            <a:endParaRPr sz="40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3"/>
          <p:cNvSpPr txBox="1"/>
          <p:nvPr/>
        </p:nvSpPr>
        <p:spPr>
          <a:xfrm>
            <a:off x="6237650" y="1043402"/>
            <a:ext cx="266352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Knowledge &amp; data drives TSDA-SAP Development!</a:t>
            </a:r>
            <a:endParaRPr b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"/>
          <p:cNvSpPr/>
          <p:nvPr/>
        </p:nvSpPr>
        <p:spPr>
          <a:xfrm>
            <a:off x="-20638" y="5630863"/>
            <a:ext cx="9199563" cy="1227137"/>
          </a:xfrm>
          <a:custGeom>
            <a:rect b="b" l="l" r="r" t="t"/>
            <a:pathLst>
              <a:path extrusionOk="0" h="2552" w="22351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63140"/>
            <a:ext cx="9144000" cy="4014562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5"/>
          <p:cNvSpPr/>
          <p:nvPr/>
        </p:nvSpPr>
        <p:spPr>
          <a:xfrm>
            <a:off x="-20638" y="5630863"/>
            <a:ext cx="9199563" cy="1227137"/>
          </a:xfrm>
          <a:custGeom>
            <a:rect b="b" l="l" r="r" t="t"/>
            <a:pathLst>
              <a:path extrusionOk="0" h="2552" w="22351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5"/>
          <p:cNvSpPr txBox="1"/>
          <p:nvPr/>
        </p:nvSpPr>
        <p:spPr>
          <a:xfrm>
            <a:off x="6524048" y="1161288"/>
            <a:ext cx="2299912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Available through link in the PSC Work Programme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 permanently available on the CLME+ HUB Documents Library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021" y="0"/>
            <a:ext cx="530212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"/>
          <p:cNvSpPr/>
          <p:nvPr/>
        </p:nvSpPr>
        <p:spPr>
          <a:xfrm>
            <a:off x="-20638" y="5630863"/>
            <a:ext cx="9199563" cy="1227137"/>
          </a:xfrm>
          <a:custGeom>
            <a:rect b="b" l="l" r="r" t="t"/>
            <a:pathLst>
              <a:path extrusionOk="0" h="2552" w="22351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" name="Google Shape;6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76168"/>
            <a:ext cx="9144000" cy="5038828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"/>
          <p:cNvSpPr txBox="1"/>
          <p:nvPr/>
        </p:nvSpPr>
        <p:spPr>
          <a:xfrm>
            <a:off x="2022304" y="-64501"/>
            <a:ext cx="460994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clmeplus.org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646679" y="3354065"/>
            <a:ext cx="2007127" cy="2477606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"/>
          <p:cNvSpPr/>
          <p:nvPr/>
        </p:nvSpPr>
        <p:spPr>
          <a:xfrm>
            <a:off x="-20638" y="5630863"/>
            <a:ext cx="9199563" cy="1227137"/>
          </a:xfrm>
          <a:custGeom>
            <a:rect b="b" l="l" r="r" t="t"/>
            <a:pathLst>
              <a:path extrusionOk="0" h="2552" w="22351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" name="Google Shape;7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0916" y="0"/>
            <a:ext cx="651569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952" y="2758348"/>
            <a:ext cx="5010912" cy="158900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4"/>
          <p:cNvSpPr/>
          <p:nvPr/>
        </p:nvSpPr>
        <p:spPr>
          <a:xfrm>
            <a:off x="-20638" y="5630863"/>
            <a:ext cx="9199563" cy="1227137"/>
          </a:xfrm>
          <a:custGeom>
            <a:rect b="b" l="l" r="r" t="t"/>
            <a:pathLst>
              <a:path extrusionOk="0" h="2552" w="22351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" name="Google Shape;7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702" y="41121"/>
            <a:ext cx="3419062" cy="14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701" y="1502274"/>
            <a:ext cx="3455683" cy="1418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13384" y="33868"/>
            <a:ext cx="3466007" cy="14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62638" y="1502274"/>
            <a:ext cx="3347054" cy="1418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426769" y="4877321"/>
            <a:ext cx="4637856" cy="193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590669" y="2956582"/>
            <a:ext cx="4310055" cy="1805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7533" y="3933206"/>
            <a:ext cx="4550504" cy="1935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"/>
          <p:cNvSpPr/>
          <p:nvPr/>
        </p:nvSpPr>
        <p:spPr>
          <a:xfrm>
            <a:off x="-20638" y="5630863"/>
            <a:ext cx="9199563" cy="1227137"/>
          </a:xfrm>
          <a:custGeom>
            <a:rect b="b" l="l" r="r" t="t"/>
            <a:pathLst>
              <a:path extrusionOk="0" h="2552" w="22351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43" y="804283"/>
            <a:ext cx="9144000" cy="3898657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3" name="Google Shape;93;p5"/>
          <p:cNvSpPr txBox="1"/>
          <p:nvPr/>
        </p:nvSpPr>
        <p:spPr>
          <a:xfrm>
            <a:off x="7143" y="99594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3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AUGUST 2006!</a:t>
            </a:r>
            <a:endParaRPr b="1" sz="3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5"/>
          <p:cNvSpPr txBox="1"/>
          <p:nvPr/>
        </p:nvSpPr>
        <p:spPr>
          <a:xfrm>
            <a:off x="46982" y="4811494"/>
            <a:ext cx="9064322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JUNE 2020: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SEEKING TO DECIDE ON THE COORDINATION MECHANISM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-CO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…under Panama’s Chairmanship</a:t>
            </a:r>
            <a:endParaRPr i="1"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/>
          <p:nvPr/>
        </p:nvSpPr>
        <p:spPr>
          <a:xfrm>
            <a:off x="-20638" y="5630863"/>
            <a:ext cx="9199563" cy="1227137"/>
          </a:xfrm>
          <a:custGeom>
            <a:rect b="b" l="l" r="r" t="t"/>
            <a:pathLst>
              <a:path extrusionOk="0" h="2552" w="22351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6"/>
          <p:cNvSpPr txBox="1"/>
          <p:nvPr/>
        </p:nvSpPr>
        <p:spPr>
          <a:xfrm>
            <a:off x="493776" y="246888"/>
            <a:ext cx="8183880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2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FIRST-TIMERS</a:t>
            </a: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REGION – CATALYZED THROUGH/SUPPORTED BY THE </a:t>
            </a:r>
            <a:r>
              <a:rPr b="1" lang="es-CO" sz="18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CLME+ INITIATVE</a:t>
            </a:r>
            <a:endParaRPr b="1" sz="180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6"/>
          <p:cNvSpPr txBox="1"/>
          <p:nvPr/>
        </p:nvSpPr>
        <p:spPr>
          <a:xfrm>
            <a:off x="697724" y="1198829"/>
            <a:ext cx="8183880" cy="50937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Region-wide, cross-sectoral </a:t>
            </a:r>
            <a:r>
              <a:rPr b="1"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Strategic Action Programme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joint high-level </a:t>
            </a:r>
            <a:r>
              <a:rPr b="1"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CRFM-OSPESCA Ministerial Meeting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ever </a:t>
            </a:r>
            <a:r>
              <a:rPr b="1"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joint SPAW-LBS STACs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Joint </a:t>
            </a:r>
            <a:r>
              <a:rPr b="1"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SPAW-LBS work programme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Interim Coordination Mechanisms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b="0" i="0" lang="es-CO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globally, talks about RFB’s and Regional Seas (and LME’s) working together are </a:t>
            </a:r>
            <a:r>
              <a:rPr b="1" i="0" lang="es-CO" sz="16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HOT</a:t>
            </a:r>
            <a:r>
              <a:rPr b="0" i="0" lang="es-CO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b="1" i="0" lang="es-CO" sz="18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We already established the ICM!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i="1"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incipient </a:t>
            </a:r>
            <a:r>
              <a:rPr b="1"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“programmatic approach”</a:t>
            </a: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GEF IW projects for the region</a:t>
            </a:r>
            <a:endParaRPr b="1" sz="180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</a:t>
            </a:r>
            <a:r>
              <a:rPr b="1"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regional geonode </a:t>
            </a: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covering info on </a:t>
            </a:r>
            <a:r>
              <a:rPr b="1"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marine governance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Prototype </a:t>
            </a:r>
            <a:r>
              <a:rPr b="1"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regional Knowledge Management Hub </a:t>
            </a: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Ocean Governance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</a:t>
            </a:r>
            <a:r>
              <a:rPr b="1"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SOCAR LBS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</a:t>
            </a:r>
            <a:r>
              <a:rPr b="1"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 of Habitats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s-C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/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"/>
          <p:cNvSpPr/>
          <p:nvPr/>
        </p:nvSpPr>
        <p:spPr>
          <a:xfrm>
            <a:off x="-20638" y="5630863"/>
            <a:ext cx="9199563" cy="1227137"/>
          </a:xfrm>
          <a:custGeom>
            <a:rect b="b" l="l" r="r" t="t"/>
            <a:pathLst>
              <a:path extrusionOk="0" h="2552" w="22351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7"/>
          <p:cNvSpPr txBox="1"/>
          <p:nvPr/>
        </p:nvSpPr>
        <p:spPr>
          <a:xfrm>
            <a:off x="251208" y="180870"/>
            <a:ext cx="8763789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GEF “INTERNATIONAL WATERS” FOCAL AREA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Resolve the (governance) problems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transboundary aquatic and marine resources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TDA-/SAP PROCESS = CYCLICAL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 result for GEF TDA SAP cyclical process" id="110" name="Google Shape;11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6649" y="2181659"/>
            <a:ext cx="6312906" cy="3509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193" y="674847"/>
            <a:ext cx="9144000" cy="441303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8"/>
          <p:cNvSpPr/>
          <p:nvPr/>
        </p:nvSpPr>
        <p:spPr>
          <a:xfrm>
            <a:off x="4350936" y="1507253"/>
            <a:ext cx="2009671" cy="21101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8"/>
          <p:cNvSpPr txBox="1"/>
          <p:nvPr/>
        </p:nvSpPr>
        <p:spPr>
          <a:xfrm>
            <a:off x="4632287" y="1477109"/>
            <a:ext cx="1532374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O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CCAD ERAM 2020-25</a:t>
            </a:r>
            <a:endParaRPr b="1"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8"/>
          <p:cNvSpPr txBox="1"/>
          <p:nvPr/>
        </p:nvSpPr>
        <p:spPr>
          <a:xfrm>
            <a:off x="2138083" y="4441552"/>
            <a:ext cx="1952065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 CLME+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-C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Manejo de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-C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Conocimientos / Informacion</a:t>
            </a:r>
            <a:endParaRPr i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CLME+ HUB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"/>
          <p:cNvSpPr/>
          <p:nvPr/>
        </p:nvSpPr>
        <p:spPr>
          <a:xfrm>
            <a:off x="-20638" y="5630863"/>
            <a:ext cx="9199563" cy="1227137"/>
          </a:xfrm>
          <a:custGeom>
            <a:rect b="b" l="l" r="r" t="t"/>
            <a:pathLst>
              <a:path extrusionOk="0" h="2552" w="22351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43" y="2198394"/>
            <a:ext cx="9144000" cy="325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925" y="79931"/>
            <a:ext cx="9144000" cy="154631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9"/>
          <p:cNvSpPr/>
          <p:nvPr/>
        </p:nvSpPr>
        <p:spPr>
          <a:xfrm>
            <a:off x="58271" y="835959"/>
            <a:ext cx="8987117" cy="723899"/>
          </a:xfrm>
          <a:prstGeom prst="rect">
            <a:avLst/>
          </a:prstGeom>
          <a:solidFill>
            <a:srgbClr val="FFFF00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9"/>
          <p:cNvSpPr/>
          <p:nvPr/>
        </p:nvSpPr>
        <p:spPr>
          <a:xfrm>
            <a:off x="6167718" y="2435959"/>
            <a:ext cx="2212041" cy="390164"/>
          </a:xfrm>
          <a:prstGeom prst="rect">
            <a:avLst/>
          </a:prstGeom>
          <a:solidFill>
            <a:srgbClr val="FFFF00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9"/>
          <p:cNvSpPr/>
          <p:nvPr/>
        </p:nvSpPr>
        <p:spPr>
          <a:xfrm>
            <a:off x="58271" y="4381300"/>
            <a:ext cx="9006354" cy="1033381"/>
          </a:xfrm>
          <a:prstGeom prst="rect">
            <a:avLst/>
          </a:prstGeom>
          <a:solidFill>
            <a:srgbClr val="FFFF00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efault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2017-09-18T17:42:48Z</dcterms:created>
  <dc:creator>Patricia Ventura</dc:creator>
</cp:coreProperties>
</file>