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5" r:id="rId3"/>
    <p:sldId id="258" r:id="rId4"/>
    <p:sldId id="278" r:id="rId5"/>
    <p:sldId id="270" r:id="rId6"/>
    <p:sldId id="271" r:id="rId7"/>
    <p:sldId id="276" r:id="rId8"/>
    <p:sldId id="275" r:id="rId9"/>
    <p:sldId id="274" r:id="rId10"/>
    <p:sldId id="277" r:id="rId11"/>
    <p:sldId id="279" r:id="rId12"/>
    <p:sldId id="261" r:id="rId13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9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29015-BE5C-4788-BA36-6CED1678BF1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C9B32-873C-4E26-8AA2-010F009CCC47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03087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166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73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68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0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4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5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35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6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2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06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3C54B-B2BA-49CD-AD32-1890D912E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E8A04-3ED3-4BD3-80DB-1A1F6B71E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9B2B-F8C5-4D5A-ACE8-F576DC6A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B3073-54CD-4B83-AAD2-32AA58001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065BB-C324-4A44-9A89-49C67B0D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2176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A7446-5F39-42B2-ADD1-0506EC1C4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889B04-5E7D-4B53-B684-3560B1F17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E2D5F-6742-46A9-954A-C10BCBD9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259C7-7900-4E3D-92FF-72F45A75A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FDE0E-9871-46E1-8BC1-C060A324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1841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DAB726-687F-4DFB-ACF3-AE7B58917E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89E757-C753-43A8-9A3D-65A646DAA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14116-1DF8-4865-8A02-02E0FF58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B9247-2AC7-4DF0-A3C8-828F68F7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0254-37F4-40EB-85BE-15E35A0B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0698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A8E-6289-42A4-8DB7-FA0F70BE7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B57F5-F6C3-4E3D-B29A-B29B5A35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0CD03-996E-4053-8816-FAB61B73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73F0-66B3-4FF2-812A-49E12DEB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D209B-4DA9-4B45-BBA5-0BE5F677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572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3A44A-2D1D-4BB2-B9D9-D2D3FD76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B71DE-B0DF-453C-A0F9-03E5056B5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1D4A-DF9B-48FA-B3EF-AD6B31E5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724D2-A4A4-474F-87A7-C9F762D07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8EEEB-6B20-4FCE-B73D-45C5F1E4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9163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E058-F364-45E6-BAAB-B32D4DE2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01687-B577-499F-B2E7-3D2096065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9235B-C9B7-433C-9E69-CA2D93E49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3380C-818F-49F7-B095-38864DFA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24CA1-4674-4598-9538-674536D3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16575-9798-4139-B843-D2E4BC86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5136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33F0-2CA1-4454-BD2C-F51E6282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BD5A3-305E-4374-B224-CC8BFB42D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93CED-5EDD-42D6-8327-10EC6EF35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A6C2B-5413-4E06-BFC4-50346B430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6485A-48F2-41F7-88B8-EF51E1CDE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745094-F0F0-4C2D-841C-213D9E70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A53B8-0254-4318-AEA6-C3339DA33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6D3A5-7C7F-4BD7-BEF1-D5E76700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7607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E1CA-57A0-4F81-8C2B-558708341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EC54-51FC-4C95-895B-5CD4366F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78ECA-856A-4AF2-829C-80038C9F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3B3C0-2B84-4F36-895A-A8E20960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9983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481A9-A51D-44E5-AF11-9AAC3989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F6E1E1-7251-4875-8488-7AE3BC68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EB0C-A823-47A3-BB4E-663CA815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46235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6BAB-CC87-403C-8B04-3C24B1EF9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B37F-A356-4190-A76D-E2B3F9B15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FA3439-24DD-4F38-887F-733891007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E5BBE-EB63-47B3-9D46-2572F824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63D80-BCA9-45A4-BD86-E684D001D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53BCE-6220-4CF7-99CD-059768395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9475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8FE1B-5DE2-4F6F-8542-EC8196E13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8965D-7D51-44E2-A886-EED78CCC6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16952-54FE-4A72-8A7C-06EDD2AE0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375AB-1396-49FF-B5B1-74E0C88B7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6F083-2512-4E15-99AD-FD284632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F7D57-6473-4930-A880-D163A4D1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4941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BED35-8A92-4C5E-B135-9A64BFC83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7F852-BA13-4DC2-BE51-A66DE3EF2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19765-67A8-4EE1-9353-9A60879A6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F4FB7-DEDE-47C6-92A3-ED61BADE1524}" type="datetimeFigureOut">
              <a:rPr lang="en-KE" smtClean="0"/>
              <a:t>09/25/2018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3E77F-CC91-44DA-9A3F-9F71DD7BF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C1B46-8E00-4927-BA10-F3908A3E5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4008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6422849" cy="167660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 algn="ctr"/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CLME</a:t>
            </a:r>
            <a:r>
              <a:rPr lang="en-US" sz="3700" b="1" dirty="0"/>
              <a:t>+ MCPP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Consulta</a:t>
            </a:r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Regional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GEF 7 y AI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798E7-3A4E-48F7-9AF0-E1B52A15FF33}"/>
              </a:ext>
            </a:extLst>
          </p:cNvPr>
          <p:cNvSpPr txBox="1"/>
          <p:nvPr/>
        </p:nvSpPr>
        <p:spPr>
          <a:xfrm>
            <a:off x="648931" y="2438400"/>
            <a:ext cx="6422848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José Vicente Troya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/>
              <a:t>Asesor</a:t>
            </a:r>
            <a:r>
              <a:rPr lang="en-US" sz="2400" b="1" dirty="0"/>
              <a:t> Técnico Regional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Agua y </a:t>
            </a:r>
            <a:r>
              <a:rPr lang="en-US" sz="2400" b="1" dirty="0" err="1"/>
              <a:t>Océanos</a:t>
            </a:r>
            <a:endParaRPr lang="en-US" sz="24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Cartagena, </a:t>
            </a:r>
            <a:r>
              <a:rPr lang="en-US" sz="2000" b="1" dirty="0" err="1"/>
              <a:t>Septiembre</a:t>
            </a:r>
            <a:r>
              <a:rPr lang="en-US" sz="2000" b="1" dirty="0"/>
              <a:t> 26, 2018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C59EDF-5A1E-404D-B55D-8AEA5D8D6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10" y="0"/>
            <a:ext cx="4636008" cy="6858000"/>
          </a:xfrm>
          <a:prstGeom prst="rect">
            <a:avLst/>
          </a:prstGeom>
          <a:solidFill>
            <a:srgbClr val="5180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FEE0385D-4151-43AA-9C6B-0365E1031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1042" y="484632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87FD7C-5427-4102-9D31-C1A86D73E5E6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89" r="1" b="7543"/>
          <a:stretch/>
        </p:blipFill>
        <p:spPr>
          <a:xfrm>
            <a:off x="8361082" y="1414207"/>
            <a:ext cx="3026664" cy="388003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35425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GEF AI 7 y el sector </a:t>
            </a:r>
            <a:r>
              <a:rPr lang="en-US" sz="2800" dirty="0" err="1"/>
              <a:t>privado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92254" y="2274838"/>
            <a:ext cx="10839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Promover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involucramiento</a:t>
            </a:r>
            <a:r>
              <a:rPr lang="en-US" dirty="0"/>
              <a:t> a lo largo de las </a:t>
            </a:r>
            <a:r>
              <a:rPr lang="en-US" dirty="0" err="1"/>
              <a:t>distintas</a:t>
            </a:r>
            <a:r>
              <a:rPr lang="en-US" dirty="0"/>
              <a:t> </a:t>
            </a:r>
            <a:r>
              <a:rPr lang="en-US" dirty="0" err="1"/>
              <a:t>cadenas</a:t>
            </a:r>
            <a:r>
              <a:rPr lang="en-US" dirty="0"/>
              <a:t> de valor para </a:t>
            </a:r>
            <a:r>
              <a:rPr lang="en-US" dirty="0" err="1"/>
              <a:t>reducir</a:t>
            </a:r>
            <a:r>
              <a:rPr lang="en-US" dirty="0"/>
              <a:t> </a:t>
            </a:r>
            <a:r>
              <a:rPr lang="en-US" dirty="0" err="1"/>
              <a:t>impactos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ecosistemas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–e.g. </a:t>
            </a:r>
            <a:r>
              <a:rPr lang="en-US" dirty="0" err="1"/>
              <a:t>pequeños</a:t>
            </a:r>
            <a:r>
              <a:rPr lang="en-US" dirty="0"/>
              <a:t> </a:t>
            </a:r>
            <a:r>
              <a:rPr lang="en-US" dirty="0" err="1"/>
              <a:t>pelágicos</a:t>
            </a:r>
            <a:r>
              <a:rPr lang="en-US" dirty="0"/>
              <a:t>.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Trabajar</a:t>
            </a:r>
            <a:r>
              <a:rPr lang="en-US" dirty="0"/>
              <a:t> con la </a:t>
            </a:r>
            <a:r>
              <a:rPr lang="en-US" dirty="0" err="1"/>
              <a:t>flota</a:t>
            </a:r>
            <a:r>
              <a:rPr lang="en-US" dirty="0"/>
              <a:t> </a:t>
            </a:r>
            <a:r>
              <a:rPr lang="en-US" dirty="0" err="1"/>
              <a:t>pesquera</a:t>
            </a:r>
            <a:r>
              <a:rPr lang="en-US" dirty="0"/>
              <a:t> </a:t>
            </a:r>
            <a:r>
              <a:rPr lang="en-US" dirty="0" err="1"/>
              <a:t>comercial</a:t>
            </a:r>
            <a:r>
              <a:rPr lang="en-US" dirty="0"/>
              <a:t> de gran </a:t>
            </a:r>
            <a:r>
              <a:rPr lang="en-US" dirty="0" err="1"/>
              <a:t>escala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Desarrollo</a:t>
            </a:r>
            <a:r>
              <a:rPr lang="en-US" dirty="0"/>
              <a:t> de </a:t>
            </a:r>
            <a:r>
              <a:rPr lang="en-US" dirty="0" err="1"/>
              <a:t>planificación</a:t>
            </a:r>
            <a:r>
              <a:rPr lang="en-US" dirty="0"/>
              <a:t> </a:t>
            </a:r>
            <a:r>
              <a:rPr lang="en-US" dirty="0" err="1"/>
              <a:t>espacial</a:t>
            </a:r>
            <a:r>
              <a:rPr lang="en-US" dirty="0"/>
              <a:t> marina para </a:t>
            </a:r>
            <a:r>
              <a:rPr lang="en-US" dirty="0" err="1"/>
              <a:t>identificar</a:t>
            </a:r>
            <a:r>
              <a:rPr lang="en-US" dirty="0"/>
              <a:t> </a:t>
            </a:r>
            <a:r>
              <a:rPr lang="en-US" dirty="0" err="1"/>
              <a:t>oportunidades</a:t>
            </a:r>
            <a:r>
              <a:rPr lang="en-US" dirty="0"/>
              <a:t> de inversion para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sectores</a:t>
            </a:r>
            <a:r>
              <a:rPr lang="en-US" dirty="0"/>
              <a:t> </a:t>
            </a:r>
            <a:r>
              <a:rPr lang="en-US" dirty="0" err="1"/>
              <a:t>público</a:t>
            </a:r>
            <a:r>
              <a:rPr lang="en-US" dirty="0"/>
              <a:t> y </a:t>
            </a:r>
            <a:r>
              <a:rPr lang="en-US" dirty="0" err="1"/>
              <a:t>privado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Promover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involucramiento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de la </a:t>
            </a:r>
            <a:r>
              <a:rPr lang="en-US" dirty="0" err="1"/>
              <a:t>seguridad</a:t>
            </a:r>
            <a:r>
              <a:rPr lang="en-US" dirty="0"/>
              <a:t> </a:t>
            </a:r>
            <a:r>
              <a:rPr lang="en-US" dirty="0" err="1"/>
              <a:t>alimentaria</a:t>
            </a:r>
            <a:r>
              <a:rPr lang="en-US" dirty="0"/>
              <a:t>, </a:t>
            </a:r>
            <a:r>
              <a:rPr lang="en-US" dirty="0" err="1"/>
              <a:t>energética</a:t>
            </a:r>
            <a:r>
              <a:rPr lang="en-US" dirty="0"/>
              <a:t> y </a:t>
            </a:r>
            <a:r>
              <a:rPr lang="en-US" dirty="0" err="1"/>
              <a:t>ambiental</a:t>
            </a:r>
            <a:r>
              <a:rPr lang="en-US" dirty="0"/>
              <a:t> </a:t>
            </a:r>
            <a:r>
              <a:rPr lang="en-US" dirty="0" err="1"/>
              <a:t>mediante</a:t>
            </a:r>
            <a:r>
              <a:rPr lang="en-US" dirty="0"/>
              <a:t> </a:t>
            </a:r>
            <a:r>
              <a:rPr lang="en-US" dirty="0" err="1"/>
              <a:t>plataformas</a:t>
            </a:r>
            <a:r>
              <a:rPr lang="en-US" dirty="0"/>
              <a:t> y </a:t>
            </a:r>
            <a:r>
              <a:rPr lang="en-US" dirty="0" err="1"/>
              <a:t>grupos</a:t>
            </a:r>
            <a:r>
              <a:rPr lang="en-US" dirty="0"/>
              <a:t> de </a:t>
            </a:r>
            <a:r>
              <a:rPr lang="en-US" dirty="0" err="1"/>
              <a:t>interés</a:t>
            </a:r>
            <a:r>
              <a:rPr lang="en-US" dirty="0"/>
              <a:t> de la </a:t>
            </a:r>
            <a:r>
              <a:rPr lang="en-US" dirty="0" err="1"/>
              <a:t>industria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Reusar</a:t>
            </a:r>
            <a:r>
              <a:rPr lang="en-US" dirty="0"/>
              <a:t>, </a:t>
            </a:r>
            <a:r>
              <a:rPr lang="en-US" dirty="0" err="1"/>
              <a:t>reducir</a:t>
            </a:r>
            <a:r>
              <a:rPr lang="en-US" dirty="0"/>
              <a:t> </a:t>
            </a:r>
            <a:r>
              <a:rPr lang="en-US" dirty="0" err="1"/>
              <a:t>fuentes</a:t>
            </a:r>
            <a:r>
              <a:rPr lang="en-US" dirty="0"/>
              <a:t> </a:t>
            </a:r>
            <a:r>
              <a:rPr lang="en-US" dirty="0" err="1"/>
              <a:t>fijas</a:t>
            </a:r>
            <a:r>
              <a:rPr lang="en-US" dirty="0"/>
              <a:t> y </a:t>
            </a:r>
            <a:r>
              <a:rPr lang="en-US" dirty="0" err="1"/>
              <a:t>móviles</a:t>
            </a:r>
            <a:r>
              <a:rPr lang="en-US" dirty="0"/>
              <a:t> de </a:t>
            </a:r>
            <a:r>
              <a:rPr lang="en-US" dirty="0" err="1"/>
              <a:t>contaminación</a:t>
            </a:r>
            <a:endParaRPr lang="en-US" dirty="0"/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Disminuir</a:t>
            </a:r>
            <a:r>
              <a:rPr lang="en-US" dirty="0"/>
              <a:t> el </a:t>
            </a:r>
            <a:r>
              <a:rPr lang="en-US" dirty="0" err="1"/>
              <a:t>riesgo</a:t>
            </a:r>
            <a:r>
              <a:rPr lang="en-US" dirty="0"/>
              <a:t> de </a:t>
            </a:r>
            <a:r>
              <a:rPr lang="en-US" dirty="0" err="1"/>
              <a:t>inversiones</a:t>
            </a:r>
            <a:r>
              <a:rPr lang="en-US" dirty="0"/>
              <a:t> </a:t>
            </a:r>
            <a:r>
              <a:rPr lang="en-US" dirty="0" err="1"/>
              <a:t>innovadoras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sectores</a:t>
            </a:r>
            <a:r>
              <a:rPr lang="en-US" dirty="0"/>
              <a:t> </a:t>
            </a:r>
            <a:r>
              <a:rPr lang="en-US" dirty="0" err="1"/>
              <a:t>económicos</a:t>
            </a:r>
            <a:r>
              <a:rPr lang="en-US" dirty="0"/>
              <a:t> que </a:t>
            </a:r>
            <a:r>
              <a:rPr lang="en-US" dirty="0" err="1"/>
              <a:t>dependen</a:t>
            </a:r>
            <a:r>
              <a:rPr lang="en-US" dirty="0"/>
              <a:t> del mar, </a:t>
            </a:r>
            <a:r>
              <a:rPr lang="en-US" dirty="0" err="1"/>
              <a:t>incluido</a:t>
            </a:r>
            <a:r>
              <a:rPr lang="en-US" dirty="0"/>
              <a:t> el </a:t>
            </a:r>
            <a:r>
              <a:rPr lang="en-US" dirty="0" err="1"/>
              <a:t>apoyo</a:t>
            </a:r>
            <a:r>
              <a:rPr lang="en-US" dirty="0"/>
              <a:t> a </a:t>
            </a:r>
            <a:r>
              <a:rPr lang="en-US" dirty="0" err="1"/>
              <a:t>validar</a:t>
            </a:r>
            <a:r>
              <a:rPr lang="en-US" dirty="0"/>
              <a:t> </a:t>
            </a:r>
            <a:r>
              <a:rPr lang="en-US" dirty="0" err="1"/>
              <a:t>enfoques</a:t>
            </a:r>
            <a:r>
              <a:rPr lang="en-US" dirty="0"/>
              <a:t> y </a:t>
            </a:r>
            <a:r>
              <a:rPr lang="en-US" dirty="0" err="1"/>
              <a:t>tecnologías</a:t>
            </a:r>
            <a:r>
              <a:rPr lang="en-US" dirty="0"/>
              <a:t> </a:t>
            </a:r>
            <a:r>
              <a:rPr lang="en-US" dirty="0" err="1"/>
              <a:t>innovadoras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941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800" dirty="0"/>
              <a:t>PAE CLME+ y GEF 7</a:t>
            </a:r>
            <a:br>
              <a:rPr lang="es-E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92254" y="2274838"/>
            <a:ext cx="108395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A" dirty="0"/>
              <a:t>Financiar parcialmente el funcionamiento del Mecanismo Permanente de Coordinación de Políticas</a:t>
            </a:r>
          </a:p>
          <a:p>
            <a:pPr lvl="1"/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Asegurar que la información y datos y reporte sobre el GEM del Caribe se encuentre actualizado (Estado del Ambiente y las Economías de la Región –</a:t>
            </a:r>
            <a:r>
              <a:rPr lang="en-US" dirty="0"/>
              <a:t>SOMEE--)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I</a:t>
            </a:r>
            <a:r>
              <a:rPr lang="en-US" dirty="0" err="1"/>
              <a:t>dentificar</a:t>
            </a:r>
            <a:r>
              <a:rPr lang="en-US" dirty="0"/>
              <a:t> </a:t>
            </a:r>
            <a:r>
              <a:rPr lang="en-US" dirty="0" err="1"/>
              <a:t>amenazas</a:t>
            </a:r>
            <a:r>
              <a:rPr lang="en-US" dirty="0"/>
              <a:t> y </a:t>
            </a:r>
            <a:r>
              <a:rPr lang="en-US" dirty="0" err="1"/>
              <a:t>oportunidades</a:t>
            </a:r>
            <a:r>
              <a:rPr lang="en-US" dirty="0"/>
              <a:t> </a:t>
            </a:r>
            <a:r>
              <a:rPr lang="en-US" dirty="0" err="1"/>
              <a:t>emergentes</a:t>
            </a:r>
            <a:r>
              <a:rPr lang="en-US" dirty="0"/>
              <a:t> que </a:t>
            </a:r>
            <a:r>
              <a:rPr lang="en-US" dirty="0" err="1"/>
              <a:t>requieren</a:t>
            </a:r>
            <a:r>
              <a:rPr lang="en-US" dirty="0"/>
              <a:t> de </a:t>
            </a:r>
            <a:r>
              <a:rPr lang="en-US" dirty="0" err="1"/>
              <a:t>acciones</a:t>
            </a:r>
            <a:r>
              <a:rPr lang="en-US" dirty="0"/>
              <a:t> </a:t>
            </a:r>
            <a:r>
              <a:rPr lang="en-US" dirty="0" err="1"/>
              <a:t>prioritarias</a:t>
            </a:r>
            <a:r>
              <a:rPr lang="en-US" dirty="0"/>
              <a:t> (</a:t>
            </a:r>
            <a:r>
              <a:rPr lang="en-US" dirty="0" err="1"/>
              <a:t>turismo</a:t>
            </a:r>
            <a:r>
              <a:rPr lang="en-US" dirty="0"/>
              <a:t>, </a:t>
            </a:r>
            <a:r>
              <a:rPr lang="en-US" dirty="0" err="1"/>
              <a:t>navegación</a:t>
            </a:r>
            <a:r>
              <a:rPr lang="en-US" dirty="0"/>
              <a:t>, </a:t>
            </a:r>
            <a:r>
              <a:rPr lang="en-US" dirty="0" err="1"/>
              <a:t>hidrocarburos</a:t>
            </a:r>
            <a:r>
              <a:rPr lang="en-US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E</a:t>
            </a:r>
            <a:r>
              <a:rPr lang="en-US" dirty="0" err="1"/>
              <a:t>stablecer</a:t>
            </a:r>
            <a:r>
              <a:rPr lang="en-US" dirty="0"/>
              <a:t> </a:t>
            </a:r>
            <a:r>
              <a:rPr lang="en-US" dirty="0" err="1"/>
              <a:t>alianzas</a:t>
            </a:r>
            <a:r>
              <a:rPr lang="en-US" dirty="0"/>
              <a:t> </a:t>
            </a:r>
            <a:r>
              <a:rPr lang="en-US" dirty="0" err="1"/>
              <a:t>público-privadas</a:t>
            </a:r>
            <a:r>
              <a:rPr lang="en-US" dirty="0"/>
              <a:t> para </a:t>
            </a:r>
            <a:r>
              <a:rPr lang="en-US" dirty="0" err="1"/>
              <a:t>enfrentar</a:t>
            </a:r>
            <a:r>
              <a:rPr lang="en-US" dirty="0"/>
              <a:t>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amenazas</a:t>
            </a:r>
            <a:r>
              <a:rPr lang="en-US" dirty="0"/>
              <a:t> </a:t>
            </a:r>
            <a:r>
              <a:rPr lang="en-US" dirty="0" err="1"/>
              <a:t>emergentes</a:t>
            </a:r>
            <a:r>
              <a:rPr lang="en-US" dirty="0"/>
              <a:t> y </a:t>
            </a:r>
            <a:r>
              <a:rPr lang="en-US" dirty="0" err="1"/>
              <a:t>contribuir</a:t>
            </a:r>
            <a:r>
              <a:rPr lang="en-US" dirty="0"/>
              <a:t> a la meta </a:t>
            </a:r>
            <a:r>
              <a:rPr lang="en-US" dirty="0" err="1"/>
              <a:t>común</a:t>
            </a:r>
            <a:r>
              <a:rPr lang="en-US" dirty="0"/>
              <a:t> de </a:t>
            </a:r>
            <a:r>
              <a:rPr lang="en-US" dirty="0" err="1"/>
              <a:t>alcanzar</a:t>
            </a:r>
            <a:r>
              <a:rPr lang="en-US" dirty="0"/>
              <a:t> el </a:t>
            </a:r>
            <a:r>
              <a:rPr lang="en-US" dirty="0" err="1"/>
              <a:t>manejo</a:t>
            </a:r>
            <a:r>
              <a:rPr lang="en-US" dirty="0"/>
              <a:t> </a:t>
            </a:r>
            <a:r>
              <a:rPr lang="en-US" dirty="0" err="1"/>
              <a:t>sostenible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</a:t>
            </a:r>
            <a:r>
              <a:rPr lang="en-US" dirty="0" err="1"/>
              <a:t>vivientes</a:t>
            </a:r>
            <a:r>
              <a:rPr lang="en-US" dirty="0"/>
              <a:t> del Caribe.</a:t>
            </a:r>
          </a:p>
          <a:p>
            <a:pPr lvl="2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A" dirty="0"/>
              <a:t>Apoyar la implementación de los planes de inversión de las tres estrategias de la región del GEM del Caribe (pesquerías, degradación de </a:t>
            </a:r>
            <a:r>
              <a:rPr lang="es-PA" dirty="0" err="1"/>
              <a:t>habitats</a:t>
            </a:r>
            <a:r>
              <a:rPr lang="es-PA" dirty="0"/>
              <a:t>, contaminación)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PA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Avanzar algunas de ellas desde ya con intervenciones nacionales que se adhieran a los criterios de financiamiento del área focal de AI.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5558" y="3129094"/>
            <a:ext cx="3924651" cy="1451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solidFill>
                  <a:schemeClr val="accent1">
                    <a:lumMod val="75000"/>
                  </a:schemeClr>
                </a:solidFill>
              </a:rPr>
              <a:t>Gracias!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1F022F-93A4-4029-8362-6E484D5368B5}"/>
              </a:ext>
            </a:extLst>
          </p:cNvPr>
          <p:cNvSpPr txBox="1"/>
          <p:nvPr/>
        </p:nvSpPr>
        <p:spPr>
          <a:xfrm>
            <a:off x="8355435" y="1224793"/>
            <a:ext cx="2416029" cy="2978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2B8AAC-66BE-45B7-8FA2-DC16C582F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986" y="427271"/>
            <a:ext cx="157162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3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BA1247-7A35-4674-A1E1-4D19A7D515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0" b="1820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9E0588-679F-4154-89E1-034C0D72D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s-PA" sz="36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ontenido</a:t>
            </a:r>
            <a:endParaRPr lang="en-KE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7749-053B-44F6-901B-AC83DE78F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</a:rPr>
              <a:t>Contexto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Objetivos área focal Aguas Internacionales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Mecanismos de implementación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Género y sector privado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PAE C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LME+ y GEF 7</a:t>
            </a:r>
          </a:p>
          <a:p>
            <a:endParaRPr lang="en-KE" sz="1800" dirty="0"/>
          </a:p>
        </p:txBody>
      </p:sp>
    </p:spTree>
    <p:extLst>
      <p:ext uri="{BB962C8B-B14F-4D97-AF65-F5344CB8AC3E}">
        <p14:creationId xmlns:p14="http://schemas.microsoft.com/office/powerpoint/2010/main" val="275669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6505" y="256674"/>
            <a:ext cx="8538273" cy="1010363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endParaRPr lang="it-IT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D7431A-E5C4-4071-832A-22515963DF55}"/>
              </a:ext>
            </a:extLst>
          </p:cNvPr>
          <p:cNvSpPr txBox="1"/>
          <p:nvPr/>
        </p:nvSpPr>
        <p:spPr>
          <a:xfrm>
            <a:off x="847789" y="1538129"/>
            <a:ext cx="92469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Ecosistemas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bajo </a:t>
            </a:r>
            <a:r>
              <a:rPr lang="en-US" dirty="0" err="1"/>
              <a:t>presiones</a:t>
            </a:r>
            <a:r>
              <a:rPr lang="en-US" dirty="0"/>
              <a:t> </a:t>
            </a:r>
            <a:r>
              <a:rPr lang="en-US" dirty="0" err="1"/>
              <a:t>antropogénicas</a:t>
            </a:r>
            <a:r>
              <a:rPr lang="en-US" dirty="0"/>
              <a:t> del </a:t>
            </a:r>
            <a:r>
              <a:rPr lang="en-US" dirty="0" err="1"/>
              <a:t>cambio</a:t>
            </a:r>
            <a:r>
              <a:rPr lang="en-US" dirty="0"/>
              <a:t> </a:t>
            </a:r>
            <a:r>
              <a:rPr lang="en-US" dirty="0" err="1"/>
              <a:t>climático</a:t>
            </a:r>
            <a:r>
              <a:rPr lang="en-US" dirty="0"/>
              <a:t>, </a:t>
            </a:r>
            <a:r>
              <a:rPr lang="en-US" dirty="0" err="1"/>
              <a:t>acidificación</a:t>
            </a:r>
            <a:r>
              <a:rPr lang="en-US" dirty="0"/>
              <a:t>, </a:t>
            </a:r>
            <a:r>
              <a:rPr lang="en-US" dirty="0" err="1"/>
              <a:t>pérdida</a:t>
            </a:r>
            <a:r>
              <a:rPr lang="en-US" dirty="0"/>
              <a:t> de habitats, </a:t>
            </a:r>
            <a:r>
              <a:rPr lang="en-US" dirty="0" err="1"/>
              <a:t>contaminación</a:t>
            </a:r>
            <a:r>
              <a:rPr lang="en-US" dirty="0"/>
              <a:t>, </a:t>
            </a:r>
            <a:r>
              <a:rPr lang="en-US" dirty="0" err="1"/>
              <a:t>pesca</a:t>
            </a:r>
            <a:r>
              <a:rPr lang="en-US" dirty="0"/>
              <a:t>, </a:t>
            </a:r>
            <a:r>
              <a:rPr lang="en-US" dirty="0" err="1"/>
              <a:t>navegación</a:t>
            </a:r>
            <a:r>
              <a:rPr lang="en-US" dirty="0"/>
              <a:t>, </a:t>
            </a:r>
            <a:r>
              <a:rPr lang="en-US" dirty="0" err="1"/>
              <a:t>minería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Varios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ecostemas</a:t>
            </a:r>
            <a:r>
              <a:rPr lang="en-US" dirty="0"/>
              <a:t> </a:t>
            </a:r>
            <a:r>
              <a:rPr lang="en-US" dirty="0" err="1"/>
              <a:t>marino-costeros</a:t>
            </a:r>
            <a:r>
              <a:rPr lang="en-US" dirty="0"/>
              <a:t> y de </a:t>
            </a:r>
            <a:r>
              <a:rPr lang="en-US" dirty="0" err="1"/>
              <a:t>océanos</a:t>
            </a:r>
            <a:r>
              <a:rPr lang="en-US" dirty="0"/>
              <a:t> </a:t>
            </a:r>
            <a:r>
              <a:rPr lang="en-US" dirty="0" err="1"/>
              <a:t>abiertos</a:t>
            </a:r>
            <a:r>
              <a:rPr lang="en-US" dirty="0"/>
              <a:t> </a:t>
            </a:r>
            <a:r>
              <a:rPr lang="en-US" dirty="0" err="1"/>
              <a:t>carecen</a:t>
            </a:r>
            <a:r>
              <a:rPr lang="en-US" dirty="0"/>
              <a:t> de </a:t>
            </a:r>
            <a:r>
              <a:rPr lang="en-US" dirty="0" err="1"/>
              <a:t>estructuras</a:t>
            </a:r>
            <a:r>
              <a:rPr lang="en-US" dirty="0"/>
              <a:t> de </a:t>
            </a:r>
            <a:r>
              <a:rPr lang="en-US" dirty="0" err="1"/>
              <a:t>gobernanza</a:t>
            </a:r>
            <a:r>
              <a:rPr lang="en-US" dirty="0"/>
              <a:t> lo 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contribuye</a:t>
            </a:r>
            <a:r>
              <a:rPr lang="en-US" dirty="0"/>
              <a:t> 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deterioro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 require </a:t>
            </a:r>
            <a:r>
              <a:rPr lang="en-US" dirty="0" err="1"/>
              <a:t>cooperación</a:t>
            </a:r>
            <a:r>
              <a:rPr lang="en-US" dirty="0"/>
              <a:t> multi-</a:t>
            </a:r>
            <a:r>
              <a:rPr lang="en-US" dirty="0" err="1"/>
              <a:t>naciones</a:t>
            </a:r>
            <a:r>
              <a:rPr lang="en-US" dirty="0"/>
              <a:t> </a:t>
            </a:r>
            <a:r>
              <a:rPr lang="en-US" dirty="0" err="1"/>
              <a:t>apoyada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organizaciones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que </a:t>
            </a:r>
            <a:r>
              <a:rPr lang="en-US" dirty="0" err="1"/>
              <a:t>enfrenten</a:t>
            </a:r>
            <a:r>
              <a:rPr lang="en-US" dirty="0"/>
              <a:t> las </a:t>
            </a:r>
            <a:r>
              <a:rPr lang="en-US" dirty="0" err="1"/>
              <a:t>amenazas</a:t>
            </a:r>
            <a:r>
              <a:rPr lang="en-US" dirty="0"/>
              <a:t> multi-</a:t>
            </a:r>
            <a:r>
              <a:rPr lang="en-US" dirty="0" err="1"/>
              <a:t>dimensionales</a:t>
            </a:r>
            <a:r>
              <a:rPr lang="en-US" dirty="0"/>
              <a:t> que se </a:t>
            </a:r>
            <a:r>
              <a:rPr lang="en-US" dirty="0" err="1"/>
              <a:t>ciernen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ecosistemas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</a:t>
            </a:r>
            <a:r>
              <a:rPr lang="en-US" dirty="0" err="1"/>
              <a:t>transfronterizos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Organizaciones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requieren</a:t>
            </a:r>
            <a:r>
              <a:rPr lang="en-US" dirty="0"/>
              <a:t> </a:t>
            </a:r>
            <a:r>
              <a:rPr lang="en-US" dirty="0" err="1"/>
              <a:t>funcionar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nodos</a:t>
            </a:r>
            <a:r>
              <a:rPr lang="en-US" dirty="0"/>
              <a:t> para </a:t>
            </a:r>
            <a:r>
              <a:rPr lang="en-US" dirty="0" err="1"/>
              <a:t>potenciar</a:t>
            </a:r>
            <a:r>
              <a:rPr lang="en-US" dirty="0"/>
              <a:t>, </a:t>
            </a:r>
            <a:r>
              <a:rPr lang="en-US" dirty="0" err="1"/>
              <a:t>coordinar</a:t>
            </a:r>
            <a:r>
              <a:rPr lang="en-US" dirty="0"/>
              <a:t> y </a:t>
            </a:r>
            <a:r>
              <a:rPr lang="en-US" dirty="0" err="1"/>
              <a:t>canalizar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intereses</a:t>
            </a:r>
            <a:r>
              <a:rPr lang="en-US" dirty="0"/>
              <a:t> politicos y </a:t>
            </a:r>
            <a:r>
              <a:rPr lang="en-US" dirty="0" err="1"/>
              <a:t>económicos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sectores</a:t>
            </a:r>
            <a:r>
              <a:rPr lang="en-US" dirty="0"/>
              <a:t> </a:t>
            </a:r>
            <a:r>
              <a:rPr lang="en-US" dirty="0" err="1"/>
              <a:t>públicos</a:t>
            </a:r>
            <a:r>
              <a:rPr lang="en-US" dirty="0"/>
              <a:t> y </a:t>
            </a:r>
            <a:r>
              <a:rPr lang="en-US" dirty="0" err="1"/>
              <a:t>privados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76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6505" y="256674"/>
            <a:ext cx="8538273" cy="1925052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b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798E7-3A4E-48F7-9AF0-E1B52A15FF33}"/>
              </a:ext>
            </a:extLst>
          </p:cNvPr>
          <p:cNvSpPr txBox="1"/>
          <p:nvPr/>
        </p:nvSpPr>
        <p:spPr>
          <a:xfrm>
            <a:off x="2342146" y="2406317"/>
            <a:ext cx="77162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Expandir</a:t>
            </a:r>
            <a:r>
              <a:rPr lang="en-US" sz="2400" dirty="0"/>
              <a:t> las </a:t>
            </a:r>
            <a:r>
              <a:rPr lang="en-US" sz="2400" dirty="0" err="1"/>
              <a:t>oportunidades</a:t>
            </a:r>
            <a:r>
              <a:rPr lang="en-US" sz="2400" dirty="0"/>
              <a:t> para </a:t>
            </a:r>
            <a:r>
              <a:rPr lang="en-US" sz="2400" dirty="0" err="1"/>
              <a:t>economías</a:t>
            </a:r>
            <a:r>
              <a:rPr lang="en-US" sz="2400" dirty="0"/>
              <a:t> </a:t>
            </a:r>
            <a:r>
              <a:rPr lang="en-US" sz="2400" dirty="0" err="1"/>
              <a:t>azules</a:t>
            </a:r>
            <a:r>
              <a:rPr lang="en-US" sz="2400" dirty="0"/>
              <a:t> </a:t>
            </a:r>
            <a:r>
              <a:rPr lang="en-US" sz="2400" dirty="0" err="1"/>
              <a:t>nacionales</a:t>
            </a:r>
            <a:r>
              <a:rPr lang="en-US" sz="2400" dirty="0"/>
              <a:t> a </a:t>
            </a:r>
            <a:r>
              <a:rPr lang="en-US" sz="2400" dirty="0" err="1"/>
              <a:t>efectos</a:t>
            </a:r>
            <a:r>
              <a:rPr lang="en-US" sz="2400" dirty="0"/>
              <a:t> de </a:t>
            </a:r>
            <a:r>
              <a:rPr lang="en-US" sz="2400" dirty="0" err="1"/>
              <a:t>reducir</a:t>
            </a:r>
            <a:r>
              <a:rPr lang="en-US" sz="2400" dirty="0"/>
              <a:t> </a:t>
            </a:r>
            <a:r>
              <a:rPr lang="en-US" sz="2400" dirty="0" err="1"/>
              <a:t>amenzas</a:t>
            </a:r>
            <a:r>
              <a:rPr lang="en-US" sz="2400" dirty="0"/>
              <a:t> </a:t>
            </a:r>
            <a:r>
              <a:rPr lang="en-US" sz="2400" dirty="0" err="1"/>
              <a:t>sobre</a:t>
            </a:r>
            <a:r>
              <a:rPr lang="en-US" sz="2400" dirty="0"/>
              <a:t> las </a:t>
            </a:r>
            <a:r>
              <a:rPr lang="en-US" sz="2400" dirty="0" err="1"/>
              <a:t>aguas</a:t>
            </a:r>
            <a:r>
              <a:rPr lang="en-US" sz="2400" dirty="0"/>
              <a:t> marinas y </a:t>
            </a:r>
            <a:r>
              <a:rPr lang="en-US" sz="2400" dirty="0" err="1"/>
              <a:t>costeras</a:t>
            </a: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Mejorar</a:t>
            </a:r>
            <a:r>
              <a:rPr lang="en-US" sz="2400" dirty="0"/>
              <a:t> </a:t>
            </a:r>
            <a:r>
              <a:rPr lang="en-US" sz="2400" dirty="0" err="1"/>
              <a:t>manejo</a:t>
            </a:r>
            <a:r>
              <a:rPr lang="en-US" sz="2400" dirty="0"/>
              <a:t> de </a:t>
            </a:r>
            <a:r>
              <a:rPr lang="en-US" sz="2400" dirty="0" err="1"/>
              <a:t>aquellas</a:t>
            </a:r>
            <a:r>
              <a:rPr lang="en-US" sz="2400" dirty="0"/>
              <a:t> </a:t>
            </a:r>
            <a:r>
              <a:rPr lang="en-US" sz="2400" dirty="0" err="1"/>
              <a:t>aguas</a:t>
            </a:r>
            <a:r>
              <a:rPr lang="en-US" sz="2400" dirty="0"/>
              <a:t> que </a:t>
            </a:r>
            <a:r>
              <a:rPr lang="en-US" sz="2400" dirty="0" err="1"/>
              <a:t>están</a:t>
            </a:r>
            <a:r>
              <a:rPr lang="en-US" sz="2400" dirty="0"/>
              <a:t> </a:t>
            </a:r>
            <a:r>
              <a:rPr lang="en-US" sz="2400" dirty="0" err="1"/>
              <a:t>por</a:t>
            </a:r>
            <a:r>
              <a:rPr lang="en-US" sz="2400" dirty="0"/>
              <a:t> </a:t>
            </a:r>
            <a:r>
              <a:rPr lang="en-US" sz="2400" dirty="0" err="1"/>
              <a:t>fuera</a:t>
            </a:r>
            <a:r>
              <a:rPr lang="en-US" sz="2400" dirty="0"/>
              <a:t> de las </a:t>
            </a:r>
            <a:r>
              <a:rPr lang="en-US" sz="2400" dirty="0" err="1"/>
              <a:t>jurisdicciones</a:t>
            </a:r>
            <a:r>
              <a:rPr lang="en-US" sz="2400" dirty="0"/>
              <a:t> </a:t>
            </a:r>
            <a:r>
              <a:rPr lang="en-US" sz="2400" dirty="0" err="1"/>
              <a:t>nacionales</a:t>
            </a: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Mejorar</a:t>
            </a:r>
            <a:r>
              <a:rPr lang="en-US" sz="2400" dirty="0"/>
              <a:t> </a:t>
            </a:r>
            <a:r>
              <a:rPr lang="en-US" sz="2400" dirty="0" err="1"/>
              <a:t>seguridad</a:t>
            </a:r>
            <a:r>
              <a:rPr lang="en-US" sz="2400" dirty="0"/>
              <a:t> </a:t>
            </a:r>
            <a:r>
              <a:rPr lang="en-US" sz="2400" dirty="0" err="1"/>
              <a:t>hídrica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ecosistemas</a:t>
            </a:r>
            <a:r>
              <a:rPr lang="en-US" sz="2400" dirty="0"/>
              <a:t> de </a:t>
            </a:r>
            <a:r>
              <a:rPr lang="en-US" sz="2400" dirty="0" err="1"/>
              <a:t>agua</a:t>
            </a:r>
            <a:r>
              <a:rPr lang="en-US" sz="2400" dirty="0"/>
              <a:t> dulce</a:t>
            </a:r>
          </a:p>
        </p:txBody>
      </p:sp>
    </p:spTree>
    <p:extLst>
      <p:ext uri="{BB962C8B-B14F-4D97-AF65-F5344CB8AC3E}">
        <p14:creationId xmlns:p14="http://schemas.microsoft.com/office/powerpoint/2010/main" val="2296541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6863" y="785662"/>
            <a:ext cx="8538273" cy="1107017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D7431A-E5C4-4071-832A-22515963DF55}"/>
              </a:ext>
            </a:extLst>
          </p:cNvPr>
          <p:cNvSpPr txBox="1"/>
          <p:nvPr/>
        </p:nvSpPr>
        <p:spPr>
          <a:xfrm>
            <a:off x="1392505" y="2404403"/>
            <a:ext cx="94069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Expansión</a:t>
            </a:r>
            <a:r>
              <a:rPr lang="en-US" dirty="0"/>
              <a:t> de las </a:t>
            </a:r>
            <a:r>
              <a:rPr lang="en-US" dirty="0" err="1"/>
              <a:t>oportunidades</a:t>
            </a:r>
            <a:r>
              <a:rPr lang="en-US" dirty="0"/>
              <a:t> para </a:t>
            </a:r>
            <a:r>
              <a:rPr lang="en-US" dirty="0" err="1"/>
              <a:t>economías</a:t>
            </a:r>
            <a:r>
              <a:rPr lang="en-US" dirty="0"/>
              <a:t> </a:t>
            </a:r>
            <a:r>
              <a:rPr lang="en-US" dirty="0" err="1"/>
              <a:t>azules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 </a:t>
            </a:r>
            <a:r>
              <a:rPr lang="en-US" dirty="0" err="1"/>
              <a:t>mediante</a:t>
            </a:r>
            <a:r>
              <a:rPr lang="en-US" dirty="0"/>
              <a:t> </a:t>
            </a:r>
            <a:r>
              <a:rPr lang="en-US" dirty="0" err="1"/>
              <a:t>tres</a:t>
            </a:r>
            <a:r>
              <a:rPr lang="en-US" dirty="0"/>
              <a:t> </a:t>
            </a:r>
            <a:r>
              <a:rPr lang="en-US" dirty="0" err="1"/>
              <a:t>áreas</a:t>
            </a:r>
            <a:r>
              <a:rPr lang="en-US" dirty="0"/>
              <a:t> de </a:t>
            </a:r>
            <a:r>
              <a:rPr lang="en-US" dirty="0" err="1"/>
              <a:t>acciones</a:t>
            </a:r>
            <a:r>
              <a:rPr lang="en-US" dirty="0"/>
              <a:t> </a:t>
            </a:r>
            <a:r>
              <a:rPr lang="en-US" dirty="0" err="1"/>
              <a:t>estratégicas</a:t>
            </a:r>
            <a:r>
              <a:rPr lang="en-US" dirty="0"/>
              <a:t>: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Mantenimiento</a:t>
            </a:r>
            <a:r>
              <a:rPr lang="en-US" dirty="0"/>
              <a:t> de </a:t>
            </a:r>
            <a:r>
              <a:rPr lang="en-US" dirty="0" err="1"/>
              <a:t>ecosistemas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y </a:t>
            </a:r>
            <a:r>
              <a:rPr lang="en-US" dirty="0" err="1"/>
              <a:t>costeros</a:t>
            </a:r>
            <a:r>
              <a:rPr lang="en-US" dirty="0"/>
              <a:t> </a:t>
            </a:r>
            <a:r>
              <a:rPr lang="en-US" dirty="0" err="1"/>
              <a:t>saludables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Catalizar</a:t>
            </a:r>
            <a:r>
              <a:rPr lang="en-US" dirty="0"/>
              <a:t> el </a:t>
            </a:r>
            <a:r>
              <a:rPr lang="en-US" dirty="0" err="1"/>
              <a:t>manejo</a:t>
            </a:r>
            <a:r>
              <a:rPr lang="en-US" dirty="0"/>
              <a:t> </a:t>
            </a:r>
            <a:r>
              <a:rPr lang="en-US" dirty="0" err="1"/>
              <a:t>sostenible</a:t>
            </a:r>
            <a:r>
              <a:rPr lang="en-US" dirty="0"/>
              <a:t> de las </a:t>
            </a:r>
            <a:r>
              <a:rPr lang="en-US" dirty="0" err="1"/>
              <a:t>pesquerías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Reducir</a:t>
            </a:r>
            <a:r>
              <a:rPr lang="en-US" dirty="0"/>
              <a:t> la </a:t>
            </a:r>
            <a:r>
              <a:rPr lang="en-US" dirty="0" err="1"/>
              <a:t>contaminación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ambientes</a:t>
            </a:r>
            <a:r>
              <a:rPr lang="en-US" dirty="0"/>
              <a:t> </a:t>
            </a:r>
            <a:r>
              <a:rPr lang="en-US" dirty="0" err="1"/>
              <a:t>marinos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800" dirty="0"/>
              <a:t>Mantenimiento de ecosistemas marinos y costeros saludables</a:t>
            </a:r>
            <a:br>
              <a:rPr lang="es-E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FE3532-D97C-4815-9B72-71DE4DD561DB}"/>
              </a:ext>
            </a:extLst>
          </p:cNvPr>
          <p:cNvSpPr txBox="1"/>
          <p:nvPr/>
        </p:nvSpPr>
        <p:spPr>
          <a:xfrm>
            <a:off x="573266" y="2323024"/>
            <a:ext cx="110454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Desarrollo</a:t>
            </a:r>
            <a:r>
              <a:rPr lang="en-US" dirty="0"/>
              <a:t> de </a:t>
            </a:r>
            <a:r>
              <a:rPr lang="en-US" dirty="0" err="1"/>
              <a:t>estrategias</a:t>
            </a:r>
            <a:r>
              <a:rPr lang="en-US" dirty="0"/>
              <a:t> de </a:t>
            </a:r>
            <a:r>
              <a:rPr lang="en-US" dirty="0" err="1"/>
              <a:t>economías</a:t>
            </a:r>
            <a:r>
              <a:rPr lang="en-US" dirty="0"/>
              <a:t> </a:t>
            </a:r>
            <a:r>
              <a:rPr lang="en-US" dirty="0" err="1"/>
              <a:t>azules</a:t>
            </a:r>
            <a:r>
              <a:rPr lang="en-US" dirty="0"/>
              <a:t> </a:t>
            </a:r>
            <a:r>
              <a:rPr lang="en-US" dirty="0" err="1"/>
              <a:t>ambientalmente</a:t>
            </a:r>
            <a:r>
              <a:rPr lang="en-US" dirty="0"/>
              <a:t> </a:t>
            </a:r>
            <a:r>
              <a:rPr lang="en-US" dirty="0" err="1"/>
              <a:t>sostenibles</a:t>
            </a:r>
            <a:r>
              <a:rPr lang="en-US" dirty="0"/>
              <a:t>  --</a:t>
            </a:r>
            <a:r>
              <a:rPr lang="en-US" dirty="0" err="1"/>
              <a:t>socialmente</a:t>
            </a:r>
            <a:r>
              <a:rPr lang="en-US" dirty="0"/>
              <a:t> </a:t>
            </a:r>
            <a:r>
              <a:rPr lang="en-US" dirty="0" err="1"/>
              <a:t>incluyentes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Establecer</a:t>
            </a:r>
            <a:r>
              <a:rPr lang="en-US" dirty="0"/>
              <a:t> AMPs y </a:t>
            </a:r>
            <a:r>
              <a:rPr lang="en-US" dirty="0" err="1"/>
              <a:t>apoyar</a:t>
            </a:r>
            <a:r>
              <a:rPr lang="en-US" dirty="0"/>
              <a:t> </a:t>
            </a:r>
            <a:r>
              <a:rPr lang="en-US" dirty="0" err="1"/>
              <a:t>aquellas</a:t>
            </a:r>
            <a:r>
              <a:rPr lang="en-US" dirty="0"/>
              <a:t> </a:t>
            </a:r>
            <a:r>
              <a:rPr lang="en-US" dirty="0" err="1"/>
              <a:t>existentes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habitats </a:t>
            </a:r>
            <a:r>
              <a:rPr lang="en-US" dirty="0" err="1"/>
              <a:t>marinos</a:t>
            </a:r>
            <a:r>
              <a:rPr lang="en-US" dirty="0"/>
              <a:t> y </a:t>
            </a:r>
            <a:r>
              <a:rPr lang="en-US" dirty="0" err="1"/>
              <a:t>costeros</a:t>
            </a:r>
            <a:r>
              <a:rPr lang="en-US" dirty="0"/>
              <a:t> </a:t>
            </a:r>
            <a:r>
              <a:rPr lang="en-US" dirty="0" err="1"/>
              <a:t>críticos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Restaurar</a:t>
            </a:r>
            <a:r>
              <a:rPr lang="en-US" dirty="0"/>
              <a:t> habitats </a:t>
            </a:r>
            <a:r>
              <a:rPr lang="en-US" dirty="0" err="1"/>
              <a:t>degradados</a:t>
            </a:r>
            <a:r>
              <a:rPr lang="en-US" dirty="0"/>
              <a:t> de </a:t>
            </a:r>
            <a:r>
              <a:rPr lang="en-US" dirty="0" err="1"/>
              <a:t>importancia</a:t>
            </a:r>
            <a:r>
              <a:rPr lang="en-US" dirty="0"/>
              <a:t> </a:t>
            </a:r>
            <a:r>
              <a:rPr lang="en-US" dirty="0" err="1"/>
              <a:t>crítica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Transversalizar</a:t>
            </a:r>
            <a:r>
              <a:rPr lang="en-US" dirty="0"/>
              <a:t> </a:t>
            </a:r>
            <a:r>
              <a:rPr lang="en-US" dirty="0" err="1"/>
              <a:t>manejo</a:t>
            </a:r>
            <a:r>
              <a:rPr lang="en-US" dirty="0"/>
              <a:t> </a:t>
            </a:r>
            <a:r>
              <a:rPr lang="en-US" dirty="0" err="1"/>
              <a:t>basado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areas marinas y </a:t>
            </a:r>
            <a:r>
              <a:rPr lang="en-US" dirty="0" err="1"/>
              <a:t>herramientas</a:t>
            </a:r>
            <a:r>
              <a:rPr lang="en-US" dirty="0"/>
              <a:t> de </a:t>
            </a:r>
            <a:r>
              <a:rPr lang="en-US" dirty="0" err="1"/>
              <a:t>planificación</a:t>
            </a:r>
            <a:r>
              <a:rPr lang="en-US" dirty="0"/>
              <a:t> </a:t>
            </a:r>
            <a:r>
              <a:rPr lang="en-US" dirty="0" err="1"/>
              <a:t>espacial</a:t>
            </a:r>
            <a:r>
              <a:rPr lang="en-US" dirty="0"/>
              <a:t> marina </a:t>
            </a:r>
            <a:r>
              <a:rPr lang="en-US" dirty="0" err="1"/>
              <a:t>dentro</a:t>
            </a:r>
            <a:r>
              <a:rPr lang="en-US" dirty="0"/>
              <a:t> de las </a:t>
            </a:r>
            <a:r>
              <a:rPr lang="en-US" dirty="0" err="1"/>
              <a:t>entidades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relevantes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Formular</a:t>
            </a:r>
            <a:r>
              <a:rPr lang="en-US" dirty="0"/>
              <a:t> y </a:t>
            </a:r>
            <a:r>
              <a:rPr lang="en-US" dirty="0" err="1"/>
              <a:t>formalizar</a:t>
            </a:r>
            <a:r>
              <a:rPr lang="en-US" dirty="0"/>
              <a:t> </a:t>
            </a:r>
            <a:r>
              <a:rPr lang="en-US" dirty="0" err="1"/>
              <a:t>marcos</a:t>
            </a:r>
            <a:r>
              <a:rPr lang="en-US" dirty="0"/>
              <a:t> de </a:t>
            </a:r>
            <a:r>
              <a:rPr lang="en-US" dirty="0" err="1"/>
              <a:t>cooperación</a:t>
            </a:r>
            <a:r>
              <a:rPr lang="en-US" dirty="0"/>
              <a:t> legal e </a:t>
            </a:r>
            <a:r>
              <a:rPr lang="en-US" dirty="0" err="1"/>
              <a:t>institucional</a:t>
            </a:r>
            <a:r>
              <a:rPr lang="en-US" dirty="0"/>
              <a:t>  </a:t>
            </a:r>
            <a:r>
              <a:rPr lang="en-US" dirty="0" err="1"/>
              <a:t>construidos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del </a:t>
            </a:r>
            <a:r>
              <a:rPr lang="en-US" dirty="0" err="1"/>
              <a:t>enfoque</a:t>
            </a:r>
            <a:r>
              <a:rPr lang="en-US" dirty="0"/>
              <a:t> ADT/PAE con </a:t>
            </a:r>
            <a:r>
              <a:rPr lang="en-US" dirty="0" err="1"/>
              <a:t>miras</a:t>
            </a:r>
            <a:r>
              <a:rPr lang="en-US" dirty="0"/>
              <a:t> a </a:t>
            </a:r>
            <a:r>
              <a:rPr lang="en-US" dirty="0" err="1"/>
              <a:t>enfrentar</a:t>
            </a:r>
            <a:r>
              <a:rPr lang="en-US" dirty="0"/>
              <a:t> las </a:t>
            </a:r>
            <a:r>
              <a:rPr lang="en-US" dirty="0" err="1"/>
              <a:t>presiones</a:t>
            </a:r>
            <a:r>
              <a:rPr lang="en-US" dirty="0"/>
              <a:t> </a:t>
            </a:r>
            <a:r>
              <a:rPr lang="en-US" dirty="0" err="1"/>
              <a:t>antropogénicas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Apoyar</a:t>
            </a:r>
            <a:r>
              <a:rPr lang="en-US" dirty="0"/>
              <a:t> el </a:t>
            </a:r>
            <a:r>
              <a:rPr lang="en-US" dirty="0" err="1"/>
              <a:t>involucramiento</a:t>
            </a:r>
            <a:r>
              <a:rPr lang="en-US" dirty="0"/>
              <a:t> del sector </a:t>
            </a:r>
            <a:r>
              <a:rPr lang="en-US" dirty="0" err="1"/>
              <a:t>privado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mesas </a:t>
            </a:r>
            <a:r>
              <a:rPr lang="en-US" dirty="0" err="1"/>
              <a:t>empresariales</a:t>
            </a:r>
            <a:r>
              <a:rPr lang="en-US" dirty="0"/>
              <a:t>, </a:t>
            </a:r>
            <a:r>
              <a:rPr lang="en-US" dirty="0" err="1"/>
              <a:t>grupos</a:t>
            </a:r>
            <a:r>
              <a:rPr lang="en-US" dirty="0"/>
              <a:t> </a:t>
            </a:r>
            <a:r>
              <a:rPr lang="en-US" dirty="0" err="1"/>
              <a:t>industriales</a:t>
            </a:r>
            <a:r>
              <a:rPr lang="en-US" dirty="0"/>
              <a:t> </a:t>
            </a:r>
            <a:r>
              <a:rPr lang="en-US" dirty="0" err="1"/>
              <a:t>relevantes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Promover</a:t>
            </a:r>
            <a:r>
              <a:rPr lang="en-US" dirty="0"/>
              <a:t> la </a:t>
            </a:r>
            <a:r>
              <a:rPr lang="en-US" dirty="0" err="1"/>
              <a:t>articulación</a:t>
            </a:r>
            <a:r>
              <a:rPr lang="en-US" dirty="0"/>
              <a:t> con/entre </a:t>
            </a:r>
            <a:r>
              <a:rPr lang="en-US" dirty="0" err="1"/>
              <a:t>actores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, </a:t>
            </a:r>
            <a:r>
              <a:rPr lang="en-US" dirty="0" err="1"/>
              <a:t>regionales</a:t>
            </a:r>
            <a:r>
              <a:rPr lang="en-US" dirty="0"/>
              <a:t> y </a:t>
            </a:r>
            <a:r>
              <a:rPr lang="en-US" dirty="0" err="1"/>
              <a:t>globales</a:t>
            </a:r>
            <a:r>
              <a:rPr lang="en-US" dirty="0"/>
              <a:t> para </a:t>
            </a:r>
            <a:r>
              <a:rPr lang="en-US" dirty="0" err="1"/>
              <a:t>potenciar</a:t>
            </a:r>
            <a:r>
              <a:rPr lang="en-US" dirty="0"/>
              <a:t> las </a:t>
            </a:r>
            <a:r>
              <a:rPr lang="en-US" dirty="0" err="1"/>
              <a:t>inversiones</a:t>
            </a:r>
            <a:r>
              <a:rPr lang="en-US" dirty="0"/>
              <a:t> y </a:t>
            </a:r>
            <a:r>
              <a:rPr lang="en-US" dirty="0" err="1"/>
              <a:t>procesos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Promover</a:t>
            </a:r>
            <a:r>
              <a:rPr lang="en-US" dirty="0"/>
              <a:t> la </a:t>
            </a:r>
            <a:r>
              <a:rPr lang="en-US" dirty="0" err="1"/>
              <a:t>colaboración</a:t>
            </a:r>
            <a:r>
              <a:rPr lang="en-US" dirty="0"/>
              <a:t> entre GEMs, </a:t>
            </a:r>
            <a:r>
              <a:rPr lang="en-US" dirty="0" err="1"/>
              <a:t>convenciones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y </a:t>
            </a:r>
            <a:r>
              <a:rPr lang="en-US" dirty="0" err="1"/>
              <a:t>organizaciones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de </a:t>
            </a:r>
            <a:r>
              <a:rPr lang="en-US" dirty="0" err="1"/>
              <a:t>manejo</a:t>
            </a:r>
            <a:r>
              <a:rPr lang="en-US" dirty="0"/>
              <a:t> </a:t>
            </a:r>
            <a:r>
              <a:rPr lang="en-US" dirty="0" err="1"/>
              <a:t>pesquero</a:t>
            </a:r>
            <a:r>
              <a:rPr lang="en-US" dirty="0"/>
              <a:t> para </a:t>
            </a:r>
            <a:r>
              <a:rPr lang="en-US" dirty="0" err="1"/>
              <a:t>proteger</a:t>
            </a:r>
            <a:r>
              <a:rPr lang="en-US" dirty="0"/>
              <a:t> y </a:t>
            </a:r>
            <a:r>
              <a:rPr lang="en-US" dirty="0" err="1"/>
              <a:t>restaurar</a:t>
            </a:r>
            <a:r>
              <a:rPr lang="en-US" dirty="0"/>
              <a:t> </a:t>
            </a:r>
            <a:r>
              <a:rPr lang="en-US" dirty="0" err="1"/>
              <a:t>estos</a:t>
            </a:r>
            <a:r>
              <a:rPr lang="en-US" dirty="0"/>
              <a:t> habitats de </a:t>
            </a:r>
            <a:r>
              <a:rPr lang="en-US" dirty="0" err="1"/>
              <a:t>importancia</a:t>
            </a:r>
            <a:r>
              <a:rPr lang="en-US" dirty="0"/>
              <a:t> </a:t>
            </a:r>
            <a:r>
              <a:rPr lang="en-US" dirty="0" err="1"/>
              <a:t>crítica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954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 err="1"/>
              <a:t>Catalizar</a:t>
            </a:r>
            <a:r>
              <a:rPr lang="en-US" sz="2800" dirty="0"/>
              <a:t> el </a:t>
            </a:r>
            <a:r>
              <a:rPr lang="en-US" sz="2800" dirty="0" err="1"/>
              <a:t>manejo</a:t>
            </a:r>
            <a:r>
              <a:rPr lang="en-US" sz="2800" dirty="0"/>
              <a:t> </a:t>
            </a:r>
            <a:r>
              <a:rPr lang="en-US" sz="2800" dirty="0" err="1"/>
              <a:t>sostenible</a:t>
            </a:r>
            <a:r>
              <a:rPr lang="en-US" sz="2800" dirty="0"/>
              <a:t> de las </a:t>
            </a:r>
            <a:r>
              <a:rPr lang="en-US" sz="2800" dirty="0" err="1"/>
              <a:t>pesquerías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76212" y="2940273"/>
            <a:ext cx="108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Reformas</a:t>
            </a:r>
            <a:r>
              <a:rPr lang="en-US" dirty="0"/>
              <a:t> de </a:t>
            </a:r>
            <a:r>
              <a:rPr lang="en-US" dirty="0" err="1"/>
              <a:t>políticas</a:t>
            </a:r>
            <a:r>
              <a:rPr lang="en-US" dirty="0"/>
              <a:t> para </a:t>
            </a:r>
            <a:r>
              <a:rPr lang="en-US" dirty="0" err="1"/>
              <a:t>terminar</a:t>
            </a:r>
            <a:r>
              <a:rPr lang="en-US" dirty="0"/>
              <a:t> con IUU y </a:t>
            </a:r>
            <a:r>
              <a:rPr lang="en-US" dirty="0" err="1"/>
              <a:t>sobre-pesca</a:t>
            </a:r>
            <a:r>
              <a:rPr lang="en-US" dirty="0"/>
              <a:t> y </a:t>
            </a:r>
            <a:r>
              <a:rPr lang="en-US" dirty="0" err="1"/>
              <a:t>manejar</a:t>
            </a:r>
            <a:r>
              <a:rPr lang="en-US" dirty="0"/>
              <a:t> </a:t>
            </a:r>
            <a:r>
              <a:rPr lang="en-US" dirty="0" err="1"/>
              <a:t>sosteniblemente</a:t>
            </a:r>
            <a:r>
              <a:rPr lang="en-US" dirty="0"/>
              <a:t> la </a:t>
            </a:r>
            <a:r>
              <a:rPr lang="en-US" dirty="0" err="1"/>
              <a:t>pesca</a:t>
            </a:r>
            <a:r>
              <a:rPr lang="en-US" dirty="0"/>
              <a:t> marina.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Adopción</a:t>
            </a:r>
            <a:r>
              <a:rPr lang="en-US" dirty="0"/>
              <a:t> de </a:t>
            </a:r>
            <a:r>
              <a:rPr lang="en-US" dirty="0" err="1"/>
              <a:t>mecanismos</a:t>
            </a:r>
            <a:r>
              <a:rPr lang="en-US" dirty="0"/>
              <a:t> de </a:t>
            </a:r>
            <a:r>
              <a:rPr lang="en-US" dirty="0" err="1"/>
              <a:t>mercado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apoyo</a:t>
            </a:r>
            <a:r>
              <a:rPr lang="en-US" dirty="0"/>
              <a:t> a </a:t>
            </a:r>
            <a:r>
              <a:rPr lang="en-US" dirty="0" err="1"/>
              <a:t>cadenas</a:t>
            </a:r>
            <a:r>
              <a:rPr lang="en-US" dirty="0"/>
              <a:t> de valor de </a:t>
            </a:r>
            <a:r>
              <a:rPr lang="en-US" dirty="0" err="1"/>
              <a:t>pesquerías</a:t>
            </a:r>
            <a:r>
              <a:rPr lang="en-US" dirty="0"/>
              <a:t> que </a:t>
            </a:r>
            <a:r>
              <a:rPr lang="en-US" dirty="0" err="1"/>
              <a:t>sean</a:t>
            </a:r>
            <a:r>
              <a:rPr lang="en-US" dirty="0"/>
              <a:t> </a:t>
            </a:r>
            <a:r>
              <a:rPr lang="en-US" dirty="0" err="1"/>
              <a:t>sostenibles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Fijación</a:t>
            </a:r>
            <a:r>
              <a:rPr lang="en-US" dirty="0"/>
              <a:t> de </a:t>
            </a:r>
            <a:r>
              <a:rPr lang="en-US" dirty="0" err="1"/>
              <a:t>estándares</a:t>
            </a:r>
            <a:r>
              <a:rPr lang="en-US" dirty="0"/>
              <a:t> para </a:t>
            </a:r>
            <a:r>
              <a:rPr lang="en-US" dirty="0" err="1"/>
              <a:t>acuacultura</a:t>
            </a:r>
            <a:r>
              <a:rPr lang="en-US" dirty="0"/>
              <a:t> </a:t>
            </a:r>
            <a:r>
              <a:rPr lang="en-US" dirty="0" err="1"/>
              <a:t>sostenible</a:t>
            </a:r>
            <a:r>
              <a:rPr lang="en-US" dirty="0"/>
              <a:t> para </a:t>
            </a:r>
            <a:r>
              <a:rPr lang="en-US" dirty="0" err="1"/>
              <a:t>mejorar</a:t>
            </a:r>
            <a:r>
              <a:rPr lang="en-US" dirty="0"/>
              <a:t> la </a:t>
            </a:r>
            <a:r>
              <a:rPr lang="en-US" dirty="0" err="1"/>
              <a:t>salud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ecosistemas</a:t>
            </a:r>
            <a:r>
              <a:rPr lang="en-US" dirty="0"/>
              <a:t> </a:t>
            </a:r>
            <a:r>
              <a:rPr lang="en-US" dirty="0" err="1"/>
              <a:t>marinos</a:t>
            </a:r>
            <a:r>
              <a:rPr lang="en-US" dirty="0"/>
              <a:t> y </a:t>
            </a:r>
            <a:r>
              <a:rPr lang="en-US" dirty="0" err="1"/>
              <a:t>mejorar</a:t>
            </a:r>
            <a:r>
              <a:rPr lang="en-US" dirty="0"/>
              <a:t> la </a:t>
            </a:r>
            <a:r>
              <a:rPr lang="en-US" dirty="0" err="1"/>
              <a:t>seguridad</a:t>
            </a:r>
            <a:r>
              <a:rPr lang="en-US" dirty="0"/>
              <a:t> </a:t>
            </a:r>
            <a:r>
              <a:rPr lang="en-US" dirty="0" err="1"/>
              <a:t>alimentaria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Fortalecer</a:t>
            </a:r>
            <a:r>
              <a:rPr lang="en-US" dirty="0"/>
              <a:t> y </a:t>
            </a:r>
            <a:r>
              <a:rPr lang="en-US" dirty="0" err="1"/>
              <a:t>crear</a:t>
            </a:r>
            <a:r>
              <a:rPr lang="en-US" dirty="0"/>
              <a:t> </a:t>
            </a:r>
            <a:r>
              <a:rPr lang="en-US" dirty="0" err="1"/>
              <a:t>marcos</a:t>
            </a:r>
            <a:r>
              <a:rPr lang="en-US" dirty="0"/>
              <a:t> de </a:t>
            </a:r>
            <a:r>
              <a:rPr lang="en-US" dirty="0" err="1"/>
              <a:t>políticas</a:t>
            </a:r>
            <a:r>
              <a:rPr lang="en-US" dirty="0"/>
              <a:t>, </a:t>
            </a:r>
            <a:r>
              <a:rPr lang="en-US" dirty="0" err="1"/>
              <a:t>incluidos</a:t>
            </a:r>
            <a:r>
              <a:rPr lang="en-US" dirty="0"/>
              <a:t> </a:t>
            </a:r>
            <a:r>
              <a:rPr lang="en-US" dirty="0" err="1"/>
              <a:t>aquellos</a:t>
            </a:r>
            <a:r>
              <a:rPr lang="en-US" dirty="0"/>
              <a:t> </a:t>
            </a:r>
            <a:r>
              <a:rPr lang="en-US" dirty="0" err="1"/>
              <a:t>encaminados</a:t>
            </a:r>
            <a:r>
              <a:rPr lang="en-US" dirty="0"/>
              <a:t> a </a:t>
            </a:r>
            <a:r>
              <a:rPr lang="en-US" dirty="0" err="1"/>
              <a:t>eliminar</a:t>
            </a:r>
            <a:r>
              <a:rPr lang="en-US" dirty="0"/>
              <a:t> </a:t>
            </a:r>
            <a:r>
              <a:rPr lang="en-US" dirty="0" err="1"/>
              <a:t>estructuras</a:t>
            </a:r>
            <a:r>
              <a:rPr lang="en-US" dirty="0"/>
              <a:t> de </a:t>
            </a:r>
            <a:r>
              <a:rPr lang="en-US" dirty="0" err="1"/>
              <a:t>incentivos</a:t>
            </a:r>
            <a:r>
              <a:rPr lang="en-US" dirty="0"/>
              <a:t> </a:t>
            </a:r>
            <a:r>
              <a:rPr lang="en-US" dirty="0" err="1"/>
              <a:t>perversos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867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0547" y="890473"/>
            <a:ext cx="10250906" cy="105062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800" dirty="0"/>
              <a:t>Reducir la contaminación en los ambientes marinos</a:t>
            </a:r>
            <a:br>
              <a:rPr lang="es-ES" sz="2800" dirty="0"/>
            </a:br>
            <a:br>
              <a:rPr lang="es-E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FE3532-D97C-4815-9B72-71DE4DD561DB}"/>
              </a:ext>
            </a:extLst>
          </p:cNvPr>
          <p:cNvSpPr txBox="1"/>
          <p:nvPr/>
        </p:nvSpPr>
        <p:spPr>
          <a:xfrm>
            <a:off x="573266" y="2323024"/>
            <a:ext cx="110454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Catalizar</a:t>
            </a:r>
            <a:r>
              <a:rPr lang="en-US" dirty="0"/>
              <a:t> el </a:t>
            </a:r>
            <a:r>
              <a:rPr lang="en-US" dirty="0" err="1"/>
              <a:t>desarrollo</a:t>
            </a:r>
            <a:r>
              <a:rPr lang="en-US" dirty="0"/>
              <a:t> de </a:t>
            </a:r>
            <a:r>
              <a:rPr lang="en-US" dirty="0" err="1"/>
              <a:t>políticas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 junto con </a:t>
            </a:r>
            <a:r>
              <a:rPr lang="en-US" dirty="0" err="1"/>
              <a:t>inversiones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enfoques</a:t>
            </a:r>
            <a:r>
              <a:rPr lang="en-US" dirty="0"/>
              <a:t> </a:t>
            </a:r>
            <a:r>
              <a:rPr lang="en-US" dirty="0" err="1"/>
              <a:t>innovadores</a:t>
            </a:r>
            <a:r>
              <a:rPr lang="en-US" dirty="0"/>
              <a:t> </a:t>
            </a:r>
            <a:r>
              <a:rPr lang="en-US" dirty="0" err="1"/>
              <a:t>mediante</a:t>
            </a:r>
            <a:r>
              <a:rPr lang="en-US" dirty="0"/>
              <a:t> </a:t>
            </a:r>
            <a:r>
              <a:rPr lang="en-US" dirty="0" err="1"/>
              <a:t>procesos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para </a:t>
            </a:r>
            <a:r>
              <a:rPr lang="en-US" dirty="0" err="1"/>
              <a:t>abordar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 de </a:t>
            </a:r>
            <a:r>
              <a:rPr lang="en-US" dirty="0" err="1"/>
              <a:t>descargas</a:t>
            </a:r>
            <a:r>
              <a:rPr lang="en-US" dirty="0"/>
              <a:t> de </a:t>
            </a:r>
            <a:r>
              <a:rPr lang="en-US" dirty="0" err="1"/>
              <a:t>nutrientes</a:t>
            </a:r>
            <a:r>
              <a:rPr lang="en-US" dirty="0"/>
              <a:t> y </a:t>
            </a:r>
            <a:r>
              <a:rPr lang="en-US" dirty="0" err="1"/>
              <a:t>contaminación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continuum </a:t>
            </a:r>
            <a:r>
              <a:rPr lang="en-US" dirty="0" err="1"/>
              <a:t>fuente</a:t>
            </a:r>
            <a:r>
              <a:rPr lang="en-US" dirty="0"/>
              <a:t>-mar.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Apoyar</a:t>
            </a:r>
            <a:r>
              <a:rPr lang="en-US" dirty="0"/>
              <a:t> </a:t>
            </a:r>
            <a:r>
              <a:rPr lang="en-US" dirty="0" err="1"/>
              <a:t>estudios</a:t>
            </a:r>
            <a:r>
              <a:rPr lang="en-US" dirty="0"/>
              <a:t> conjuntos/</a:t>
            </a:r>
            <a:r>
              <a:rPr lang="en-US" dirty="0" err="1"/>
              <a:t>comunes</a:t>
            </a:r>
            <a:r>
              <a:rPr lang="en-US" dirty="0"/>
              <a:t> entre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sectores</a:t>
            </a:r>
            <a:r>
              <a:rPr lang="en-US" dirty="0"/>
              <a:t> </a:t>
            </a:r>
            <a:r>
              <a:rPr lang="en-US" dirty="0" err="1"/>
              <a:t>público</a:t>
            </a:r>
            <a:r>
              <a:rPr lang="en-US" dirty="0"/>
              <a:t> y </a:t>
            </a:r>
            <a:r>
              <a:rPr lang="en-US" dirty="0" err="1"/>
              <a:t>privado</a:t>
            </a:r>
            <a:r>
              <a:rPr lang="en-US" dirty="0"/>
              <a:t> para </a:t>
            </a:r>
            <a:r>
              <a:rPr lang="en-US" dirty="0" err="1"/>
              <a:t>asegurar</a:t>
            </a:r>
            <a:r>
              <a:rPr lang="en-US" dirty="0"/>
              <a:t> que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acciones</a:t>
            </a:r>
            <a:r>
              <a:rPr lang="en-US" dirty="0"/>
              <a:t> </a:t>
            </a:r>
            <a:r>
              <a:rPr lang="en-US" dirty="0" err="1"/>
              <a:t>prioritarias</a:t>
            </a:r>
            <a:r>
              <a:rPr lang="en-US" dirty="0"/>
              <a:t> </a:t>
            </a:r>
            <a:r>
              <a:rPr lang="en-US" dirty="0" err="1"/>
              <a:t>desemboquen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prácticas</a:t>
            </a:r>
            <a:r>
              <a:rPr lang="en-US" dirty="0"/>
              <a:t> </a:t>
            </a:r>
            <a:r>
              <a:rPr lang="en-US" dirty="0" err="1"/>
              <a:t>transformadoras</a:t>
            </a:r>
            <a:r>
              <a:rPr lang="en-US" dirty="0"/>
              <a:t> para ambos </a:t>
            </a:r>
            <a:r>
              <a:rPr lang="en-US" dirty="0" err="1"/>
              <a:t>sectores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Apoyar</a:t>
            </a:r>
            <a:r>
              <a:rPr lang="en-US" dirty="0"/>
              <a:t> el </a:t>
            </a:r>
            <a:r>
              <a:rPr lang="en-US" dirty="0" err="1"/>
              <a:t>involucramiento</a:t>
            </a:r>
            <a:r>
              <a:rPr lang="en-US" dirty="0"/>
              <a:t> del sector </a:t>
            </a:r>
            <a:r>
              <a:rPr lang="en-US" dirty="0" err="1"/>
              <a:t>privado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mesas </a:t>
            </a:r>
            <a:r>
              <a:rPr lang="en-US" dirty="0" err="1"/>
              <a:t>empresariales</a:t>
            </a:r>
            <a:r>
              <a:rPr lang="en-US" dirty="0"/>
              <a:t>, </a:t>
            </a:r>
            <a:r>
              <a:rPr lang="en-US" dirty="0" err="1"/>
              <a:t>grupos</a:t>
            </a:r>
            <a:r>
              <a:rPr lang="en-US" dirty="0"/>
              <a:t> </a:t>
            </a:r>
            <a:r>
              <a:rPr lang="en-US" dirty="0" err="1"/>
              <a:t>industriales</a:t>
            </a:r>
            <a:r>
              <a:rPr lang="en-US" dirty="0"/>
              <a:t> </a:t>
            </a:r>
            <a:r>
              <a:rPr lang="en-US" dirty="0" err="1"/>
              <a:t>relevantes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Aumentar</a:t>
            </a:r>
            <a:r>
              <a:rPr lang="en-US" dirty="0"/>
              <a:t> la </a:t>
            </a:r>
            <a:r>
              <a:rPr lang="en-US" dirty="0" err="1"/>
              <a:t>comprensión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impactos</a:t>
            </a:r>
            <a:r>
              <a:rPr lang="en-US" dirty="0"/>
              <a:t> del </a:t>
            </a:r>
            <a:r>
              <a:rPr lang="en-US" dirty="0" err="1"/>
              <a:t>ruido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océanos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de un </a:t>
            </a:r>
            <a:r>
              <a:rPr lang="en-US" dirty="0" err="1"/>
              <a:t>contexto</a:t>
            </a:r>
            <a:r>
              <a:rPr lang="en-US" dirty="0"/>
              <a:t> </a:t>
            </a:r>
            <a:r>
              <a:rPr lang="en-US" dirty="0" err="1"/>
              <a:t>tranfronterizo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Promover</a:t>
            </a:r>
            <a:r>
              <a:rPr lang="en-US" dirty="0"/>
              <a:t> la </a:t>
            </a:r>
            <a:r>
              <a:rPr lang="en-US" dirty="0" err="1"/>
              <a:t>articulación</a:t>
            </a:r>
            <a:r>
              <a:rPr lang="en-US" dirty="0"/>
              <a:t> con/entre </a:t>
            </a:r>
            <a:r>
              <a:rPr lang="en-US" dirty="0" err="1"/>
              <a:t>actores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, </a:t>
            </a:r>
            <a:r>
              <a:rPr lang="en-US" dirty="0" err="1"/>
              <a:t>regionales</a:t>
            </a:r>
            <a:r>
              <a:rPr lang="en-US" dirty="0"/>
              <a:t> y </a:t>
            </a:r>
            <a:r>
              <a:rPr lang="en-US" dirty="0" err="1"/>
              <a:t>globales</a:t>
            </a:r>
            <a:r>
              <a:rPr lang="en-US" dirty="0"/>
              <a:t> para </a:t>
            </a:r>
            <a:r>
              <a:rPr lang="en-US" dirty="0" err="1"/>
              <a:t>potenciar</a:t>
            </a:r>
            <a:r>
              <a:rPr lang="en-US" dirty="0"/>
              <a:t> las </a:t>
            </a:r>
            <a:r>
              <a:rPr lang="en-US" dirty="0" err="1"/>
              <a:t>inversiones</a:t>
            </a:r>
            <a:r>
              <a:rPr lang="en-US" dirty="0"/>
              <a:t> y </a:t>
            </a:r>
            <a:r>
              <a:rPr lang="en-US" dirty="0" err="1"/>
              <a:t>procesos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Apoyar</a:t>
            </a:r>
            <a:r>
              <a:rPr lang="en-US" dirty="0"/>
              <a:t> </a:t>
            </a:r>
            <a:r>
              <a:rPr lang="en-US" dirty="0" err="1"/>
              <a:t>unas</a:t>
            </a:r>
            <a:r>
              <a:rPr lang="en-US" dirty="0"/>
              <a:t> </a:t>
            </a:r>
            <a:r>
              <a:rPr lang="en-US" dirty="0" err="1"/>
              <a:t>cuantas</a:t>
            </a:r>
            <a:r>
              <a:rPr lang="en-US" dirty="0"/>
              <a:t> </a:t>
            </a:r>
            <a:r>
              <a:rPr lang="en-US" dirty="0" err="1"/>
              <a:t>inversiones</a:t>
            </a:r>
            <a:r>
              <a:rPr lang="en-US" dirty="0"/>
              <a:t> </a:t>
            </a:r>
            <a:r>
              <a:rPr lang="en-US" dirty="0" err="1"/>
              <a:t>globales</a:t>
            </a:r>
            <a:r>
              <a:rPr lang="en-US" dirty="0"/>
              <a:t> y </a:t>
            </a:r>
            <a:r>
              <a:rPr lang="en-US" dirty="0" err="1"/>
              <a:t>regionales</a:t>
            </a:r>
            <a:r>
              <a:rPr lang="en-US" dirty="0"/>
              <a:t> para </a:t>
            </a:r>
            <a:r>
              <a:rPr lang="en-US" dirty="0" err="1"/>
              <a:t>transformar</a:t>
            </a:r>
            <a:r>
              <a:rPr lang="en-US" dirty="0"/>
              <a:t> el </a:t>
            </a:r>
            <a:r>
              <a:rPr lang="en-US" dirty="0" err="1"/>
              <a:t>ciclo</a:t>
            </a:r>
            <a:r>
              <a:rPr lang="en-US" dirty="0"/>
              <a:t> de </a:t>
            </a:r>
            <a:r>
              <a:rPr lang="en-US" dirty="0" err="1"/>
              <a:t>vida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plásticos</a:t>
            </a:r>
            <a:r>
              <a:rPr lang="en-US" dirty="0"/>
              <a:t> con </a:t>
            </a:r>
            <a:r>
              <a:rPr lang="en-US" dirty="0" err="1"/>
              <a:t>énfasis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COPs y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enfrentar</a:t>
            </a:r>
            <a:r>
              <a:rPr lang="en-US" dirty="0"/>
              <a:t> </a:t>
            </a:r>
            <a:r>
              <a:rPr lang="en-US" dirty="0" err="1"/>
              <a:t>decisivamente</a:t>
            </a:r>
            <a:r>
              <a:rPr lang="en-US" dirty="0"/>
              <a:t> la </a:t>
            </a:r>
            <a:r>
              <a:rPr lang="en-US" dirty="0" err="1"/>
              <a:t>contaminación</a:t>
            </a:r>
            <a:r>
              <a:rPr lang="en-US" dirty="0"/>
              <a:t> marina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plásticos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0903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Aguas Internacionales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 err="1"/>
              <a:t>Inversiones</a:t>
            </a:r>
            <a:r>
              <a:rPr lang="en-US" sz="2800" dirty="0"/>
              <a:t> </a:t>
            </a:r>
            <a:r>
              <a:rPr lang="en-US" sz="2800" dirty="0" err="1"/>
              <a:t>nacionales</a:t>
            </a:r>
            <a:r>
              <a:rPr lang="en-US" sz="2800" dirty="0"/>
              <a:t> y </a:t>
            </a:r>
            <a:r>
              <a:rPr lang="en-US" sz="2800" dirty="0" err="1"/>
              <a:t>regionales</a:t>
            </a:r>
            <a:r>
              <a:rPr lang="en-US" sz="2800" dirty="0"/>
              <a:t> via </a:t>
            </a:r>
            <a:r>
              <a:rPr lang="en-US" sz="2800" dirty="0" err="1"/>
              <a:t>los</a:t>
            </a:r>
            <a:r>
              <a:rPr lang="en-US" sz="2800" dirty="0"/>
              <a:t> PAEs </a:t>
            </a:r>
            <a:r>
              <a:rPr lang="en-US" sz="2800" dirty="0" err="1"/>
              <a:t>endosados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0D4BD8-F1AF-45AA-BE6E-C5C2AF591CB6}"/>
              </a:ext>
            </a:extLst>
          </p:cNvPr>
          <p:cNvSpPr txBox="1"/>
          <p:nvPr/>
        </p:nvSpPr>
        <p:spPr>
          <a:xfrm>
            <a:off x="1094952" y="2077299"/>
            <a:ext cx="100341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Los </a:t>
            </a:r>
            <a:r>
              <a:rPr lang="en-US" dirty="0" err="1"/>
              <a:t>proyectos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requieren</a:t>
            </a:r>
            <a:r>
              <a:rPr lang="en-US" dirty="0"/>
              <a:t> de un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componente</a:t>
            </a:r>
            <a:r>
              <a:rPr lang="en-US" dirty="0"/>
              <a:t> de co-</a:t>
            </a:r>
            <a:r>
              <a:rPr lang="en-US" dirty="0" err="1"/>
              <a:t>financiamiento</a:t>
            </a:r>
            <a:r>
              <a:rPr lang="en-US" dirty="0"/>
              <a:t> (e.g. </a:t>
            </a:r>
            <a:r>
              <a:rPr lang="en-US" dirty="0" err="1"/>
              <a:t>vía</a:t>
            </a:r>
            <a:r>
              <a:rPr lang="en-US" dirty="0"/>
              <a:t> </a:t>
            </a:r>
            <a:r>
              <a:rPr lang="en-US" dirty="0" err="1"/>
              <a:t>préstamos</a:t>
            </a:r>
            <a:r>
              <a:rPr lang="en-US" dirty="0"/>
              <a:t>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Aquellas</a:t>
            </a:r>
            <a:r>
              <a:rPr lang="en-US" dirty="0"/>
              <a:t> </a:t>
            </a:r>
            <a:r>
              <a:rPr lang="en-US" dirty="0" err="1"/>
              <a:t>inversiones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 para </a:t>
            </a:r>
            <a:r>
              <a:rPr lang="en-US" dirty="0" err="1"/>
              <a:t>implementar</a:t>
            </a:r>
            <a:r>
              <a:rPr lang="en-US" dirty="0"/>
              <a:t> </a:t>
            </a:r>
            <a:r>
              <a:rPr lang="en-US" dirty="0" err="1"/>
              <a:t>prioridaes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PAEs </a:t>
            </a:r>
            <a:r>
              <a:rPr lang="en-US" dirty="0" err="1"/>
              <a:t>deben</a:t>
            </a:r>
            <a:r>
              <a:rPr lang="en-US" dirty="0"/>
              <a:t> </a:t>
            </a:r>
            <a:r>
              <a:rPr lang="en-US" dirty="0" err="1"/>
              <a:t>cumplir</a:t>
            </a:r>
            <a:r>
              <a:rPr lang="en-US" dirty="0"/>
              <a:t> con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criterios</a:t>
            </a:r>
            <a:r>
              <a:rPr lang="en-US" dirty="0"/>
              <a:t>: 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Alineadas</a:t>
            </a:r>
            <a:r>
              <a:rPr lang="en-US" dirty="0"/>
              <a:t> con las </a:t>
            </a:r>
            <a:r>
              <a:rPr lang="en-US" dirty="0" err="1"/>
              <a:t>prioridades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PAEs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endosados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Coordinadas</a:t>
            </a:r>
            <a:r>
              <a:rPr lang="en-US" dirty="0"/>
              <a:t> con las </a:t>
            </a:r>
            <a:r>
              <a:rPr lang="en-US" dirty="0" err="1"/>
              <a:t>instituciones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responsables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marcos</a:t>
            </a:r>
            <a:r>
              <a:rPr lang="en-US" dirty="0"/>
              <a:t> </a:t>
            </a:r>
            <a:r>
              <a:rPr lang="en-US" dirty="0" err="1"/>
              <a:t>regionales</a:t>
            </a:r>
            <a:r>
              <a:rPr lang="en-US" dirty="0"/>
              <a:t> </a:t>
            </a:r>
            <a:r>
              <a:rPr lang="en-US" dirty="0" err="1"/>
              <a:t>acordados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Incluir</a:t>
            </a:r>
            <a:r>
              <a:rPr lang="en-US" dirty="0"/>
              <a:t> </a:t>
            </a:r>
            <a:r>
              <a:rPr lang="en-US" dirty="0" err="1"/>
              <a:t>financiación</a:t>
            </a:r>
            <a:r>
              <a:rPr lang="en-US" dirty="0"/>
              <a:t> STAR del GEF, </a:t>
            </a:r>
            <a:r>
              <a:rPr lang="en-US" dirty="0" err="1"/>
              <a:t>préstamos</a:t>
            </a:r>
            <a:r>
              <a:rPr lang="en-US" dirty="0"/>
              <a:t> o </a:t>
            </a:r>
            <a:r>
              <a:rPr lang="en-US" dirty="0" err="1"/>
              <a:t>financiamiento</a:t>
            </a:r>
            <a:r>
              <a:rPr lang="en-US" dirty="0"/>
              <a:t> fresco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presupuestos</a:t>
            </a:r>
            <a:r>
              <a:rPr lang="en-US" dirty="0"/>
              <a:t> </a:t>
            </a:r>
            <a:r>
              <a:rPr lang="en-US" dirty="0" err="1"/>
              <a:t>nacionales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Los </a:t>
            </a:r>
            <a:r>
              <a:rPr lang="en-US" dirty="0" err="1"/>
              <a:t>aspectos</a:t>
            </a:r>
            <a:r>
              <a:rPr lang="en-US" dirty="0"/>
              <a:t> de </a:t>
            </a:r>
            <a:r>
              <a:rPr lang="en-US" dirty="0" err="1"/>
              <a:t>género</a:t>
            </a:r>
            <a:r>
              <a:rPr lang="en-US" dirty="0"/>
              <a:t> </a:t>
            </a:r>
            <a:r>
              <a:rPr lang="en-US" dirty="0" err="1"/>
              <a:t>deberán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transversalizados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procesos</a:t>
            </a:r>
            <a:r>
              <a:rPr lang="en-US" dirty="0"/>
              <a:t> e </a:t>
            </a:r>
            <a:r>
              <a:rPr lang="en-US" dirty="0" err="1"/>
              <a:t>inversiones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244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899</Words>
  <Application>Microsoft Office PowerPoint</Application>
  <PresentationFormat>Widescreen</PresentationFormat>
  <Paragraphs>95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CLME+ MCPP Consulta Regional GEF 7 y AI </vt:lpstr>
      <vt:lpstr>Contenido</vt:lpstr>
      <vt:lpstr>GEF 7  Aguas Internacionales</vt:lpstr>
      <vt:lpstr>GEF 7  Aguas Internacionales Objetivos </vt:lpstr>
      <vt:lpstr>GEF 7  Aguas Internacionales Objetivos</vt:lpstr>
      <vt:lpstr>GEF 7  Aguas Internacionales  Mantenimiento de ecosistemas marinos y costeros saludables  </vt:lpstr>
      <vt:lpstr>GEF 7  Aguas Internacionales  Catalizar el manejo sostenible de las pesquerías  </vt:lpstr>
      <vt:lpstr>GEF 7  Aguas Internacionales  Reducir la contaminación en los ambientes marinos   </vt:lpstr>
      <vt:lpstr>GEF 7  Aguas Internacionales  Inversiones nacionales y regionales via los PAEs endosados  </vt:lpstr>
      <vt:lpstr>GEF 7  Aguas Internacionales  GEF AI 7 y el sector privado  </vt:lpstr>
      <vt:lpstr>GEF 7  Aguas Internacionales  PAE CLME+ y GEF 7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Human Resources, Legal Frameworks and Institutional Capacities to Implement The Nagoya Protocol</dc:title>
  <dc:creator>Geoffrey Omedo</dc:creator>
  <cp:lastModifiedBy>Jose TROYA</cp:lastModifiedBy>
  <cp:revision>63</cp:revision>
  <dcterms:created xsi:type="dcterms:W3CDTF">2018-05-30T04:31:56Z</dcterms:created>
  <dcterms:modified xsi:type="dcterms:W3CDTF">2018-09-26T12:56:38Z</dcterms:modified>
</cp:coreProperties>
</file>