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5" r:id="rId3"/>
    <p:sldId id="258" r:id="rId4"/>
    <p:sldId id="278" r:id="rId5"/>
    <p:sldId id="270" r:id="rId6"/>
    <p:sldId id="271" r:id="rId7"/>
    <p:sldId id="276" r:id="rId8"/>
    <p:sldId id="275" r:id="rId9"/>
    <p:sldId id="274" r:id="rId10"/>
    <p:sldId id="277" r:id="rId11"/>
    <p:sldId id="279" r:id="rId12"/>
    <p:sldId id="261" r:id="rId13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29015-BE5C-4788-BA36-6CED1678BF1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C9B32-873C-4E26-8AA2-010F009CCC47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030878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166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73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68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0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4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5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35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6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2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06DB33-88E1-4074-A076-343ED7336C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06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3C54B-B2BA-49CD-AD32-1890D912E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E8A04-3ED3-4BD3-80DB-1A1F6B71E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9B2B-F8C5-4D5A-ACE8-F576DC6A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B3073-54CD-4B83-AAD2-32AA58001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065BB-C324-4A44-9A89-49C67B0D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2176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A7446-5F39-42B2-ADD1-0506EC1C4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889B04-5E7D-4B53-B684-3560B1F17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E2D5F-6742-46A9-954A-C10BCBD9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259C7-7900-4E3D-92FF-72F45A75A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FDE0E-9871-46E1-8BC1-C060A324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1841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DAB726-687F-4DFB-ACF3-AE7B58917E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89E757-C753-43A8-9A3D-65A646DAA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14116-1DF8-4865-8A02-02E0FF58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B9247-2AC7-4DF0-A3C8-828F68F73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0254-37F4-40EB-85BE-15E35A0B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0698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A8E-6289-42A4-8DB7-FA0F70BE7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B57F5-F6C3-4E3D-B29A-B29B5A35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0CD03-996E-4053-8816-FAB61B73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73F0-66B3-4FF2-812A-49E12DEB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D209B-4DA9-4B45-BBA5-0BE5F677F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572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3A44A-2D1D-4BB2-B9D9-D2D3FD76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B71DE-B0DF-453C-A0F9-03E5056B5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1D4A-DF9B-48FA-B3EF-AD6B31E5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724D2-A4A4-474F-87A7-C9F762D07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8EEEB-6B20-4FCE-B73D-45C5F1E4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9163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E058-F364-45E6-BAAB-B32D4DE2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01687-B577-499F-B2E7-3D2096065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9235B-C9B7-433C-9E69-CA2D93E49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3380C-818F-49F7-B095-38864DFA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24CA1-4674-4598-9538-674536D3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16575-9798-4139-B843-D2E4BC86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65136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33F0-2CA1-4454-BD2C-F51E6282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BD5A3-305E-4374-B224-CC8BFB42D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93CED-5EDD-42D6-8327-10EC6EF35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A6C2B-5413-4E06-BFC4-50346B430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6485A-48F2-41F7-88B8-EF51E1CDE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745094-F0F0-4C2D-841C-213D9E70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A53B8-0254-4318-AEA6-C3339DA33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6D3A5-7C7F-4BD7-BEF1-D5E76700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7607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E1CA-57A0-4F81-8C2B-558708341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EC54-51FC-4C95-895B-5CD4366F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78ECA-856A-4AF2-829C-80038C9F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3B3C0-2B84-4F36-895A-A8E20960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9983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481A9-A51D-44E5-AF11-9AAC3989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F6E1E1-7251-4875-8488-7AE3BC68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EB0C-A823-47A3-BB4E-663CA815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46235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6BAB-CC87-403C-8B04-3C24B1EF9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B37F-A356-4190-A76D-E2B3F9B15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FA3439-24DD-4F38-887F-733891007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E5BBE-EB63-47B3-9D46-2572F824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63D80-BCA9-45A4-BD86-E684D001D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53BCE-6220-4CF7-99CD-059768395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59475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8FE1B-5DE2-4F6F-8542-EC8196E13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8965D-7D51-44E2-A886-EED78CCC6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K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16952-54FE-4A72-8A7C-06EDD2AE0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375AB-1396-49FF-B5B1-74E0C88B7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6F083-2512-4E15-99AD-FD284632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F7D57-6473-4930-A880-D163A4D1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24941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BED35-8A92-4C5E-B135-9A64BFC83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K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7F852-BA13-4DC2-BE51-A66DE3EF2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19765-67A8-4EE1-9353-9A60879A6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F4FB7-DEDE-47C6-92A3-ED61BADE1524}" type="datetimeFigureOut">
              <a:rPr lang="en-KE" smtClean="0"/>
              <a:t>09/26/2018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3E77F-CC91-44DA-9A3F-9F71DD7BF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C1B46-8E00-4927-BA10-F3908A3E5C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22AE-E9B1-4D16-971B-8828F293237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40083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K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6422849" cy="167660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 algn="ctr"/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CLME</a:t>
            </a:r>
            <a:r>
              <a:rPr lang="en-US" sz="3700" b="1" dirty="0"/>
              <a:t>+ PPCM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Regional Consultation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GEF 7 and IW</a:t>
            </a:r>
            <a:br>
              <a:rPr 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798E7-3A4E-48F7-9AF0-E1B52A15FF33}"/>
              </a:ext>
            </a:extLst>
          </p:cNvPr>
          <p:cNvSpPr txBox="1"/>
          <p:nvPr/>
        </p:nvSpPr>
        <p:spPr>
          <a:xfrm>
            <a:off x="648931" y="2438400"/>
            <a:ext cx="6422848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José Vicente Troya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Regional Technical Advisor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/>
              <a:t>Water and Oceans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Cartagena, September 26</a:t>
            </a:r>
            <a:r>
              <a:rPr lang="en-US" sz="2000" b="1" baseline="30000" dirty="0"/>
              <a:t>th</a:t>
            </a:r>
            <a:r>
              <a:rPr lang="en-US" sz="2000" b="1" dirty="0"/>
              <a:t>, 2018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C59EDF-5A1E-404D-B55D-8AEA5D8D6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10" y="0"/>
            <a:ext cx="4636008" cy="6858000"/>
          </a:xfrm>
          <a:prstGeom prst="rect">
            <a:avLst/>
          </a:prstGeom>
          <a:solidFill>
            <a:srgbClr val="5180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FEE0385D-4151-43AA-9C6B-0365E1031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1042" y="484632"/>
            <a:ext cx="366674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87FD7C-5427-4102-9D31-C1A86D73E5E6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89" r="1" b="7543"/>
          <a:stretch/>
        </p:blipFill>
        <p:spPr>
          <a:xfrm>
            <a:off x="8361082" y="1414207"/>
            <a:ext cx="3026664" cy="388003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35425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GEF IW 7 and Private Sector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92254" y="2274838"/>
            <a:ext cx="108395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Stimulate engagement along the different supply chains towards reducing impacts on marine ecosystems –e.g. small pelagic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Working with large scale commercial fishing fleets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Development of marine spatial plans to identify investments opportunities for private &amp; public sectors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Advance private engagement to increase food, energy, environmental security through industry round tables and interest groups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Reuse, reduce point and non-point sources of pollution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De-risking innovative investments within the marine sectors, through support to testing of innovative approaches and technologies </a:t>
            </a:r>
          </a:p>
        </p:txBody>
      </p:sp>
    </p:spTree>
    <p:extLst>
      <p:ext uri="{BB962C8B-B14F-4D97-AF65-F5344CB8AC3E}">
        <p14:creationId xmlns:p14="http://schemas.microsoft.com/office/powerpoint/2010/main" val="176941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CLME+ and GEF 7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92254" y="2274838"/>
            <a:ext cx="10839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A" dirty="0" err="1"/>
              <a:t>Partially</a:t>
            </a:r>
            <a:r>
              <a:rPr lang="es-PA" dirty="0"/>
              <a:t> </a:t>
            </a:r>
            <a:r>
              <a:rPr lang="es-PA" dirty="0" err="1"/>
              <a:t>financing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</a:t>
            </a:r>
            <a:r>
              <a:rPr lang="es-PA" dirty="0" err="1"/>
              <a:t>operation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</a:t>
            </a:r>
            <a:r>
              <a:rPr lang="es-PA" dirty="0" err="1"/>
              <a:t>the</a:t>
            </a:r>
            <a:r>
              <a:rPr lang="es-PA" dirty="0"/>
              <a:t> PPCM</a:t>
            </a:r>
          </a:p>
          <a:p>
            <a:pPr lvl="1"/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E</a:t>
            </a:r>
            <a:r>
              <a:rPr lang="en-US" dirty="0" err="1"/>
              <a:t>nsure</a:t>
            </a:r>
            <a:r>
              <a:rPr lang="en-US" dirty="0"/>
              <a:t> up to date data &amp; information and reporting on the CLME (SOMEE)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I</a:t>
            </a:r>
            <a:r>
              <a:rPr lang="en-US" dirty="0" err="1"/>
              <a:t>dentify</a:t>
            </a:r>
            <a:r>
              <a:rPr lang="en-US" dirty="0"/>
              <a:t> emerging threats  requiring priority actions (tourism, shipping, oil and gas)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/>
              <a:t>E</a:t>
            </a:r>
            <a:r>
              <a:rPr lang="en-US" dirty="0"/>
              <a:t>stablish public-private partnerships for addressing these new threats and contributing to the CLME+ region long term goal </a:t>
            </a:r>
            <a:r>
              <a:rPr lang="en-US" dirty="0" err="1"/>
              <a:t>sLMRM</a:t>
            </a:r>
            <a:endParaRPr lang="en-US" dirty="0"/>
          </a:p>
          <a:p>
            <a:pPr lvl="2"/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PA" dirty="0" err="1"/>
              <a:t>Support</a:t>
            </a:r>
            <a:r>
              <a:rPr lang="es-PA" dirty="0"/>
              <a:t> </a:t>
            </a:r>
            <a:r>
              <a:rPr lang="es-PA" dirty="0" err="1"/>
              <a:t>implementation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i</a:t>
            </a:r>
            <a:r>
              <a:rPr lang="en-US" dirty="0" err="1"/>
              <a:t>nvestment</a:t>
            </a:r>
            <a:r>
              <a:rPr lang="en-US" dirty="0"/>
              <a:t> plans of the three CLME+ regional strategies (fisheries, habitat degradation, pollution)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PA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PA" dirty="0" err="1"/>
              <a:t>Advance</a:t>
            </a:r>
            <a:r>
              <a:rPr lang="es-PA" dirty="0"/>
              <a:t> </a:t>
            </a:r>
            <a:r>
              <a:rPr lang="es-PA" dirty="0" err="1"/>
              <a:t>some</a:t>
            </a:r>
            <a:r>
              <a:rPr lang="es-PA" dirty="0"/>
              <a:t> </a:t>
            </a:r>
            <a:r>
              <a:rPr lang="es-PA" dirty="0" err="1"/>
              <a:t>of</a:t>
            </a:r>
            <a:r>
              <a:rPr lang="es-PA" dirty="0"/>
              <a:t> </a:t>
            </a:r>
            <a:r>
              <a:rPr lang="es-PA" dirty="0" err="1"/>
              <a:t>them</a:t>
            </a:r>
            <a:r>
              <a:rPr lang="es-PA" dirty="0"/>
              <a:t> </a:t>
            </a:r>
            <a:r>
              <a:rPr lang="es-PA" dirty="0" err="1"/>
              <a:t>by</a:t>
            </a:r>
            <a:r>
              <a:rPr lang="es-PA" dirty="0"/>
              <a:t> </a:t>
            </a:r>
            <a:r>
              <a:rPr lang="es-PA" dirty="0" err="1"/>
              <a:t>national</a:t>
            </a:r>
            <a:r>
              <a:rPr lang="es-PA" dirty="0"/>
              <a:t> </a:t>
            </a:r>
            <a:r>
              <a:rPr lang="es-PA" dirty="0" err="1"/>
              <a:t>interventions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1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5558" y="3129094"/>
            <a:ext cx="3924651" cy="1451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solidFill>
                  <a:schemeClr val="accent1">
                    <a:lumMod val="75000"/>
                  </a:schemeClr>
                </a:solidFill>
              </a:rPr>
              <a:t>Thanks!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CBF065-064C-4326-B2C6-592B7989C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868" y="323850"/>
            <a:ext cx="157162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3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BA1247-7A35-4674-A1E1-4D19A7D515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10" b="1820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9E0588-679F-4154-89E1-034C0D72D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Outline</a:t>
            </a:r>
            <a:endParaRPr lang="en-KE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7749-053B-44F6-901B-AC83DE78F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Context</a:t>
            </a: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IW </a:t>
            </a:r>
            <a:r>
              <a:rPr lang="es-PA" sz="1800" b="1" dirty="0" err="1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 err="1">
                <a:solidFill>
                  <a:schemeClr val="accent1">
                    <a:lumMod val="75000"/>
                  </a:schemeClr>
                </a:solidFill>
              </a:rPr>
              <a:t>Delivery</a:t>
            </a:r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PA" sz="1800" b="1" dirty="0" err="1">
                <a:solidFill>
                  <a:schemeClr val="accent1">
                    <a:lumMod val="75000"/>
                  </a:schemeClr>
                </a:solidFill>
              </a:rPr>
              <a:t>mechanisms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 err="1">
                <a:solidFill>
                  <a:schemeClr val="accent1">
                    <a:lumMod val="75000"/>
                  </a:schemeClr>
                </a:solidFill>
              </a:rPr>
              <a:t>Private</a:t>
            </a:r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 sector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PA" sz="1800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LME+ SAP and GEF 7</a:t>
            </a:r>
          </a:p>
          <a:p>
            <a:endParaRPr lang="en-KE" sz="1800" dirty="0"/>
          </a:p>
        </p:txBody>
      </p:sp>
    </p:spTree>
    <p:extLst>
      <p:ext uri="{BB962C8B-B14F-4D97-AF65-F5344CB8AC3E}">
        <p14:creationId xmlns:p14="http://schemas.microsoft.com/office/powerpoint/2010/main" val="275669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6505" y="256674"/>
            <a:ext cx="8538273" cy="1010363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endParaRPr lang="it-IT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D7431A-E5C4-4071-832A-22515963DF55}"/>
              </a:ext>
            </a:extLst>
          </p:cNvPr>
          <p:cNvSpPr txBox="1"/>
          <p:nvPr/>
        </p:nvSpPr>
        <p:spPr>
          <a:xfrm>
            <a:off x="847789" y="1538129"/>
            <a:ext cx="92469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Ocean ecosystems under anthropogenic pressure from climate change, acidification, habitat loss, pollution, fishing, shipping and seabed mining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number of valuable coastal ecosystems and open oceans lack sustainable governance structures resulting in continued degradation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Need for multi-national cooperation supported by regional organizations to address multifaceted threats to transboundary marine ecosystems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Regional organizations need to function as hubs for harnessing, coordinating and channeling political and economic interest from public and private sectors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76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6505" y="256674"/>
            <a:ext cx="8538273" cy="1925052"/>
          </a:xfrm>
        </p:spPr>
        <p:txBody>
          <a:bodyPr>
            <a:normAutofit/>
          </a:bodyPr>
          <a:lstStyle/>
          <a:p>
            <a:pPr lvl="0" algn="ctr"/>
            <a: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3100" b="1" dirty="0">
                <a:solidFill>
                  <a:schemeClr val="accent1">
                    <a:lumMod val="75000"/>
                  </a:schemeClr>
                </a:solidFill>
              </a:rPr>
              <a:t>Objectives</a:t>
            </a:r>
            <a:br>
              <a:rPr lang="it-IT" sz="4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5798E7-3A4E-48F7-9AF0-E1B52A15FF33}"/>
              </a:ext>
            </a:extLst>
          </p:cNvPr>
          <p:cNvSpPr txBox="1"/>
          <p:nvPr/>
        </p:nvSpPr>
        <p:spPr>
          <a:xfrm>
            <a:off x="2342146" y="2406317"/>
            <a:ext cx="77162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Strengthening national Blue Economy opportunities to reduce threats to marine and coastal waters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Improving management in the Areas Beyond National Jurisdiction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Enhancing Water Security in freshwater ecosystems</a:t>
            </a:r>
          </a:p>
        </p:txBody>
      </p:sp>
    </p:spTree>
    <p:extLst>
      <p:ext uri="{BB962C8B-B14F-4D97-AF65-F5344CB8AC3E}">
        <p14:creationId xmlns:p14="http://schemas.microsoft.com/office/powerpoint/2010/main" val="2296541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6863" y="785662"/>
            <a:ext cx="8538273" cy="1107017"/>
          </a:xfrm>
        </p:spPr>
        <p:txBody>
          <a:bodyPr>
            <a:normAutofit fontScale="90000"/>
          </a:bodyPr>
          <a:lstStyle/>
          <a:p>
            <a:pPr lvl="0"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Objective 1</a:t>
            </a: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D7431A-E5C4-4071-832A-22515963DF55}"/>
              </a:ext>
            </a:extLst>
          </p:cNvPr>
          <p:cNvSpPr txBox="1"/>
          <p:nvPr/>
        </p:nvSpPr>
        <p:spPr>
          <a:xfrm>
            <a:off x="1392505" y="2404403"/>
            <a:ext cx="94069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Blue Economy opportunities in countries will be strengthened through three areas of strategic action under GEF 7 addressing key stressors: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Sustaining healthy coastal and marine ecosystems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Catalyzing sustainable fisheries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Addressing pollution reduction in marine environments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Sustaining Healthy Coastal and Marine Ecosystems - potential investments</a:t>
            </a: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FE3532-D97C-4815-9B72-71DE4DD561DB}"/>
              </a:ext>
            </a:extLst>
          </p:cNvPr>
          <p:cNvSpPr txBox="1"/>
          <p:nvPr/>
        </p:nvSpPr>
        <p:spPr>
          <a:xfrm>
            <a:off x="573266" y="2323024"/>
            <a:ext cx="1104546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 &amp; implement environmentally sustainable Blue Economy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Establish and support existing MPAs in key hot spots and coastal habitats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Restore degraded key habitats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Mainstream marine areas based management and spatial tools in regional entities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Formulate and formalize cooperative legal and institutional frameworks built on TDAs/SAPs approach, towards addressing anthropogenic pressures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Stimulate private sector engagement, through relevant industry roundtables and industry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Engage with national, regional and global stakeholders to increase collaboration and cross support to investments and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Foster collaboration among LMEs, Regional Seas conventions and RFMOs to protect and restore these key habitats</a:t>
            </a:r>
          </a:p>
        </p:txBody>
      </p:sp>
    </p:spTree>
    <p:extLst>
      <p:ext uri="{BB962C8B-B14F-4D97-AF65-F5344CB8AC3E}">
        <p14:creationId xmlns:p14="http://schemas.microsoft.com/office/powerpoint/2010/main" val="364954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Catalyze Sustainable Fisheries Management - potential investments</a:t>
            </a: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79EA6A-74A9-49F9-8B52-82A011130578}"/>
              </a:ext>
            </a:extLst>
          </p:cNvPr>
          <p:cNvSpPr txBox="1"/>
          <p:nvPr/>
        </p:nvSpPr>
        <p:spPr>
          <a:xfrm>
            <a:off x="676212" y="2940273"/>
            <a:ext cx="10839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Policy reforms to end IUU, overfishing and sustainably manage marine capture fisheries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Implementation of market mechanisms to support sustainable fisheries value chains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Standard setting for sustainable aquaculture to enhance marine ecosystem health and improving food and nutrition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Strengthening and creating policy frameworks, including working with countries to eliminate harmful incentive structures </a:t>
            </a:r>
          </a:p>
        </p:txBody>
      </p:sp>
    </p:spTree>
    <p:extLst>
      <p:ext uri="{BB962C8B-B14F-4D97-AF65-F5344CB8AC3E}">
        <p14:creationId xmlns:p14="http://schemas.microsoft.com/office/powerpoint/2010/main" val="316867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0547" y="890473"/>
            <a:ext cx="10250906" cy="105062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Addressing pollution reduction in marine environments - potential investments</a:t>
            </a: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FE3532-D97C-4815-9B72-71DE4DD561DB}"/>
              </a:ext>
            </a:extLst>
          </p:cNvPr>
          <p:cNvSpPr txBox="1"/>
          <p:nvPr/>
        </p:nvSpPr>
        <p:spPr>
          <a:xfrm>
            <a:off x="573266" y="2323024"/>
            <a:ext cx="110454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Catalyze national policy development coupled with investments in innovative approaches through regional process, to address nutrients and emerging pollution issues along source to sea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common fact finding between public and private sectors to ensure that priority actions will lead to transformed practices in both sectors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Stimulate private sector engagement, through relevant industry sectoral roundtables and industry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Increase understanding of marine noise in a transboundary context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&amp; engage with national, regional and global stakeholders to increase collaboration and cross support to investments and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a few strategic global and regional investments to transform plastic life cycles that emphasize PPPs and significantly address global marine plastic pollution</a:t>
            </a:r>
          </a:p>
        </p:txBody>
      </p:sp>
    </p:spTree>
    <p:extLst>
      <p:ext uri="{BB962C8B-B14F-4D97-AF65-F5344CB8AC3E}">
        <p14:creationId xmlns:p14="http://schemas.microsoft.com/office/powerpoint/2010/main" val="590903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1074" y="890473"/>
            <a:ext cx="9881937" cy="101036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GEF 7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  <a:t>INTERNATIONAL WATERS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dirty="0"/>
              <a:t>Regional and national investments via endorsed SAPs</a:t>
            </a:r>
            <a:br>
              <a:rPr lang="en-US" sz="2800" dirty="0"/>
            </a:br>
            <a:br>
              <a:rPr lang="en-US" sz="2800" dirty="0"/>
            </a:br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0D4BD8-F1AF-45AA-BE6E-C5C2AF591CB6}"/>
              </a:ext>
            </a:extLst>
          </p:cNvPr>
          <p:cNvSpPr txBox="1"/>
          <p:nvPr/>
        </p:nvSpPr>
        <p:spPr>
          <a:xfrm>
            <a:off x="1094952" y="2077299"/>
            <a:ext cx="100341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Regional projects will need to leverage substantial co-financing, e.g. through blended financing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 investments implementing regionally endorsed SAP priorities need to adhere to the following criteria: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National investments will need to align with priorities of regional endorsed SAP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New national investments would need to be coordinated with the relevant regional institution responsible for regional agreed frameworks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Need to include GEF STAR financing, loan and/or national budget financing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Gender issues, gender considerations will be mainstreamed into all processes and investments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44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731</Words>
  <Application>Microsoft Office PowerPoint</Application>
  <PresentationFormat>Widescreen</PresentationFormat>
  <Paragraphs>95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CLME+ PPCM Regional Consultation GEF 7 and IW </vt:lpstr>
      <vt:lpstr>Outline</vt:lpstr>
      <vt:lpstr>GEF 7  INTERNATIONAL WATERS</vt:lpstr>
      <vt:lpstr>GEF 7  INTERNATIONAL WATERS Objectives </vt:lpstr>
      <vt:lpstr>GEF 7  INTERNATIONAL WATERS  Objective 1</vt:lpstr>
      <vt:lpstr>GEF 7  INTERNATIONAL WATERS  Sustaining Healthy Coastal and Marine Ecosystems - potential investments </vt:lpstr>
      <vt:lpstr>GEF 7  INTERNATIONAL WATERS  Catalyze Sustainable Fisheries Management - potential investments </vt:lpstr>
      <vt:lpstr>GEF 7  INTERNATIONAL WATERS  Addressing pollution reduction in marine environments - potential investments </vt:lpstr>
      <vt:lpstr>GEF 7  INTERNATIONAL WATERS  Regional and national investments via endorsed SAPs  </vt:lpstr>
      <vt:lpstr>GEF 7  INTERNATIONAL WATERS  GEF IW 7 and Private Sector  </vt:lpstr>
      <vt:lpstr>GEF 7  INTERNATIONAL WATERS  CLME+ and GEF 7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Human Resources, Legal Frameworks and Institutional Capacities to Implement The Nagoya Protocol</dc:title>
  <dc:creator>Geoffrey Omedo</dc:creator>
  <cp:lastModifiedBy>Jose TROYA</cp:lastModifiedBy>
  <cp:revision>48</cp:revision>
  <dcterms:created xsi:type="dcterms:W3CDTF">2018-05-30T04:31:56Z</dcterms:created>
  <dcterms:modified xsi:type="dcterms:W3CDTF">2018-09-26T12:56:46Z</dcterms:modified>
</cp:coreProperties>
</file>