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64" r:id="rId2"/>
    <p:sldId id="526" r:id="rId3"/>
    <p:sldId id="527" r:id="rId4"/>
    <p:sldId id="479" r:id="rId5"/>
    <p:sldId id="439" r:id="rId6"/>
    <p:sldId id="425" r:id="rId7"/>
    <p:sldId id="491" r:id="rId8"/>
    <p:sldId id="528" r:id="rId9"/>
    <p:sldId id="519" r:id="rId10"/>
    <p:sldId id="534" r:id="rId11"/>
    <p:sldId id="530" r:id="rId12"/>
    <p:sldId id="487" r:id="rId13"/>
    <p:sldId id="513" r:id="rId14"/>
    <p:sldId id="435" r:id="rId15"/>
    <p:sldId id="516" r:id="rId16"/>
    <p:sldId id="426" r:id="rId17"/>
    <p:sldId id="492" r:id="rId18"/>
    <p:sldId id="509" r:id="rId19"/>
    <p:sldId id="438" r:id="rId20"/>
    <p:sldId id="536" r:id="rId21"/>
    <p:sldId id="503" r:id="rId22"/>
    <p:sldId id="501" r:id="rId23"/>
    <p:sldId id="431" r:id="rId24"/>
    <p:sldId id="518" r:id="rId25"/>
    <p:sldId id="537" r:id="rId26"/>
    <p:sldId id="488" r:id="rId27"/>
    <p:sldId id="407" r:id="rId28"/>
    <p:sldId id="523" r:id="rId29"/>
    <p:sldId id="535" r:id="rId30"/>
    <p:sldId id="511" r:id="rId31"/>
    <p:sldId id="494" r:id="rId32"/>
    <p:sldId id="385" r:id="rId33"/>
    <p:sldId id="486" r:id="rId34"/>
    <p:sldId id="497" r:id="rId35"/>
    <p:sldId id="500" r:id="rId36"/>
    <p:sldId id="465" r:id="rId37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MS PGothic" charset="-128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MS PGothic" charset="-128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MS PGothic" charset="-128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MS PGothic" charset="-128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MS PGothic" charset="-128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MS PGothic" charset="-128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MS PGothic" charset="-128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MS PGothic" charset="-128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MS PGothic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7" autoAdjust="0"/>
    <p:restoredTop sz="77590" autoAdjust="0"/>
  </p:normalViewPr>
  <p:slideViewPr>
    <p:cSldViewPr snapToGrid="0" snapToObjects="1">
      <p:cViewPr varScale="1">
        <p:scale>
          <a:sx n="76" d="100"/>
          <a:sy n="76" d="100"/>
        </p:scale>
        <p:origin x="65" y="29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8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68E622E2-4F3F-B34E-A020-AE7378B829A3}" type="datetimeFigureOut">
              <a:rPr lang="en-US"/>
              <a:pPr>
                <a:defRPr/>
              </a:pPr>
              <a:t>9/24/2018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8108F886-D3E1-E64D-96FF-13D70AF2E6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233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FE37F729-3540-A44F-AFE5-FD4995F16A63}" type="datetimeFigureOut">
              <a:rPr lang="en-US"/>
              <a:pPr>
                <a:defRPr/>
              </a:pPr>
              <a:t>9/24/2018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AE7E8EDF-35D7-7942-9BAC-E207580A9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048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3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81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65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25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3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00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96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92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195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16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93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93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3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956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915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282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979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482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509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8BD40-435A-A547-B4EA-C38EED6FEDA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394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309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39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580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25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15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55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59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41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06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74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cover_fla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960438"/>
            <a:ext cx="734536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9194615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4380471" y="409827"/>
            <a:ext cx="4784167" cy="40434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2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="" xmlns:a16="http://schemas.microsoft.com/office/drawing/2014/main" id="{C385C374-2E71-BC41-A6AF-AEFCBFD86DC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5477" y="5630875"/>
            <a:ext cx="9159479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0B86034-8B18-C148-886D-F32A68B8B6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726" y="5976949"/>
            <a:ext cx="1322784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>
            <a:extLst>
              <a:ext uri="{FF2B5EF4-FFF2-40B4-BE49-F238E27FC236}">
                <a16:creationId xmlns="" xmlns:a16="http://schemas.microsoft.com/office/drawing/2014/main" id="{E66CA00D-16FC-0442-9DCE-EB907842F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16786" y="1865312"/>
            <a:ext cx="6027943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sz="225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8335" indent="0">
              <a:lnSpc>
                <a:spcPts val="1500"/>
              </a:lnSpc>
              <a:spcBef>
                <a:spcPts val="0"/>
              </a:spcBef>
              <a:spcAft>
                <a:spcPts val="300"/>
              </a:spcAft>
              <a:buFontTx/>
              <a:buNone/>
              <a:tabLst/>
              <a:defRPr sz="18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8335" indent="0">
              <a:spcBef>
                <a:spcPts val="300"/>
              </a:spcBef>
              <a:buFontTx/>
              <a:buNone/>
              <a:tabLst/>
              <a:defRPr sz="1575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502444" indent="-134541">
              <a:buClr>
                <a:srgbClr val="15C6D9"/>
              </a:buClr>
              <a:buFont typeface="Wingdings" charset="2"/>
              <a:buChar char="§"/>
              <a:tabLst/>
              <a:defRPr sz="135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636985" indent="-170260">
              <a:buClr>
                <a:srgbClr val="15C6D9"/>
              </a:buClr>
              <a:buSzPct val="150000"/>
              <a:buFont typeface="ArialUnicodeMS" charset="0"/>
              <a:buChar char="▸"/>
              <a:tabLst/>
              <a:defRPr sz="105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35719" indent="0" algn="ctr">
              <a:buNone/>
              <a:tabLst/>
              <a:defRPr sz="1650" b="1" i="1">
                <a:solidFill>
                  <a:srgbClr val="15C6D9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4025900" y="6084553"/>
            <a:ext cx="3571448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</a:p>
          <a:p>
            <a:pPr algn="r">
              <a:defRPr/>
            </a:pP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10-year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Programme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endParaRPr lang="es-CO" sz="950" b="0" i="1" dirty="0" smtClean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algn="r">
              <a:defRPr/>
            </a:pP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 Caribbean and North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endParaRPr lang="en-US" sz="950" b="0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145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64BD486-6B38-4739-A2D9-DB97B3A75BB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7DA03E1-DB4A-4056-A3BD-049070443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55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64BD486-6B38-4739-A2D9-DB97B3A75BB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7DA03E1-DB4A-4056-A3BD-049070443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abl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ChangeArrowheads="1"/>
          </p:cNvSpPr>
          <p:nvPr userDrawn="1"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7342853" y="5976938"/>
            <a:ext cx="1679831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529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abl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ChangeArrowheads="1"/>
          </p:cNvSpPr>
          <p:nvPr userDrawn="1"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7342853" y="5976938"/>
            <a:ext cx="1679831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121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cover_no_fla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9194615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6010507" y="409827"/>
            <a:ext cx="3154131" cy="40434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34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488752" y="1577081"/>
            <a:ext cx="3532101" cy="3534083"/>
          </a:xfrm>
          <a:prstGeom prst="ellipse">
            <a:avLst/>
          </a:prstGeom>
        </p:spPr>
        <p:txBody>
          <a:bodyPr/>
          <a:lstStyle/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9918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845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4229100" y="409575"/>
            <a:ext cx="4935538" cy="1809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cs typeface="MS PGothic" charset="0"/>
            </a:endParaRPr>
          </a:p>
        </p:txBody>
      </p:sp>
      <p:sp>
        <p:nvSpPr>
          <p:cNvPr id="8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238233" y="1853179"/>
            <a:ext cx="2830512" cy="2832100"/>
          </a:xfrm>
          <a:prstGeom prst="ellipse">
            <a:avLst/>
          </a:prstGeom>
        </p:spPr>
        <p:txBody>
          <a:bodyPr/>
          <a:lstStyle/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3185655" y="1853179"/>
            <a:ext cx="2830512" cy="2832100"/>
          </a:xfrm>
          <a:prstGeom prst="ellipse">
            <a:avLst/>
          </a:prstGeom>
        </p:spPr>
        <p:txBody>
          <a:bodyPr/>
          <a:lstStyle/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0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6133076" y="1853179"/>
            <a:ext cx="2830512" cy="2832100"/>
          </a:xfrm>
          <a:prstGeom prst="ellipse">
            <a:avLst/>
          </a:prstGeom>
        </p:spPr>
        <p:txBody>
          <a:bodyPr/>
          <a:lstStyle/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09543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4229100" y="409575"/>
            <a:ext cx="4935538" cy="1809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cs typeface="MS PGothic" charset="0"/>
            </a:endParaRPr>
          </a:p>
        </p:txBody>
      </p:sp>
      <p:sp>
        <p:nvSpPr>
          <p:cNvPr id="6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88029" y="1549400"/>
            <a:ext cx="3621088" cy="375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22595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_cover_no_fla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9194615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4492487" y="409827"/>
            <a:ext cx="4672151" cy="40434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0208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_cover_fla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960438"/>
            <a:ext cx="734536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9194615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6010507" y="409827"/>
            <a:ext cx="3154131" cy="40434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1893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8">
            <a:extLst>
              <a:ext uri="{FF2B5EF4-FFF2-40B4-BE49-F238E27FC236}">
                <a16:creationId xmlns="" xmlns:a16="http://schemas.microsoft.com/office/drawing/2014/main" id="{9CBD09B8-0E04-2D4C-AF5E-7593EDA563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50211" y="1865312"/>
            <a:ext cx="2433024" cy="3245852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050" b="0" i="0">
                <a:solidFill>
                  <a:schemeClr val="bg1">
                    <a:lumMod val="6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="" xmlns:a16="http://schemas.microsoft.com/office/drawing/2014/main" id="{CF071E60-4C9E-FF4B-AE10-6A8B1F7F4F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6208" y="1865312"/>
            <a:ext cx="3388519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sz="225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8335" indent="0">
              <a:lnSpc>
                <a:spcPts val="1500"/>
              </a:lnSpc>
              <a:spcBef>
                <a:spcPts val="0"/>
              </a:spcBef>
              <a:spcAft>
                <a:spcPts val="300"/>
              </a:spcAft>
              <a:buFontTx/>
              <a:buNone/>
              <a:tabLst/>
              <a:defRPr sz="18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8335" indent="0">
              <a:spcBef>
                <a:spcPts val="300"/>
              </a:spcBef>
              <a:buFontTx/>
              <a:buNone/>
              <a:tabLst/>
              <a:defRPr sz="1575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502444" indent="-134541">
              <a:buClr>
                <a:srgbClr val="15C6D9"/>
              </a:buClr>
              <a:buFont typeface="Wingdings" charset="2"/>
              <a:buChar char="§"/>
              <a:tabLst/>
              <a:defRPr sz="135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636985" indent="-170260">
              <a:buClr>
                <a:srgbClr val="15C6D9"/>
              </a:buClr>
              <a:buSzPct val="150000"/>
              <a:buFont typeface="ArialUnicodeMS" charset="0"/>
              <a:buChar char="▸"/>
              <a:tabLst/>
              <a:defRPr sz="105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35719" indent="0" algn="ctr">
              <a:buNone/>
              <a:tabLst/>
              <a:defRPr sz="1650" b="1" i="1">
                <a:solidFill>
                  <a:srgbClr val="15C6D9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="" xmlns:a16="http://schemas.microsoft.com/office/drawing/2014/main" id="{D761F084-529B-F144-BE27-EED2755A646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5479" y="5630871"/>
            <a:ext cx="9159479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60566BC-9E89-2F40-92C0-1345360C5A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726" y="5976945"/>
            <a:ext cx="1322784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11B05A2-4491-8A4B-91FB-40DF2AAEC79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42559" y="409829"/>
            <a:ext cx="3701441" cy="181188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8696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9" r:id="rId10"/>
    <p:sldLayoutId id="2147483688" r:id="rId11"/>
    <p:sldLayoutId id="2147483690" r:id="rId12"/>
    <p:sldLayoutId id="2147483692" r:id="rId13"/>
    <p:sldLayoutId id="2147483693" r:id="rId14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3" b="10143"/>
          <a:stretch>
            <a:fillRect/>
          </a:stretch>
        </p:blipFill>
        <p:spPr/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53268" y="2434463"/>
            <a:ext cx="9231313" cy="1840675"/>
          </a:xfrm>
          <a:prstGeom prst="rect">
            <a:avLst/>
          </a:prstGeom>
          <a:solidFill>
            <a:schemeClr val="tx1">
              <a:lumMod val="50000"/>
              <a:lumOff val="50000"/>
              <a:alpha val="7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cs typeface="MS PGothic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43658" y="2405488"/>
            <a:ext cx="9231313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en-US" sz="100" dirty="0" smtClean="0">
              <a:solidFill>
                <a:srgbClr val="FFFFFF"/>
              </a:solidFill>
              <a:latin typeface="Avenir Heavy" charset="0"/>
              <a:ea typeface="ＭＳ Ｐゴシック" charset="-128"/>
              <a:cs typeface="Avenir Heavy" charset="0"/>
            </a:endParaRP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Heavy" charset="0"/>
                <a:ea typeface="ＭＳ Ｐゴシック" charset="-128"/>
              </a:rPr>
              <a:t>The CLME+ initiatives*:</a:t>
            </a: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en-US" sz="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Heavy" charset="0"/>
              <a:ea typeface="ＭＳ Ｐゴシック" charset="-128"/>
            </a:endParaRP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es-CO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Heavy" charset="0"/>
                <a:ea typeface="ＭＳ Ｐゴシック" charset="-128"/>
              </a:rPr>
              <a:t>Towards</a:t>
            </a:r>
            <a:r>
              <a:rPr lang="es-CO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Heavy" charset="0"/>
                <a:ea typeface="ＭＳ Ｐゴシック" charset="-128"/>
              </a:rPr>
              <a:t> </a:t>
            </a:r>
            <a:r>
              <a:rPr lang="es-CO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Heavy" charset="0"/>
                <a:ea typeface="ＭＳ Ｐゴシック" charset="-128"/>
              </a:rPr>
              <a:t>Strengthened</a:t>
            </a:r>
            <a:r>
              <a:rPr lang="es-CO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Heavy" charset="0"/>
                <a:ea typeface="ＭＳ Ｐゴシック" charset="-128"/>
              </a:rPr>
              <a:t> </a:t>
            </a:r>
            <a:r>
              <a:rPr lang="es-CO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Heavy" charset="0"/>
                <a:ea typeface="ＭＳ Ｐゴシック" charset="-128"/>
              </a:rPr>
              <a:t>Ocean</a:t>
            </a:r>
            <a:r>
              <a:rPr lang="es-CO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Heavy" charset="0"/>
                <a:ea typeface="ＭＳ Ｐゴシック" charset="-128"/>
              </a:rPr>
              <a:t> </a:t>
            </a:r>
            <a:r>
              <a:rPr lang="es-CO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Heavy" charset="0"/>
                <a:ea typeface="ＭＳ Ｐゴシック" charset="-128"/>
              </a:rPr>
              <a:t>Governance</a:t>
            </a:r>
            <a:r>
              <a:rPr lang="es-CO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Heavy" charset="0"/>
                <a:ea typeface="ＭＳ Ｐゴシック" charset="-128"/>
              </a:rPr>
              <a:t> </a:t>
            </a: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es-CO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Heavy" charset="0"/>
                <a:ea typeface="ＭＳ Ｐゴシック" charset="-128"/>
              </a:rPr>
              <a:t>in the </a:t>
            </a:r>
            <a:r>
              <a:rPr lang="es-CO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Heavy" charset="0"/>
                <a:ea typeface="ＭＳ Ｐゴシック" charset="-128"/>
              </a:rPr>
              <a:t>Wider</a:t>
            </a:r>
            <a:r>
              <a:rPr lang="es-CO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Heavy" charset="0"/>
                <a:ea typeface="ＭＳ Ｐゴシック" charset="-128"/>
              </a:rPr>
              <a:t> Caribbean/CLME+ </a:t>
            </a:r>
            <a:r>
              <a:rPr lang="es-CO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Heavy" charset="0"/>
                <a:ea typeface="ＭＳ Ｐゴシック" charset="-128"/>
              </a:rPr>
              <a:t>region</a:t>
            </a:r>
            <a:endParaRPr lang="en-US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 Box 10"/>
          <p:cNvSpPr txBox="1"/>
          <p:nvPr/>
        </p:nvSpPr>
        <p:spPr>
          <a:xfrm>
            <a:off x="5548205" y="389747"/>
            <a:ext cx="2468943" cy="274637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ctr"/>
            <a:r>
              <a:rPr lang="en-GB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1st Regional CLME+ Consultation: </a:t>
            </a:r>
            <a:r>
              <a:rPr lang="en-US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Strenghtening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Ocean </a:t>
            </a:r>
            <a:r>
              <a:rPr lang="en-US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Governace</a:t>
            </a:r>
            <a:endPara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CO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Cartagena, 25-26 </a:t>
            </a:r>
            <a:r>
              <a:rPr lang="es-CO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September</a:t>
            </a:r>
            <a:r>
              <a:rPr lang="es-CO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2018</a:t>
            </a:r>
            <a:endParaRPr lang="en-US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58178" y="4833672"/>
            <a:ext cx="267798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Heavy" charset="0"/>
                <a:ea typeface="ＭＳ Ｐゴシック" charset="-128"/>
                <a:cs typeface="Avenir Heavy" charset="0"/>
              </a:rPr>
              <a:t>Patrick </a:t>
            </a:r>
            <a:r>
              <a:rPr lang="en-US" sz="16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Heavy" charset="0"/>
                <a:ea typeface="ＭＳ Ｐゴシック" charset="-128"/>
                <a:cs typeface="Avenir Heavy" charset="0"/>
              </a:rPr>
              <a:t>Debels</a:t>
            </a:r>
            <a:endParaRPr lang="en-US" sz="16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Heavy" charset="0"/>
              <a:ea typeface="ＭＳ Ｐゴシック" charset="-128"/>
              <a:cs typeface="Avenir Heavy" charset="0"/>
            </a:endParaRPr>
          </a:p>
          <a:p>
            <a:pPr algn="ctr"/>
            <a:r>
              <a:rPr lang="en-US" sz="12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Heavy" charset="0"/>
                <a:ea typeface="ＭＳ Ｐゴシック" charset="-128"/>
                <a:cs typeface="Avenir Heavy" charset="0"/>
              </a:rPr>
              <a:t>Regional Project Coordinator</a:t>
            </a:r>
          </a:p>
          <a:p>
            <a:pPr algn="ctr"/>
            <a:r>
              <a:rPr lang="en-US" sz="12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Heavy" charset="0"/>
                <a:ea typeface="ＭＳ Ｐゴシック" charset="-128"/>
                <a:cs typeface="Avenir Heavy" charset="0"/>
              </a:rPr>
              <a:t>PatrickD@unops.org</a:t>
            </a:r>
            <a:endParaRPr lang="en-US" sz="1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Heavy" charset="0"/>
              <a:ea typeface="ＭＳ Ｐゴシック" charset="-128"/>
              <a:cs typeface="Avenir Heavy" charset="0"/>
            </a:endParaRPr>
          </a:p>
          <a:p>
            <a:endParaRPr lang="es-CO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729843" y="6447508"/>
            <a:ext cx="7734650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CO" sz="95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5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5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</a:t>
            </a:r>
            <a:r>
              <a:rPr lang="es-CO" sz="95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</a:t>
            </a:r>
            <a:r>
              <a:rPr lang="es-CO" sz="95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10-year </a:t>
            </a:r>
            <a:r>
              <a:rPr lang="es-CO" sz="95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5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5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Programme </a:t>
            </a:r>
            <a:r>
              <a:rPr lang="es-CO" sz="95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5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the Caribbean and North </a:t>
            </a:r>
            <a:r>
              <a:rPr lang="es-CO" sz="95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5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5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r>
              <a:rPr lang="es-CO" sz="95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(</a:t>
            </a:r>
            <a:r>
              <a:rPr lang="es-CO" sz="95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2015-2025)</a:t>
            </a:r>
            <a:endParaRPr lang="en-US" sz="950" b="1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72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77" y="70896"/>
            <a:ext cx="8437852" cy="5625234"/>
          </a:xfrm>
          <a:prstGeom prst="rect">
            <a:avLst/>
          </a:prstGeom>
        </p:spPr>
      </p:pic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 bwMode="auto">
          <a:xfrm>
            <a:off x="3744382" y="6072973"/>
            <a:ext cx="3571448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</a:p>
          <a:p>
            <a:pPr algn="r">
              <a:defRPr/>
            </a:pP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10-year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Programme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endParaRPr lang="es-CO" sz="950" b="0" i="1" dirty="0" smtClean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algn="r">
              <a:defRPr/>
            </a:pP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 Caribbean and North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endParaRPr lang="en-US" sz="950" b="0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8239" y="1882196"/>
            <a:ext cx="648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…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4257" y="1441342"/>
            <a:ext cx="7963206" cy="3170099"/>
          </a:xfrm>
          <a:prstGeom prst="rect">
            <a:avLst/>
          </a:prstGeom>
          <a:solidFill>
            <a:schemeClr val="bg1">
              <a:lumMod val="85000"/>
              <a:alpha val="5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CO" sz="6000" b="1" dirty="0" smtClean="0">
                <a:solidFill>
                  <a:schemeClr val="bg1"/>
                </a:solidFill>
              </a:rPr>
              <a:t>…</a:t>
            </a:r>
            <a:r>
              <a:rPr lang="es-CO" sz="6000" b="1" dirty="0" err="1" smtClean="0">
                <a:solidFill>
                  <a:schemeClr val="bg1"/>
                </a:solidFill>
              </a:rPr>
              <a:t>but</a:t>
            </a:r>
            <a:r>
              <a:rPr lang="es-CO" sz="6000" b="1" dirty="0" smtClean="0">
                <a:solidFill>
                  <a:schemeClr val="bg1"/>
                </a:solidFill>
              </a:rPr>
              <a:t> </a:t>
            </a:r>
            <a:r>
              <a:rPr lang="es-CO" sz="6000" b="1" dirty="0" err="1" smtClean="0">
                <a:solidFill>
                  <a:schemeClr val="bg1"/>
                </a:solidFill>
              </a:rPr>
              <a:t>we</a:t>
            </a:r>
            <a:r>
              <a:rPr lang="es-CO" sz="6000" b="1" dirty="0" smtClean="0">
                <a:solidFill>
                  <a:schemeClr val="bg1"/>
                </a:solidFill>
              </a:rPr>
              <a:t> can </a:t>
            </a:r>
            <a:r>
              <a:rPr lang="es-CO" sz="6000" b="1" dirty="0" err="1" smtClean="0">
                <a:solidFill>
                  <a:schemeClr val="bg1"/>
                </a:solidFill>
              </a:rPr>
              <a:t>make</a:t>
            </a:r>
            <a:r>
              <a:rPr lang="es-CO" sz="60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CO" sz="6000" b="1" dirty="0" smtClean="0">
                <a:solidFill>
                  <a:schemeClr val="bg1"/>
                </a:solidFill>
              </a:rPr>
              <a:t>the </a:t>
            </a:r>
            <a:r>
              <a:rPr lang="es-CO" sz="6000" b="1" dirty="0" err="1" smtClean="0">
                <a:solidFill>
                  <a:schemeClr val="bg1"/>
                </a:solidFill>
              </a:rPr>
              <a:t>difference</a:t>
            </a:r>
            <a:endParaRPr lang="es-CO" sz="6000" b="1" dirty="0" smtClean="0">
              <a:solidFill>
                <a:schemeClr val="bg1"/>
              </a:solidFill>
            </a:endParaRPr>
          </a:p>
          <a:p>
            <a:endParaRPr lang="es-CO" sz="4400" b="1" dirty="0">
              <a:solidFill>
                <a:schemeClr val="bg1"/>
              </a:solidFill>
            </a:endParaRPr>
          </a:p>
          <a:p>
            <a:pPr algn="ctr"/>
            <a:r>
              <a:rPr lang="es-CO" sz="3600" b="1" i="1" dirty="0" smtClean="0">
                <a:solidFill>
                  <a:schemeClr val="bg1"/>
                </a:solidFill>
              </a:rPr>
              <a:t>(</a:t>
            </a:r>
            <a:r>
              <a:rPr lang="es-CO" sz="3600" b="1" i="1" dirty="0" err="1" smtClean="0">
                <a:solidFill>
                  <a:schemeClr val="bg1"/>
                </a:solidFill>
              </a:rPr>
              <a:t>if</a:t>
            </a:r>
            <a:r>
              <a:rPr lang="es-CO" sz="3600" b="1" i="1" dirty="0" smtClean="0">
                <a:solidFill>
                  <a:schemeClr val="bg1"/>
                </a:solidFill>
              </a:rPr>
              <a:t> </a:t>
            </a:r>
            <a:r>
              <a:rPr lang="es-CO" sz="3600" b="1" i="1" dirty="0" err="1" smtClean="0">
                <a:solidFill>
                  <a:schemeClr val="bg1"/>
                </a:solidFill>
              </a:rPr>
              <a:t>timely</a:t>
            </a:r>
            <a:r>
              <a:rPr lang="es-CO" sz="3600" b="1" i="1" dirty="0" smtClean="0">
                <a:solidFill>
                  <a:schemeClr val="bg1"/>
                </a:solidFill>
              </a:rPr>
              <a:t> and </a:t>
            </a:r>
            <a:r>
              <a:rPr lang="es-CO" sz="3600" b="1" i="1" dirty="0" err="1" smtClean="0">
                <a:solidFill>
                  <a:schemeClr val="bg1"/>
                </a:solidFill>
              </a:rPr>
              <a:t>adequate</a:t>
            </a:r>
            <a:r>
              <a:rPr lang="es-CO" sz="3600" b="1" i="1" dirty="0" smtClean="0">
                <a:solidFill>
                  <a:schemeClr val="bg1"/>
                </a:solidFill>
              </a:rPr>
              <a:t> </a:t>
            </a:r>
            <a:r>
              <a:rPr lang="es-CO" sz="3600" b="1" i="1" dirty="0" err="1" smtClean="0">
                <a:solidFill>
                  <a:schemeClr val="bg1"/>
                </a:solidFill>
              </a:rPr>
              <a:t>actions</a:t>
            </a:r>
            <a:r>
              <a:rPr lang="es-CO" sz="3600" b="1" i="1" dirty="0" smtClean="0">
                <a:solidFill>
                  <a:schemeClr val="bg1"/>
                </a:solidFill>
              </a:rPr>
              <a:t> </a:t>
            </a:r>
            <a:r>
              <a:rPr lang="es-CO" sz="3600" b="1" i="1" dirty="0" err="1" smtClean="0">
                <a:solidFill>
                  <a:schemeClr val="bg1"/>
                </a:solidFill>
              </a:rPr>
              <a:t>is</a:t>
            </a:r>
            <a:r>
              <a:rPr lang="es-CO" sz="3600" b="1" i="1" dirty="0" smtClean="0">
                <a:solidFill>
                  <a:schemeClr val="bg1"/>
                </a:solidFill>
              </a:rPr>
              <a:t> </a:t>
            </a:r>
            <a:r>
              <a:rPr lang="es-CO" sz="3600" b="1" i="1" dirty="0" err="1" smtClean="0">
                <a:solidFill>
                  <a:schemeClr val="bg1"/>
                </a:solidFill>
              </a:rPr>
              <a:t>taken</a:t>
            </a:r>
            <a:r>
              <a:rPr lang="es-CO" sz="3600" b="1" i="1" dirty="0" smtClean="0">
                <a:solidFill>
                  <a:schemeClr val="bg1"/>
                </a:solidFill>
              </a:rPr>
              <a:t>)</a:t>
            </a:r>
            <a:endParaRPr lang="en-US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21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 bwMode="auto">
          <a:xfrm>
            <a:off x="3744382" y="6072973"/>
            <a:ext cx="3571448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</a:p>
          <a:p>
            <a:pPr algn="r">
              <a:defRPr/>
            </a:pP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10-year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Programme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endParaRPr lang="es-CO" sz="950" b="0" i="1" dirty="0" smtClean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algn="r">
              <a:defRPr/>
            </a:pP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 Caribbean and North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endParaRPr lang="en-US" sz="950" b="0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623" y="1281495"/>
            <a:ext cx="8365047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8000" b="1" dirty="0" smtClean="0"/>
              <a:t>CLME+ “</a:t>
            </a:r>
            <a:r>
              <a:rPr lang="es-CO" sz="8000" b="1" dirty="0" err="1" smtClean="0"/>
              <a:t>initiatives</a:t>
            </a:r>
            <a:r>
              <a:rPr lang="es-CO" sz="8000" b="1" dirty="0" smtClean="0"/>
              <a:t>”</a:t>
            </a:r>
          </a:p>
          <a:p>
            <a:pPr algn="ctr"/>
            <a:endParaRPr lang="es-CO" sz="2800" b="1" dirty="0"/>
          </a:p>
          <a:p>
            <a:pPr algn="ctr"/>
            <a:r>
              <a:rPr lang="es-CO" sz="4800" b="1" dirty="0" smtClean="0"/>
              <a:t>BACKGROUND</a:t>
            </a:r>
          </a:p>
          <a:p>
            <a:pPr algn="ctr"/>
            <a:r>
              <a:rPr lang="es-CO" sz="2800" b="1" dirty="0" smtClean="0"/>
              <a:t>(</a:t>
            </a:r>
            <a:r>
              <a:rPr lang="es-CO" sz="2800" b="1" dirty="0" err="1" smtClean="0"/>
              <a:t>what</a:t>
            </a:r>
            <a:r>
              <a:rPr lang="es-CO" sz="2800" b="1" dirty="0" smtClean="0"/>
              <a:t> </a:t>
            </a:r>
            <a:r>
              <a:rPr lang="es-CO" sz="2800" b="1" dirty="0" err="1" smtClean="0"/>
              <a:t>came</a:t>
            </a:r>
            <a:r>
              <a:rPr lang="es-CO" sz="2800" b="1" dirty="0" smtClean="0"/>
              <a:t> </a:t>
            </a:r>
            <a:r>
              <a:rPr lang="es-CO" sz="2800" b="1" dirty="0" err="1" smtClean="0"/>
              <a:t>before</a:t>
            </a:r>
            <a:r>
              <a:rPr lang="es-CO" sz="2800" b="1" dirty="0" smtClean="0"/>
              <a:t> – </a:t>
            </a:r>
            <a:r>
              <a:rPr lang="es-CO" sz="2800" b="1" dirty="0" err="1" smtClean="0"/>
              <a:t>what</a:t>
            </a:r>
            <a:r>
              <a:rPr lang="es-CO" sz="2800" b="1" dirty="0" smtClean="0"/>
              <a:t> </a:t>
            </a:r>
            <a:r>
              <a:rPr lang="es-CO" sz="2800" b="1" dirty="0" err="1" smtClean="0"/>
              <a:t>lays</a:t>
            </a:r>
            <a:r>
              <a:rPr lang="es-CO" sz="2800" b="1" dirty="0" smtClean="0"/>
              <a:t> </a:t>
            </a:r>
            <a:r>
              <a:rPr lang="es-CO" sz="2800" b="1" dirty="0" err="1" smtClean="0"/>
              <a:t>ahead</a:t>
            </a:r>
            <a:r>
              <a:rPr lang="es-CO" sz="2800" b="1" dirty="0" smtClean="0"/>
              <a:t>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8997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5269917" y="3667208"/>
            <a:ext cx="7118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2030 AGENDA FOR SUSTAINABLE DEVELOPMENT (SDG’s)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40" y="259329"/>
            <a:ext cx="9144000" cy="50259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0" y="150669"/>
            <a:ext cx="9137360" cy="841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8785" y="155117"/>
            <a:ext cx="8960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GEF FUNDING AS A CATALYST TO MEET</a:t>
            </a:r>
          </a:p>
          <a:p>
            <a:pPr algn="ctr"/>
            <a:r>
              <a:rPr lang="en-US" sz="2400" b="1" dirty="0" smtClean="0"/>
              <a:t> NATIONAL, REGIONAL AND GLOBAL TARGETS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31273" y="5319277"/>
            <a:ext cx="110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GEF4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1464" y="5313072"/>
            <a:ext cx="110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GEF5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8641" y="5285261"/>
            <a:ext cx="110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GEF7!!!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1787236" y="5497738"/>
            <a:ext cx="976746" cy="8218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 bwMode="auto">
          <a:xfrm>
            <a:off x="3957205" y="5493688"/>
            <a:ext cx="976746" cy="8218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27319" y="5607915"/>
            <a:ext cx="110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(GEF6)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3744382" y="6072973"/>
            <a:ext cx="3571448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</a:p>
          <a:p>
            <a:pPr algn="r">
              <a:defRPr/>
            </a:pP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10-year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Programme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endParaRPr lang="es-CO" sz="950" b="0" i="1" dirty="0" smtClean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algn="r">
              <a:defRPr/>
            </a:pP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 Caribbean and North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endParaRPr lang="en-US" sz="950" b="0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5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 bwMode="auto">
          <a:xfrm>
            <a:off x="3744382" y="6072973"/>
            <a:ext cx="3571448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</a:p>
          <a:p>
            <a:pPr algn="r">
              <a:defRPr/>
            </a:pP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10-year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Programme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endParaRPr lang="es-CO" sz="950" b="0" i="1" dirty="0" smtClean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algn="r">
              <a:defRPr/>
            </a:pP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 Caribbean and North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endParaRPr lang="en-US" sz="950" b="0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1377" y="2389491"/>
            <a:ext cx="6903749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s-CO" sz="2800" dirty="0" smtClean="0"/>
              <a:t>UN 2030 </a:t>
            </a:r>
            <a:r>
              <a:rPr lang="es-CO" sz="2800" dirty="0" err="1" smtClean="0"/>
              <a:t>Sustainable</a:t>
            </a:r>
            <a:r>
              <a:rPr lang="es-CO" sz="2800" dirty="0" smtClean="0"/>
              <a:t> Development Agenda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s-CO" sz="2800" dirty="0" smtClean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s-CO" sz="2800" dirty="0" smtClean="0"/>
              <a:t>CBD Aichi Targets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s-CO" sz="2800" dirty="0" smtClean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s-CO" sz="2800" dirty="0" smtClean="0"/>
              <a:t>Sendai </a:t>
            </a:r>
            <a:r>
              <a:rPr lang="es-CO" sz="2800" dirty="0" err="1" smtClean="0"/>
              <a:t>Pathway</a:t>
            </a:r>
            <a:r>
              <a:rPr lang="es-CO" sz="2800" dirty="0" smtClean="0"/>
              <a:t> (DRR)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s-CO" sz="2800" dirty="0" smtClean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s-CO" sz="2800" dirty="0" smtClean="0"/>
              <a:t>Samoa </a:t>
            </a:r>
            <a:r>
              <a:rPr lang="es-CO" sz="2800" dirty="0" err="1" smtClean="0"/>
              <a:t>Pathway</a:t>
            </a:r>
            <a:r>
              <a:rPr lang="es-CO" sz="2800" dirty="0" smtClean="0"/>
              <a:t> (SIDS)</a:t>
            </a:r>
          </a:p>
          <a:p>
            <a:endParaRPr lang="es-CO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00350" y="287001"/>
            <a:ext cx="82629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 smtClean="0"/>
              <a:t>CLME+ SAP </a:t>
            </a:r>
          </a:p>
          <a:p>
            <a:pPr algn="ctr"/>
            <a:r>
              <a:rPr lang="es-CO" sz="3200" b="1" dirty="0" smtClean="0"/>
              <a:t>ENHANCED &amp; INTEGRATED </a:t>
            </a:r>
          </a:p>
          <a:p>
            <a:pPr algn="ctr"/>
            <a:r>
              <a:rPr lang="es-CO" sz="3200" b="1" dirty="0" smtClean="0"/>
              <a:t>OCEAN GOVERNANCE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9537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 bwMode="auto">
          <a:xfrm>
            <a:off x="3744382" y="6072973"/>
            <a:ext cx="3571448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</a:p>
          <a:p>
            <a:pPr algn="r">
              <a:defRPr/>
            </a:pP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10-year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Programme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endParaRPr lang="es-CO" sz="950" b="0" i="1" dirty="0" smtClean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algn="r">
              <a:defRPr/>
            </a:pP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 Caribbean and North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endParaRPr lang="en-US" sz="950" b="0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5" name="9 Elipse"/>
          <p:cNvSpPr/>
          <p:nvPr/>
        </p:nvSpPr>
        <p:spPr>
          <a:xfrm>
            <a:off x="2003412" y="1459634"/>
            <a:ext cx="5454253" cy="383500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/>
          </a:p>
        </p:txBody>
      </p:sp>
      <p:sp>
        <p:nvSpPr>
          <p:cNvPr id="6" name="3 Elipse"/>
          <p:cNvSpPr/>
          <p:nvPr/>
        </p:nvSpPr>
        <p:spPr>
          <a:xfrm>
            <a:off x="5155336" y="3447545"/>
            <a:ext cx="1997869" cy="8096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HABITAT DEGRADATION</a:t>
            </a:r>
          </a:p>
        </p:txBody>
      </p:sp>
      <p:sp>
        <p:nvSpPr>
          <p:cNvPr id="7" name="4 Elipse"/>
          <p:cNvSpPr/>
          <p:nvPr/>
        </p:nvSpPr>
        <p:spPr>
          <a:xfrm>
            <a:off x="3588472" y="2043798"/>
            <a:ext cx="2106216" cy="809625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400" b="1" dirty="0">
                <a:solidFill>
                  <a:srgbClr val="FFFF00"/>
                </a:solidFill>
              </a:rPr>
              <a:t>UNSUSTAINABLE FISHERIES</a:t>
            </a:r>
          </a:p>
        </p:txBody>
      </p:sp>
      <p:sp>
        <p:nvSpPr>
          <p:cNvPr id="8" name="5 Elipse"/>
          <p:cNvSpPr/>
          <p:nvPr/>
        </p:nvSpPr>
        <p:spPr>
          <a:xfrm>
            <a:off x="2400230" y="3339198"/>
            <a:ext cx="1997869" cy="8108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POLLUTION</a:t>
            </a:r>
          </a:p>
        </p:txBody>
      </p:sp>
      <p:sp>
        <p:nvSpPr>
          <p:cNvPr id="9" name="6 Flecha arriba y abajo"/>
          <p:cNvSpPr/>
          <p:nvPr/>
        </p:nvSpPr>
        <p:spPr>
          <a:xfrm rot="2200057">
            <a:off x="3852792" y="2907001"/>
            <a:ext cx="270272" cy="432197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0" name="7 Flecha arriba y abajo"/>
          <p:cNvSpPr/>
          <p:nvPr/>
        </p:nvSpPr>
        <p:spPr>
          <a:xfrm rot="19506095">
            <a:off x="5307736" y="2999870"/>
            <a:ext cx="270272" cy="432197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2" name="8 Flecha arriba y abajo"/>
          <p:cNvSpPr/>
          <p:nvPr/>
        </p:nvSpPr>
        <p:spPr>
          <a:xfrm rot="5683821">
            <a:off x="4707066" y="3545772"/>
            <a:ext cx="269081" cy="432197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3" name="12 CuadroTexto"/>
          <p:cNvSpPr txBox="1">
            <a:spLocks noChangeArrowheads="1"/>
          </p:cNvSpPr>
          <p:nvPr/>
        </p:nvSpPr>
        <p:spPr bwMode="auto">
          <a:xfrm>
            <a:off x="1644183" y="581711"/>
            <a:ext cx="62650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b="1" dirty="0">
                <a:solidFill>
                  <a:srgbClr val="FF0000"/>
                </a:solidFill>
              </a:rPr>
              <a:t>KEY </a:t>
            </a:r>
            <a:r>
              <a:rPr lang="es-CO" b="1" dirty="0" smtClean="0">
                <a:solidFill>
                  <a:srgbClr val="FF0000"/>
                </a:solidFill>
              </a:rPr>
              <a:t>ISSUES</a:t>
            </a:r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08075" y="4681268"/>
            <a:ext cx="170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 smtClean="0">
                <a:solidFill>
                  <a:schemeClr val="bg1"/>
                </a:solidFill>
              </a:rPr>
              <a:t>Climate</a:t>
            </a:r>
            <a:r>
              <a:rPr lang="es-CO" dirty="0" smtClean="0">
                <a:solidFill>
                  <a:schemeClr val="bg1"/>
                </a:solidFill>
              </a:rPr>
              <a:t> </a:t>
            </a:r>
            <a:r>
              <a:rPr lang="es-CO" dirty="0" err="1" smtClean="0">
                <a:solidFill>
                  <a:schemeClr val="bg1"/>
                </a:solidFill>
              </a:rPr>
              <a:t>change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47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 bwMode="auto">
          <a:xfrm>
            <a:off x="3744382" y="6072973"/>
            <a:ext cx="3571448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</a:p>
          <a:p>
            <a:pPr algn="r">
              <a:defRPr/>
            </a:pP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10-year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Programme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endParaRPr lang="es-CO" sz="950" b="0" i="1" dirty="0" smtClean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algn="r">
              <a:defRPr/>
            </a:pP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 Caribbean and North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endParaRPr lang="en-US" sz="950" b="0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74" y="88432"/>
            <a:ext cx="3020989" cy="588850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277983" y="345398"/>
            <a:ext cx="3103995" cy="2823293"/>
            <a:chOff x="218729" y="62705"/>
            <a:chExt cx="11216348" cy="618172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8729" y="62706"/>
              <a:ext cx="5314950" cy="618172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20052" y="62705"/>
              <a:ext cx="5915025" cy="6181725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0798" y="2039524"/>
            <a:ext cx="2553827" cy="333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7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5138" y="361040"/>
            <a:ext cx="3269487" cy="5214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10-year CLME+ </a:t>
            </a:r>
          </a:p>
          <a:p>
            <a:pPr>
              <a:spcAft>
                <a:spcPts val="450"/>
              </a:spcAft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Strategic Action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the Sustainable Management of Shared Living Marine Resources</a:t>
            </a:r>
          </a:p>
          <a:p>
            <a:pPr>
              <a:spcAft>
                <a:spcPts val="450"/>
              </a:spcAft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(2015-2025)</a:t>
            </a:r>
          </a:p>
          <a:p>
            <a:pPr>
              <a:spcAft>
                <a:spcPts val="450"/>
              </a:spcAft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signed (to date) by 35 Ministers, </a:t>
            </a:r>
          </a:p>
          <a:p>
            <a:pPr>
              <a:spcAft>
                <a:spcPts val="450"/>
              </a:spcAft>
            </a:pPr>
            <a:r>
              <a:rPr lang="en-US" sz="2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representing 25 countries </a:t>
            </a:r>
          </a:p>
          <a:p>
            <a:pPr>
              <a:spcAft>
                <a:spcPts val="450"/>
              </a:spcAft>
            </a:pPr>
            <a:r>
              <a:rPr lang="en-US" sz="2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6 Overseas Territories</a:t>
            </a:r>
            <a:endParaRPr lang="en-US" sz="12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6829" y="1130531"/>
            <a:ext cx="7082444" cy="3948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53" y="192025"/>
            <a:ext cx="5327926" cy="53094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3744382" y="6072973"/>
            <a:ext cx="3571448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</a:p>
          <a:p>
            <a:pPr algn="r">
              <a:defRPr/>
            </a:pP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10-year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Programme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endParaRPr lang="es-CO" sz="950" b="0" i="1" dirty="0" smtClean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algn="r">
              <a:defRPr/>
            </a:pP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 Caribbean and North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endParaRPr lang="en-US" sz="950" b="0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0118" y="5471369"/>
            <a:ext cx="5196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MAIN ROOT CAUSE: WEAKNESSES IN OCEAN GOVERNANCE</a:t>
            </a:r>
            <a:endParaRPr lang="es-CO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3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536" y="1139860"/>
            <a:ext cx="4503464" cy="47257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45" y="895794"/>
            <a:ext cx="4243678" cy="50069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6745" y="250577"/>
            <a:ext cx="8383421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70C0"/>
                </a:solidFill>
              </a:rPr>
              <a:t>Status of CLME+ SAP endorsements: 35 Ministers, </a:t>
            </a:r>
            <a:r>
              <a:rPr lang="en-GB" b="1" smtClean="0">
                <a:solidFill>
                  <a:srgbClr val="0070C0"/>
                </a:solidFill>
              </a:rPr>
              <a:t>26 countries + 8 OTs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06370" y="6141493"/>
            <a:ext cx="1760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France (2017)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29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43454" y="26186"/>
            <a:ext cx="8275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GEF-supported TDA/SAP Process for the CLME+ region:</a:t>
            </a:r>
            <a:endParaRPr lang="es-CO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088" y="1331394"/>
            <a:ext cx="5446993" cy="340861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9199" y="2244079"/>
            <a:ext cx="36772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Strategy 1:</a:t>
            </a:r>
          </a:p>
          <a:p>
            <a:r>
              <a:rPr lang="en-US" sz="1600" dirty="0" smtClean="0"/>
              <a:t>Protection of the Marine Environment (EBM)</a:t>
            </a:r>
          </a:p>
          <a:p>
            <a:r>
              <a:rPr lang="en-US" b="1" dirty="0" smtClean="0">
                <a:solidFill>
                  <a:srgbClr val="00B0F0"/>
                </a:solidFill>
              </a:rPr>
              <a:t>UN Environment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Cartagena Convention</a:t>
            </a:r>
          </a:p>
          <a:p>
            <a:r>
              <a:rPr lang="en-US" sz="1600" dirty="0" smtClean="0"/>
              <a:t>+ native IGO’s </a:t>
            </a:r>
          </a:p>
          <a:p>
            <a:r>
              <a:rPr lang="en-US" sz="1600" dirty="0" smtClean="0"/>
              <a:t>with sub-regional </a:t>
            </a:r>
          </a:p>
          <a:p>
            <a:r>
              <a:rPr lang="en-US" sz="1600" dirty="0" smtClean="0"/>
              <a:t>mandate</a:t>
            </a:r>
            <a:endParaRPr lang="es-CO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5332225" y="1480920"/>
            <a:ext cx="3937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Strategy 3:</a:t>
            </a:r>
          </a:p>
          <a:p>
            <a:r>
              <a:rPr lang="en-US" sz="1600" dirty="0" smtClean="0"/>
              <a:t>Policy Coordination Mechanism</a:t>
            </a:r>
          </a:p>
          <a:p>
            <a:r>
              <a:rPr lang="en-US" sz="1600" dirty="0" smtClean="0">
                <a:solidFill>
                  <a:srgbClr val="00B0F0"/>
                </a:solidFill>
              </a:rPr>
              <a:t>Interim Body </a:t>
            </a:r>
            <a:r>
              <a:rPr lang="en-US" sz="1400" dirty="0" smtClean="0">
                <a:solidFill>
                  <a:srgbClr val="00B0F0"/>
                </a:solidFill>
              </a:rPr>
              <a:t>(during Project)</a:t>
            </a:r>
            <a:endParaRPr lang="en-US" sz="1600" dirty="0" smtClean="0">
              <a:solidFill>
                <a:srgbClr val="00B0F0"/>
              </a:solidFill>
            </a:endParaRPr>
          </a:p>
          <a:p>
            <a:r>
              <a:rPr lang="en-US" sz="1600" dirty="0" smtClean="0">
                <a:solidFill>
                  <a:srgbClr val="00B0F0"/>
                </a:solidFill>
              </a:rPr>
              <a:t>Permanent Body </a:t>
            </a:r>
            <a:r>
              <a:rPr lang="en-US" sz="1400" dirty="0" smtClean="0">
                <a:solidFill>
                  <a:srgbClr val="00B0F0"/>
                </a:solidFill>
              </a:rPr>
              <a:t>(decision by Project end)</a:t>
            </a:r>
            <a:endParaRPr lang="en-US" sz="1600" dirty="0" smtClean="0">
              <a:solidFill>
                <a:srgbClr val="00B0F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81081" y="2920995"/>
            <a:ext cx="208354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Strategy 2:</a:t>
            </a:r>
          </a:p>
          <a:p>
            <a:r>
              <a:rPr lang="en-US" sz="1600" dirty="0" smtClean="0"/>
              <a:t>Sustainable Fisheries (EAF)</a:t>
            </a:r>
          </a:p>
          <a:p>
            <a:r>
              <a:rPr lang="en-US" b="1" dirty="0" smtClean="0">
                <a:solidFill>
                  <a:srgbClr val="00B0F0"/>
                </a:solidFill>
              </a:rPr>
              <a:t>FAO WECAFC</a:t>
            </a:r>
          </a:p>
          <a:p>
            <a:r>
              <a:rPr lang="en-US" sz="1600" dirty="0" smtClean="0"/>
              <a:t>+ native RFB’s with </a:t>
            </a:r>
          </a:p>
          <a:p>
            <a:r>
              <a:rPr lang="en-US" sz="1600" dirty="0" smtClean="0"/>
              <a:t>sub-regional mandate:</a:t>
            </a:r>
          </a:p>
          <a:p>
            <a:r>
              <a:rPr lang="en-US" sz="1600" dirty="0" smtClean="0"/>
              <a:t>CRFM, OSPESCA</a:t>
            </a:r>
            <a:endParaRPr lang="es-CO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441483" y="497614"/>
            <a:ext cx="8275320" cy="800219"/>
          </a:xfrm>
          <a:prstGeom prst="rect">
            <a:avLst/>
          </a:prstGeom>
          <a:solidFill>
            <a:srgbClr val="FFFF00">
              <a:alpha val="2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FACILITATOR: </a:t>
            </a:r>
            <a:r>
              <a:rPr lang="en-US" sz="2800" b="1" dirty="0" smtClean="0">
                <a:solidFill>
                  <a:srgbClr val="00B0F0"/>
                </a:solidFill>
              </a:rPr>
              <a:t>UNDP GEF - </a:t>
            </a:r>
            <a:r>
              <a:rPr lang="en-US" dirty="0" smtClean="0"/>
              <a:t>mandate: Sustainable Development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UNDP involved in GEF IW Projects for 13 of the World’s LME’s</a:t>
            </a:r>
            <a:endParaRPr lang="es-CO" dirty="0"/>
          </a:p>
        </p:txBody>
      </p:sp>
      <p:sp>
        <p:nvSpPr>
          <p:cNvPr id="23" name="TextBox 22"/>
          <p:cNvSpPr txBox="1"/>
          <p:nvPr/>
        </p:nvSpPr>
        <p:spPr>
          <a:xfrm>
            <a:off x="279446" y="5333349"/>
            <a:ext cx="8275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Support: </a:t>
            </a:r>
            <a:r>
              <a:rPr lang="en-US" b="1" dirty="0" smtClean="0">
                <a:solidFill>
                  <a:srgbClr val="00B0F0"/>
                </a:solidFill>
              </a:rPr>
              <a:t>IOCARIBE (IOC of UNESCO) </a:t>
            </a:r>
            <a:r>
              <a:rPr lang="en-US" dirty="0" smtClean="0"/>
              <a:t>(mandate: capacity building, ocean science,…)</a:t>
            </a:r>
            <a:endParaRPr lang="es-CO" dirty="0"/>
          </a:p>
        </p:txBody>
      </p:sp>
      <p:sp>
        <p:nvSpPr>
          <p:cNvPr id="11" name="TextBox 10"/>
          <p:cNvSpPr txBox="1"/>
          <p:nvPr/>
        </p:nvSpPr>
        <p:spPr bwMode="auto">
          <a:xfrm>
            <a:off x="3744382" y="6072973"/>
            <a:ext cx="3571448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</a:p>
          <a:p>
            <a:pPr algn="r">
              <a:defRPr/>
            </a:pP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10-year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Programme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endParaRPr lang="es-CO" sz="950" b="0" i="1" dirty="0" smtClean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algn="r">
              <a:defRPr/>
            </a:pP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 Caribbean and North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endParaRPr lang="en-US" sz="950" b="0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32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 bwMode="auto">
          <a:xfrm>
            <a:off x="3744382" y="6072973"/>
            <a:ext cx="3571448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</a:p>
          <a:p>
            <a:pPr algn="r">
              <a:defRPr/>
            </a:pP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10-year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Programme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endParaRPr lang="es-CO" sz="950" b="0" i="1" dirty="0" smtClean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algn="r">
              <a:defRPr/>
            </a:pP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 Caribbean and North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endParaRPr lang="en-US" sz="950" b="0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pic>
        <p:nvPicPr>
          <p:cNvPr id="6" name="Picture 2" descr="C:\Users\RPC\AppData\Local\Microsoft\Windows\Temporary Internet Files\Content.IE5\P47Q083B\MC900311086[1].w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0946" y="1171688"/>
            <a:ext cx="2593181" cy="2659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8 CuadroTexto"/>
          <p:cNvSpPr txBox="1"/>
          <p:nvPr/>
        </p:nvSpPr>
        <p:spPr>
          <a:xfrm>
            <a:off x="3904795" y="1495538"/>
            <a:ext cx="2052638" cy="369332"/>
          </a:xfrm>
          <a:prstGeom prst="rect">
            <a:avLst/>
          </a:prstGeom>
          <a:solidFill>
            <a:schemeClr val="tx2">
              <a:lumMod val="20000"/>
              <a:lumOff val="80000"/>
              <a:alpha val="91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CO" dirty="0"/>
              <a:t>“UMBRELLA” SAP</a:t>
            </a:r>
          </a:p>
        </p:txBody>
      </p:sp>
      <p:sp>
        <p:nvSpPr>
          <p:cNvPr id="8" name="9 Elipse"/>
          <p:cNvSpPr/>
          <p:nvPr/>
        </p:nvSpPr>
        <p:spPr>
          <a:xfrm>
            <a:off x="3797640" y="2265872"/>
            <a:ext cx="107156" cy="161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9" name="10 Elipse"/>
          <p:cNvSpPr/>
          <p:nvPr/>
        </p:nvSpPr>
        <p:spPr>
          <a:xfrm>
            <a:off x="3527367" y="2589721"/>
            <a:ext cx="270272" cy="2702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0" name="11 Elipse"/>
          <p:cNvSpPr/>
          <p:nvPr/>
        </p:nvSpPr>
        <p:spPr>
          <a:xfrm>
            <a:off x="3959565" y="2589721"/>
            <a:ext cx="270272" cy="2702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2" name="12 Elipse"/>
          <p:cNvSpPr/>
          <p:nvPr/>
        </p:nvSpPr>
        <p:spPr>
          <a:xfrm>
            <a:off x="4336992" y="2157525"/>
            <a:ext cx="161925" cy="2166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3" name="13 Elipse"/>
          <p:cNvSpPr/>
          <p:nvPr/>
        </p:nvSpPr>
        <p:spPr>
          <a:xfrm>
            <a:off x="4067912" y="2968340"/>
            <a:ext cx="269081" cy="2702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4" name="14 Elipse"/>
          <p:cNvSpPr/>
          <p:nvPr/>
        </p:nvSpPr>
        <p:spPr>
          <a:xfrm>
            <a:off x="3797639" y="2913571"/>
            <a:ext cx="161925" cy="2702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5" name="15 Elipse"/>
          <p:cNvSpPr/>
          <p:nvPr/>
        </p:nvSpPr>
        <p:spPr>
          <a:xfrm>
            <a:off x="4931115" y="2319451"/>
            <a:ext cx="270272" cy="270272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6" name="16 Elipse"/>
          <p:cNvSpPr/>
          <p:nvPr/>
        </p:nvSpPr>
        <p:spPr>
          <a:xfrm>
            <a:off x="5309733" y="2751647"/>
            <a:ext cx="161925" cy="161925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7" name="17 Elipse"/>
          <p:cNvSpPr/>
          <p:nvPr/>
        </p:nvSpPr>
        <p:spPr>
          <a:xfrm>
            <a:off x="4985884" y="3400538"/>
            <a:ext cx="269081" cy="269081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8" name="18 Elipse"/>
          <p:cNvSpPr/>
          <p:nvPr/>
        </p:nvSpPr>
        <p:spPr>
          <a:xfrm>
            <a:off x="5254965" y="3130266"/>
            <a:ext cx="216694" cy="215503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9" name="19 Elipse"/>
          <p:cNvSpPr/>
          <p:nvPr/>
        </p:nvSpPr>
        <p:spPr>
          <a:xfrm>
            <a:off x="4498917" y="3400538"/>
            <a:ext cx="270272" cy="269081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20" name="20 Elipse"/>
          <p:cNvSpPr/>
          <p:nvPr/>
        </p:nvSpPr>
        <p:spPr>
          <a:xfrm>
            <a:off x="5633584" y="2859994"/>
            <a:ext cx="270272" cy="270272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pic>
        <p:nvPicPr>
          <p:cNvPr id="21" name="10 Imagen" descr="GEF_logo_lowres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4619" y="2529000"/>
            <a:ext cx="601265" cy="70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27 Elipse"/>
          <p:cNvSpPr/>
          <p:nvPr/>
        </p:nvSpPr>
        <p:spPr>
          <a:xfrm>
            <a:off x="1503373" y="5000764"/>
            <a:ext cx="270272" cy="2702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23" name="28 Elipse"/>
          <p:cNvSpPr/>
          <p:nvPr/>
        </p:nvSpPr>
        <p:spPr>
          <a:xfrm>
            <a:off x="3633343" y="4993762"/>
            <a:ext cx="270272" cy="270272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pic>
        <p:nvPicPr>
          <p:cNvPr id="24" name="10 Imagen" descr="GEF_logo_lowres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8090" y="4843743"/>
            <a:ext cx="601265" cy="70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30 CuadroTexto"/>
          <p:cNvSpPr txBox="1">
            <a:spLocks noChangeArrowheads="1"/>
          </p:cNvSpPr>
          <p:nvPr/>
        </p:nvSpPr>
        <p:spPr bwMode="auto">
          <a:xfrm>
            <a:off x="1936751" y="4984237"/>
            <a:ext cx="18118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CO" dirty="0" err="1"/>
              <a:t>Existing</a:t>
            </a:r>
            <a:r>
              <a:rPr lang="es-CO" dirty="0"/>
              <a:t> </a:t>
            </a:r>
            <a:r>
              <a:rPr lang="es-CO" dirty="0" err="1"/>
              <a:t>Projects</a:t>
            </a:r>
            <a:r>
              <a:rPr lang="es-CO" dirty="0"/>
              <a:t>, </a:t>
            </a:r>
          </a:p>
          <a:p>
            <a:r>
              <a:rPr lang="es-CO" dirty="0" err="1"/>
              <a:t>Initiatives</a:t>
            </a:r>
            <a:endParaRPr lang="es-CO" dirty="0"/>
          </a:p>
        </p:txBody>
      </p:sp>
      <p:sp>
        <p:nvSpPr>
          <p:cNvPr id="26" name="32 CuadroTexto"/>
          <p:cNvSpPr txBox="1">
            <a:spLocks noChangeArrowheads="1"/>
          </p:cNvSpPr>
          <p:nvPr/>
        </p:nvSpPr>
        <p:spPr bwMode="auto">
          <a:xfrm>
            <a:off x="3936953" y="4984237"/>
            <a:ext cx="15279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CO" dirty="0"/>
              <a:t>New </a:t>
            </a:r>
            <a:r>
              <a:rPr lang="es-CO" dirty="0" err="1"/>
              <a:t>Projects</a:t>
            </a:r>
            <a:r>
              <a:rPr lang="es-CO" dirty="0"/>
              <a:t>, </a:t>
            </a:r>
          </a:p>
          <a:p>
            <a:r>
              <a:rPr lang="es-CO" dirty="0" err="1"/>
              <a:t>Initiatives</a:t>
            </a:r>
            <a:endParaRPr lang="es-CO" dirty="0"/>
          </a:p>
        </p:txBody>
      </p:sp>
      <p:cxnSp>
        <p:nvCxnSpPr>
          <p:cNvPr id="27" name="35 Conector recto"/>
          <p:cNvCxnSpPr/>
          <p:nvPr/>
        </p:nvCxnSpPr>
        <p:spPr>
          <a:xfrm>
            <a:off x="1327666" y="4758018"/>
            <a:ext cx="685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37 Rectángulo"/>
          <p:cNvSpPr/>
          <p:nvPr/>
        </p:nvSpPr>
        <p:spPr>
          <a:xfrm>
            <a:off x="1488379" y="511042"/>
            <a:ext cx="6588919" cy="573881"/>
          </a:xfrm>
          <a:prstGeom prst="rect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29" name="5 CuadroTexto"/>
          <p:cNvSpPr txBox="1">
            <a:spLocks noChangeArrowheads="1"/>
          </p:cNvSpPr>
          <p:nvPr/>
        </p:nvSpPr>
        <p:spPr bwMode="auto">
          <a:xfrm>
            <a:off x="1515786" y="502725"/>
            <a:ext cx="66698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CO" sz="2400" b="1" dirty="0">
                <a:solidFill>
                  <a:schemeClr val="accent4">
                    <a:lumMod val="50000"/>
                  </a:schemeClr>
                </a:solidFill>
              </a:rPr>
              <a:t>The CLME+ SAP = </a:t>
            </a:r>
            <a:r>
              <a:rPr lang="es-CO" sz="2400" b="1" dirty="0" err="1">
                <a:solidFill>
                  <a:srgbClr val="C00000"/>
                </a:solidFill>
              </a:rPr>
              <a:t>an</a:t>
            </a:r>
            <a:r>
              <a:rPr lang="es-CO" sz="2400" b="1" dirty="0">
                <a:solidFill>
                  <a:srgbClr val="C00000"/>
                </a:solidFill>
              </a:rPr>
              <a:t> </a:t>
            </a:r>
            <a:r>
              <a:rPr lang="es-CO" sz="2400" b="1" dirty="0" err="1">
                <a:solidFill>
                  <a:srgbClr val="C00000"/>
                </a:solidFill>
              </a:rPr>
              <a:t>umbrella</a:t>
            </a:r>
            <a:r>
              <a:rPr lang="es-CO" sz="2400" b="1" dirty="0">
                <a:solidFill>
                  <a:srgbClr val="C00000"/>
                </a:solidFill>
              </a:rPr>
              <a:t> </a:t>
            </a:r>
            <a:r>
              <a:rPr lang="es-CO" sz="2400" b="1" dirty="0" err="1">
                <a:solidFill>
                  <a:srgbClr val="C00000"/>
                </a:solidFill>
              </a:rPr>
              <a:t>programme</a:t>
            </a:r>
            <a:endParaRPr lang="es-CO" sz="2400" b="1" dirty="0">
              <a:solidFill>
                <a:srgbClr val="C00000"/>
              </a:solidFill>
            </a:endParaRPr>
          </a:p>
        </p:txBody>
      </p:sp>
      <p:sp>
        <p:nvSpPr>
          <p:cNvPr id="30" name="39 CuadroTexto"/>
          <p:cNvSpPr txBox="1"/>
          <p:nvPr/>
        </p:nvSpPr>
        <p:spPr>
          <a:xfrm>
            <a:off x="886743" y="3845830"/>
            <a:ext cx="759701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400" b="1" dirty="0"/>
              <a:t>REQUIRES </a:t>
            </a:r>
            <a:r>
              <a:rPr lang="es-CO" sz="1400" b="1" dirty="0">
                <a:solidFill>
                  <a:srgbClr val="C00000"/>
                </a:solidFill>
              </a:rPr>
              <a:t>CO-OPERATION &amp; COORDINATION → </a:t>
            </a:r>
            <a:r>
              <a:rPr lang="es-CO" b="1" dirty="0">
                <a:solidFill>
                  <a:srgbClr val="C00000"/>
                </a:solidFill>
              </a:rPr>
              <a:t>GLOBAL CLME+ PARTNERSHIP/ALLIANCE</a:t>
            </a:r>
            <a:endParaRPr lang="es-CO" sz="1400" b="1" dirty="0"/>
          </a:p>
          <a:p>
            <a:pPr algn="ctr"/>
            <a:endParaRPr lang="es-CO" sz="600" b="1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4574" y="1451327"/>
            <a:ext cx="2113878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i="1" u="sng" dirty="0">
                <a:solidFill>
                  <a:srgbClr val="002060"/>
                </a:solidFill>
              </a:rPr>
              <a:t>Comprehensive road-map</a:t>
            </a:r>
            <a:r>
              <a:rPr lang="en-US" sz="1650" i="1" dirty="0">
                <a:solidFill>
                  <a:srgbClr val="002060"/>
                </a:solidFill>
              </a:rPr>
              <a:t> towards sustainable living marine resources management</a:t>
            </a:r>
            <a:endParaRPr lang="en-US" sz="1650" b="1" i="1" dirty="0">
              <a:solidFill>
                <a:srgbClr val="00206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248584" y="2652488"/>
            <a:ext cx="5143499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CLME+ STRATEGIC ACTION PROGRAMME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( CLME+ SAP   *  2015 – 2025)</a:t>
            </a:r>
          </a:p>
        </p:txBody>
      </p:sp>
    </p:spTree>
    <p:extLst>
      <p:ext uri="{BB962C8B-B14F-4D97-AF65-F5344CB8AC3E}">
        <p14:creationId xmlns:p14="http://schemas.microsoft.com/office/powerpoint/2010/main" val="124307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 bwMode="auto">
          <a:xfrm>
            <a:off x="3744382" y="6072973"/>
            <a:ext cx="3571448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</a:p>
          <a:p>
            <a:pPr algn="r">
              <a:defRPr/>
            </a:pP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10-year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Programme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endParaRPr lang="es-CO" sz="950" b="0" i="1" dirty="0" smtClean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algn="r">
              <a:defRPr/>
            </a:pP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 Caribbean and North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endParaRPr lang="en-US" sz="950" b="0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62815" y="984998"/>
            <a:ext cx="339285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8000" b="1" dirty="0" err="1" smtClean="0"/>
              <a:t>What’s</a:t>
            </a:r>
            <a:r>
              <a:rPr lang="es-CO" sz="8000" b="1" dirty="0" smtClean="0"/>
              <a:t> </a:t>
            </a:r>
          </a:p>
          <a:p>
            <a:pPr algn="ctr"/>
            <a:r>
              <a:rPr lang="es-CO" sz="8000" b="1" dirty="0" smtClean="0"/>
              <a:t>at </a:t>
            </a:r>
          </a:p>
          <a:p>
            <a:pPr algn="ctr"/>
            <a:r>
              <a:rPr lang="es-CO" sz="8000" b="1" dirty="0" err="1" smtClean="0"/>
              <a:t>stake</a:t>
            </a:r>
            <a:r>
              <a:rPr lang="es-CO" sz="8000" b="1" dirty="0" smtClean="0"/>
              <a:t>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5295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7610" y="4194216"/>
            <a:ext cx="427759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dirty="0" smtClean="0"/>
              <a:t>2015-2025</a:t>
            </a:r>
          </a:p>
          <a:p>
            <a:endParaRPr lang="es-CO" dirty="0" smtClean="0"/>
          </a:p>
          <a:p>
            <a:pPr algn="ctr"/>
            <a:r>
              <a:rPr lang="es-CO" dirty="0" err="1" smtClean="0"/>
              <a:t>Endorsed</a:t>
            </a:r>
            <a:r>
              <a:rPr lang="es-CO" dirty="0" smtClean="0"/>
              <a:t> </a:t>
            </a:r>
            <a:r>
              <a:rPr lang="es-CO" dirty="0" err="1" smtClean="0"/>
              <a:t>by</a:t>
            </a:r>
            <a:r>
              <a:rPr lang="es-CO" dirty="0" smtClean="0"/>
              <a:t> </a:t>
            </a:r>
            <a:r>
              <a:rPr lang="es-CO" dirty="0" smtClean="0"/>
              <a:t>35 </a:t>
            </a:r>
            <a:r>
              <a:rPr lang="es-CO" dirty="0" err="1" smtClean="0"/>
              <a:t>Ministers</a:t>
            </a:r>
            <a:r>
              <a:rPr lang="es-CO" dirty="0" smtClean="0"/>
              <a:t> </a:t>
            </a:r>
            <a:endParaRPr lang="es-CO" dirty="0" smtClean="0"/>
          </a:p>
          <a:p>
            <a:pPr algn="ctr"/>
            <a:r>
              <a:rPr lang="es-CO" dirty="0" err="1" smtClean="0"/>
              <a:t>representing</a:t>
            </a:r>
            <a:endParaRPr lang="es-CO" dirty="0" smtClean="0"/>
          </a:p>
          <a:p>
            <a:pPr algn="ctr"/>
            <a:r>
              <a:rPr lang="es-CO" dirty="0" smtClean="0"/>
              <a:t>25 </a:t>
            </a:r>
            <a:r>
              <a:rPr lang="es-CO" dirty="0" err="1" smtClean="0"/>
              <a:t>Countries</a:t>
            </a:r>
            <a:r>
              <a:rPr lang="es-CO" dirty="0" smtClean="0"/>
              <a:t> and </a:t>
            </a:r>
            <a:r>
              <a:rPr lang="es-CO" dirty="0" smtClean="0"/>
              <a:t>8 </a:t>
            </a:r>
            <a:r>
              <a:rPr lang="es-CO" dirty="0" err="1" smtClean="0"/>
              <a:t>Territories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66410" y="3775116"/>
            <a:ext cx="427759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dirty="0" smtClean="0"/>
              <a:t>2015-2020</a:t>
            </a:r>
          </a:p>
          <a:p>
            <a:endParaRPr lang="es-CO" dirty="0" smtClean="0"/>
          </a:p>
          <a:p>
            <a:pPr algn="ctr"/>
            <a:r>
              <a:rPr lang="es-CO" dirty="0" smtClean="0"/>
              <a:t>UNDP/GEF </a:t>
            </a:r>
            <a:r>
              <a:rPr lang="es-CO" dirty="0" smtClean="0"/>
              <a:t>Project</a:t>
            </a:r>
            <a:endParaRPr lang="es-CO" dirty="0" smtClean="0"/>
          </a:p>
          <a:p>
            <a:pPr algn="ctr"/>
            <a:r>
              <a:rPr lang="es-CO" dirty="0" err="1" smtClean="0"/>
              <a:t>Multiple</a:t>
            </a:r>
            <a:r>
              <a:rPr lang="es-CO" dirty="0" smtClean="0"/>
              <a:t> Co-</a:t>
            </a:r>
            <a:r>
              <a:rPr lang="es-CO" dirty="0" err="1" smtClean="0"/>
              <a:t>Executing</a:t>
            </a:r>
            <a:r>
              <a:rPr lang="es-CO" dirty="0" smtClean="0"/>
              <a:t> </a:t>
            </a:r>
            <a:r>
              <a:rPr lang="es-CO" dirty="0" err="1" smtClean="0"/>
              <a:t>Partners</a:t>
            </a:r>
            <a:endParaRPr lang="es-CO" dirty="0" smtClean="0"/>
          </a:p>
          <a:p>
            <a:pPr algn="ctr"/>
            <a:r>
              <a:rPr lang="es-CO" dirty="0" err="1" smtClean="0"/>
              <a:t>Catalyze</a:t>
            </a:r>
            <a:r>
              <a:rPr lang="es-CO" dirty="0" err="1" smtClean="0"/>
              <a:t>s</a:t>
            </a:r>
            <a:r>
              <a:rPr lang="es-CO" dirty="0" smtClean="0"/>
              <a:t> SAP </a:t>
            </a:r>
            <a:r>
              <a:rPr lang="es-CO" dirty="0" err="1" smtClean="0"/>
              <a:t>implementation</a:t>
            </a:r>
            <a:endParaRPr lang="es-CO" dirty="0" smtClean="0"/>
          </a:p>
          <a:p>
            <a:pPr algn="ctr"/>
            <a:r>
              <a:rPr lang="es-CO" dirty="0" smtClean="0"/>
              <a:t>GEF </a:t>
            </a:r>
            <a:r>
              <a:rPr lang="es-CO" dirty="0" err="1" smtClean="0"/>
              <a:t>grant</a:t>
            </a:r>
            <a:r>
              <a:rPr lang="es-CO" dirty="0" smtClean="0"/>
              <a:t>: </a:t>
            </a:r>
            <a:r>
              <a:rPr lang="es-CO" dirty="0" smtClean="0"/>
              <a:t>USD 12,5 </a:t>
            </a:r>
            <a:r>
              <a:rPr lang="es-CO" dirty="0" err="1" smtClean="0"/>
              <a:t>millon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 bwMode="auto">
          <a:xfrm>
            <a:off x="3744382" y="6072973"/>
            <a:ext cx="3571448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</a:p>
          <a:p>
            <a:pPr algn="r">
              <a:defRPr/>
            </a:pP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10-year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Programme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endParaRPr lang="es-CO" sz="950" b="0" i="1" dirty="0" smtClean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algn="r">
              <a:defRPr/>
            </a:pP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 Caribbean and North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endParaRPr lang="en-US" sz="950" b="0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0" y="183825"/>
            <a:ext cx="3824799" cy="38247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042" y="819450"/>
            <a:ext cx="26003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5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 bwMode="auto">
          <a:xfrm>
            <a:off x="3744382" y="6072973"/>
            <a:ext cx="3571448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</a:p>
          <a:p>
            <a:pPr algn="r">
              <a:defRPr/>
            </a:pP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10-year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Programme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endParaRPr lang="es-CO" sz="950" b="0" i="1" dirty="0" smtClean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algn="r">
              <a:defRPr/>
            </a:pP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 Caribbean and North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endParaRPr lang="en-US" sz="950" b="0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55" y="10761"/>
            <a:ext cx="7742255" cy="595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7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726" y="53421"/>
            <a:ext cx="7154073" cy="5623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2027583" y="6176338"/>
            <a:ext cx="5248491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Catalizando la implementación</a:t>
            </a:r>
          </a:p>
          <a:p>
            <a:pPr algn="r">
              <a:defRPr/>
            </a:pP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n-US" sz="95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del</a:t>
            </a:r>
            <a:r>
              <a:rPr lang="en-US" sz="9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n-US" sz="95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Programa</a:t>
            </a:r>
            <a:r>
              <a:rPr lang="en-US" sz="95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de </a:t>
            </a:r>
            <a:r>
              <a:rPr lang="en-US" sz="95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Acciones</a:t>
            </a:r>
            <a:r>
              <a:rPr lang="en-US" sz="95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n-US" sz="95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Estrategicas</a:t>
            </a:r>
            <a:r>
              <a:rPr lang="en-US" sz="95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a 10 a</a:t>
            </a:r>
            <a:r>
              <a:rPr lang="es-CO" sz="95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ños</a:t>
            </a:r>
            <a:r>
              <a:rPr lang="es-CO" sz="95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(2015</a:t>
            </a:r>
            <a:r>
              <a:rPr lang="en-US" sz="95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-</a:t>
            </a:r>
            <a:r>
              <a:rPr lang="es-CO" sz="95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2025)</a:t>
            </a:r>
            <a:endParaRPr lang="es-CO" sz="950" b="0" i="1" dirty="0" smtClean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algn="r">
              <a:defRPr/>
            </a:pPr>
            <a:r>
              <a:rPr lang="en-US" sz="9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p</a:t>
            </a:r>
            <a:r>
              <a:rPr lang="en-US" sz="95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ara </a:t>
            </a:r>
            <a:r>
              <a:rPr lang="en-US" sz="95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los</a:t>
            </a:r>
            <a:r>
              <a:rPr lang="en-US" sz="95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n-US" sz="95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Grandes</a:t>
            </a:r>
            <a:r>
              <a:rPr lang="en-US" sz="95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n-US" sz="95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Ecosistemas</a:t>
            </a:r>
            <a:r>
              <a:rPr lang="en-US" sz="95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n-US" sz="95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Marinos</a:t>
            </a:r>
            <a:r>
              <a:rPr lang="en-US" sz="95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del Caribe y </a:t>
            </a:r>
            <a:r>
              <a:rPr lang="en-US" sz="95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Plataforma</a:t>
            </a:r>
            <a:r>
              <a:rPr lang="en-US" sz="95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Continental del Norte de </a:t>
            </a:r>
            <a:r>
              <a:rPr lang="en-US" sz="95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Brasil</a:t>
            </a:r>
            <a:endParaRPr lang="en-US" sz="950" b="0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45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p-Down Arrow 2"/>
          <p:cNvSpPr/>
          <p:nvPr/>
        </p:nvSpPr>
        <p:spPr bwMode="auto">
          <a:xfrm rot="2352799">
            <a:off x="2356253" y="716671"/>
            <a:ext cx="435934" cy="922642"/>
          </a:xfrm>
          <a:prstGeom prst="upDownArrow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wrap="none" rtlCol="0" anchor="ctr"/>
          <a:lstStyle/>
          <a:p>
            <a:pPr algn="ctr"/>
            <a:endParaRPr lang="es-CO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17583" y="2413213"/>
            <a:ext cx="4383711" cy="391886"/>
          </a:xfrm>
        </p:spPr>
        <p:txBody>
          <a:bodyPr/>
          <a:lstStyle/>
          <a:p>
            <a:r>
              <a:rPr lang="en-US" sz="2100" dirty="0" smtClean="0"/>
              <a:t>Institutionalizing</a:t>
            </a:r>
          </a:p>
          <a:p>
            <a:r>
              <a:rPr lang="en-US" sz="2100" dirty="0" smtClean="0"/>
              <a:t>SOMEE</a:t>
            </a:r>
          </a:p>
          <a:p>
            <a:endParaRPr lang="en-US" sz="21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/>
              <a:t>Assign responsibilities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/>
              <a:t>Formalize mandates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/>
              <a:t>Develop Sustainable Financing Mechanisms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0" dirty="0" smtClean="0"/>
              <a:t>Consolidate online platforms</a:t>
            </a:r>
            <a:endParaRPr lang="en-US" sz="1600" b="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78" y="1634756"/>
            <a:ext cx="5573146" cy="3868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 bwMode="auto">
          <a:xfrm>
            <a:off x="1042416" y="137160"/>
            <a:ext cx="7214616" cy="1020122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wrap="none" rtlCol="0" anchor="ctr"/>
          <a:lstStyle/>
          <a:p>
            <a:pPr algn="ctr"/>
            <a:endParaRPr lang="es-CO"/>
          </a:p>
        </p:txBody>
      </p:sp>
      <p:sp>
        <p:nvSpPr>
          <p:cNvPr id="13" name="TextBox 12"/>
          <p:cNvSpPr txBox="1"/>
          <p:nvPr/>
        </p:nvSpPr>
        <p:spPr>
          <a:xfrm>
            <a:off x="1093279" y="226459"/>
            <a:ext cx="709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Consolidating the multi-level Regional Framework </a:t>
            </a:r>
          </a:p>
          <a:p>
            <a:pPr algn="ctr"/>
            <a:r>
              <a:rPr lang="en-US" sz="2400" dirty="0" smtClean="0"/>
              <a:t>for Ocean Governance (incl. Sustainable Financing)</a:t>
            </a:r>
            <a:endParaRPr lang="es-CO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702297" y="1597729"/>
            <a:ext cx="2881423" cy="652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CLME+ PROJECT CONSULTANCY</a:t>
            </a:r>
            <a:endParaRPr lang="es-CO" b="1" dirty="0">
              <a:solidFill>
                <a:srgbClr val="C0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934876" y="2202488"/>
            <a:ext cx="85608" cy="25876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790293" y="2190481"/>
            <a:ext cx="1643484" cy="7678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942693" y="1835913"/>
            <a:ext cx="770618" cy="820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721977" y="2331868"/>
            <a:ext cx="991334" cy="89897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654460" y="2412526"/>
            <a:ext cx="957575" cy="169164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58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 bwMode="auto">
          <a:xfrm>
            <a:off x="3744382" y="6072973"/>
            <a:ext cx="3571448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</a:p>
          <a:p>
            <a:pPr algn="r">
              <a:defRPr/>
            </a:pP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10-year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Programme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endParaRPr lang="es-CO" sz="950" b="0" i="1" dirty="0" smtClean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algn="r">
              <a:defRPr/>
            </a:pP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 Caribbean and North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endParaRPr lang="en-US" sz="950" b="0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402" y="0"/>
            <a:ext cx="5524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8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 bwMode="auto">
          <a:xfrm>
            <a:off x="3744382" y="6072973"/>
            <a:ext cx="3571448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</a:p>
          <a:p>
            <a:pPr algn="r">
              <a:defRPr/>
            </a:pP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10-year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Programme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endParaRPr lang="es-CO" sz="950" b="0" i="1" dirty="0" smtClean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algn="r">
              <a:defRPr/>
            </a:pP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 Caribbean and North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endParaRPr lang="en-US" sz="950" b="0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08" y="1631812"/>
            <a:ext cx="8274519" cy="829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108" y="2903473"/>
            <a:ext cx="8212612" cy="14054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6548" y="369518"/>
            <a:ext cx="7285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RESPONSIBILITIES OF THE </a:t>
            </a:r>
          </a:p>
          <a:p>
            <a:pPr algn="ctr"/>
            <a:r>
              <a:rPr lang="en-US" sz="2400" b="1" dirty="0" smtClean="0"/>
              <a:t>CLME+ PROJECT NATIONAL FOCAL POINTS</a:t>
            </a:r>
            <a:endParaRPr lang="es-CO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51562" y="4669761"/>
            <a:ext cx="2148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6996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46758" y="1236376"/>
            <a:ext cx="8765444" cy="4723117"/>
            <a:chOff x="161163" y="1253821"/>
            <a:chExt cx="8765444" cy="4723117"/>
          </a:xfrm>
        </p:grpSpPr>
        <p:grpSp>
          <p:nvGrpSpPr>
            <p:cNvPr id="6" name="Group 5"/>
            <p:cNvGrpSpPr/>
            <p:nvPr/>
          </p:nvGrpSpPr>
          <p:grpSpPr>
            <a:xfrm>
              <a:off x="161163" y="1253821"/>
              <a:ext cx="8765444" cy="4723117"/>
              <a:chOff x="442118" y="1235567"/>
              <a:chExt cx="8343900" cy="4464545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2118" y="1235567"/>
                <a:ext cx="8343900" cy="4464545"/>
              </a:xfrm>
              <a:prstGeom prst="rect">
                <a:avLst/>
              </a:prstGeom>
            </p:spPr>
          </p:pic>
          <p:sp>
            <p:nvSpPr>
              <p:cNvPr id="2" name="Rectangle 1"/>
              <p:cNvSpPr/>
              <p:nvPr/>
            </p:nvSpPr>
            <p:spPr bwMode="auto">
              <a:xfrm>
                <a:off x="1289050" y="2247900"/>
                <a:ext cx="3549650" cy="4445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/>
            <p:cNvSpPr/>
            <p:nvPr/>
          </p:nvSpPr>
          <p:spPr bwMode="auto">
            <a:xfrm>
              <a:off x="1724787" y="1920240"/>
              <a:ext cx="2578608" cy="548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rtlCol="0" anchor="ctr"/>
            <a:lstStyle/>
            <a:p>
              <a:pPr algn="ctr"/>
              <a:endParaRPr lang="es-CO"/>
            </a:p>
          </p:txBody>
        </p:sp>
      </p:grpSp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4968" y="104486"/>
            <a:ext cx="8401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/>
              <a:t>CLME+ SAP INTERIM COORDINATION MECHANISM (ICM)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46758" y="641675"/>
            <a:ext cx="8484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FF0000"/>
                </a:solidFill>
              </a:rPr>
              <a:t>Enhance regional </a:t>
            </a:r>
            <a:r>
              <a:rPr lang="en-GB" b="1" dirty="0">
                <a:solidFill>
                  <a:srgbClr val="FF0000"/>
                </a:solidFill>
              </a:rPr>
              <a:t>coordination </a:t>
            </a:r>
            <a:r>
              <a:rPr lang="en-GB" dirty="0">
                <a:solidFill>
                  <a:srgbClr val="FF0000"/>
                </a:solidFill>
              </a:rPr>
              <a:t>and </a:t>
            </a:r>
            <a:r>
              <a:rPr lang="en-GB" b="1" dirty="0">
                <a:solidFill>
                  <a:srgbClr val="FF0000"/>
                </a:solidFill>
              </a:rPr>
              <a:t>collaboration</a:t>
            </a:r>
            <a:r>
              <a:rPr lang="en-GB" dirty="0">
                <a:solidFill>
                  <a:srgbClr val="FF0000"/>
                </a:solidFill>
              </a:rPr>
              <a:t>, support </a:t>
            </a:r>
            <a:r>
              <a:rPr lang="en-GB" b="1" dirty="0">
                <a:solidFill>
                  <a:srgbClr val="FF0000"/>
                </a:solidFill>
              </a:rPr>
              <a:t>oversight </a:t>
            </a:r>
            <a:r>
              <a:rPr lang="en-GB" dirty="0">
                <a:solidFill>
                  <a:srgbClr val="FF0000"/>
                </a:solidFill>
              </a:rPr>
              <a:t>and </a:t>
            </a:r>
            <a:r>
              <a:rPr lang="en-GB" b="1" dirty="0">
                <a:solidFill>
                  <a:srgbClr val="FF0000"/>
                </a:solidFill>
              </a:rPr>
              <a:t>integration of actions </a:t>
            </a:r>
            <a:r>
              <a:rPr lang="en-GB" dirty="0">
                <a:solidFill>
                  <a:srgbClr val="FF0000"/>
                </a:solidFill>
              </a:rPr>
              <a:t>for </a:t>
            </a:r>
            <a:r>
              <a:rPr lang="en-GB" b="1" dirty="0">
                <a:solidFill>
                  <a:srgbClr val="FF0000"/>
                </a:solidFill>
              </a:rPr>
              <a:t>sustainable fisheries</a:t>
            </a:r>
            <a:r>
              <a:rPr lang="en-GB" dirty="0">
                <a:solidFill>
                  <a:srgbClr val="FF0000"/>
                </a:solidFill>
              </a:rPr>
              <a:t> and the </a:t>
            </a:r>
            <a:r>
              <a:rPr lang="en-GB" b="1" dirty="0">
                <a:solidFill>
                  <a:srgbClr val="FF0000"/>
                </a:solidFill>
              </a:rPr>
              <a:t>protection </a:t>
            </a:r>
            <a:r>
              <a:rPr lang="en-GB" dirty="0">
                <a:solidFill>
                  <a:srgbClr val="FF0000"/>
                </a:solidFill>
              </a:rPr>
              <a:t>and sustainable use of the </a:t>
            </a:r>
            <a:r>
              <a:rPr lang="en-GB" b="1" dirty="0">
                <a:solidFill>
                  <a:srgbClr val="FF0000"/>
                </a:solidFill>
              </a:rPr>
              <a:t>marine environment</a:t>
            </a:r>
            <a:endParaRPr lang="es-CO" b="1" dirty="0"/>
          </a:p>
        </p:txBody>
      </p:sp>
      <p:sp>
        <p:nvSpPr>
          <p:cNvPr id="12" name="Rectangle 11"/>
          <p:cNvSpPr/>
          <p:nvPr/>
        </p:nvSpPr>
        <p:spPr>
          <a:xfrm>
            <a:off x="348392" y="1533919"/>
            <a:ext cx="3528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FF0000"/>
                </a:solidFill>
              </a:rPr>
              <a:t>Promote </a:t>
            </a:r>
            <a:r>
              <a:rPr lang="en-GB" b="1" dirty="0">
                <a:solidFill>
                  <a:srgbClr val="FF0000"/>
                </a:solidFill>
              </a:rPr>
              <a:t>up-scaling of actions </a:t>
            </a:r>
            <a:r>
              <a:rPr lang="en-GB" dirty="0">
                <a:solidFill>
                  <a:srgbClr val="FF0000"/>
                </a:solidFill>
              </a:rPr>
              <a:t>towards the CLME+ SAP </a:t>
            </a:r>
            <a:r>
              <a:rPr lang="en-GB" dirty="0" smtClean="0">
                <a:solidFill>
                  <a:srgbClr val="FF0000"/>
                </a:solidFill>
              </a:rPr>
              <a:t>by establishing and overseeing a </a:t>
            </a:r>
            <a:r>
              <a:rPr lang="en-GB" b="1" dirty="0">
                <a:solidFill>
                  <a:srgbClr val="FF0000"/>
                </a:solidFill>
              </a:rPr>
              <a:t>global “CLME+ Partnership”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392" y="4798904"/>
            <a:ext cx="1165527" cy="9967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35" y="2917490"/>
            <a:ext cx="2290462" cy="16817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 bwMode="auto">
          <a:xfrm>
            <a:off x="3744382" y="6072973"/>
            <a:ext cx="3571448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</a:p>
          <a:p>
            <a:pPr algn="r">
              <a:defRPr/>
            </a:pP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10-year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Programme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endParaRPr lang="es-CO" sz="950" b="0" i="1" dirty="0" smtClean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algn="r">
              <a:defRPr/>
            </a:pP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 Caribbean and North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endParaRPr lang="en-US" sz="950" b="0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4736" y="2348345"/>
            <a:ext cx="1376796" cy="276999"/>
          </a:xfrm>
          <a:prstGeom prst="rect">
            <a:avLst/>
          </a:prstGeom>
          <a:solidFill>
            <a:srgbClr val="FFFF99">
              <a:alpha val="5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REGIONAL SEAS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3420340" y="4330623"/>
            <a:ext cx="1376796" cy="461665"/>
          </a:xfrm>
          <a:prstGeom prst="rect">
            <a:avLst/>
          </a:prstGeom>
          <a:solidFill>
            <a:srgbClr val="FFFF99">
              <a:alpha val="5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REGIONAL FISHERIES BODIES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563840" y="1902795"/>
            <a:ext cx="1376796" cy="830997"/>
          </a:xfrm>
          <a:prstGeom prst="rect">
            <a:avLst/>
          </a:prstGeom>
          <a:solidFill>
            <a:srgbClr val="FFFF99">
              <a:alpha val="5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SUB-REGIONAL GEOPOLITICAL INTEGRATION MECHANISMS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462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6688" y="1642501"/>
            <a:ext cx="7910624" cy="385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sz="1725" dirty="0"/>
              <a:t>Contribute to consolidation of </a:t>
            </a:r>
            <a:r>
              <a:rPr lang="en-US" sz="1725" b="1" dirty="0" smtClean="0">
                <a:solidFill>
                  <a:srgbClr val="C00000"/>
                </a:solidFill>
              </a:rPr>
              <a:t>REGIONAL FRAMEWORK </a:t>
            </a:r>
            <a:r>
              <a:rPr lang="en-US" sz="1725" b="1" dirty="0" smtClean="0">
                <a:solidFill>
                  <a:srgbClr val="0070C0"/>
                </a:solidFill>
              </a:rPr>
              <a:t>for </a:t>
            </a:r>
            <a:r>
              <a:rPr lang="en-US" sz="1725" b="1" dirty="0" smtClean="0">
                <a:solidFill>
                  <a:srgbClr val="C00000"/>
                </a:solidFill>
              </a:rPr>
              <a:t>OCEAN GOVERNANCE </a:t>
            </a:r>
            <a:r>
              <a:rPr lang="en-US" sz="1725" dirty="0" smtClean="0"/>
              <a:t>by </a:t>
            </a:r>
            <a:r>
              <a:rPr lang="en-US" sz="1725" dirty="0"/>
              <a:t>supporting the process for the </a:t>
            </a:r>
            <a:r>
              <a:rPr lang="en-US" sz="1725" b="1" dirty="0"/>
              <a:t>identification and adoption of a </a:t>
            </a:r>
            <a:r>
              <a:rPr lang="en-US" sz="1725" b="1" dirty="0">
                <a:solidFill>
                  <a:srgbClr val="0070C0"/>
                </a:solidFill>
              </a:rPr>
              <a:t>Permanent Policy Coordination Mechanism and Sustainable Financing Plan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endParaRPr lang="en-US" b="1" dirty="0" smtClean="0"/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sz="1725" dirty="0"/>
              <a:t>Collaborative </a:t>
            </a:r>
            <a:r>
              <a:rPr lang="en-US" sz="1725" b="1" dirty="0"/>
              <a:t>development and institutionalization </a:t>
            </a:r>
            <a:r>
              <a:rPr lang="en-US" sz="1725" dirty="0"/>
              <a:t>of the </a:t>
            </a:r>
            <a:r>
              <a:rPr lang="en-US" sz="1725" b="1" dirty="0" smtClean="0">
                <a:solidFill>
                  <a:srgbClr val="0070C0"/>
                </a:solidFill>
              </a:rPr>
              <a:t>“</a:t>
            </a:r>
            <a:r>
              <a:rPr lang="en-US" sz="1725" b="1" dirty="0" smtClean="0">
                <a:solidFill>
                  <a:srgbClr val="C00000"/>
                </a:solidFill>
              </a:rPr>
              <a:t>STATE OF THE MARINE ENVIRONMENT AND ASSOCIATED ECONOMIES” </a:t>
            </a:r>
            <a:r>
              <a:rPr lang="en-US" sz="1725" b="1" dirty="0">
                <a:solidFill>
                  <a:srgbClr val="C00000"/>
                </a:solidFill>
              </a:rPr>
              <a:t>(SOMEE) </a:t>
            </a:r>
            <a:r>
              <a:rPr lang="en-US" sz="1725" b="1" dirty="0">
                <a:solidFill>
                  <a:srgbClr val="0070C0"/>
                </a:solidFill>
              </a:rPr>
              <a:t>reporting mechanism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endParaRPr lang="en-US" b="1" dirty="0"/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sz="1725" dirty="0"/>
              <a:t>Progressive promotion and expansion of the </a:t>
            </a:r>
            <a:r>
              <a:rPr lang="en-US" sz="1725" b="1" dirty="0"/>
              <a:t>global </a:t>
            </a:r>
            <a:r>
              <a:rPr lang="en-US" sz="1725" b="1" dirty="0">
                <a:solidFill>
                  <a:srgbClr val="C00000"/>
                </a:solidFill>
              </a:rPr>
              <a:t>CLME+ </a:t>
            </a:r>
            <a:r>
              <a:rPr lang="en-US" sz="1725" b="1" dirty="0" smtClean="0">
                <a:solidFill>
                  <a:srgbClr val="C00000"/>
                </a:solidFill>
              </a:rPr>
              <a:t>PARTNERSHIP</a:t>
            </a:r>
            <a:endParaRPr lang="en-US" sz="1725" b="1" dirty="0">
              <a:solidFill>
                <a:srgbClr val="C00000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ü"/>
            </a:pPr>
            <a:endParaRPr lang="en-US" b="1" dirty="0" smtClean="0"/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sz="1725" dirty="0"/>
              <a:t>Support the region in the delivery of </a:t>
            </a:r>
            <a:r>
              <a:rPr lang="en-US" sz="1725" b="1" dirty="0">
                <a:solidFill>
                  <a:srgbClr val="0070C0"/>
                </a:solidFill>
              </a:rPr>
              <a:t>SDG 14 and other relevant international commitments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sz="1725" dirty="0"/>
              <a:t>Promote coherent </a:t>
            </a:r>
            <a:r>
              <a:rPr lang="en-US" sz="1725" b="1" dirty="0">
                <a:solidFill>
                  <a:srgbClr val="0070C0"/>
                </a:solidFill>
              </a:rPr>
              <a:t>communication, data and information sharing, outreach and dissemination of information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914682"/>
            <a:ext cx="9144000" cy="55399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Responsibilities of the CLME+ SAP ICM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3744382" y="6072973"/>
            <a:ext cx="3571448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</a:p>
          <a:p>
            <a:pPr algn="r">
              <a:defRPr/>
            </a:pP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10-year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Programme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endParaRPr lang="es-CO" sz="950" b="0" i="1" dirty="0" smtClean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algn="r">
              <a:defRPr/>
            </a:pP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 Caribbean and North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endParaRPr lang="en-US" sz="950" b="0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690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 bwMode="auto">
          <a:xfrm>
            <a:off x="3744382" y="6072973"/>
            <a:ext cx="3571448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</a:p>
          <a:p>
            <a:pPr algn="r">
              <a:defRPr/>
            </a:pP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10-year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Programme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endParaRPr lang="es-CO" sz="950" b="0" i="1" dirty="0" smtClean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algn="r">
              <a:defRPr/>
            </a:pP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 Caribbean and North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endParaRPr lang="en-US" sz="950" b="0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" y="934224"/>
            <a:ext cx="9144000" cy="381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1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41583" y="2143708"/>
            <a:ext cx="873734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Aft>
                <a:spcPts val="600"/>
              </a:spcAft>
            </a:pPr>
            <a:r>
              <a:rPr lang="en-GB" sz="2400" dirty="0" smtClean="0"/>
              <a:t>A </a:t>
            </a:r>
            <a:r>
              <a:rPr lang="en-GB" sz="2400" b="1" dirty="0"/>
              <a:t>partnership </a:t>
            </a:r>
            <a:r>
              <a:rPr lang="en-GB" sz="2400" dirty="0"/>
              <a:t>of </a:t>
            </a:r>
            <a:r>
              <a:rPr lang="en-GB" sz="2400" b="1" dirty="0">
                <a:solidFill>
                  <a:srgbClr val="0070C0"/>
                </a:solidFill>
              </a:rPr>
              <a:t>public</a:t>
            </a:r>
            <a:r>
              <a:rPr lang="en-GB" sz="2400" dirty="0">
                <a:solidFill>
                  <a:srgbClr val="0070C0"/>
                </a:solidFill>
              </a:rPr>
              <a:t>, </a:t>
            </a:r>
            <a:r>
              <a:rPr lang="en-GB" sz="2400" b="1" dirty="0">
                <a:solidFill>
                  <a:srgbClr val="0070C0"/>
                </a:solidFill>
              </a:rPr>
              <a:t>civil society</a:t>
            </a:r>
            <a:r>
              <a:rPr lang="en-GB" sz="2400" dirty="0">
                <a:solidFill>
                  <a:srgbClr val="0070C0"/>
                </a:solidFill>
              </a:rPr>
              <a:t>, </a:t>
            </a:r>
            <a:r>
              <a:rPr lang="en-GB" sz="2400" b="1" dirty="0">
                <a:solidFill>
                  <a:srgbClr val="0070C0"/>
                </a:solidFill>
              </a:rPr>
              <a:t>corporate </a:t>
            </a:r>
            <a:r>
              <a:rPr lang="en-GB" sz="2400" dirty="0"/>
              <a:t>and </a:t>
            </a:r>
            <a:r>
              <a:rPr lang="en-GB" sz="2400" b="1" dirty="0">
                <a:solidFill>
                  <a:srgbClr val="0070C0"/>
                </a:solidFill>
              </a:rPr>
              <a:t>other stakeholders</a:t>
            </a:r>
            <a:r>
              <a:rPr lang="en-GB" sz="2400" dirty="0"/>
              <a:t>. </a:t>
            </a:r>
            <a:endParaRPr lang="en-GB" sz="2400" dirty="0" smtClean="0"/>
          </a:p>
          <a:p>
            <a:pPr lvl="1">
              <a:spcAft>
                <a:spcPts val="600"/>
              </a:spcAft>
            </a:pPr>
            <a:endParaRPr lang="en-GB" sz="1200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2828606" y="1188356"/>
            <a:ext cx="619437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P</a:t>
            </a:r>
            <a:r>
              <a:rPr lang="en-US" sz="2400" b="1" dirty="0" smtClean="0"/>
              <a:t>artnerships in </a:t>
            </a:r>
            <a:r>
              <a:rPr lang="en-US" sz="2400" b="1" u="sng" dirty="0" smtClean="0"/>
              <a:t>E</a:t>
            </a:r>
            <a:r>
              <a:rPr lang="en-US" sz="2400" b="1" dirty="0" smtClean="0"/>
              <a:t>nvironmental </a:t>
            </a:r>
            <a:r>
              <a:rPr lang="en-US" sz="2400" b="1" u="sng" dirty="0" smtClean="0"/>
              <a:t>M</a:t>
            </a:r>
            <a:r>
              <a:rPr lang="en-US" sz="2400" b="1" dirty="0" smtClean="0"/>
              <a:t>anagement 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of the </a:t>
            </a:r>
            <a:r>
              <a:rPr lang="en-US" sz="2400" b="1" u="sng" dirty="0" smtClean="0"/>
              <a:t>S</a:t>
            </a:r>
            <a:r>
              <a:rPr lang="en-US" sz="2400" b="1" dirty="0" smtClean="0"/>
              <a:t>eas of </a:t>
            </a:r>
            <a:r>
              <a:rPr lang="en-US" sz="2400" b="1" u="sng" dirty="0" smtClean="0"/>
              <a:t>E</a:t>
            </a:r>
            <a:r>
              <a:rPr lang="en-US" sz="2400" b="1" dirty="0" smtClean="0"/>
              <a:t>ast </a:t>
            </a:r>
            <a:r>
              <a:rPr lang="en-US" sz="2400" b="1" u="sng" dirty="0" smtClean="0"/>
              <a:t>A</a:t>
            </a:r>
            <a:r>
              <a:rPr lang="en-US" sz="2400" b="1" dirty="0" smtClean="0"/>
              <a:t>sia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56" y="1188356"/>
            <a:ext cx="2571750" cy="809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2172" y="3897880"/>
            <a:ext cx="592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 smtClean="0"/>
              <a:t>25 YEARS of </a:t>
            </a:r>
            <a:r>
              <a:rPr lang="es-CO" sz="4400" dirty="0" err="1" smtClean="0"/>
              <a:t>Experience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02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 bwMode="auto">
          <a:xfrm>
            <a:off x="3744382" y="6072973"/>
            <a:ext cx="3571448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</a:p>
          <a:p>
            <a:pPr algn="r">
              <a:defRPr/>
            </a:pP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10-year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Programme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endParaRPr lang="es-CO" sz="950" b="0" i="1" dirty="0" smtClean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algn="r">
              <a:defRPr/>
            </a:pP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 Caribbean and North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endParaRPr lang="en-US" sz="950" b="0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9074" y="787143"/>
            <a:ext cx="85537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s-CO" sz="2000" b="1" dirty="0" smtClean="0">
                <a:solidFill>
                  <a:schemeClr val="tx2"/>
                </a:solidFill>
              </a:rPr>
              <a:t>66 </a:t>
            </a:r>
            <a:r>
              <a:rPr lang="es-CO" sz="2000" b="1" dirty="0" err="1" smtClean="0">
                <a:solidFill>
                  <a:schemeClr val="tx2"/>
                </a:solidFill>
              </a:rPr>
              <a:t>Large</a:t>
            </a:r>
            <a:r>
              <a:rPr lang="es-CO" sz="2000" b="1" dirty="0" smtClean="0">
                <a:solidFill>
                  <a:schemeClr val="tx2"/>
                </a:solidFill>
              </a:rPr>
              <a:t> Marine </a:t>
            </a:r>
            <a:r>
              <a:rPr lang="es-CO" sz="2000" b="1" dirty="0" err="1" smtClean="0">
                <a:solidFill>
                  <a:schemeClr val="tx2"/>
                </a:solidFill>
              </a:rPr>
              <a:t>Ecosystems</a:t>
            </a:r>
            <a:r>
              <a:rPr lang="es-CO" sz="2000" b="1" dirty="0" smtClean="0">
                <a:solidFill>
                  <a:schemeClr val="tx2"/>
                </a:solidFill>
              </a:rPr>
              <a:t> </a:t>
            </a:r>
            <a:r>
              <a:rPr lang="es-CO" sz="2000" b="1" dirty="0" err="1" smtClean="0">
                <a:solidFill>
                  <a:schemeClr val="tx2"/>
                </a:solidFill>
              </a:rPr>
              <a:t>or</a:t>
            </a:r>
            <a:r>
              <a:rPr lang="es-CO" sz="2000" b="1" dirty="0" smtClean="0">
                <a:solidFill>
                  <a:schemeClr val="tx2"/>
                </a:solidFill>
              </a:rPr>
              <a:t> </a:t>
            </a:r>
            <a:r>
              <a:rPr lang="es-CO" sz="2000" b="1" dirty="0" err="1" smtClean="0">
                <a:solidFill>
                  <a:schemeClr val="tx2"/>
                </a:solidFill>
              </a:rPr>
              <a:t>LME’s</a:t>
            </a:r>
            <a:endParaRPr lang="es-CO" sz="2000" b="1" dirty="0" smtClean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000" b="1" dirty="0" smtClean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chemeClr val="tx2"/>
                </a:solidFill>
              </a:rPr>
              <a:t>LMEs</a:t>
            </a:r>
            <a:r>
              <a:rPr lang="en-US" sz="2000" b="1" dirty="0" smtClean="0"/>
              <a:t> </a:t>
            </a:r>
            <a:r>
              <a:rPr lang="en-US" sz="2000" dirty="0"/>
              <a:t>contribute an estimated </a:t>
            </a:r>
            <a:r>
              <a:rPr lang="en-US" sz="2000" b="1" dirty="0">
                <a:solidFill>
                  <a:srgbClr val="C00000"/>
                </a:solidFill>
              </a:rPr>
              <a:t>US$28 </a:t>
            </a:r>
            <a:r>
              <a:rPr lang="en-US" sz="2000" b="1" dirty="0" smtClean="0">
                <a:solidFill>
                  <a:srgbClr val="C00000"/>
                </a:solidFill>
              </a:rPr>
              <a:t>TRILLION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/>
              <a:t>annually </a:t>
            </a:r>
            <a:r>
              <a:rPr lang="en-US" sz="2000" dirty="0" smtClean="0"/>
              <a:t>to </a:t>
            </a:r>
            <a:r>
              <a:rPr lang="en-US" sz="2000" dirty="0"/>
              <a:t>the </a:t>
            </a:r>
            <a:r>
              <a:rPr lang="en-US" sz="2000" b="1" dirty="0" smtClean="0">
                <a:solidFill>
                  <a:srgbClr val="C00000"/>
                </a:solidFill>
              </a:rPr>
              <a:t>GLOBAL ECONOMY</a:t>
            </a:r>
            <a:r>
              <a:rPr lang="en-US" sz="2000" dirty="0" smtClean="0">
                <a:solidFill>
                  <a:srgbClr val="C00000"/>
                </a:solidFill>
              </a:rPr>
              <a:t>.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chemeClr val="tx2"/>
                </a:solidFill>
              </a:rPr>
              <a:t>SUSTAINABLE USE OF LMEs </a:t>
            </a:r>
            <a:r>
              <a:rPr lang="en-US" sz="2000" dirty="0" smtClean="0"/>
              <a:t>can </a:t>
            </a:r>
            <a:r>
              <a:rPr lang="en-US" sz="2000" dirty="0"/>
              <a:t>make </a:t>
            </a:r>
            <a:r>
              <a:rPr lang="en-US" sz="2000" dirty="0" smtClean="0"/>
              <a:t>a </a:t>
            </a:r>
          </a:p>
          <a:p>
            <a:r>
              <a:rPr lang="en-US" sz="2000" dirty="0"/>
              <a:t>	</a:t>
            </a:r>
            <a:endParaRPr lang="en-US" sz="2000" dirty="0" smtClean="0"/>
          </a:p>
          <a:p>
            <a:r>
              <a:rPr lang="en-US" sz="2000" b="1" dirty="0">
                <a:solidFill>
                  <a:schemeClr val="tx2"/>
                </a:solidFill>
              </a:rPr>
              <a:t>	</a:t>
            </a:r>
            <a:r>
              <a:rPr lang="en-US" sz="2000" b="1" dirty="0" smtClean="0">
                <a:solidFill>
                  <a:schemeClr val="tx2"/>
                </a:solidFill>
              </a:rPr>
              <a:t>SIGNIFICANT </a:t>
            </a:r>
            <a:r>
              <a:rPr lang="en-US" sz="2000" b="1" dirty="0" smtClean="0">
                <a:solidFill>
                  <a:schemeClr val="tx2"/>
                </a:solidFill>
              </a:rPr>
              <a:t>CONTRIBUTION </a:t>
            </a:r>
            <a:r>
              <a:rPr lang="en-US" sz="2000" dirty="0" smtClean="0"/>
              <a:t>to </a:t>
            </a:r>
            <a:r>
              <a:rPr lang="en-US" sz="2000" dirty="0"/>
              <a:t>the achievement of </a:t>
            </a:r>
            <a:r>
              <a:rPr lang="en-US" sz="2000" dirty="0" smtClean="0"/>
              <a:t>the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UN </a:t>
            </a:r>
            <a:r>
              <a:rPr lang="en-US" sz="2000" dirty="0"/>
              <a:t>Sustainable Development Goals, </a:t>
            </a:r>
            <a:r>
              <a:rPr lang="en-US" sz="2000" dirty="0" smtClean="0"/>
              <a:t>especially</a:t>
            </a:r>
          </a:p>
          <a:p>
            <a:r>
              <a:rPr lang="en-US" sz="2000" dirty="0"/>
              <a:t>	</a:t>
            </a:r>
            <a:r>
              <a:rPr lang="en-US" sz="2000" b="1" dirty="0" smtClean="0">
                <a:solidFill>
                  <a:schemeClr val="tx2"/>
                </a:solidFill>
              </a:rPr>
              <a:t>HUNGER </a:t>
            </a:r>
            <a:r>
              <a:rPr lang="en-US" sz="2000" b="1" dirty="0">
                <a:solidFill>
                  <a:schemeClr val="tx2"/>
                </a:solidFill>
              </a:rPr>
              <a:t>(SDG #2)</a:t>
            </a:r>
            <a:r>
              <a:rPr lang="en-US" sz="2000" dirty="0">
                <a:solidFill>
                  <a:schemeClr val="tx2"/>
                </a:solidFill>
              </a:rPr>
              <a:t>, </a:t>
            </a:r>
            <a:r>
              <a:rPr lang="en-US" sz="2000" b="1" dirty="0" smtClean="0">
                <a:solidFill>
                  <a:schemeClr val="tx2"/>
                </a:solidFill>
              </a:rPr>
              <a:t>POVERTY REDUCTION </a:t>
            </a:r>
            <a:r>
              <a:rPr lang="en-US" sz="2000" b="1" dirty="0">
                <a:solidFill>
                  <a:schemeClr val="tx2"/>
                </a:solidFill>
              </a:rPr>
              <a:t>(SDG#1)</a:t>
            </a:r>
            <a:r>
              <a:rPr lang="en-US" sz="2000" dirty="0">
                <a:solidFill>
                  <a:schemeClr val="tx2"/>
                </a:solidFill>
              </a:rPr>
              <a:t>, and </a:t>
            </a:r>
            <a:endParaRPr lang="en-US" sz="2000" dirty="0" smtClean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	</a:t>
            </a:r>
            <a:r>
              <a:rPr lang="en-US" sz="2000" b="1" dirty="0" smtClean="0">
                <a:solidFill>
                  <a:schemeClr val="tx2"/>
                </a:solidFill>
              </a:rPr>
              <a:t>THE OCEAN (SDG#14</a:t>
            </a:r>
            <a:r>
              <a:rPr lang="en-US" sz="2000" b="1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01386" y="58834"/>
            <a:ext cx="7886700" cy="5128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75000" lnSpcReduction="20000"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b="1" smtClean="0"/>
              <a:t>Large Marine Ecosystems (LMEs)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0733" y="3082729"/>
            <a:ext cx="1397145" cy="142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4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-502342" y="138974"/>
            <a:ext cx="100063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The Global Partnership</a:t>
            </a:r>
          </a:p>
          <a:p>
            <a:pPr algn="ctr"/>
            <a:r>
              <a:rPr lang="en-US" sz="3200" b="1" dirty="0" smtClean="0"/>
              <a:t> for the 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Protection, Sustainable Management and Use </a:t>
            </a:r>
            <a:r>
              <a:rPr lang="en-US" sz="3200" b="1" dirty="0" smtClean="0"/>
              <a:t>of the </a:t>
            </a:r>
          </a:p>
          <a:p>
            <a:pPr algn="ctr"/>
            <a:r>
              <a:rPr lang="en-US" sz="3200" b="1" dirty="0" smtClean="0"/>
              <a:t>Caribbean and North Brazil Shelf LME’s</a:t>
            </a:r>
            <a:endParaRPr lang="en-US" sz="32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33" y="2302626"/>
            <a:ext cx="3385467" cy="3536763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</p:pic>
      <p:sp>
        <p:nvSpPr>
          <p:cNvPr id="2" name="TextBox 1"/>
          <p:cNvSpPr txBox="1"/>
          <p:nvPr/>
        </p:nvSpPr>
        <p:spPr>
          <a:xfrm>
            <a:off x="5079077" y="2818015"/>
            <a:ext cx="35495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 incipient coalition expecting to bring together Governments, </a:t>
            </a:r>
          </a:p>
          <a:p>
            <a:r>
              <a:rPr lang="en-US" dirty="0" smtClean="0"/>
              <a:t>Inter-Governmental Organizations, non-Governmental Organizations, Private Sector, </a:t>
            </a:r>
          </a:p>
          <a:p>
            <a:r>
              <a:rPr lang="en-US" dirty="0" smtClean="0"/>
              <a:t>Multi-lateral Banks and Development Organizations,</a:t>
            </a:r>
          </a:p>
          <a:p>
            <a:r>
              <a:rPr lang="en-US" dirty="0" smtClean="0"/>
              <a:t>…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2993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5852" y="689028"/>
            <a:ext cx="5992238" cy="71596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57A8"/>
                </a:solidFill>
                <a:latin typeface="Avenir Heavy"/>
              </a:rPr>
              <a:t>METHODOLOGICAL APPROACH &amp;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919" y="1468877"/>
            <a:ext cx="3287949" cy="4309354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solidFill>
                  <a:srgbClr val="0057A8"/>
                </a:solidFill>
                <a:latin typeface="Avenir Heavy"/>
              </a:rPr>
              <a:t>Approach</a:t>
            </a:r>
            <a:r>
              <a:rPr lang="en-US" sz="1400" dirty="0">
                <a:latin typeface="Avenir Heavy"/>
              </a:rPr>
              <a:t>: Three consecutive phases </a:t>
            </a:r>
          </a:p>
          <a:p>
            <a:pPr marL="0" indent="0">
              <a:buNone/>
            </a:pPr>
            <a:r>
              <a:rPr lang="en-US" sz="1400" dirty="0">
                <a:latin typeface="Avenir Heavy"/>
              </a:rPr>
              <a:t>November 2017-March 2020 </a:t>
            </a:r>
          </a:p>
          <a:p>
            <a:pPr marL="0" indent="0">
              <a:buNone/>
            </a:pPr>
            <a:endParaRPr lang="en-US" sz="1400" dirty="0">
              <a:latin typeface="Avenir Heavy"/>
            </a:endParaRPr>
          </a:p>
          <a:p>
            <a:pPr marL="0" indent="0">
              <a:buNone/>
            </a:pPr>
            <a:r>
              <a:rPr lang="en-US" sz="1400" dirty="0">
                <a:latin typeface="Avenir Heavy"/>
              </a:rPr>
              <a:t>Will build on the experiences of existing co-ordination bodies and on the extensive existing baseline in the region on governance of fisheries and the marine environment</a:t>
            </a:r>
          </a:p>
          <a:p>
            <a:pPr marL="0" indent="0">
              <a:buNone/>
            </a:pPr>
            <a:endParaRPr lang="en-US" sz="1400" b="1" dirty="0">
              <a:solidFill>
                <a:srgbClr val="0070C0"/>
              </a:solidFill>
              <a:latin typeface="Avenir Heavy"/>
            </a:endParaRPr>
          </a:p>
          <a:p>
            <a:pPr marL="0" indent="0">
              <a:buNone/>
            </a:pPr>
            <a:endParaRPr lang="en-US" sz="1800" dirty="0">
              <a:latin typeface="Avenir Heavy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0057A8"/>
                </a:solidFill>
                <a:latin typeface="Avenir Heavy"/>
              </a:rPr>
              <a:t>Inception phase: Completed 18</a:t>
            </a:r>
            <a:r>
              <a:rPr lang="en-US" sz="1800" b="1" baseline="30000" dirty="0">
                <a:solidFill>
                  <a:srgbClr val="0057A8"/>
                </a:solidFill>
                <a:latin typeface="Avenir Heavy"/>
              </a:rPr>
              <a:t>th</a:t>
            </a:r>
            <a:r>
              <a:rPr lang="en-US" sz="1800" b="1" dirty="0">
                <a:solidFill>
                  <a:srgbClr val="0057A8"/>
                </a:solidFill>
                <a:latin typeface="Avenir Heavy"/>
              </a:rPr>
              <a:t> March </a:t>
            </a:r>
          </a:p>
          <a:p>
            <a:pPr marL="0" indent="0">
              <a:buNone/>
            </a:pPr>
            <a:endParaRPr lang="en-US" sz="1800" b="1" dirty="0">
              <a:solidFill>
                <a:srgbClr val="0057A8"/>
              </a:solidFill>
              <a:latin typeface="Avenir Heavy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0057A8"/>
                </a:solidFill>
                <a:latin typeface="Avenir Heavy"/>
              </a:rPr>
              <a:t>Phase 1: In progress</a:t>
            </a:r>
            <a:r>
              <a:rPr lang="en-US" sz="1800" b="1" dirty="0">
                <a:latin typeface="Avenir Heavy"/>
              </a:rPr>
              <a:t> </a:t>
            </a:r>
          </a:p>
          <a:p>
            <a:pPr marL="0" indent="0">
              <a:buNone/>
            </a:pPr>
            <a:r>
              <a:rPr lang="en-US" sz="1800" b="1" dirty="0">
                <a:latin typeface="Avenir Heavy"/>
              </a:rPr>
              <a:t>      </a:t>
            </a:r>
            <a:r>
              <a:rPr lang="en-US" sz="1800" b="1" dirty="0" smtClean="0">
                <a:latin typeface="Avenir Heavy"/>
              </a:rPr>
              <a:t>Options Paper</a:t>
            </a:r>
            <a:endParaRPr lang="en-US" sz="1800" dirty="0"/>
          </a:p>
        </p:txBody>
      </p:sp>
      <p:sp>
        <p:nvSpPr>
          <p:cNvPr id="5" name="Right Arrow 4"/>
          <p:cNvSpPr/>
          <p:nvPr/>
        </p:nvSpPr>
        <p:spPr>
          <a:xfrm>
            <a:off x="2694562" y="1760419"/>
            <a:ext cx="729574" cy="24319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868" y="1099226"/>
            <a:ext cx="5525311" cy="5564221"/>
          </a:xfrm>
        </p:spPr>
      </p:pic>
      <p:sp>
        <p:nvSpPr>
          <p:cNvPr id="4" name="TextBox 3"/>
          <p:cNvSpPr txBox="1"/>
          <p:nvPr/>
        </p:nvSpPr>
        <p:spPr>
          <a:xfrm>
            <a:off x="156949" y="95534"/>
            <a:ext cx="8529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FROM INTERIM TO PERMANENT – </a:t>
            </a:r>
            <a:r>
              <a:rPr lang="en-US" sz="2800" b="1" dirty="0" smtClean="0">
                <a:solidFill>
                  <a:srgbClr val="FF0000"/>
                </a:solidFill>
              </a:rPr>
              <a:t>PPCM &amp; RGF-SFP</a:t>
            </a:r>
            <a:r>
              <a:rPr lang="en-US" sz="2800" b="1" dirty="0" smtClean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116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1089317" y="24961"/>
            <a:ext cx="11157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B050"/>
                </a:solidFill>
              </a:rPr>
              <a:t>institutionalizing a</a:t>
            </a:r>
            <a:endParaRPr lang="en-US" sz="3600" b="1" i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93536" y="647829"/>
            <a:ext cx="9566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</a:rPr>
              <a:t>STATE OF </a:t>
            </a:r>
          </a:p>
          <a:p>
            <a:pPr algn="ctr"/>
            <a:r>
              <a:rPr lang="en-US" sz="4000" dirty="0" smtClean="0">
                <a:solidFill>
                  <a:srgbClr val="C00000"/>
                </a:solidFill>
              </a:rPr>
              <a:t>THE MARINE ENVIRONMENT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and associated </a:t>
            </a:r>
            <a:r>
              <a:rPr lang="en-US" sz="4000" dirty="0" smtClean="0">
                <a:solidFill>
                  <a:srgbClr val="C00000"/>
                </a:solidFill>
              </a:rPr>
              <a:t>ECONOMIES </a:t>
            </a:r>
          </a:p>
          <a:p>
            <a:pPr algn="ctr"/>
            <a:r>
              <a:rPr lang="en-US" sz="4800" b="1" i="1" dirty="0" smtClean="0">
                <a:solidFill>
                  <a:srgbClr val="C00000"/>
                </a:solidFill>
              </a:rPr>
              <a:t>(SOMEE)</a:t>
            </a:r>
          </a:p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in the Wider Caribbean/</a:t>
            </a:r>
            <a:r>
              <a:rPr lang="en-US" sz="4000" dirty="0" smtClean="0">
                <a:solidFill>
                  <a:srgbClr val="C00000"/>
                </a:solidFill>
              </a:rPr>
              <a:t>CLME+ region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310647" y="4649886"/>
            <a:ext cx="1007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…TOWARDS A SUSTAINABLE BLUE ECONOMY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852371" y="3923964"/>
            <a:ext cx="11157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collaborative reporting mechanism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089317" y="5159569"/>
            <a:ext cx="11157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00B050"/>
                </a:solidFill>
              </a:rPr>
              <a:t>through integrated regional ocean governance</a:t>
            </a:r>
            <a:endParaRPr lang="en-US" sz="2400" b="1" i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3744382" y="6072973"/>
            <a:ext cx="3571448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</a:p>
          <a:p>
            <a:pPr algn="r">
              <a:defRPr/>
            </a:pP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10-year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Programme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endParaRPr lang="es-CO" sz="950" b="0" i="1" dirty="0" smtClean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algn="r">
              <a:defRPr/>
            </a:pP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 Caribbean and North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endParaRPr lang="en-US" sz="950" b="0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09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06829" y="1130531"/>
            <a:ext cx="7082444" cy="3948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7" name="TextBox 6"/>
          <p:cNvSpPr txBox="1"/>
          <p:nvPr/>
        </p:nvSpPr>
        <p:spPr bwMode="auto">
          <a:xfrm>
            <a:off x="3744382" y="6072973"/>
            <a:ext cx="3571448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</a:p>
          <a:p>
            <a:pPr algn="r">
              <a:defRPr/>
            </a:pP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10-year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Programme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endParaRPr lang="es-CO" sz="950" b="0" i="1" dirty="0" smtClean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algn="r">
              <a:defRPr/>
            </a:pP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 Caribbean and North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endParaRPr lang="en-US" sz="950" b="0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0857" y="974271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25186" y="99049"/>
            <a:ext cx="8866413" cy="95410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 smtClean="0"/>
              <a:t>RGF/	PPCM/SOMEE/SFP:</a:t>
            </a:r>
          </a:p>
          <a:p>
            <a:pPr algn="ctr"/>
            <a:r>
              <a:rPr lang="es-CO" sz="2400" b="1" dirty="0" err="1" smtClean="0"/>
              <a:t>Institutionalizing</a:t>
            </a:r>
            <a:r>
              <a:rPr lang="es-CO" sz="2400" b="1" dirty="0" smtClean="0"/>
              <a:t> and </a:t>
            </a:r>
            <a:r>
              <a:rPr lang="es-CO" sz="2400" b="1" dirty="0" err="1" smtClean="0"/>
              <a:t>giving</a:t>
            </a:r>
            <a:r>
              <a:rPr lang="es-CO" sz="2400" b="1" dirty="0" smtClean="0"/>
              <a:t> </a:t>
            </a:r>
            <a:r>
              <a:rPr lang="es-CO" sz="2400" b="1" dirty="0" err="1" smtClean="0"/>
              <a:t>continuity</a:t>
            </a:r>
            <a:r>
              <a:rPr lang="es-CO" sz="2400" b="1" dirty="0" smtClean="0"/>
              <a:t> to TDA-SAP </a:t>
            </a:r>
            <a:r>
              <a:rPr lang="es-CO" sz="2400" b="1" dirty="0" err="1" smtClean="0"/>
              <a:t>approach</a:t>
            </a:r>
            <a:endParaRPr lang="en-US" sz="2400" b="1" dirty="0"/>
          </a:p>
        </p:txBody>
      </p:sp>
      <p:pic>
        <p:nvPicPr>
          <p:cNvPr id="9" name="Picture 8"/>
          <p:cNvPicPr/>
          <p:nvPr/>
        </p:nvPicPr>
        <p:blipFill rotWithShape="1">
          <a:blip r:embed="rId4"/>
          <a:srcRect l="716" t="1274" r="797" b="1784"/>
          <a:stretch/>
        </p:blipFill>
        <p:spPr>
          <a:xfrm>
            <a:off x="125186" y="1184572"/>
            <a:ext cx="8866413" cy="438496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0524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 bwMode="auto">
          <a:xfrm>
            <a:off x="3744382" y="6072973"/>
            <a:ext cx="3571448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</a:p>
          <a:p>
            <a:pPr algn="r">
              <a:defRPr/>
            </a:pP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10-year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Programme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endParaRPr lang="es-CO" sz="950" b="0" i="1" dirty="0" smtClean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algn="r">
              <a:defRPr/>
            </a:pP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 Caribbean and North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endParaRPr lang="en-US" sz="950" b="0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78823"/>
            <a:ext cx="9144000" cy="3826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818" y="98714"/>
            <a:ext cx="8556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THE CLME+ HUB: A SHARED PLATFORM FOR ORGANIZATIONS COLLABORATIVELY WORKING ON OCEAN GOVERNANCE</a:t>
            </a:r>
          </a:p>
          <a:p>
            <a:pPr algn="ctr"/>
            <a:r>
              <a:rPr lang="en-US" sz="2000" b="1" dirty="0" smtClean="0"/>
              <a:t> IN THE WIDER CARIBBEAN/CLME+ REGION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8260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8618" y="110836"/>
            <a:ext cx="8401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u="sng" dirty="0" smtClean="0"/>
              <a:t>Links </a:t>
            </a:r>
            <a:r>
              <a:rPr lang="es-CO" sz="2400" b="1" u="sng" dirty="0" err="1" smtClean="0"/>
              <a:t>with</a:t>
            </a:r>
            <a:r>
              <a:rPr lang="es-CO" sz="2400" b="1" u="sng" dirty="0" smtClean="0"/>
              <a:t> the Caribbean Marine Atlas – </a:t>
            </a:r>
            <a:r>
              <a:rPr lang="es-CO" sz="2400" b="1" u="sng" dirty="0" err="1" smtClean="0"/>
              <a:t>Phase</a:t>
            </a:r>
            <a:r>
              <a:rPr lang="es-CO" sz="2400" b="1" u="sng" dirty="0" smtClean="0"/>
              <a:t> 2</a:t>
            </a: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3446525" y="5231548"/>
            <a:ext cx="3854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http://www.caribbeanmarineatlas.net/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3744382" y="6072973"/>
            <a:ext cx="3571448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</a:p>
          <a:p>
            <a:pPr algn="r">
              <a:defRPr/>
            </a:pP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10-year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Programme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endParaRPr lang="es-CO" sz="950" b="0" i="1" dirty="0" smtClean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algn="r">
              <a:defRPr/>
            </a:pP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 Caribbean and North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endParaRPr lang="en-US" sz="950" b="0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512" y="4163547"/>
            <a:ext cx="1619321" cy="13141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368" y="668536"/>
            <a:ext cx="8496300" cy="3371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3513" y="4504885"/>
            <a:ext cx="2514600" cy="6762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85984" y="2354461"/>
            <a:ext cx="3037561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Assessment of the State of the Marine Environment and associated Economies 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Wider Caribbean/CLME+ region</a:t>
            </a:r>
          </a:p>
          <a:p>
            <a:pPr algn="ctr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C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7613" y="2981393"/>
            <a:ext cx="2037688" cy="6823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8022" y="2987385"/>
            <a:ext cx="602801" cy="6640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57814" y="2454203"/>
            <a:ext cx="819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mtClean="0">
                <a:solidFill>
                  <a:srgbClr val="C00000"/>
                </a:solidFill>
              </a:rPr>
              <a:t>*DEMO*</a:t>
            </a:r>
            <a:endParaRPr lang="es-CO" sz="28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2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7" b="9077"/>
          <a:stretch>
            <a:fillRect/>
          </a:stretch>
        </p:blipFill>
        <p:spPr>
          <a:xfrm>
            <a:off x="-20638" y="1495425"/>
            <a:ext cx="9194615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52388" y="2228849"/>
            <a:ext cx="9231313" cy="2406945"/>
          </a:xfrm>
          <a:prstGeom prst="rect">
            <a:avLst/>
          </a:prstGeom>
          <a:solidFill>
            <a:schemeClr val="tx1">
              <a:lumMod val="50000"/>
              <a:lumOff val="50000"/>
              <a:alpha val="48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cs typeface="MS PGothic" charset="0"/>
            </a:endParaRPr>
          </a:p>
        </p:txBody>
      </p:sp>
      <p:sp>
        <p:nvSpPr>
          <p:cNvPr id="8" name="Freeform 7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9199151 w 22351"/>
              <a:gd name="T1" fmla="*/ 1223910 h 2552"/>
              <a:gd name="T2" fmla="*/ 9199151 w 22351"/>
              <a:gd name="T3" fmla="*/ 275452 h 2552"/>
              <a:gd name="T4" fmla="*/ 3476333 w 22351"/>
              <a:gd name="T5" fmla="*/ 435050 h 2552"/>
              <a:gd name="T6" fmla="*/ 0 w 22351"/>
              <a:gd name="T7" fmla="*/ 318236 h 2552"/>
              <a:gd name="T8" fmla="*/ 0 w 22351"/>
              <a:gd name="T9" fmla="*/ 1226313 h 2552"/>
              <a:gd name="T10" fmla="*/ 9199151 w 22351"/>
              <a:gd name="T11" fmla="*/ 1223910 h 25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60117" y="2287441"/>
            <a:ext cx="3943195" cy="1585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FFFF"/>
                </a:solidFill>
                <a:latin typeface="Avenir Heavy" charset="0"/>
                <a:ea typeface="ＭＳ Ｐゴシック" charset="-128"/>
                <a:cs typeface="Avenir Heavy" charset="0"/>
              </a:rPr>
              <a:t>THANK </a:t>
            </a:r>
            <a:r>
              <a:rPr lang="en-US" sz="3200" dirty="0" smtClean="0">
                <a:solidFill>
                  <a:srgbClr val="FFFFFF"/>
                </a:solidFill>
                <a:latin typeface="Avenir Heavy" charset="0"/>
                <a:ea typeface="ＭＳ Ｐゴシック" charset="-128"/>
                <a:cs typeface="Avenir Heavy" charset="0"/>
              </a:rPr>
              <a:t>YOU</a:t>
            </a: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en-US" sz="1100" dirty="0" smtClean="0">
              <a:solidFill>
                <a:srgbClr val="FFFFFF"/>
              </a:solidFill>
              <a:latin typeface="Avenir Heavy" charset="0"/>
              <a:ea typeface="ＭＳ Ｐゴシック" charset="-128"/>
              <a:cs typeface="Avenir Heavy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Avenir Heavy" charset="0"/>
                <a:ea typeface="ＭＳ Ｐゴシック" charset="-128"/>
                <a:cs typeface="Avenir Heavy" charset="0"/>
              </a:rPr>
              <a:t>						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FFFF"/>
                </a:solidFill>
                <a:latin typeface="Avenir Heavy" charset="0"/>
                <a:ea typeface="ＭＳ Ｐゴシック" charset="-128"/>
                <a:cs typeface="Avenir Heavy" charset="0"/>
              </a:rPr>
              <a:t>					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FFFF"/>
                </a:solidFill>
                <a:latin typeface="Avenir Heavy" charset="0"/>
                <a:ea typeface="ＭＳ Ｐゴシック" charset="-128"/>
                <a:cs typeface="Avenir Heavy" charset="0"/>
              </a:rPr>
              <a:t>				 			</a:t>
            </a: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FFFFFF"/>
              </a:solidFill>
              <a:latin typeface="Avenir Heavy" charset="0"/>
              <a:ea typeface="ＭＳ Ｐゴシック" charset="-128"/>
              <a:cs typeface="Avenir Heavy" charset="0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729843" y="6447508"/>
            <a:ext cx="7734650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CO" sz="95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5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5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</a:t>
            </a:r>
            <a:r>
              <a:rPr lang="es-CO" sz="95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</a:t>
            </a:r>
            <a:r>
              <a:rPr lang="es-CO" sz="95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10-year </a:t>
            </a:r>
            <a:r>
              <a:rPr lang="es-CO" sz="95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5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5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Programme </a:t>
            </a:r>
            <a:r>
              <a:rPr lang="es-CO" sz="95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5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the Caribbean and North </a:t>
            </a:r>
            <a:r>
              <a:rPr lang="es-CO" sz="95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5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5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r>
              <a:rPr lang="es-CO" sz="95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(</a:t>
            </a:r>
            <a:r>
              <a:rPr lang="es-CO" sz="95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2015-2025)</a:t>
            </a:r>
            <a:endParaRPr lang="en-US" sz="950" b="1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0930" y="3258447"/>
            <a:ext cx="34015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Avenir Heavy" charset="0"/>
                <a:ea typeface="ＭＳ Ｐゴシック" charset="-128"/>
                <a:cs typeface="Avenir Heavy" charset="0"/>
              </a:rPr>
              <a:t>Patrick </a:t>
            </a:r>
            <a:r>
              <a:rPr lang="en-US" dirty="0" err="1">
                <a:solidFill>
                  <a:srgbClr val="FFFFFF"/>
                </a:solidFill>
                <a:latin typeface="Avenir Heavy" charset="0"/>
                <a:ea typeface="ＭＳ Ｐゴシック" charset="-128"/>
                <a:cs typeface="Avenir Heavy" charset="0"/>
              </a:rPr>
              <a:t>Debels</a:t>
            </a:r>
            <a:endParaRPr lang="en-US" dirty="0" smtClean="0">
              <a:solidFill>
                <a:srgbClr val="FFFFFF"/>
              </a:solidFill>
              <a:latin typeface="Avenir Heavy" charset="0"/>
              <a:ea typeface="ＭＳ Ｐゴシック" charset="-128"/>
              <a:cs typeface="Avenir Heavy" charset="0"/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Avenir Heavy" charset="0"/>
                <a:ea typeface="ＭＳ Ｐゴシック" charset="-128"/>
                <a:cs typeface="Avenir Heavy" charset="0"/>
              </a:rPr>
              <a:t>Regional Coordinator, CLME+ PCU</a:t>
            </a:r>
          </a:p>
          <a:p>
            <a:pPr algn="ctr"/>
            <a:r>
              <a:rPr lang="es-CO" sz="1400" dirty="0" smtClean="0">
                <a:solidFill>
                  <a:srgbClr val="FFFFFF"/>
                </a:solidFill>
                <a:latin typeface="Avenir Heavy" charset="0"/>
                <a:ea typeface="ＭＳ Ｐゴシック" charset="-128"/>
                <a:cs typeface="Avenir Heavy" charset="0"/>
              </a:rPr>
              <a:t>CLME+ SAP ICM Secretariat</a:t>
            </a:r>
            <a:endParaRPr lang="en-US" sz="1400" dirty="0" smtClean="0">
              <a:solidFill>
                <a:srgbClr val="FFFFFF"/>
              </a:solidFill>
              <a:latin typeface="Avenir Heavy" charset="0"/>
              <a:ea typeface="ＭＳ Ｐゴシック" charset="-128"/>
              <a:cs typeface="Avenir Heavy" charset="0"/>
            </a:endParaRP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Avenir Heavy" charset="0"/>
                <a:ea typeface="ＭＳ Ｐゴシック" charset="-128"/>
                <a:cs typeface="Avenir Heavy" charset="0"/>
              </a:rPr>
              <a:t>PatrickD@unops.org</a:t>
            </a:r>
          </a:p>
          <a:p>
            <a:endParaRPr lang="es-CO" dirty="0"/>
          </a:p>
        </p:txBody>
      </p:sp>
      <p:sp>
        <p:nvSpPr>
          <p:cNvPr id="13" name="Text Box 10"/>
          <p:cNvSpPr txBox="1"/>
          <p:nvPr/>
        </p:nvSpPr>
        <p:spPr>
          <a:xfrm>
            <a:off x="5548205" y="389747"/>
            <a:ext cx="2468943" cy="274637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ctr"/>
            <a:r>
              <a:rPr lang="en-GB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1st Regional CLME+ Consultation: </a:t>
            </a:r>
            <a:r>
              <a:rPr lang="en-US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Strenghtening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Ocean </a:t>
            </a:r>
            <a:r>
              <a:rPr lang="en-US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Governace</a:t>
            </a:r>
            <a:endPara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CO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Cartagena, 25-26 </a:t>
            </a:r>
            <a:r>
              <a:rPr lang="es-CO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September</a:t>
            </a:r>
            <a:r>
              <a:rPr lang="es-CO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2018</a:t>
            </a:r>
            <a:endParaRPr lang="en-US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10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 bwMode="auto">
          <a:xfrm>
            <a:off x="3744382" y="6072973"/>
            <a:ext cx="3571448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</a:p>
          <a:p>
            <a:pPr algn="r">
              <a:defRPr/>
            </a:pP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10-year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Programme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endParaRPr lang="es-CO" sz="950" b="0" i="1" dirty="0" smtClean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algn="r">
              <a:defRPr/>
            </a:pP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 Caribbean and North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endParaRPr lang="en-US" sz="950" b="0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01386" y="390712"/>
            <a:ext cx="7886700" cy="5128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75000" lnSpcReduction="20000"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b="1" smtClean="0"/>
              <a:t>Large Marine Ecosystems (LMEs)</a:t>
            </a:r>
            <a:endParaRPr lang="en-US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998023" y="1157634"/>
            <a:ext cx="3066602" cy="4023791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endParaRPr lang="en-GB" dirty="0" smtClean="0"/>
          </a:p>
          <a:p>
            <a:pPr eaLnBrk="1" hangingPunct="1"/>
            <a:r>
              <a:rPr lang="en-GB" sz="6400" b="1" dirty="0" smtClean="0">
                <a:solidFill>
                  <a:srgbClr val="0070C0"/>
                </a:solidFill>
              </a:rPr>
              <a:t>LME’s</a:t>
            </a:r>
            <a:r>
              <a:rPr lang="en-GB" sz="6400" dirty="0" smtClean="0">
                <a:solidFill>
                  <a:srgbClr val="0070C0"/>
                </a:solidFill>
              </a:rPr>
              <a:t> constitute a meaningful geo-spatial unit for </a:t>
            </a:r>
            <a:r>
              <a:rPr lang="en-GB" sz="6400" b="1" dirty="0" smtClean="0">
                <a:solidFill>
                  <a:srgbClr val="0070C0"/>
                </a:solidFill>
              </a:rPr>
              <a:t>ecosystem-based management </a:t>
            </a:r>
            <a:r>
              <a:rPr lang="en-GB" sz="6400" dirty="0" smtClean="0">
                <a:solidFill>
                  <a:srgbClr val="0070C0"/>
                </a:solidFill>
              </a:rPr>
              <a:t>of shared ocean space</a:t>
            </a:r>
            <a:r>
              <a:rPr lang="en-GB" sz="6400" b="1" dirty="0" smtClean="0">
                <a:solidFill>
                  <a:srgbClr val="0070C0"/>
                </a:solidFill>
              </a:rPr>
              <a:t> </a:t>
            </a:r>
            <a:r>
              <a:rPr lang="en-GB" sz="6400" dirty="0" smtClean="0">
                <a:solidFill>
                  <a:srgbClr val="0070C0"/>
                </a:solidFill>
              </a:rPr>
              <a:t>(NOAA, GEF…)</a:t>
            </a:r>
          </a:p>
          <a:p>
            <a:pPr eaLnBrk="1" hangingPunct="1"/>
            <a:endParaRPr lang="en-GB" sz="7200" dirty="0" smtClean="0">
              <a:solidFill>
                <a:srgbClr val="0070C0"/>
              </a:solidFill>
            </a:endParaRPr>
          </a:p>
          <a:p>
            <a:pPr eaLnBrk="1" hangingPunct="1"/>
            <a:endParaRPr lang="en-GB" sz="7200" dirty="0">
              <a:solidFill>
                <a:srgbClr val="0070C0"/>
              </a:solidFill>
            </a:endParaRPr>
          </a:p>
          <a:p>
            <a:pPr eaLnBrk="1" hangingPunct="1"/>
            <a:r>
              <a:rPr lang="en-GB" sz="6400" dirty="0" smtClean="0">
                <a:solidFill>
                  <a:srgbClr val="0070C0"/>
                </a:solidFill>
              </a:rPr>
              <a:t>UN Environment’s Regional Seas Programmes are </a:t>
            </a:r>
            <a:r>
              <a:rPr lang="en-GB" sz="6400" u="sng" dirty="0" smtClean="0"/>
              <a:t>legal</a:t>
            </a:r>
            <a:r>
              <a:rPr lang="en-GB" sz="6400" dirty="0" smtClean="0">
                <a:solidFill>
                  <a:srgbClr val="0070C0"/>
                </a:solidFill>
              </a:rPr>
              <a:t> arrangements for enhanced governance of the marine environment</a:t>
            </a:r>
          </a:p>
          <a:p>
            <a:pPr eaLnBrk="1" hangingPunct="1"/>
            <a:endParaRPr lang="en-GB" sz="4000" dirty="0" smtClean="0">
              <a:solidFill>
                <a:srgbClr val="0070C0"/>
              </a:solidFill>
            </a:endParaRPr>
          </a:p>
          <a:p>
            <a:pPr eaLnBrk="1" hangingPunct="1"/>
            <a:r>
              <a:rPr lang="en-GB" sz="6400" dirty="0" smtClean="0">
                <a:solidFill>
                  <a:srgbClr val="0070C0"/>
                </a:solidFill>
              </a:rPr>
              <a:t>RFBs have mandate for fisheries management within determined geographic scopes</a:t>
            </a:r>
            <a:endParaRPr lang="en-US" sz="6400" dirty="0" smtClean="0">
              <a:solidFill>
                <a:srgbClr val="0070C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endParaRPr lang="en-GB" dirty="0" smtClean="0"/>
          </a:p>
          <a:p>
            <a:pPr marL="0" indent="0" eaLnBrk="1" hangingPunct="1">
              <a:buFont typeface="Arial" charset="0"/>
              <a:buNone/>
            </a:pP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60" y="1548329"/>
            <a:ext cx="5670632" cy="3828422"/>
          </a:xfrm>
          <a:prstGeom prst="rect">
            <a:avLst/>
          </a:prstGeom>
        </p:spPr>
      </p:pic>
      <p:sp>
        <p:nvSpPr>
          <p:cNvPr id="2" name="Up-Down Arrow 1"/>
          <p:cNvSpPr/>
          <p:nvPr/>
        </p:nvSpPr>
        <p:spPr bwMode="auto">
          <a:xfrm>
            <a:off x="7077023" y="2414190"/>
            <a:ext cx="182471" cy="327314"/>
          </a:xfrm>
          <a:prstGeom prst="upDownArrow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42738" y="2285296"/>
            <a:ext cx="1475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/>
              <a:t>scientific concept</a:t>
            </a:r>
            <a:endParaRPr lang="en-US" sz="1400" u="sng" dirty="0"/>
          </a:p>
        </p:txBody>
      </p:sp>
    </p:spTree>
    <p:extLst>
      <p:ext uri="{BB962C8B-B14F-4D97-AF65-F5344CB8AC3E}">
        <p14:creationId xmlns:p14="http://schemas.microsoft.com/office/powerpoint/2010/main" val="273519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 bwMode="auto">
          <a:xfrm>
            <a:off x="3744382" y="6072973"/>
            <a:ext cx="3571448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</a:p>
          <a:p>
            <a:pPr algn="r">
              <a:defRPr/>
            </a:pP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10-year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Programme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endParaRPr lang="es-CO" sz="950" b="0" i="1" dirty="0" smtClean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algn="r">
              <a:defRPr/>
            </a:pP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 Caribbean and North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endParaRPr lang="en-US" sz="950" b="0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6753" y="998187"/>
            <a:ext cx="7886700" cy="746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2700" b="1" smtClean="0"/>
              <a:t>CLME+ : Caribbean &amp; North Brazil Shelf LMEs</a:t>
            </a:r>
            <a:endParaRPr lang="en-US" sz="2700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98332" y="1901847"/>
            <a:ext cx="3925470" cy="3697525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US" smtClean="0"/>
          </a:p>
          <a:p>
            <a:pPr eaLnBrk="1" hangingPunct="1"/>
            <a:r>
              <a:rPr lang="en-US" b="1" smtClean="0"/>
              <a:t>geopolitically diverse and complex</a:t>
            </a:r>
            <a:endParaRPr lang="en-US" smtClean="0"/>
          </a:p>
          <a:p>
            <a:pPr eaLnBrk="1" hangingPunct="1"/>
            <a:endParaRPr lang="en-US" smtClean="0"/>
          </a:p>
          <a:p>
            <a:pPr lvl="1" eaLnBrk="1" hangingPunct="1"/>
            <a:r>
              <a:rPr lang="en-US" smtClean="0"/>
              <a:t>26 independent States and </a:t>
            </a:r>
            <a:r>
              <a:rPr lang="en-US" b="1" smtClean="0">
                <a:solidFill>
                  <a:srgbClr val="0070C0"/>
                </a:solidFill>
              </a:rPr>
              <a:t>18 overseasterritories</a:t>
            </a:r>
          </a:p>
          <a:p>
            <a:pPr lvl="1" eaLnBrk="1" hangingPunct="1"/>
            <a:r>
              <a:rPr lang="en-US" smtClean="0"/>
              <a:t>Very ≠ country sizes, development status</a:t>
            </a:r>
          </a:p>
          <a:p>
            <a:pPr marL="342900" lvl="1" indent="0" eaLnBrk="1" hangingPunct="1">
              <a:buFont typeface="Arial" charset="0"/>
              <a:buNone/>
            </a:pPr>
            <a:endParaRPr lang="en-US" smtClean="0"/>
          </a:p>
          <a:p>
            <a:pPr eaLnBrk="1" hangingPunct="1"/>
            <a:r>
              <a:rPr lang="en-US" smtClean="0"/>
              <a:t>Caribbean Sea contains approx</a:t>
            </a:r>
            <a:r>
              <a:rPr lang="en-US" b="1" smtClean="0"/>
              <a:t>. 10% </a:t>
            </a:r>
            <a:r>
              <a:rPr lang="en-US" smtClean="0"/>
              <a:t>of the world </a:t>
            </a:r>
            <a:r>
              <a:rPr lang="en-US" b="1" smtClean="0"/>
              <a:t>coral reefs</a:t>
            </a:r>
            <a:endParaRPr lang="en-US" b="1" smtClean="0">
              <a:solidFill>
                <a:srgbClr val="00B05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endParaRPr lang="en-US" smtClean="0"/>
          </a:p>
          <a:p>
            <a:pPr eaLnBrk="1" hangingPunct="1"/>
            <a:r>
              <a:rPr lang="en-US" smtClean="0"/>
              <a:t>CLME+ - </a:t>
            </a:r>
            <a:r>
              <a:rPr lang="en-US" b="1" smtClean="0"/>
              <a:t>20%</a:t>
            </a:r>
            <a:r>
              <a:rPr lang="en-US" smtClean="0"/>
              <a:t> of world remaining </a:t>
            </a:r>
            <a:r>
              <a:rPr lang="en-US" b="1" smtClean="0"/>
              <a:t>mangrove forests </a:t>
            </a:r>
            <a:r>
              <a:rPr lang="en-US" smtClean="0"/>
              <a:t>– most in NBSLME</a:t>
            </a:r>
            <a:endParaRPr lang="en-US" b="1" smtClean="0"/>
          </a:p>
          <a:p>
            <a:pPr eaLnBrk="1" hangingPunct="1"/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398332" y="1975302"/>
            <a:ext cx="3290777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</a:rPr>
              <a:t>BIODIVERSITY – ENDEMISM</a:t>
            </a:r>
          </a:p>
          <a:p>
            <a:endParaRPr lang="en-US" sz="2100" dirty="0">
              <a:solidFill>
                <a:srgbClr val="0070C0"/>
              </a:solidFill>
            </a:endParaRPr>
          </a:p>
          <a:p>
            <a:r>
              <a:rPr lang="en-US" sz="2100" dirty="0">
                <a:solidFill>
                  <a:srgbClr val="0070C0"/>
                </a:solidFill>
              </a:rPr>
              <a:t>FISHERIES</a:t>
            </a:r>
          </a:p>
          <a:p>
            <a:endParaRPr lang="en-US" sz="2100" dirty="0">
              <a:solidFill>
                <a:srgbClr val="0070C0"/>
              </a:solidFill>
            </a:endParaRPr>
          </a:p>
          <a:p>
            <a:r>
              <a:rPr lang="en-US" sz="2100" dirty="0">
                <a:solidFill>
                  <a:srgbClr val="0070C0"/>
                </a:solidFill>
              </a:rPr>
              <a:t>TOURISM</a:t>
            </a:r>
          </a:p>
          <a:p>
            <a:endParaRPr lang="en-US" sz="2100" dirty="0">
              <a:solidFill>
                <a:srgbClr val="0070C0"/>
              </a:solidFill>
            </a:endParaRPr>
          </a:p>
          <a:p>
            <a:r>
              <a:rPr lang="en-US" sz="2100" dirty="0">
                <a:solidFill>
                  <a:srgbClr val="0070C0"/>
                </a:solidFill>
              </a:rPr>
              <a:t>SHIPPING</a:t>
            </a:r>
          </a:p>
          <a:p>
            <a:endParaRPr lang="en-US" sz="2100" dirty="0">
              <a:solidFill>
                <a:srgbClr val="0070C0"/>
              </a:solidFill>
            </a:endParaRPr>
          </a:p>
          <a:p>
            <a:r>
              <a:rPr lang="en-US" sz="2100" dirty="0">
                <a:solidFill>
                  <a:srgbClr val="0070C0"/>
                </a:solidFill>
              </a:rPr>
              <a:t>OIL &amp; GAS</a:t>
            </a:r>
          </a:p>
          <a:p>
            <a:endParaRPr lang="en-US" sz="2100" dirty="0"/>
          </a:p>
          <a:p>
            <a:r>
              <a:rPr lang="en-US" sz="2100" u="sng" dirty="0">
                <a:solidFill>
                  <a:srgbClr val="C00000"/>
                </a:solidFill>
              </a:rPr>
              <a:t>SIDS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687" y="2768014"/>
            <a:ext cx="3356638" cy="234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11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4" y="222755"/>
            <a:ext cx="9118678" cy="644054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 bwMode="auto">
          <a:xfrm>
            <a:off x="908541" y="73367"/>
            <a:ext cx="7003453" cy="1072933"/>
          </a:xfrm>
          <a:prstGeom prst="roundRect">
            <a:avLst/>
          </a:prstGeom>
          <a:solidFill>
            <a:schemeClr val="bg1">
              <a:lumMod val="85000"/>
              <a:alpha val="87000"/>
            </a:schemeClr>
          </a:solidFill>
          <a:ln>
            <a:noFill/>
          </a:ln>
          <a:effectLst/>
        </p:spPr>
        <p:txBody>
          <a:bodyPr wrap="none" rtlCol="0" anchor="ctr"/>
          <a:lstStyle/>
          <a:p>
            <a:pPr algn="ctr"/>
            <a:endParaRPr lang="es-CO"/>
          </a:p>
        </p:txBody>
      </p:sp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  <a:alpha val="76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97419" y="162994"/>
            <a:ext cx="2770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B0F0"/>
                </a:solidFill>
              </a:rPr>
              <a:t>Caribbean LME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B0F0"/>
                </a:solidFill>
              </a:rPr>
              <a:t>North Brazil Shelf LME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B0F0"/>
                </a:solidFill>
              </a:rPr>
              <a:t>Gulf of Mexico LME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2" name="Left Brace 11"/>
          <p:cNvSpPr/>
          <p:nvPr/>
        </p:nvSpPr>
        <p:spPr>
          <a:xfrm>
            <a:off x="2237189" y="148756"/>
            <a:ext cx="173735" cy="85017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ight Brace 12"/>
          <p:cNvSpPr/>
          <p:nvPr/>
        </p:nvSpPr>
        <p:spPr>
          <a:xfrm>
            <a:off x="5023681" y="183517"/>
            <a:ext cx="164592" cy="62179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TextBox 13"/>
          <p:cNvSpPr txBox="1"/>
          <p:nvPr/>
        </p:nvSpPr>
        <p:spPr>
          <a:xfrm>
            <a:off x="5208494" y="148830"/>
            <a:ext cx="2633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UNDP/GEF CLME+ Project CLME+ SAP</a:t>
            </a:r>
            <a:endParaRPr lang="es-CO" dirty="0"/>
          </a:p>
        </p:txBody>
      </p:sp>
      <p:sp>
        <p:nvSpPr>
          <p:cNvPr id="15" name="TextBox 14"/>
          <p:cNvSpPr txBox="1"/>
          <p:nvPr/>
        </p:nvSpPr>
        <p:spPr>
          <a:xfrm>
            <a:off x="993604" y="180855"/>
            <a:ext cx="13337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“Wider Caribbean”</a:t>
            </a:r>
          </a:p>
          <a:p>
            <a:r>
              <a:rPr lang="en-US" sz="1400" dirty="0" smtClean="0"/>
              <a:t>(Regional Seas)</a:t>
            </a:r>
            <a:endParaRPr lang="es-CO" sz="1400" dirty="0"/>
          </a:p>
        </p:txBody>
      </p:sp>
    </p:spTree>
    <p:extLst>
      <p:ext uri="{BB962C8B-B14F-4D97-AF65-F5344CB8AC3E}">
        <p14:creationId xmlns:p14="http://schemas.microsoft.com/office/powerpoint/2010/main" val="167756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 bwMode="auto">
          <a:xfrm>
            <a:off x="3744382" y="6072973"/>
            <a:ext cx="3571448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</a:p>
          <a:p>
            <a:pPr algn="r">
              <a:defRPr/>
            </a:pP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10-year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Programme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endParaRPr lang="es-CO" sz="950" b="0" i="1" dirty="0" smtClean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algn="r">
              <a:defRPr/>
            </a:pP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 Caribbean and North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endParaRPr lang="en-US" sz="950" b="0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71" y="163958"/>
            <a:ext cx="7822277" cy="54188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371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 bwMode="auto">
          <a:xfrm>
            <a:off x="3744382" y="6072973"/>
            <a:ext cx="3571448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</a:p>
          <a:p>
            <a:pPr algn="r">
              <a:defRPr/>
            </a:pP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10-year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Programme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endParaRPr lang="es-CO" sz="950" b="0" i="1" dirty="0" smtClean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algn="r">
              <a:defRPr/>
            </a:pP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 Caribbean and North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endParaRPr lang="en-US" sz="950" b="0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989" y="0"/>
            <a:ext cx="538202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157" y="2152651"/>
            <a:ext cx="774382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7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 bwMode="auto">
          <a:xfrm>
            <a:off x="3744382" y="6072973"/>
            <a:ext cx="3571448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</a:p>
          <a:p>
            <a:pPr algn="r">
              <a:defRPr/>
            </a:pP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10-year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Programme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endParaRPr lang="es-CO" sz="950" b="0" i="1" dirty="0" smtClean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algn="r">
              <a:defRPr/>
            </a:pP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50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the Caribbean and North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5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5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endParaRPr lang="en-US" sz="950" b="0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25" y="169862"/>
            <a:ext cx="8012739" cy="53418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8239" y="1882196"/>
            <a:ext cx="648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…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53091" y="2569664"/>
            <a:ext cx="5891806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400" b="1" dirty="0" smtClean="0">
                <a:solidFill>
                  <a:schemeClr val="bg1"/>
                </a:solidFill>
              </a:rPr>
              <a:t>…A REALISTIC SCENARIO</a:t>
            </a:r>
          </a:p>
          <a:p>
            <a:endParaRPr lang="es-CO" sz="4400" b="1" dirty="0">
              <a:solidFill>
                <a:schemeClr val="bg1"/>
              </a:solidFill>
            </a:endParaRPr>
          </a:p>
          <a:p>
            <a:pPr algn="ctr"/>
            <a:r>
              <a:rPr lang="es-CO" sz="3600" b="1" i="1" dirty="0" smtClean="0">
                <a:solidFill>
                  <a:schemeClr val="bg1"/>
                </a:solidFill>
              </a:rPr>
              <a:t>(“</a:t>
            </a:r>
            <a:r>
              <a:rPr lang="es-CO" sz="3600" b="1" i="1" dirty="0" err="1" smtClean="0">
                <a:solidFill>
                  <a:schemeClr val="bg1"/>
                </a:solidFill>
              </a:rPr>
              <a:t>business</a:t>
            </a:r>
            <a:r>
              <a:rPr lang="es-CO" sz="3600" b="1" i="1" dirty="0" smtClean="0">
                <a:solidFill>
                  <a:schemeClr val="bg1"/>
                </a:solidFill>
              </a:rPr>
              <a:t> as usual”)</a:t>
            </a:r>
            <a:endParaRPr lang="en-US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4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  <a:effectLst/>
      </a:spPr>
      <a:bodyPr wrap="none" anchor="ctr"/>
      <a:lstStyle>
        <a:defPPr>
          <a:defRPr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6" id="{E296C017-2D57-5A44-8CFE-CBFA8C165753}" vid="{74321D34-4779-9542-96FE-4022094BE9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4995</TotalTime>
  <Words>1548</Words>
  <Application>Microsoft Office PowerPoint</Application>
  <PresentationFormat>On-screen Show (4:3)</PresentationFormat>
  <Paragraphs>347</Paragraphs>
  <Slides>36</Slides>
  <Notes>30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MS PGothic</vt:lpstr>
      <vt:lpstr>MS PGothic</vt:lpstr>
      <vt:lpstr>Arial</vt:lpstr>
      <vt:lpstr>ArialUnicodeMS</vt:lpstr>
      <vt:lpstr>Avenir Heavy</vt:lpstr>
      <vt:lpstr>Avenir Heavy Oblique</vt:lpstr>
      <vt:lpstr>Avenir Medium</vt:lpstr>
      <vt:lpstr>Calibri</vt:lpstr>
      <vt:lpstr>Times New Roman</vt:lpstr>
      <vt:lpstr>Wingdings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METHODOLOGICAL APPROACH &amp; STATUS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Patricia Ventura</dc:creator>
  <cp:lastModifiedBy>RPC CLMEPROJECT</cp:lastModifiedBy>
  <cp:revision>382</cp:revision>
  <dcterms:created xsi:type="dcterms:W3CDTF">2017-09-18T17:42:48Z</dcterms:created>
  <dcterms:modified xsi:type="dcterms:W3CDTF">2018-09-25T02:37:19Z</dcterms:modified>
</cp:coreProperties>
</file>