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8" r:id="rId5"/>
    <p:sldId id="269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4" autoAdjust="0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BB4380-55F1-6B4F-9F20-4C59C26834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0E6861-F2B7-0847-B598-56EBA76E0A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xmlns="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xmlns="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xmlns="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xmlns="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xmlns="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xmlns="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A99D85-DEB4-D244-A512-6D9A9B7BDC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xmlns="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49D216-19C1-104F-AA41-0CA4EBCFAF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5471" y="409834"/>
            <a:ext cx="5376530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638800" y="409576"/>
            <a:ext cx="6580717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651670" y="1577082"/>
            <a:ext cx="4709468" cy="3534083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4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79FC6FCD-D47E-EC46-B815-D067516799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6672" b="36672"/>
          <a:stretch>
            <a:fillRect/>
          </a:stretch>
        </p:blipFill>
        <p:spPr>
          <a:xfrm>
            <a:off x="-25400" y="1495425"/>
            <a:ext cx="12220575" cy="4886325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1999"/>
            <a:ext cx="12233300" cy="1573519"/>
          </a:xfrm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pPr algn="ctr"/>
            <a:endParaRPr lang="en-US" u="sng" dirty="0"/>
          </a:p>
          <a:p>
            <a:pPr algn="ctr"/>
            <a:endParaRPr lang="en-US" u="sng" dirty="0"/>
          </a:p>
          <a:p>
            <a:pPr algn="ctr"/>
            <a:r>
              <a:rPr lang="es-419" dirty="0"/>
              <a:t>TEMA 6 DE LA AGENDA: NUEVOS ENDOSOS DEL PAE DEL CLME+  </a:t>
            </a:r>
          </a:p>
          <a:p>
            <a:pPr algn="ctr"/>
            <a:r>
              <a:rPr lang="es-419" dirty="0"/>
              <a:t>(DESDE LA ÚLTIMA REUNIÓN DEL COMITÉ DIRECTIVO)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B8FA76-27A9-BC4B-87A9-B3F11202D0FA}"/>
              </a:ext>
            </a:extLst>
          </p:cNvPr>
          <p:cNvSpPr/>
          <p:nvPr/>
        </p:nvSpPr>
        <p:spPr>
          <a:xfrm>
            <a:off x="7276046" y="472487"/>
            <a:ext cx="4625497" cy="302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A0A552-AB4D-E84D-B9F3-EEF65DC8BEBA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>
          <a:xfrm>
            <a:off x="1651247" y="405509"/>
            <a:ext cx="3147691" cy="31494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4"/>
            <a:ext cx="12192000" cy="350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6805" y="3795824"/>
            <a:ext cx="263190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2400" b="1">
                <a:solidFill>
                  <a:srgbClr val="FF0000"/>
                </a:solidFill>
              </a:rPr>
              <a:t>2015 - 2025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9810" y="3644339"/>
            <a:ext cx="4923407" cy="18158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419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Optimizar las contribuciones al bienestar humano, al desarrollo socioeconómico, a la seguridad alimentaria y a la mejora de los medios de vida de los bienes y servicios que proporcionan los ecosistemas</a:t>
            </a:r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4907" y="4623717"/>
            <a:ext cx="36122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400" dirty="0"/>
              <a:t>OBJETIVOS DEL PAE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0" y="5641496"/>
            <a:ext cx="12192000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230" y="5983139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314" y="709127"/>
            <a:ext cx="5504629" cy="24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34352" y="885092"/>
            <a:ext cx="7623671" cy="4654062"/>
            <a:chOff x="3760895" y="1803400"/>
            <a:chExt cx="8749587" cy="51210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464"/>
            <a:stretch/>
          </p:blipFill>
          <p:spPr>
            <a:xfrm>
              <a:off x="4250783" y="1803400"/>
              <a:ext cx="6622616" cy="488262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682486" y="1951973"/>
              <a:ext cx="3827996" cy="304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b="1" dirty="0"/>
                <a:t>Mecanismo Regional de Coordinación de Políticas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25903" y="3149111"/>
              <a:ext cx="2044971" cy="4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dirty="0"/>
                <a:t>Pesca sostenible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7484" y="2914547"/>
              <a:ext cx="2045237" cy="667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dirty="0"/>
                <a:t>Protección del medio ambiente marino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5498" y="4268495"/>
              <a:ext cx="1345688" cy="507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dirty="0"/>
                <a:t>Subecosistema de arrecife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3547" y="4657731"/>
              <a:ext cx="1345688" cy="667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dirty="0"/>
                <a:t>Subecosistema pelágico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14856" y="4309162"/>
              <a:ext cx="1498599" cy="93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dirty="0"/>
                <a:t>Subecosistema de la plataforma continental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0895" y="6403641"/>
              <a:ext cx="1740293" cy="52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050" dirty="0"/>
                <a:t>Pesca de la langosta espinosa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0106" y="6403644"/>
              <a:ext cx="1776498" cy="520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050" dirty="0"/>
                <a:t>Pesca del caracol rosado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51889" y="6403645"/>
              <a:ext cx="1430598" cy="52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050" dirty="0"/>
                <a:t>Pesca del pez volador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36949" y="6284435"/>
              <a:ext cx="1777907" cy="52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050" dirty="0"/>
                <a:t>Pesca de grandes especies pelágicas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6911" y="127268"/>
            <a:ext cx="3059206" cy="4154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100" dirty="0">
                <a:solidFill>
                  <a:schemeClr val="bg1"/>
                </a:solidFill>
                <a:latin typeface="Arial Black" panose="020B0A04020102020204" pitchFamily="34" charset="0"/>
              </a:rPr>
              <a:t>El PAE del CLME+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917" y="1916532"/>
            <a:ext cx="1889497" cy="2136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s-419" sz="1600" b="1" dirty="0"/>
              <a:t>PAE del CLME+</a:t>
            </a:r>
          </a:p>
          <a:p>
            <a:pPr>
              <a:spcAft>
                <a:spcPts val="450"/>
              </a:spcAft>
            </a:pPr>
            <a:r>
              <a:rPr lang="es-419" sz="1600" dirty="0"/>
              <a:t>76 acciones</a:t>
            </a:r>
          </a:p>
          <a:p>
            <a:pPr>
              <a:spcAft>
                <a:spcPts val="450"/>
              </a:spcAft>
            </a:pPr>
            <a:r>
              <a:rPr lang="es-419" sz="1600" dirty="0"/>
              <a:t>estructuradas en          6 estrategias </a:t>
            </a:r>
          </a:p>
          <a:p>
            <a:pPr>
              <a:spcAft>
                <a:spcPts val="450"/>
              </a:spcAft>
            </a:pPr>
            <a:endParaRPr lang="en-US" sz="1600" dirty="0"/>
          </a:p>
          <a:p>
            <a:pPr>
              <a:spcAft>
                <a:spcPts val="450"/>
              </a:spcAft>
            </a:pPr>
            <a:endParaRPr lang="en-US" sz="1600" dirty="0"/>
          </a:p>
          <a:p>
            <a:pPr>
              <a:spcAft>
                <a:spcPts val="450"/>
              </a:spcAft>
            </a:pPr>
            <a:r>
              <a:rPr lang="es-419" sz="1600" dirty="0"/>
              <a:t>y 4 subestrategias</a:t>
            </a:r>
          </a:p>
        </p:txBody>
      </p:sp>
    </p:spTree>
    <p:extLst>
      <p:ext uri="{BB962C8B-B14F-4D97-AF65-F5344CB8AC3E}">
        <p14:creationId xmlns:p14="http://schemas.microsoft.com/office/powerpoint/2010/main" val="343751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72798"/>
              </p:ext>
            </p:extLst>
          </p:nvPr>
        </p:nvGraphicFramePr>
        <p:xfrm>
          <a:off x="1196164" y="1757116"/>
          <a:ext cx="9952805" cy="3162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3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5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400"/>
                        <a:t>País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400" dirty="0"/>
                        <a:t>Ministerio que endosa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400"/>
                        <a:t>Fecha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Antigua y Barbuda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 dirty="0"/>
                        <a:t>Ministerio de Agricultura, Tierras, Pesca y Asuntos Públicos de Barbuda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21 de agosto de 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Bahamas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Ministerio de Medio Ambiente y Vivienda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18 de mayo de 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Francia (incluidos sus 5 territorios de ultramar)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Ministerio de Medio Ambiente, Energía y Mares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9 de mayo de 2017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6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Montserrat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/>
                        <a:t>Ministerio de Agricultura, Comercio, Tierras, Vivienda y Medio Ambiente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200" dirty="0"/>
                        <a:t>25 de mayo de 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711" y="122274"/>
            <a:ext cx="6081824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bg1"/>
                </a:solidFill>
              </a:rPr>
              <a:t>NUEVOS ENDOSOS DEL PAE DEL CLME+ </a:t>
            </a:r>
          </a:p>
          <a:p>
            <a:pPr algn="ctr"/>
            <a:r>
              <a:rPr lang="es-419" b="1" dirty="0">
                <a:solidFill>
                  <a:schemeClr val="bg1"/>
                </a:solidFill>
              </a:rPr>
              <a:t>(DESDE LA ÚLTIMA REUNIÓN DEL COMITÉ DIRECTIVO)</a:t>
            </a:r>
          </a:p>
        </p:txBody>
      </p:sp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8" y="893135"/>
            <a:ext cx="10321632" cy="5891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2885" y="1568302"/>
            <a:ext cx="44360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rgbClr val="FFFF00"/>
                </a:solidFill>
              </a:rPr>
              <a:t>El PAE del CLME+ ha sido endosado por veinticinco países y 6 territorios de ultramar</a:t>
            </a:r>
          </a:p>
        </p:txBody>
      </p:sp>
    </p:spTree>
    <p:extLst>
      <p:ext uri="{BB962C8B-B14F-4D97-AF65-F5344CB8AC3E}">
        <p14:creationId xmlns:p14="http://schemas.microsoft.com/office/powerpoint/2010/main" val="287777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9447" y="2206257"/>
            <a:ext cx="9085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i="1" dirty="0"/>
              <a:t>Se invita al Comité Directivo del Proyecto CLME+ a acoger los nuevos endosos de Antigua y Barbuda, Bahamas, Francia y Montserrat, y a animar a </a:t>
            </a:r>
            <a:r>
              <a:rPr lang="es-419" sz="2400" b="1" i="1"/>
              <a:t>aquellos países/</a:t>
            </a:r>
            <a:r>
              <a:rPr lang="es-419" sz="2400" b="1" i="1" dirty="0"/>
              <a:t>territorios de ultramar que aún no </a:t>
            </a:r>
            <a:r>
              <a:rPr lang="es-419" sz="2400" b="1" i="1"/>
              <a:t>hayan endosado </a:t>
            </a:r>
            <a:r>
              <a:rPr lang="es-419" sz="2400" b="1" i="1" dirty="0"/>
              <a:t>el PAE del CLME+ a que lo hagan.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721" y="404037"/>
            <a:ext cx="3710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3200" b="1">
                <a:solidFill>
                  <a:schemeClr val="bg1"/>
                </a:solidFill>
              </a:rPr>
              <a:t>Acción requerida</a:t>
            </a:r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4DD56D54-F713-8A49-AFAA-63D5436E4B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6672" b="3667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7F7F7F">
              <a:alpha val="50000"/>
            </a:srgbClr>
          </a:solidFill>
          <a:ln>
            <a:noFill/>
          </a:ln>
        </p:spPr>
        <p:txBody>
          <a:bodyPr/>
          <a:lstStyle/>
          <a:p>
            <a:r>
              <a:rPr lang="es-419" sz="3600" b="1"/>
              <a:t>Gracias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01B980-3067-D64E-A71C-DC6C1B89DC1D}"/>
              </a:ext>
            </a:extLst>
          </p:cNvPr>
          <p:cNvSpPr/>
          <p:nvPr/>
        </p:nvSpPr>
        <p:spPr>
          <a:xfrm>
            <a:off x="7237574" y="472487"/>
            <a:ext cx="4663969" cy="290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Reunión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Medio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Término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del Proyecto CLME+, 18-20 </a:t>
            </a:r>
            <a:r>
              <a:rPr lang="en-US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Panamá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8DBBEF-E607-5742-B7A7-052AA1252D06}"/>
              </a:ext>
            </a:extLst>
          </p:cNvPr>
          <p:cNvSpPr txBox="1"/>
          <p:nvPr/>
        </p:nvSpPr>
        <p:spPr bwMode="auto">
          <a:xfrm>
            <a:off x="3406878" y="6358391"/>
            <a:ext cx="7179747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</a:t>
            </a:r>
          </a:p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Norte de Brasil (2015-2020)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354</Words>
  <Application>Microsoft Office PowerPoint</Application>
  <PresentationFormat>Panorámica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Andrea</cp:lastModifiedBy>
  <cp:revision>35</cp:revision>
  <dcterms:created xsi:type="dcterms:W3CDTF">2018-04-14T02:05:29Z</dcterms:created>
  <dcterms:modified xsi:type="dcterms:W3CDTF">2018-06-13T22:28:26Z</dcterms:modified>
</cp:coreProperties>
</file>