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3"/>
  </p:handoutMasterIdLst>
  <p:sldIdLst>
    <p:sldId id="270" r:id="rId2"/>
    <p:sldId id="271" r:id="rId3"/>
    <p:sldId id="272" r:id="rId4"/>
    <p:sldId id="273" r:id="rId5"/>
    <p:sldId id="274" r:id="rId6"/>
    <p:sldId id="275" r:id="rId7"/>
    <p:sldId id="276" r:id="rId8"/>
    <p:sldId id="277" r:id="rId9"/>
    <p:sldId id="267" r:id="rId10"/>
    <p:sldId id="263" r:id="rId11"/>
    <p:sldId id="26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sHispaniola 1" initials="T" lastIdx="1" clrIdx="0">
    <p:extLst>
      <p:ext uri="{19B8F6BF-5375-455C-9EA6-DF929625EA0E}">
        <p15:presenceInfo xmlns:p15="http://schemas.microsoft.com/office/powerpoint/2012/main" userId="TransHispaniola 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366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64"/>
  </p:normalViewPr>
  <p:slideViewPr>
    <p:cSldViewPr snapToGrid="0" snapToObjects="1">
      <p:cViewPr varScale="1">
        <p:scale>
          <a:sx n="95" d="100"/>
          <a:sy n="95" d="100"/>
        </p:scale>
        <p:origin x="200" y="688"/>
      </p:cViewPr>
      <p:guideLst/>
    </p:cSldViewPr>
  </p:slideViewPr>
  <p:notesTextViewPr>
    <p:cViewPr>
      <p:scale>
        <a:sx n="1" d="1"/>
        <a:sy n="1" d="1"/>
      </p:scale>
      <p:origin x="0" y="0"/>
    </p:cViewPr>
  </p:notesTextViewPr>
  <p:notesViewPr>
    <p:cSldViewPr snapToGrid="0" snapToObjects="1">
      <p:cViewPr varScale="1">
        <p:scale>
          <a:sx n="90" d="100"/>
          <a:sy n="90" d="100"/>
        </p:scale>
        <p:origin x="384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5-30T02:21:05.724" idx="1">
    <p:pos x="10" y="202"/>
    <p:text>OJO</p:text>
    <p:extLst>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4409C7-1FAE-CF40-AA22-34FCCBCD56C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B93E13C-3B82-894F-8532-6D008BAF1C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C05ABC-4348-8643-A214-9F0985B01337}" type="datetimeFigureOut">
              <a:rPr lang="en-US" smtClean="0"/>
              <a:t>6/15/18</a:t>
            </a:fld>
            <a:endParaRPr lang="en-US"/>
          </a:p>
        </p:txBody>
      </p:sp>
      <p:sp>
        <p:nvSpPr>
          <p:cNvPr id="4" name="Footer Placeholder 3">
            <a:extLst>
              <a:ext uri="{FF2B5EF4-FFF2-40B4-BE49-F238E27FC236}">
                <a16:creationId xmlns:a16="http://schemas.microsoft.com/office/drawing/2014/main" id="{838807D9-6646-7442-8BBE-F8D95262D2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71734B1-5C1A-5947-8F29-DE4BEE5366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28457A-0881-DB40-91D5-5F49FA0F136D}" type="slidenum">
              <a:rPr lang="en-US" smtClean="0"/>
              <a:t>‹#›</a:t>
            </a:fld>
            <a:endParaRPr lang="en-US"/>
          </a:p>
        </p:txBody>
      </p:sp>
    </p:spTree>
    <p:extLst>
      <p:ext uri="{BB962C8B-B14F-4D97-AF65-F5344CB8AC3E}">
        <p14:creationId xmlns:p14="http://schemas.microsoft.com/office/powerpoint/2010/main" val="278603873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6C78AD-C454-1343-B11E-F036360A6D1D}"/>
              </a:ext>
            </a:extLst>
          </p:cNvPr>
          <p:cNvSpPr>
            <a:spLocks noChangeArrowheads="1"/>
          </p:cNvSpPr>
          <p:nvPr userDrawn="1"/>
        </p:nvSpPr>
        <p:spPr bwMode="auto">
          <a:xfrm>
            <a:off x="6815471" y="409834"/>
            <a:ext cx="5376530" cy="404345"/>
          </a:xfrm>
          <a:prstGeom prst="rect">
            <a:avLst/>
          </a:prstGeom>
          <a:solidFill>
            <a:srgbClr val="436655"/>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2302181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DBFDFB8-78C2-3446-B4EC-C1A3D1D17FE5}"/>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8" name="Picture 7">
            <a:extLst>
              <a:ext uri="{FF2B5EF4-FFF2-40B4-BE49-F238E27FC236}">
                <a16:creationId xmlns:a16="http://schemas.microsoft.com/office/drawing/2014/main" id="{9DC4B71F-CB8F-644C-8D35-7C5E21C8BC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6E099C5-DF63-2C49-A45C-7B35BADB7EB8}"/>
              </a:ext>
            </a:extLst>
          </p:cNvPr>
          <p:cNvSpPr>
            <a:spLocks noChangeArrowheads="1"/>
          </p:cNvSpPr>
          <p:nvPr userDrawn="1"/>
        </p:nvSpPr>
        <p:spPr bwMode="auto">
          <a:xfrm>
            <a:off x="7256745" y="409829"/>
            <a:ext cx="4935255" cy="181188"/>
          </a:xfrm>
          <a:prstGeom prst="rect">
            <a:avLst/>
          </a:prstGeom>
          <a:solidFill>
            <a:srgbClr val="436655"/>
          </a:solidFill>
          <a:ln>
            <a:noFill/>
          </a:ln>
          <a:effectLst/>
        </p:spPr>
        <p:txBody>
          <a:bodyPr anchor="ctr"/>
          <a:lstStyle/>
          <a:p>
            <a:pPr algn="ctr" eaLnBrk="1" hangingPunct="1"/>
            <a:endParaRPr lang="en-US" altLang="en-US">
              <a:solidFill>
                <a:srgbClr val="FFFFFF"/>
              </a:solidFill>
              <a:ea typeface="MS PGothic" charset="-128"/>
            </a:endParaRPr>
          </a:p>
        </p:txBody>
      </p:sp>
      <p:sp>
        <p:nvSpPr>
          <p:cNvPr id="10" name="Picture Placeholder 18">
            <a:extLst>
              <a:ext uri="{FF2B5EF4-FFF2-40B4-BE49-F238E27FC236}">
                <a16:creationId xmlns:a16="http://schemas.microsoft.com/office/drawing/2014/main" id="{C8B646F5-E888-824C-8CD0-B95CC2E95634}"/>
              </a:ext>
            </a:extLst>
          </p:cNvPr>
          <p:cNvSpPr>
            <a:spLocks noGrp="1"/>
          </p:cNvSpPr>
          <p:nvPr>
            <p:ph type="pic" sz="quarter" idx="10"/>
          </p:nvPr>
        </p:nvSpPr>
        <p:spPr>
          <a:xfrm>
            <a:off x="2066948" y="1865312"/>
            <a:ext cx="3244032" cy="3245852"/>
          </a:xfrm>
          <a:prstGeom prst="ellipse">
            <a:avLst/>
          </a:prstGeom>
        </p:spPr>
        <p:txBody>
          <a:bodyPr/>
          <a:lstStyle>
            <a:lvl1pPr marL="0" indent="0" algn="ctr">
              <a:buNone/>
              <a:defRPr sz="1400" b="0" i="0">
                <a:solidFill>
                  <a:schemeClr val="bg1">
                    <a:lumMod val="65000"/>
                  </a:schemeClr>
                </a:solidFill>
                <a:latin typeface="Avenir Medium" charset="0"/>
                <a:ea typeface="Avenir Medium" charset="0"/>
                <a:cs typeface="Avenir Medium" charset="0"/>
              </a:defRPr>
            </a:lvl1pPr>
          </a:lstStyle>
          <a:p>
            <a:pPr lvl="0"/>
            <a:r>
              <a:rPr lang="en-US" noProof="0" dirty="0"/>
              <a:t>Drag picture to placeholder or click icon to add</a:t>
            </a:r>
          </a:p>
        </p:txBody>
      </p:sp>
      <p:sp>
        <p:nvSpPr>
          <p:cNvPr id="11" name="Text Placeholder 2">
            <a:extLst>
              <a:ext uri="{FF2B5EF4-FFF2-40B4-BE49-F238E27FC236}">
                <a16:creationId xmlns:a16="http://schemas.microsoft.com/office/drawing/2014/main" id="{2D5BF56D-B2D3-6341-A067-8FB206D08D16}"/>
              </a:ext>
            </a:extLst>
          </p:cNvPr>
          <p:cNvSpPr>
            <a:spLocks noGrp="1"/>
          </p:cNvSpPr>
          <p:nvPr>
            <p:ph type="body" sz="quarter" idx="11" hasCustomPrompt="1"/>
          </p:nvPr>
        </p:nvSpPr>
        <p:spPr>
          <a:xfrm>
            <a:off x="5674943"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446655"/>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446655"/>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446655"/>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237498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FC93317-18C1-8B40-AB90-3432249620C1}"/>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8" name="Picture 7">
            <a:extLst>
              <a:ext uri="{FF2B5EF4-FFF2-40B4-BE49-F238E27FC236}">
                <a16:creationId xmlns:a16="http://schemas.microsoft.com/office/drawing/2014/main" id="{8908B0B1-30FE-8C47-877A-E196EB7BA6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86F7D62-425C-C947-810C-4170119BB1FA}"/>
              </a:ext>
            </a:extLst>
          </p:cNvPr>
          <p:cNvSpPr>
            <a:spLocks noChangeArrowheads="1"/>
          </p:cNvSpPr>
          <p:nvPr userDrawn="1"/>
        </p:nvSpPr>
        <p:spPr bwMode="auto">
          <a:xfrm>
            <a:off x="7256745" y="409829"/>
            <a:ext cx="4935255" cy="181188"/>
          </a:xfrm>
          <a:prstGeom prst="rect">
            <a:avLst/>
          </a:prstGeom>
          <a:solidFill>
            <a:srgbClr val="436655"/>
          </a:solidFill>
          <a:ln>
            <a:noFill/>
          </a:ln>
          <a:effectLst/>
        </p:spPr>
        <p:txBody>
          <a:bodyPr anchor="ctr"/>
          <a:lstStyle/>
          <a:p>
            <a:pPr algn="ctr" eaLnBrk="1" hangingPunct="1"/>
            <a:endParaRPr lang="en-US" altLang="en-US">
              <a:solidFill>
                <a:srgbClr val="FFFFFF"/>
              </a:solidFill>
              <a:ea typeface="MS PGothic" charset="-128"/>
            </a:endParaRPr>
          </a:p>
        </p:txBody>
      </p:sp>
      <p:sp>
        <p:nvSpPr>
          <p:cNvPr id="10" name="Text Placeholder 2">
            <a:extLst>
              <a:ext uri="{FF2B5EF4-FFF2-40B4-BE49-F238E27FC236}">
                <a16:creationId xmlns:a16="http://schemas.microsoft.com/office/drawing/2014/main" id="{C9124EE6-6679-1641-BA48-B8B4B278A2EC}"/>
              </a:ext>
            </a:extLst>
          </p:cNvPr>
          <p:cNvSpPr>
            <a:spLocks noGrp="1"/>
          </p:cNvSpPr>
          <p:nvPr>
            <p:ph type="body" sz="quarter" idx="11" hasCustomPrompt="1"/>
          </p:nvPr>
        </p:nvSpPr>
        <p:spPr>
          <a:xfrm>
            <a:off x="2155711" y="1865312"/>
            <a:ext cx="8037257"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446655"/>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446655"/>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Clr>
                <a:srgbClr val="29548C"/>
              </a:buClr>
              <a:buNone/>
              <a:tabLst/>
              <a:defRPr sz="2200" b="1" i="1">
                <a:solidFill>
                  <a:srgbClr val="446655"/>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3447464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5F841E-AB4E-EB48-91DD-5EA27E257934}"/>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9" name="Picture 8">
            <a:extLst>
              <a:ext uri="{FF2B5EF4-FFF2-40B4-BE49-F238E27FC236}">
                <a16:creationId xmlns:a16="http://schemas.microsoft.com/office/drawing/2014/main" id="{8C017288-9A45-7646-8D09-3F884C145E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8F49F676-C300-7B48-B12C-86787AB58BBE}"/>
              </a:ext>
            </a:extLst>
          </p:cNvPr>
          <p:cNvSpPr>
            <a:spLocks noChangeArrowheads="1"/>
          </p:cNvSpPr>
          <p:nvPr userDrawn="1"/>
        </p:nvSpPr>
        <p:spPr bwMode="auto">
          <a:xfrm>
            <a:off x="7256745" y="409829"/>
            <a:ext cx="4935255" cy="181188"/>
          </a:xfrm>
          <a:prstGeom prst="rect">
            <a:avLst/>
          </a:prstGeom>
          <a:solidFill>
            <a:srgbClr val="436655"/>
          </a:solidFill>
          <a:ln>
            <a:noFill/>
          </a:ln>
          <a:effectLst/>
        </p:spPr>
        <p:txBody>
          <a:bodyPr anchor="ctr"/>
          <a:lstStyle/>
          <a:p>
            <a:pPr algn="ctr" eaLnBrk="1" hangingPunct="1"/>
            <a:endParaRPr lang="en-US" altLang="en-US">
              <a:solidFill>
                <a:srgbClr val="FFFFFF"/>
              </a:solidFill>
              <a:ea typeface="MS PGothic" charset="-128"/>
            </a:endParaRPr>
          </a:p>
        </p:txBody>
      </p:sp>
      <p:sp>
        <p:nvSpPr>
          <p:cNvPr id="11" name="Picture Placeholder 18">
            <a:extLst>
              <a:ext uri="{FF2B5EF4-FFF2-40B4-BE49-F238E27FC236}">
                <a16:creationId xmlns:a16="http://schemas.microsoft.com/office/drawing/2014/main" id="{08D5D7ED-1547-A94D-A788-7D99D45EB2FD}"/>
              </a:ext>
            </a:extLst>
          </p:cNvPr>
          <p:cNvSpPr>
            <a:spLocks noGrp="1" noChangeAspect="1"/>
          </p:cNvSpPr>
          <p:nvPr>
            <p:ph type="pic" sz="quarter" idx="10"/>
          </p:nvPr>
        </p:nvSpPr>
        <p:spPr>
          <a:xfrm>
            <a:off x="1598125" y="1744891"/>
            <a:ext cx="2700000" cy="2701515"/>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12" name="Picture Placeholder 18">
            <a:extLst>
              <a:ext uri="{FF2B5EF4-FFF2-40B4-BE49-F238E27FC236}">
                <a16:creationId xmlns:a16="http://schemas.microsoft.com/office/drawing/2014/main" id="{6F2735B4-AB36-E747-9D23-6EC704536FEB}"/>
              </a:ext>
            </a:extLst>
          </p:cNvPr>
          <p:cNvSpPr>
            <a:spLocks noGrp="1" noChangeAspect="1"/>
          </p:cNvSpPr>
          <p:nvPr>
            <p:ph type="pic" sz="quarter" idx="11"/>
          </p:nvPr>
        </p:nvSpPr>
        <p:spPr>
          <a:xfrm>
            <a:off x="4545547" y="1744891"/>
            <a:ext cx="2700000" cy="2700000"/>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13" name="Picture Placeholder 18">
            <a:extLst>
              <a:ext uri="{FF2B5EF4-FFF2-40B4-BE49-F238E27FC236}">
                <a16:creationId xmlns:a16="http://schemas.microsoft.com/office/drawing/2014/main" id="{88F665F8-B5EF-2E4A-AA53-CB17E17D4F7E}"/>
              </a:ext>
            </a:extLst>
          </p:cNvPr>
          <p:cNvSpPr>
            <a:spLocks noGrp="1" noChangeAspect="1"/>
          </p:cNvSpPr>
          <p:nvPr>
            <p:ph type="pic" sz="quarter" idx="12"/>
          </p:nvPr>
        </p:nvSpPr>
        <p:spPr>
          <a:xfrm>
            <a:off x="7492968" y="1744891"/>
            <a:ext cx="2700000" cy="2700000"/>
          </a:xfrm>
          <a:prstGeom prst="ellipse">
            <a:avLst/>
          </a:prstGeom>
        </p:spPr>
        <p:txBody>
          <a:bodyPr/>
          <a:lstStyle>
            <a:lvl1pPr marL="0" indent="0" algn="ctr">
              <a:buNone/>
              <a:defRPr lang="en-US" sz="2000" kern="1200" noProof="0" dirty="0">
                <a:solidFill>
                  <a:schemeClr val="bg1">
                    <a:lumMod val="50000"/>
                  </a:schemeClr>
                </a:solidFill>
                <a:latin typeface="+mn-lt"/>
                <a:ea typeface="MS PGothic" panose="020B0600070205080204" pitchFamily="34" charset="-128"/>
                <a:cs typeface="MS PGothic" charset="0"/>
              </a:defRPr>
            </a:lvl1pPr>
          </a:lstStyle>
          <a:p>
            <a:pPr lvl="0"/>
            <a:r>
              <a:rPr lang="en-US" noProof="0" dirty="0"/>
              <a:t>Drag picture to placeholder or click icon to add</a:t>
            </a:r>
          </a:p>
        </p:txBody>
      </p:sp>
      <p:sp>
        <p:nvSpPr>
          <p:cNvPr id="14" name="Text Placeholder 38">
            <a:extLst>
              <a:ext uri="{FF2B5EF4-FFF2-40B4-BE49-F238E27FC236}">
                <a16:creationId xmlns:a16="http://schemas.microsoft.com/office/drawing/2014/main" id="{C5626650-D427-5D4B-ADD4-EA2F521E54F3}"/>
              </a:ext>
            </a:extLst>
          </p:cNvPr>
          <p:cNvSpPr>
            <a:spLocks noGrp="1"/>
          </p:cNvSpPr>
          <p:nvPr>
            <p:ph type="body" sz="quarter" idx="19" hasCustomPrompt="1"/>
          </p:nvPr>
        </p:nvSpPr>
        <p:spPr>
          <a:xfrm>
            <a:off x="1598125"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8">
            <a:extLst>
              <a:ext uri="{FF2B5EF4-FFF2-40B4-BE49-F238E27FC236}">
                <a16:creationId xmlns:a16="http://schemas.microsoft.com/office/drawing/2014/main" id="{9C42F64E-DD0F-D045-BB8C-CE4692D6C773}"/>
              </a:ext>
            </a:extLst>
          </p:cNvPr>
          <p:cNvSpPr>
            <a:spLocks noGrp="1"/>
          </p:cNvSpPr>
          <p:nvPr>
            <p:ph type="body" sz="quarter" idx="20" hasCustomPrompt="1"/>
          </p:nvPr>
        </p:nvSpPr>
        <p:spPr>
          <a:xfrm>
            <a:off x="4545547"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38">
            <a:extLst>
              <a:ext uri="{FF2B5EF4-FFF2-40B4-BE49-F238E27FC236}">
                <a16:creationId xmlns:a16="http://schemas.microsoft.com/office/drawing/2014/main" id="{B8642CD8-7A3E-634F-807B-B7099DA166EA}"/>
              </a:ext>
            </a:extLst>
          </p:cNvPr>
          <p:cNvSpPr>
            <a:spLocks noGrp="1"/>
          </p:cNvSpPr>
          <p:nvPr>
            <p:ph type="body" sz="quarter" idx="21" hasCustomPrompt="1"/>
          </p:nvPr>
        </p:nvSpPr>
        <p:spPr>
          <a:xfrm>
            <a:off x="7492968"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4262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2D7AB9AE-D32B-8B4E-8A9D-833C4A8714C3}"/>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11" name="Picture 10">
            <a:extLst>
              <a:ext uri="{FF2B5EF4-FFF2-40B4-BE49-F238E27FC236}">
                <a16:creationId xmlns:a16="http://schemas.microsoft.com/office/drawing/2014/main" id="{5DB70924-5BA6-634D-A805-3167A5EDB7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872E2047-C5C4-AE43-98C0-09F1D6CA6B46}"/>
              </a:ext>
            </a:extLst>
          </p:cNvPr>
          <p:cNvSpPr>
            <a:spLocks noChangeArrowheads="1"/>
          </p:cNvSpPr>
          <p:nvPr userDrawn="1"/>
        </p:nvSpPr>
        <p:spPr bwMode="auto">
          <a:xfrm>
            <a:off x="7256745" y="409829"/>
            <a:ext cx="4935255" cy="181188"/>
          </a:xfrm>
          <a:prstGeom prst="rect">
            <a:avLst/>
          </a:prstGeom>
          <a:solidFill>
            <a:srgbClr val="436655"/>
          </a:solidFill>
          <a:ln>
            <a:noFill/>
          </a:ln>
          <a:effectLst/>
        </p:spPr>
        <p:txBody>
          <a:bodyPr anchor="ctr"/>
          <a:lstStyle/>
          <a:p>
            <a:pPr algn="ctr" eaLnBrk="1" hangingPunct="1"/>
            <a:endParaRPr lang="en-US" altLang="en-US">
              <a:solidFill>
                <a:srgbClr val="FFFFFF"/>
              </a:solidFill>
              <a:ea typeface="MS PGothic" charset="-128"/>
            </a:endParaRPr>
          </a:p>
        </p:txBody>
      </p:sp>
      <p:sp>
        <p:nvSpPr>
          <p:cNvPr id="16" name="Table Placeholder 3">
            <a:extLst>
              <a:ext uri="{FF2B5EF4-FFF2-40B4-BE49-F238E27FC236}">
                <a16:creationId xmlns:a16="http://schemas.microsoft.com/office/drawing/2014/main" id="{1F765AB7-4806-374A-AB37-193BB1488E1E}"/>
              </a:ext>
            </a:extLst>
          </p:cNvPr>
          <p:cNvSpPr>
            <a:spLocks noGrp="1"/>
          </p:cNvSpPr>
          <p:nvPr>
            <p:ph type="tbl" sz="quarter" idx="10"/>
          </p:nvPr>
        </p:nvSpPr>
        <p:spPr>
          <a:xfrm>
            <a:off x="2066224" y="1865312"/>
            <a:ext cx="3494424" cy="3245852"/>
          </a:xfrm>
          <a:prstGeom prst="rect">
            <a:avLst/>
          </a:prstGeom>
          <a:solidFill>
            <a:schemeClr val="bg1"/>
          </a:solidFill>
          <a:ln>
            <a:noFill/>
          </a:ln>
        </p:spPr>
        <p:style>
          <a:lnRef idx="2">
            <a:schemeClr val="dk1"/>
          </a:lnRef>
          <a:fillRef idx="1">
            <a:schemeClr val="lt1"/>
          </a:fillRef>
          <a:effectRef idx="0">
            <a:schemeClr val="dk1"/>
          </a:effectRef>
          <a:fontRef idx="none"/>
        </p:style>
        <p:txBody>
          <a:bodyPr/>
          <a:lstStyle>
            <a:lvl1pPr marL="0" indent="0" algn="ctr">
              <a:buNone/>
              <a:defRPr sz="2000">
                <a:solidFill>
                  <a:schemeClr val="bg1">
                    <a:lumMod val="50000"/>
                  </a:schemeClr>
                </a:solidFill>
                <a:latin typeface="Avenir Book" charset="0"/>
                <a:ea typeface="Avenir Book" charset="0"/>
                <a:cs typeface="Avenir Book" charset="0"/>
              </a:defRPr>
            </a:lvl1pPr>
          </a:lstStyle>
          <a:p>
            <a:pPr lvl="0"/>
            <a:r>
              <a:rPr lang="en-US" noProof="0" dirty="0"/>
              <a:t>Click icon to add table</a:t>
            </a:r>
          </a:p>
        </p:txBody>
      </p:sp>
      <p:sp>
        <p:nvSpPr>
          <p:cNvPr id="17" name="Text Placeholder 2">
            <a:extLst>
              <a:ext uri="{FF2B5EF4-FFF2-40B4-BE49-F238E27FC236}">
                <a16:creationId xmlns:a16="http://schemas.microsoft.com/office/drawing/2014/main" id="{FBCD022D-BCFB-8741-8F4E-A603F61C93F0}"/>
              </a:ext>
            </a:extLst>
          </p:cNvPr>
          <p:cNvSpPr>
            <a:spLocks noGrp="1"/>
          </p:cNvSpPr>
          <p:nvPr>
            <p:ph type="body" sz="quarter" idx="11" hasCustomPrompt="1"/>
          </p:nvPr>
        </p:nvSpPr>
        <p:spPr>
          <a:xfrm>
            <a:off x="5674943"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446655"/>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446655"/>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446655"/>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2032649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18">
            <a:extLst>
              <a:ext uri="{FF2B5EF4-FFF2-40B4-BE49-F238E27FC236}">
                <a16:creationId xmlns:a16="http://schemas.microsoft.com/office/drawing/2014/main" id="{890AB923-6481-9E42-9A1B-BB0F550F24CE}"/>
              </a:ext>
            </a:extLst>
          </p:cNvPr>
          <p:cNvSpPr>
            <a:spLocks noGrp="1"/>
          </p:cNvSpPr>
          <p:nvPr>
            <p:ph type="pic" sz="quarter" idx="10"/>
          </p:nvPr>
        </p:nvSpPr>
        <p:spPr>
          <a:xfrm>
            <a:off x="-25307" y="1495426"/>
            <a:ext cx="12217307"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txBody>
          <a:bodyPr/>
          <a:lstStyle>
            <a:lvl1pPr marL="0" indent="0" algn="ctr">
              <a:buNone/>
              <a:defRPr>
                <a:ln>
                  <a:noFill/>
                </a:ln>
                <a:solidFill>
                  <a:schemeClr val="bg1">
                    <a:lumMod val="50000"/>
                  </a:schemeClr>
                </a:solidFill>
              </a:defRPr>
            </a:lvl1pPr>
          </a:lstStyle>
          <a:p>
            <a:endParaRPr lang="en-US" dirty="0"/>
          </a:p>
        </p:txBody>
      </p:sp>
      <p:sp>
        <p:nvSpPr>
          <p:cNvPr id="10" name="Text Placeholder 2">
            <a:extLst>
              <a:ext uri="{FF2B5EF4-FFF2-40B4-BE49-F238E27FC236}">
                <a16:creationId xmlns:a16="http://schemas.microsoft.com/office/drawing/2014/main" id="{479AA164-F7A4-A741-BA7A-F9248404E7E6}"/>
              </a:ext>
            </a:extLst>
          </p:cNvPr>
          <p:cNvSpPr>
            <a:spLocks noGrp="1"/>
          </p:cNvSpPr>
          <p:nvPr>
            <p:ph type="body" sz="quarter" idx="11"/>
          </p:nvPr>
        </p:nvSpPr>
        <p:spPr>
          <a:xfrm>
            <a:off x="-41968" y="2232000"/>
            <a:ext cx="12230086" cy="1479550"/>
          </a:xfrm>
          <a:prstGeom prst="rect">
            <a:avLst/>
          </a:prstGeom>
          <a:solidFill>
            <a:srgbClr val="436655"/>
          </a:solidFill>
          <a:ln>
            <a:noFill/>
          </a:ln>
        </p:spPr>
        <p:txBody>
          <a:bodyPr anchor="ctr" anchorCtr="1"/>
          <a:lstStyle>
            <a:lvl1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1pPr>
            <a:lvl2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2pPr>
            <a:lvl3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3pPr>
            <a:lvl4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4pPr>
            <a:lvl5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E29E1B06-3B6C-6C42-B4E3-FDE1F570A5F8}"/>
              </a:ext>
            </a:extLst>
          </p:cNvPr>
          <p:cNvSpPr>
            <a:spLocks noChangeArrowheads="1"/>
          </p:cNvSpPr>
          <p:nvPr userDrawn="1"/>
        </p:nvSpPr>
        <p:spPr bwMode="auto">
          <a:xfrm>
            <a:off x="6815471" y="409834"/>
            <a:ext cx="5376530" cy="404345"/>
          </a:xfrm>
          <a:prstGeom prst="rect">
            <a:avLst/>
          </a:prstGeom>
          <a:solidFill>
            <a:srgbClr val="436655"/>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2362718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86E38B-2321-4547-A4B2-EC49350E9E7F}"/>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801145" y="102526"/>
            <a:ext cx="1360511" cy="1018944"/>
          </a:xfrm>
          <a:prstGeom prst="rect">
            <a:avLst/>
          </a:prstGeom>
          <a:noFill/>
          <a:ln>
            <a:noFill/>
          </a:ln>
          <a:effectLst/>
        </p:spPr>
      </p:pic>
    </p:spTree>
    <p:extLst>
      <p:ext uri="{BB962C8B-B14F-4D97-AF65-F5344CB8AC3E}">
        <p14:creationId xmlns:p14="http://schemas.microsoft.com/office/powerpoint/2010/main" val="2004966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918054A7-31BF-4A41-9D6A-50F009B1040E}"/>
              </a:ext>
            </a:extLst>
          </p:cNvPr>
          <p:cNvPicPr>
            <a:picLocks noChangeAspect="1"/>
          </p:cNvPicPr>
          <p:nvPr/>
        </p:nvPicPr>
        <p:blipFill>
          <a:blip r:embed="rId2"/>
          <a:srcRect t="23337" b="23337"/>
          <a:stretch>
            <a:fillRect/>
          </a:stretch>
        </p:blipFill>
        <p:spPr>
          <a:xfrm>
            <a:off x="-25307" y="1495426"/>
            <a:ext cx="12217307"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pic>
      <p:sp>
        <p:nvSpPr>
          <p:cNvPr id="2" name="Freeform 1">
            <a:extLst>
              <a:ext uri="{FF2B5EF4-FFF2-40B4-BE49-F238E27FC236}">
                <a16:creationId xmlns:a16="http://schemas.microsoft.com/office/drawing/2014/main" id="{C6A0C875-2E8E-8743-A029-C107CA33D5AA}"/>
              </a:ext>
            </a:extLst>
          </p:cNvPr>
          <p:cNvSpPr>
            <a:spLocks noChangeArrowheads="1"/>
          </p:cNvSpPr>
          <p:nvPr/>
        </p:nvSpPr>
        <p:spPr bwMode="auto">
          <a:xfrm>
            <a:off x="0" y="5630863"/>
            <a:ext cx="12192001"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solidFill>
          <a:ln w="50800">
            <a:solidFill>
              <a:schemeClr val="bg1"/>
            </a:solidFill>
          </a:ln>
          <a:effectLst/>
        </p:spPr>
        <p:txBody>
          <a:bodyPr wrap="none" anchor="ctr"/>
          <a:lstStyle/>
          <a:p>
            <a:pPr>
              <a:defRPr/>
            </a:pPr>
            <a:endParaRPr lang="en-US">
              <a:ea typeface="MS PGothic" charset="0"/>
              <a:cs typeface="MS PGothic" charset="0"/>
            </a:endParaRPr>
          </a:p>
        </p:txBody>
      </p:sp>
      <p:pic>
        <p:nvPicPr>
          <p:cNvPr id="3" name="Picture 2">
            <a:extLst>
              <a:ext uri="{FF2B5EF4-FFF2-40B4-BE49-F238E27FC236}">
                <a16:creationId xmlns:a16="http://schemas.microsoft.com/office/drawing/2014/main" id="{7315DDFC-6FB4-2547-A674-0A8F0FBA1D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3988"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AE22DDE-630D-0542-9FAE-957A0DBD8F4C}"/>
              </a:ext>
            </a:extLst>
          </p:cNvPr>
          <p:cNvSpPr txBox="1"/>
          <p:nvPr/>
        </p:nvSpPr>
        <p:spPr bwMode="auto">
          <a:xfrm>
            <a:off x="3259221" y="6506838"/>
            <a:ext cx="7179747" cy="238527"/>
          </a:xfrm>
          <a:prstGeom prst="rect">
            <a:avLst/>
          </a:prstGeom>
          <a:noFill/>
        </p:spPr>
        <p:txBody>
          <a:bodyPr wrap="square">
            <a:spAutoFit/>
          </a:bodyPr>
          <a:lstStyle/>
          <a:p>
            <a:pPr>
              <a:defRPr/>
            </a:pPr>
            <a:r>
              <a:rPr lang="es-419" sz="925" b="1" i="1">
                <a:solidFill>
                  <a:schemeClr val="tx1">
                    <a:lumMod val="50000"/>
                    <a:lumOff val="50000"/>
                  </a:schemeClr>
                </a:solidFill>
                <a:latin typeface="Avenir Heavy" charset="0"/>
                <a:ea typeface="Avenir Heavy" charset="0"/>
                <a:cs typeface="Avenir Heavy" charset="0"/>
              </a:rPr>
              <a:t>Catalizar la ejecución del Programa de Acción Estratégica de los GEM del Caribe y la Plataforma Continental del Norte de Brasil (2015-2020)</a:t>
            </a:r>
          </a:p>
        </p:txBody>
      </p:sp>
      <p:sp>
        <p:nvSpPr>
          <p:cNvPr id="6" name="Text Placeholder 2">
            <a:extLst>
              <a:ext uri="{FF2B5EF4-FFF2-40B4-BE49-F238E27FC236}">
                <a16:creationId xmlns:a16="http://schemas.microsoft.com/office/drawing/2014/main" id="{CFA73452-6C8E-6C48-94E2-B828B935D581}"/>
              </a:ext>
            </a:extLst>
          </p:cNvPr>
          <p:cNvSpPr txBox="1">
            <a:spLocks/>
          </p:cNvSpPr>
          <p:nvPr/>
        </p:nvSpPr>
        <p:spPr>
          <a:xfrm>
            <a:off x="0" y="1842248"/>
            <a:ext cx="12230086" cy="2156266"/>
          </a:xfrm>
          <a:prstGeom prst="rect">
            <a:avLst/>
          </a:prstGeom>
          <a:solidFill>
            <a:srgbClr val="436655">
              <a:alpha val="50000"/>
            </a:srgbClr>
          </a:solidFill>
          <a:ln>
            <a:noFill/>
          </a:ln>
        </p:spPr>
        <p:txBody>
          <a:bodyPr anchor="ctr" anchorCtr="0"/>
          <a:lstStyle>
            <a:lvl1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800" b="1" i="0" kern="1200">
                <a:solidFill>
                  <a:schemeClr val="bg1"/>
                </a:solidFill>
                <a:latin typeface="Avenir Heavy" charset="0"/>
                <a:ea typeface="Avenir Heavy" charset="0"/>
                <a:cs typeface="Avenir Heavy" charset="0"/>
              </a:defRPr>
            </a:lvl1pPr>
            <a:lvl2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000" b="0" i="0" kern="1200">
                <a:solidFill>
                  <a:schemeClr val="bg1"/>
                </a:solidFill>
                <a:latin typeface="Avenir Medium" charset="0"/>
                <a:ea typeface="Avenir Medium" charset="0"/>
                <a:cs typeface="Avenir Medium" charset="0"/>
              </a:defRPr>
            </a:lvl2pPr>
            <a:lvl3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3pPr>
            <a:lvl4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4pPr>
            <a:lvl5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419" dirty="0"/>
              <a:t>SEGUNDA REUNIÓN DEL COMITÉ DIRECTIVO DEL PROYECTO CLME+DEL PNUD/FMAM, DEL 18 AL 20 DE JUNIO DE 2018: </a:t>
            </a:r>
          </a:p>
          <a:p>
            <a:r>
              <a:rPr lang="es-419" dirty="0"/>
              <a:t>UWI-CERMES </a:t>
            </a:r>
          </a:p>
          <a:p>
            <a:pPr lvl="1"/>
            <a:r>
              <a:rPr lang="es-419" b="1" i="1" dirty="0"/>
              <a:t>SUBTEMA 5.2 DEL PROGRAMA - SINOPSIS DE LA APLICACIÓN DE ACUERDOS DE COEJECUCIÓN</a:t>
            </a:r>
          </a:p>
        </p:txBody>
      </p:sp>
      <p:sp>
        <p:nvSpPr>
          <p:cNvPr id="7" name="Text Box 10">
            <a:extLst>
              <a:ext uri="{FF2B5EF4-FFF2-40B4-BE49-F238E27FC236}">
                <a16:creationId xmlns:a16="http://schemas.microsoft.com/office/drawing/2014/main" id="{DC5C8F0A-94B5-6543-A9F5-A73BC670537B}"/>
              </a:ext>
            </a:extLst>
          </p:cNvPr>
          <p:cNvSpPr txBox="1"/>
          <p:nvPr/>
        </p:nvSpPr>
        <p:spPr>
          <a:xfrm>
            <a:off x="7620000"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r>
              <a:rPr lang="en-US" sz="1200" b="1" dirty="0">
                <a:solidFill>
                  <a:schemeClr val="bg1">
                    <a:lumMod val="95000"/>
                  </a:schemeClr>
                </a:solidFill>
                <a:ea typeface="Calibri" panose="020F0502020204030204" pitchFamily="34" charset="0"/>
                <a:cs typeface="Times New Roman" panose="02020603050405020304" pitchFamily="18" charset="0"/>
              </a:rPr>
              <a:t>Segunda </a:t>
            </a:r>
            <a:r>
              <a:rPr lang="en-US" sz="1200" b="1" dirty="0" err="1">
                <a:solidFill>
                  <a:schemeClr val="bg1">
                    <a:lumMod val="95000"/>
                  </a:schemeClr>
                </a:solidFill>
                <a:ea typeface="Calibri" panose="020F0502020204030204" pitchFamily="34" charset="0"/>
                <a:cs typeface="Times New Roman" panose="02020603050405020304" pitchFamily="18" charset="0"/>
              </a:rPr>
              <a:t>Reunión</a:t>
            </a:r>
            <a:r>
              <a:rPr lang="en-US" sz="1200" b="1" dirty="0">
                <a:solidFill>
                  <a:schemeClr val="bg1">
                    <a:lumMod val="95000"/>
                  </a:schemeClr>
                </a:solidFill>
                <a:ea typeface="Calibri" panose="020F0502020204030204" pitchFamily="34" charset="0"/>
                <a:cs typeface="Times New Roman" panose="02020603050405020304" pitchFamily="18" charset="0"/>
              </a:rPr>
              <a:t> del </a:t>
            </a:r>
            <a:r>
              <a:rPr lang="en-US" sz="1200" b="1" dirty="0" err="1">
                <a:solidFill>
                  <a:schemeClr val="bg1">
                    <a:lumMod val="95000"/>
                  </a:schemeClr>
                </a:solidFill>
                <a:ea typeface="Calibri" panose="020F0502020204030204" pitchFamily="34" charset="0"/>
                <a:cs typeface="Times New Roman" panose="02020603050405020304" pitchFamily="18" charset="0"/>
              </a:rPr>
              <a:t>Comité</a:t>
            </a:r>
            <a:r>
              <a:rPr lang="en-US" sz="1200" b="1" dirty="0">
                <a:solidFill>
                  <a:schemeClr val="bg1">
                    <a:lumMod val="95000"/>
                  </a:schemeClr>
                </a:solidFill>
                <a:ea typeface="Calibri" panose="020F0502020204030204" pitchFamily="34" charset="0"/>
                <a:cs typeface="Times New Roman" panose="02020603050405020304" pitchFamily="18" charset="0"/>
              </a:rPr>
              <a:t> </a:t>
            </a:r>
            <a:r>
              <a:rPr lang="en-US" sz="1200" b="1" dirty="0" err="1">
                <a:solidFill>
                  <a:schemeClr val="bg1">
                    <a:lumMod val="95000"/>
                  </a:schemeClr>
                </a:solidFill>
                <a:ea typeface="Calibri" panose="020F0502020204030204" pitchFamily="34" charset="0"/>
                <a:cs typeface="Times New Roman" panose="02020603050405020304" pitchFamily="18" charset="0"/>
              </a:rPr>
              <a:t>Directivo</a:t>
            </a:r>
            <a:r>
              <a:rPr lang="en-US" sz="1200" b="1" dirty="0">
                <a:solidFill>
                  <a:schemeClr val="bg1">
                    <a:lumMod val="95000"/>
                  </a:schemeClr>
                </a:solidFill>
                <a:ea typeface="Calibri" panose="020F0502020204030204" pitchFamily="34" charset="0"/>
                <a:cs typeface="Times New Roman" panose="02020603050405020304" pitchFamily="18" charset="0"/>
              </a:rPr>
              <a:t> del Proyecto CLME+</a:t>
            </a:r>
          </a:p>
        </p:txBody>
      </p:sp>
    </p:spTree>
    <p:extLst>
      <p:ext uri="{BB962C8B-B14F-4D97-AF65-F5344CB8AC3E}">
        <p14:creationId xmlns:p14="http://schemas.microsoft.com/office/powerpoint/2010/main" val="3381144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40339741"/>
              </p:ext>
            </p:extLst>
          </p:nvPr>
        </p:nvGraphicFramePr>
        <p:xfrm>
          <a:off x="627322" y="2227520"/>
          <a:ext cx="10568761" cy="2377440"/>
        </p:xfrm>
        <a:graphic>
          <a:graphicData uri="http://schemas.openxmlformats.org/drawingml/2006/table">
            <a:tbl>
              <a:tblPr firstRow="1" bandRow="1">
                <a:tableStyleId>{5C22544A-7EE6-4342-B048-85BDC9FD1C3A}</a:tableStyleId>
              </a:tblPr>
              <a:tblGrid>
                <a:gridCol w="1761460">
                  <a:extLst>
                    <a:ext uri="{9D8B030D-6E8A-4147-A177-3AD203B41FA5}">
                      <a16:colId xmlns:a16="http://schemas.microsoft.com/office/drawing/2014/main" val="20000"/>
                    </a:ext>
                  </a:extLst>
                </a:gridCol>
                <a:gridCol w="1700269">
                  <a:extLst>
                    <a:ext uri="{9D8B030D-6E8A-4147-A177-3AD203B41FA5}">
                      <a16:colId xmlns:a16="http://schemas.microsoft.com/office/drawing/2014/main" val="20001"/>
                    </a:ext>
                  </a:extLst>
                </a:gridCol>
                <a:gridCol w="1822652">
                  <a:extLst>
                    <a:ext uri="{9D8B030D-6E8A-4147-A177-3AD203B41FA5}">
                      <a16:colId xmlns:a16="http://schemas.microsoft.com/office/drawing/2014/main" val="20002"/>
                    </a:ext>
                  </a:extLst>
                </a:gridCol>
                <a:gridCol w="1761460">
                  <a:extLst>
                    <a:ext uri="{9D8B030D-6E8A-4147-A177-3AD203B41FA5}">
                      <a16:colId xmlns:a16="http://schemas.microsoft.com/office/drawing/2014/main" val="20003"/>
                    </a:ext>
                  </a:extLst>
                </a:gridCol>
                <a:gridCol w="1761460">
                  <a:extLst>
                    <a:ext uri="{9D8B030D-6E8A-4147-A177-3AD203B41FA5}">
                      <a16:colId xmlns:a16="http://schemas.microsoft.com/office/drawing/2014/main" val="20004"/>
                    </a:ext>
                  </a:extLst>
                </a:gridCol>
                <a:gridCol w="1761460">
                  <a:extLst>
                    <a:ext uri="{9D8B030D-6E8A-4147-A177-3AD203B41FA5}">
                      <a16:colId xmlns:a16="http://schemas.microsoft.com/office/drawing/2014/main" val="20005"/>
                    </a:ext>
                  </a:extLst>
                </a:gridCol>
              </a:tblGrid>
              <a:tr h="1146978">
                <a:tc>
                  <a:txBody>
                    <a:bodyPr/>
                    <a:lstStyle/>
                    <a:p>
                      <a:r>
                        <a:rPr lang="es-419">
                          <a:solidFill>
                            <a:schemeClr val="bg1"/>
                          </a:solidFill>
                        </a:rPr>
                        <a:t>Nombre del organismo</a:t>
                      </a:r>
                    </a:p>
                  </a:txBody>
                  <a:tcPr>
                    <a:solidFill>
                      <a:schemeClr val="accent6">
                        <a:lumMod val="50000"/>
                      </a:schemeClr>
                    </a:solidFill>
                  </a:tcPr>
                </a:tc>
                <a:tc>
                  <a:txBody>
                    <a:bodyPr/>
                    <a:lstStyle/>
                    <a:p>
                      <a:r>
                        <a:rPr lang="es-419">
                          <a:solidFill>
                            <a:schemeClr val="bg1"/>
                          </a:solidFill>
                        </a:rPr>
                        <a:t>Presupuesto de 2018</a:t>
                      </a:r>
                    </a:p>
                  </a:txBody>
                  <a:tcPr>
                    <a:solidFill>
                      <a:schemeClr val="accent6">
                        <a:lumMod val="50000"/>
                      </a:schemeClr>
                    </a:solidFill>
                  </a:tcPr>
                </a:tc>
                <a:tc>
                  <a:txBody>
                    <a:bodyPr/>
                    <a:lstStyle/>
                    <a:p>
                      <a:r>
                        <a:rPr lang="es-419">
                          <a:solidFill>
                            <a:schemeClr val="bg1"/>
                          </a:solidFill>
                        </a:rPr>
                        <a:t>Cantidad gastada hasta abril de 2018</a:t>
                      </a:r>
                    </a:p>
                  </a:txBody>
                  <a:tcPr>
                    <a:solidFill>
                      <a:schemeClr val="accent6">
                        <a:lumMod val="50000"/>
                      </a:schemeClr>
                    </a:solidFill>
                  </a:tcPr>
                </a:tc>
                <a:tc>
                  <a:txBody>
                    <a:bodyPr/>
                    <a:lstStyle/>
                    <a:p>
                      <a:r>
                        <a:rPr lang="es-419">
                          <a:solidFill>
                            <a:schemeClr val="bg1"/>
                          </a:solidFill>
                        </a:rPr>
                        <a:t>Presupuesto de 2019</a:t>
                      </a:r>
                    </a:p>
                  </a:txBody>
                  <a:tcPr>
                    <a:solidFill>
                      <a:schemeClr val="accent6">
                        <a:lumMod val="50000"/>
                      </a:schemeClr>
                    </a:solidFill>
                  </a:tcPr>
                </a:tc>
                <a:tc>
                  <a:txBody>
                    <a:bodyPr/>
                    <a:lstStyle/>
                    <a:p>
                      <a:r>
                        <a:rPr lang="es-419">
                          <a:solidFill>
                            <a:schemeClr val="bg1"/>
                          </a:solidFill>
                        </a:rPr>
                        <a:t>Riesgo de no alcanzar el objetivo del presupuesto</a:t>
                      </a:r>
                    </a:p>
                  </a:txBody>
                  <a:tcPr>
                    <a:solidFill>
                      <a:schemeClr val="accent6">
                        <a:lumMod val="50000"/>
                      </a:schemeClr>
                    </a:solidFill>
                  </a:tcPr>
                </a:tc>
                <a:tc>
                  <a:txBody>
                    <a:bodyPr/>
                    <a:lstStyle/>
                    <a:p>
                      <a:r>
                        <a:rPr lang="es-419">
                          <a:solidFill>
                            <a:schemeClr val="bg1"/>
                          </a:solidFill>
                        </a:rPr>
                        <a:t>Medidas correctivas propuestas</a:t>
                      </a:r>
                    </a:p>
                  </a:txBody>
                  <a:tcPr>
                    <a:solidFill>
                      <a:schemeClr val="accent6">
                        <a:lumMod val="50000"/>
                      </a:schemeClr>
                    </a:solidFill>
                  </a:tcPr>
                </a:tc>
                <a:extLst>
                  <a:ext uri="{0D108BD9-81ED-4DB2-BD59-A6C34878D82A}">
                    <a16:rowId xmlns:a16="http://schemas.microsoft.com/office/drawing/2014/main" val="10000"/>
                  </a:ext>
                </a:extLst>
              </a:tr>
              <a:tr h="687457">
                <a:tc>
                  <a:txBody>
                    <a:bodyPr/>
                    <a:lstStyle/>
                    <a:p>
                      <a:r>
                        <a:rPr lang="es-419"/>
                        <a:t>UWI-CERMES</a:t>
                      </a:r>
                    </a:p>
                  </a:txBody>
                  <a:tcPr/>
                </a:tc>
                <a:tc>
                  <a:txBody>
                    <a:bodyPr/>
                    <a:lstStyle/>
                    <a:p>
                      <a:pPr algn="r"/>
                      <a:r>
                        <a:rPr lang="es-419"/>
                        <a:t>55.000</a:t>
                      </a:r>
                    </a:p>
                  </a:txBody>
                  <a:tcPr/>
                </a:tc>
                <a:tc>
                  <a:txBody>
                    <a:bodyPr/>
                    <a:lstStyle/>
                    <a:p>
                      <a:pPr algn="r"/>
                      <a:r>
                        <a:rPr lang="es-419"/>
                        <a:t>17.400</a:t>
                      </a:r>
                    </a:p>
                  </a:txBody>
                  <a:tcPr/>
                </a:tc>
                <a:tc>
                  <a:txBody>
                    <a:bodyPr/>
                    <a:lstStyle/>
                    <a:p>
                      <a:pPr algn="r"/>
                      <a:r>
                        <a:rPr lang="es-419"/>
                        <a:t>55.000</a:t>
                      </a:r>
                    </a:p>
                  </a:txBody>
                  <a:tcPr/>
                </a:tc>
                <a:tc>
                  <a:txBody>
                    <a:bodyPr/>
                    <a:lstStyle/>
                    <a:p>
                      <a:r>
                        <a:rPr lang="es-419"/>
                        <a:t>Moderado</a:t>
                      </a:r>
                    </a:p>
                  </a:txBody>
                  <a:tcPr/>
                </a:tc>
                <a:tc>
                  <a:txBody>
                    <a:bodyPr/>
                    <a:lstStyle/>
                    <a:p>
                      <a:r>
                        <a:rPr lang="es-419"/>
                        <a:t>Aumento de los gastos (principalmente en datos)</a:t>
                      </a:r>
                    </a:p>
                  </a:txBody>
                  <a:tcPr/>
                </a:tc>
                <a:extLst>
                  <a:ext uri="{0D108BD9-81ED-4DB2-BD59-A6C34878D82A}">
                    <a16:rowId xmlns:a16="http://schemas.microsoft.com/office/drawing/2014/main" val="10001"/>
                  </a:ext>
                </a:extLst>
              </a:tr>
            </a:tbl>
          </a:graphicData>
        </a:graphic>
      </p:graphicFrame>
      <p:sp>
        <p:nvSpPr>
          <p:cNvPr id="4" name="TextBox 3"/>
          <p:cNvSpPr txBox="1"/>
          <p:nvPr/>
        </p:nvSpPr>
        <p:spPr>
          <a:xfrm>
            <a:off x="7150395" y="765545"/>
            <a:ext cx="4949456" cy="584775"/>
          </a:xfrm>
          <a:prstGeom prst="rect">
            <a:avLst/>
          </a:prstGeom>
          <a:noFill/>
        </p:spPr>
        <p:txBody>
          <a:bodyPr wrap="square" rtlCol="0">
            <a:spAutoFit/>
          </a:bodyPr>
          <a:lstStyle/>
          <a:p>
            <a:r>
              <a:rPr lang="es-419" sz="3200" b="1"/>
              <a:t>Ejecución financiera</a:t>
            </a:r>
          </a:p>
        </p:txBody>
      </p:sp>
    </p:spTree>
    <p:extLst>
      <p:ext uri="{BB962C8B-B14F-4D97-AF65-F5344CB8AC3E}">
        <p14:creationId xmlns:p14="http://schemas.microsoft.com/office/powerpoint/2010/main" val="4159960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DBEEF55-54A2-C64D-890B-4BD4BA577AB6}"/>
              </a:ext>
            </a:extLst>
          </p:cNvPr>
          <p:cNvPicPr>
            <a:picLocks noGrp="1" noChangeAspect="1"/>
          </p:cNvPicPr>
          <p:nvPr>
            <p:ph type="pic" sz="quarter" idx="10"/>
          </p:nvPr>
        </p:nvPicPr>
        <p:blipFill>
          <a:blip r:embed="rId2"/>
          <a:srcRect t="23337" b="23337"/>
          <a:stretch>
            <a:fillRect/>
          </a:stretch>
        </p:blipFill>
        <p:spPr/>
      </p:pic>
      <p:sp>
        <p:nvSpPr>
          <p:cNvPr id="3" name="Text Placeholder 2">
            <a:extLst>
              <a:ext uri="{FF2B5EF4-FFF2-40B4-BE49-F238E27FC236}">
                <a16:creationId xmlns:a16="http://schemas.microsoft.com/office/drawing/2014/main" id="{CFC7F94A-750D-5748-B090-06FA2A2B4E8C}"/>
              </a:ext>
            </a:extLst>
          </p:cNvPr>
          <p:cNvSpPr>
            <a:spLocks noGrp="1"/>
          </p:cNvSpPr>
          <p:nvPr>
            <p:ph type="body" sz="quarter" idx="11"/>
          </p:nvPr>
        </p:nvSpPr>
        <p:spPr>
          <a:solidFill>
            <a:srgbClr val="436655">
              <a:alpha val="50000"/>
            </a:srgbClr>
          </a:solidFill>
        </p:spPr>
        <p:txBody>
          <a:bodyPr/>
          <a:lstStyle/>
          <a:p>
            <a:r>
              <a:rPr lang="es-419" sz="4400"/>
              <a:t>Fin</a:t>
            </a:r>
          </a:p>
        </p:txBody>
      </p:sp>
      <p:sp>
        <p:nvSpPr>
          <p:cNvPr id="4" name="Freeform 3">
            <a:extLst>
              <a:ext uri="{FF2B5EF4-FFF2-40B4-BE49-F238E27FC236}">
                <a16:creationId xmlns:a16="http://schemas.microsoft.com/office/drawing/2014/main" id="{B43C14BB-6282-BB4A-A640-F981CF8E870A}"/>
              </a:ext>
            </a:extLst>
          </p:cNvPr>
          <p:cNvSpPr>
            <a:spLocks noChangeArrowheads="1"/>
          </p:cNvSpPr>
          <p:nvPr/>
        </p:nvSpPr>
        <p:spPr bwMode="auto">
          <a:xfrm>
            <a:off x="0" y="5630863"/>
            <a:ext cx="12192001"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solidFill>
          <a:ln w="50800">
            <a:solidFill>
              <a:schemeClr val="bg1"/>
            </a:solidFill>
          </a:ln>
          <a:effectLst/>
        </p:spPr>
        <p:txBody>
          <a:bodyPr wrap="none" anchor="ctr"/>
          <a:lstStyle/>
          <a:p>
            <a:pPr>
              <a:defRPr/>
            </a:pPr>
            <a:endParaRPr lang="en-US">
              <a:ea typeface="MS PGothic" charset="0"/>
              <a:cs typeface="MS PGothic" charset="0"/>
            </a:endParaRPr>
          </a:p>
        </p:txBody>
      </p:sp>
      <p:pic>
        <p:nvPicPr>
          <p:cNvPr id="5" name="Picture 4">
            <a:extLst>
              <a:ext uri="{FF2B5EF4-FFF2-40B4-BE49-F238E27FC236}">
                <a16:creationId xmlns:a16="http://schemas.microsoft.com/office/drawing/2014/main" id="{7095ADE8-F997-704B-B688-44CB22E919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3988"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0285F1B-0942-4A49-BD02-C2C1007E9CDE}"/>
              </a:ext>
            </a:extLst>
          </p:cNvPr>
          <p:cNvSpPr txBox="1"/>
          <p:nvPr/>
        </p:nvSpPr>
        <p:spPr bwMode="auto">
          <a:xfrm>
            <a:off x="3259221" y="6506838"/>
            <a:ext cx="7179747" cy="238527"/>
          </a:xfrm>
          <a:prstGeom prst="rect">
            <a:avLst/>
          </a:prstGeom>
          <a:noFill/>
        </p:spPr>
        <p:txBody>
          <a:bodyPr wrap="square">
            <a:spAutoFit/>
          </a:bodyPr>
          <a:lstStyle/>
          <a:p>
            <a:pPr>
              <a:defRPr/>
            </a:pPr>
            <a:r>
              <a:rPr lang="es-419" sz="925" b="1" i="1">
                <a:solidFill>
                  <a:schemeClr val="tx1">
                    <a:lumMod val="50000"/>
                    <a:lumOff val="50000"/>
                  </a:schemeClr>
                </a:solidFill>
                <a:latin typeface="Avenir Heavy" charset="0"/>
                <a:ea typeface="Avenir Heavy" charset="0"/>
                <a:cs typeface="Avenir Heavy" charset="0"/>
              </a:rPr>
              <a:t>Catalizar la ejecución del Programa de Acción Estratégica de los GEM del Caribe y la Plataforma Continental del Norte de Brasil (2015-2020)</a:t>
            </a:r>
          </a:p>
        </p:txBody>
      </p:sp>
      <p:sp>
        <p:nvSpPr>
          <p:cNvPr id="7" name="Text Box 10">
            <a:extLst>
              <a:ext uri="{FF2B5EF4-FFF2-40B4-BE49-F238E27FC236}">
                <a16:creationId xmlns:a16="http://schemas.microsoft.com/office/drawing/2014/main" id="{1F6DE141-B38F-9A4D-982F-BBB48DD06E9D}"/>
              </a:ext>
            </a:extLst>
          </p:cNvPr>
          <p:cNvSpPr txBox="1"/>
          <p:nvPr/>
        </p:nvSpPr>
        <p:spPr>
          <a:xfrm>
            <a:off x="7620000"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r>
              <a:rPr lang="en-US" sz="1200" b="1" dirty="0">
                <a:solidFill>
                  <a:schemeClr val="bg1">
                    <a:lumMod val="95000"/>
                  </a:schemeClr>
                </a:solidFill>
                <a:ea typeface="Calibri" panose="020F0502020204030204" pitchFamily="34" charset="0"/>
                <a:cs typeface="Times New Roman" panose="02020603050405020304" pitchFamily="18" charset="0"/>
              </a:rPr>
              <a:t>Segunda </a:t>
            </a:r>
            <a:r>
              <a:rPr lang="en-US" sz="1200" b="1" dirty="0" err="1">
                <a:solidFill>
                  <a:schemeClr val="bg1">
                    <a:lumMod val="95000"/>
                  </a:schemeClr>
                </a:solidFill>
                <a:ea typeface="Calibri" panose="020F0502020204030204" pitchFamily="34" charset="0"/>
                <a:cs typeface="Times New Roman" panose="02020603050405020304" pitchFamily="18" charset="0"/>
              </a:rPr>
              <a:t>Reunión</a:t>
            </a:r>
            <a:r>
              <a:rPr lang="en-US" sz="1200" b="1" dirty="0">
                <a:solidFill>
                  <a:schemeClr val="bg1">
                    <a:lumMod val="95000"/>
                  </a:schemeClr>
                </a:solidFill>
                <a:ea typeface="Calibri" panose="020F0502020204030204" pitchFamily="34" charset="0"/>
                <a:cs typeface="Times New Roman" panose="02020603050405020304" pitchFamily="18" charset="0"/>
              </a:rPr>
              <a:t> del </a:t>
            </a:r>
            <a:r>
              <a:rPr lang="en-US" sz="1200" b="1" dirty="0" err="1">
                <a:solidFill>
                  <a:schemeClr val="bg1">
                    <a:lumMod val="95000"/>
                  </a:schemeClr>
                </a:solidFill>
                <a:ea typeface="Calibri" panose="020F0502020204030204" pitchFamily="34" charset="0"/>
                <a:cs typeface="Times New Roman" panose="02020603050405020304" pitchFamily="18" charset="0"/>
              </a:rPr>
              <a:t>Comité</a:t>
            </a:r>
            <a:r>
              <a:rPr lang="en-US" sz="1200" b="1" dirty="0">
                <a:solidFill>
                  <a:schemeClr val="bg1">
                    <a:lumMod val="95000"/>
                  </a:schemeClr>
                </a:solidFill>
                <a:ea typeface="Calibri" panose="020F0502020204030204" pitchFamily="34" charset="0"/>
                <a:cs typeface="Times New Roman" panose="02020603050405020304" pitchFamily="18" charset="0"/>
              </a:rPr>
              <a:t> </a:t>
            </a:r>
            <a:r>
              <a:rPr lang="en-US" sz="1200" b="1" dirty="0" err="1">
                <a:solidFill>
                  <a:schemeClr val="bg1">
                    <a:lumMod val="95000"/>
                  </a:schemeClr>
                </a:solidFill>
                <a:ea typeface="Calibri" panose="020F0502020204030204" pitchFamily="34" charset="0"/>
                <a:cs typeface="Times New Roman" panose="02020603050405020304" pitchFamily="18" charset="0"/>
              </a:rPr>
              <a:t>Directivo</a:t>
            </a:r>
            <a:r>
              <a:rPr lang="en-US" sz="1200" b="1" dirty="0">
                <a:solidFill>
                  <a:schemeClr val="bg1">
                    <a:lumMod val="95000"/>
                  </a:schemeClr>
                </a:solidFill>
                <a:ea typeface="Calibri" panose="020F0502020204030204" pitchFamily="34" charset="0"/>
                <a:cs typeface="Times New Roman" panose="02020603050405020304" pitchFamily="18" charset="0"/>
              </a:rPr>
              <a:t> del Proyecto CLME+</a:t>
            </a:r>
          </a:p>
        </p:txBody>
      </p:sp>
    </p:spTree>
    <p:extLst>
      <p:ext uri="{BB962C8B-B14F-4D97-AF65-F5344CB8AC3E}">
        <p14:creationId xmlns:p14="http://schemas.microsoft.com/office/powerpoint/2010/main" val="4030821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32159" y="659217"/>
            <a:ext cx="3567223" cy="584775"/>
          </a:xfrm>
          <a:prstGeom prst="rect">
            <a:avLst/>
          </a:prstGeom>
          <a:noFill/>
        </p:spPr>
        <p:txBody>
          <a:bodyPr wrap="square" rtlCol="0">
            <a:spAutoFit/>
          </a:bodyPr>
          <a:lstStyle/>
          <a:p>
            <a:r>
              <a:rPr lang="es-419" sz="3200" b="1"/>
              <a:t>Introducción</a:t>
            </a:r>
          </a:p>
        </p:txBody>
      </p:sp>
      <p:sp>
        <p:nvSpPr>
          <p:cNvPr id="4" name="Text Placeholder 1"/>
          <p:cNvSpPr>
            <a:spLocks noGrp="1"/>
          </p:cNvSpPr>
          <p:nvPr>
            <p:ph type="body" sz="quarter" idx="11"/>
          </p:nvPr>
        </p:nvSpPr>
        <p:spPr>
          <a:xfrm>
            <a:off x="520997" y="1657975"/>
            <a:ext cx="6331066" cy="4160933"/>
          </a:xfrm>
        </p:spPr>
        <p:txBody>
          <a:bodyPr/>
          <a:lstStyle/>
          <a:p>
            <a:pPr>
              <a:lnSpc>
                <a:spcPct val="100000"/>
              </a:lnSpc>
            </a:pPr>
            <a:r>
              <a:rPr lang="es-419" sz="2000"/>
              <a:t>Promueve y facilita el desarrollo sostenible </a:t>
            </a:r>
          </a:p>
          <a:p>
            <a:pPr>
              <a:lnSpc>
                <a:spcPct val="100000"/>
              </a:lnSpc>
            </a:pPr>
            <a:r>
              <a:rPr lang="es-419" sz="2000"/>
              <a:t>en el Caribe y más allá a través de: </a:t>
            </a:r>
          </a:p>
          <a:p>
            <a:pPr>
              <a:lnSpc>
                <a:spcPct val="100000"/>
              </a:lnSpc>
            </a:pPr>
            <a:endParaRPr lang="en-US" sz="2000" dirty="0"/>
          </a:p>
          <a:p>
            <a:pPr marL="342900" indent="-342900">
              <a:lnSpc>
                <a:spcPct val="100000"/>
              </a:lnSpc>
              <a:spcAft>
                <a:spcPts val="1600"/>
              </a:spcAft>
              <a:buFont typeface="Arial" panose="020B0604020202020204" pitchFamily="34" charset="0"/>
              <a:buChar char="•"/>
            </a:pPr>
            <a:r>
              <a:rPr lang="es-419" sz="2000"/>
              <a:t>La enseñanza superior </a:t>
            </a:r>
          </a:p>
          <a:p>
            <a:pPr marL="342900" indent="-342900">
              <a:lnSpc>
                <a:spcPct val="100000"/>
              </a:lnSpc>
              <a:spcAft>
                <a:spcPts val="1600"/>
              </a:spcAft>
              <a:buFont typeface="Arial" panose="020B0604020202020204" pitchFamily="34" charset="0"/>
              <a:buChar char="•"/>
            </a:pPr>
            <a:r>
              <a:rPr lang="es-419" sz="2000"/>
              <a:t>La investigación aplicada y </a:t>
            </a:r>
            <a:br>
              <a:rPr lang="es-419" sz="2000"/>
            </a:br>
            <a:r>
              <a:rPr lang="es-419" sz="2000"/>
              <a:t>proyectos innovadores </a:t>
            </a:r>
          </a:p>
          <a:p>
            <a:pPr marL="342900" indent="-342900">
              <a:lnSpc>
                <a:spcPct val="100000"/>
              </a:lnSpc>
              <a:spcAft>
                <a:spcPts val="1600"/>
              </a:spcAft>
              <a:buFont typeface="Arial" panose="020B0604020202020204" pitchFamily="34" charset="0"/>
              <a:buChar char="•"/>
            </a:pPr>
            <a:r>
              <a:rPr lang="es-419" sz="2000"/>
              <a:t>La participación en iniciativas </a:t>
            </a:r>
            <a:br>
              <a:rPr lang="es-419" sz="2000"/>
            </a:br>
            <a:r>
              <a:rPr lang="es-419" sz="2000"/>
              <a:t>regionales, nacionales y mundiales </a:t>
            </a:r>
          </a:p>
          <a:p>
            <a:pPr marL="342900" indent="-342900">
              <a:lnSpc>
                <a:spcPct val="100000"/>
              </a:lnSpc>
              <a:spcAft>
                <a:spcPts val="1600"/>
              </a:spcAft>
              <a:buFont typeface="Arial" panose="020B0604020202020204" pitchFamily="34" charset="0"/>
              <a:buChar char="•"/>
            </a:pPr>
            <a:r>
              <a:rPr lang="es-419" sz="2000"/>
              <a:t>La formación profesional</a:t>
            </a:r>
          </a:p>
        </p:txBody>
      </p:sp>
      <p:pic>
        <p:nvPicPr>
          <p:cNvPr id="5" name="Picture 7" descr="CERMES bldg from west">
            <a:extLst>
              <a:ext uri="{FF2B5EF4-FFF2-40B4-BE49-F238E27FC236}">
                <a16:creationId xmlns:a16="http://schemas.microsoft.com/office/drawing/2014/main" id="{90150D3B-655A-E84D-B4B1-5BE5A77ACDA4}"/>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7270749" y="1657976"/>
            <a:ext cx="4430183" cy="3792318"/>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943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09885" y="643269"/>
            <a:ext cx="3567223" cy="584775"/>
          </a:xfrm>
          <a:prstGeom prst="rect">
            <a:avLst/>
          </a:prstGeom>
          <a:noFill/>
        </p:spPr>
        <p:txBody>
          <a:bodyPr wrap="square" rtlCol="0">
            <a:spAutoFit/>
          </a:bodyPr>
          <a:lstStyle/>
          <a:p>
            <a:r>
              <a:rPr lang="es-419" sz="3200" b="1"/>
              <a:t>Introducción</a:t>
            </a:r>
          </a:p>
        </p:txBody>
      </p:sp>
      <p:sp>
        <p:nvSpPr>
          <p:cNvPr id="4" name="Text Placeholder 1"/>
          <p:cNvSpPr>
            <a:spLocks noGrp="1"/>
          </p:cNvSpPr>
          <p:nvPr>
            <p:ph type="body" sz="quarter" idx="11"/>
          </p:nvPr>
        </p:nvSpPr>
        <p:spPr>
          <a:xfrm>
            <a:off x="520996" y="1657976"/>
            <a:ext cx="10861157" cy="4095124"/>
          </a:xfrm>
        </p:spPr>
        <p:txBody>
          <a:bodyPr/>
          <a:lstStyle/>
          <a:p>
            <a:pPr marL="457200" indent="-457200">
              <a:lnSpc>
                <a:spcPct val="100000"/>
              </a:lnSpc>
              <a:buFont typeface="Arial" panose="020B0604020202020204" pitchFamily="34" charset="0"/>
              <a:buChar char="•"/>
            </a:pPr>
            <a:r>
              <a:rPr lang="es-419" sz="2000" dirty="0"/>
              <a:t>Nombre de la iniciativa: GESTIÓN DE CONOCIMIENTOS EN APOYO A LA EJECUCIÓN DEL PROGRAMA DE ACCIONES ESTRATÉGICAS DEL CLME+ </a:t>
            </a:r>
          </a:p>
          <a:p>
            <a:pPr marL="457200" indent="-457200">
              <a:lnSpc>
                <a:spcPct val="100000"/>
              </a:lnSpc>
              <a:buFont typeface="Arial" panose="020B0604020202020204" pitchFamily="34" charset="0"/>
              <a:buChar char="•"/>
            </a:pPr>
            <a:r>
              <a:rPr lang="es-419" sz="2000" dirty="0"/>
              <a:t>Fecha de entrada en vigor del acuerdo de coejecución: 01/01/17 </a:t>
            </a:r>
          </a:p>
          <a:p>
            <a:pPr marL="457200" indent="-457200">
              <a:lnSpc>
                <a:spcPct val="100000"/>
              </a:lnSpc>
              <a:buFont typeface="Arial" panose="020B0604020202020204" pitchFamily="34" charset="0"/>
              <a:buChar char="•"/>
            </a:pPr>
            <a:r>
              <a:rPr lang="es-419" sz="2000" dirty="0"/>
              <a:t>Fecha en que se prevé que finalice el acuerdo de coejecución: 31/12/19 </a:t>
            </a:r>
          </a:p>
          <a:p>
            <a:pPr marL="457200" indent="-457200">
              <a:lnSpc>
                <a:spcPct val="100000"/>
              </a:lnSpc>
              <a:buFont typeface="Arial" panose="020B0604020202020204" pitchFamily="34" charset="0"/>
              <a:buChar char="•"/>
            </a:pPr>
            <a:r>
              <a:rPr lang="es-419" sz="2000" dirty="0"/>
              <a:t>Lista de productos del CLME+ bajo su responsabilidad:</a:t>
            </a:r>
          </a:p>
          <a:p>
            <a:pPr marL="1127125" lvl="3" indent="-457200">
              <a:lnSpc>
                <a:spcPct val="100000"/>
              </a:lnSpc>
              <a:buFont typeface="Arial" panose="020B0604020202020204" pitchFamily="34" charset="0"/>
              <a:buChar char="•"/>
            </a:pPr>
            <a:r>
              <a:rPr lang="es-419" sz="1600" dirty="0"/>
              <a:t>1.2 Mecanismos nacionales de coordinación intersectorial (NIC) en vigor</a:t>
            </a:r>
          </a:p>
          <a:p>
            <a:pPr marL="1127125" lvl="3" indent="-457200">
              <a:lnSpc>
                <a:spcPct val="100000"/>
              </a:lnSpc>
              <a:buFont typeface="Arial" panose="020B0604020202020204" pitchFamily="34" charset="0"/>
              <a:buChar char="•"/>
            </a:pPr>
            <a:r>
              <a:rPr lang="es-419" sz="1600" dirty="0"/>
              <a:t>1.3 Las políticas, declaraciones y/o reglamentos nacionales, y la legislación y/o planes de nivel nacional conexos sirven para facilitar la eficaz gestión basada en los ecosistemas/enfoque ecosistémico de la pesca en el CLME+</a:t>
            </a:r>
          </a:p>
          <a:p>
            <a:pPr marL="1127125" lvl="3" indent="-457200">
              <a:lnSpc>
                <a:spcPct val="100000"/>
              </a:lnSpc>
              <a:buFont typeface="Arial" panose="020B0604020202020204" pitchFamily="34" charset="0"/>
              <a:buChar char="•"/>
            </a:pPr>
            <a:r>
              <a:rPr lang="es-419" sz="1600" dirty="0"/>
              <a:t>5.1 Cooperación entre asociados para el desarrollo, programas, proyectos e iniciativas (PPI) y países/territorios con un interés en el PAE del CLME+</a:t>
            </a:r>
          </a:p>
          <a:p>
            <a:pPr marL="1127125" lvl="3" indent="-457200">
              <a:lnSpc>
                <a:spcPct val="100000"/>
              </a:lnSpc>
              <a:buFont typeface="Arial" panose="020B0604020202020204" pitchFamily="34" charset="0"/>
              <a:buChar char="•"/>
            </a:pPr>
            <a:r>
              <a:rPr lang="es-419" sz="1600" dirty="0"/>
              <a:t>5.2 Prototipo de Estado del Medio Ambiente Marino (SOME) del CLME+ y Mecanismo de SyE de ejecución del PAE </a:t>
            </a:r>
          </a:p>
          <a:p>
            <a:pPr marL="1127125" lvl="3" indent="-457200">
              <a:lnSpc>
                <a:spcPct val="100000"/>
              </a:lnSpc>
              <a:buFont typeface="Arial" panose="020B0604020202020204" pitchFamily="34" charset="0"/>
              <a:buChar char="•"/>
            </a:pPr>
            <a:r>
              <a:rPr lang="es-419" sz="1600" dirty="0"/>
              <a:t>5.3. Comunicación, hermanamiento y actividades de intercambio de conocimientos orientadas a la Asociación del CLME+ y a la Comunidad de Prácticas de los GEM a escala mundial</a:t>
            </a:r>
          </a:p>
        </p:txBody>
      </p:sp>
    </p:spTree>
    <p:extLst>
      <p:ext uri="{BB962C8B-B14F-4D97-AF65-F5344CB8AC3E}">
        <p14:creationId xmlns:p14="http://schemas.microsoft.com/office/powerpoint/2010/main" val="67170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76447" y="1461977"/>
            <a:ext cx="11111023" cy="4178595"/>
          </a:xfrm>
        </p:spPr>
        <p:txBody>
          <a:bodyPr/>
          <a:lstStyle/>
          <a:p>
            <a:r>
              <a:rPr lang="es-419" b="1"/>
              <a:t>Estado de la ejecución técnica:</a:t>
            </a:r>
          </a:p>
          <a:p>
            <a:pPr marL="0" indent="0">
              <a:buNone/>
            </a:pPr>
            <a:endParaRPr lang="en-US" b="1" dirty="0"/>
          </a:p>
          <a:p>
            <a:pPr marL="0" indent="0">
              <a:buNone/>
            </a:pPr>
            <a:endParaRPr lang="en-US" b="1" dirty="0"/>
          </a:p>
          <a:p>
            <a:r>
              <a:rPr lang="es-419" b="1"/>
              <a:t>Estado de los gastos financieros</a:t>
            </a:r>
          </a:p>
        </p:txBody>
      </p:sp>
      <p:graphicFrame>
        <p:nvGraphicFramePr>
          <p:cNvPr id="4" name="Table 3"/>
          <p:cNvGraphicFramePr>
            <a:graphicFrameLocks noGrp="1"/>
          </p:cNvGraphicFramePr>
          <p:nvPr>
            <p:extLst/>
          </p:nvPr>
        </p:nvGraphicFramePr>
        <p:xfrm>
          <a:off x="362688" y="2128480"/>
          <a:ext cx="9892413" cy="897108"/>
        </p:xfrm>
        <a:graphic>
          <a:graphicData uri="http://schemas.openxmlformats.org/drawingml/2006/table">
            <a:tbl>
              <a:tblPr firstRow="1" bandRow="1">
                <a:tableStyleId>{5C22544A-7EE6-4342-B048-85BDC9FD1C3A}</a:tableStyleId>
              </a:tblPr>
              <a:tblGrid>
                <a:gridCol w="3297471">
                  <a:extLst>
                    <a:ext uri="{9D8B030D-6E8A-4147-A177-3AD203B41FA5}">
                      <a16:colId xmlns:a16="http://schemas.microsoft.com/office/drawing/2014/main" val="20000"/>
                    </a:ext>
                  </a:extLst>
                </a:gridCol>
                <a:gridCol w="3297471">
                  <a:extLst>
                    <a:ext uri="{9D8B030D-6E8A-4147-A177-3AD203B41FA5}">
                      <a16:colId xmlns:a16="http://schemas.microsoft.com/office/drawing/2014/main" val="20001"/>
                    </a:ext>
                  </a:extLst>
                </a:gridCol>
                <a:gridCol w="3297471">
                  <a:extLst>
                    <a:ext uri="{9D8B030D-6E8A-4147-A177-3AD203B41FA5}">
                      <a16:colId xmlns:a16="http://schemas.microsoft.com/office/drawing/2014/main" val="20002"/>
                    </a:ext>
                  </a:extLst>
                </a:gridCol>
              </a:tblGrid>
              <a:tr h="370840">
                <a:tc>
                  <a:txBody>
                    <a:bodyPr/>
                    <a:lstStyle/>
                    <a:p>
                      <a:r>
                        <a:rPr lang="es-419"/>
                        <a:t>Según lo programado </a:t>
                      </a:r>
                    </a:p>
                  </a:txBody>
                  <a:tcPr>
                    <a:solidFill>
                      <a:srgbClr val="00B050"/>
                    </a:solidFill>
                  </a:tcPr>
                </a:tc>
                <a:tc>
                  <a:txBody>
                    <a:bodyPr/>
                    <a:lstStyle/>
                    <a:p>
                      <a:r>
                        <a:rPr lang="es-419"/>
                        <a:t>Demoras moderadas</a:t>
                      </a:r>
                    </a:p>
                  </a:txBody>
                  <a:tcPr>
                    <a:solidFill>
                      <a:srgbClr val="FFC000"/>
                    </a:solidFill>
                  </a:tcPr>
                </a:tc>
                <a:tc>
                  <a:txBody>
                    <a:bodyPr/>
                    <a:lstStyle/>
                    <a:p>
                      <a:r>
                        <a:rPr lang="es-419"/>
                        <a:t>Grandes demoras</a:t>
                      </a:r>
                    </a:p>
                  </a:txBody>
                  <a:tcPr>
                    <a:solidFill>
                      <a:srgbClr val="FF0000"/>
                    </a:solidFill>
                  </a:tcPr>
                </a:tc>
                <a:extLst>
                  <a:ext uri="{0D108BD9-81ED-4DB2-BD59-A6C34878D82A}">
                    <a16:rowId xmlns:a16="http://schemas.microsoft.com/office/drawing/2014/main" val="10000"/>
                  </a:ext>
                </a:extLst>
              </a:tr>
              <a:tr h="52626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extLst/>
          </p:nvPr>
        </p:nvGraphicFramePr>
        <p:xfrm>
          <a:off x="408762" y="3960824"/>
          <a:ext cx="9892413" cy="839776"/>
        </p:xfrm>
        <a:graphic>
          <a:graphicData uri="http://schemas.openxmlformats.org/drawingml/2006/table">
            <a:tbl>
              <a:tblPr firstRow="1" bandRow="1">
                <a:tableStyleId>{5C22544A-7EE6-4342-B048-85BDC9FD1C3A}</a:tableStyleId>
              </a:tblPr>
              <a:tblGrid>
                <a:gridCol w="3297471">
                  <a:extLst>
                    <a:ext uri="{9D8B030D-6E8A-4147-A177-3AD203B41FA5}">
                      <a16:colId xmlns:a16="http://schemas.microsoft.com/office/drawing/2014/main" val="20000"/>
                    </a:ext>
                  </a:extLst>
                </a:gridCol>
                <a:gridCol w="3297471">
                  <a:extLst>
                    <a:ext uri="{9D8B030D-6E8A-4147-A177-3AD203B41FA5}">
                      <a16:colId xmlns:a16="http://schemas.microsoft.com/office/drawing/2014/main" val="20001"/>
                    </a:ext>
                  </a:extLst>
                </a:gridCol>
                <a:gridCol w="3297471">
                  <a:extLst>
                    <a:ext uri="{9D8B030D-6E8A-4147-A177-3AD203B41FA5}">
                      <a16:colId xmlns:a16="http://schemas.microsoft.com/office/drawing/2014/main" val="20002"/>
                    </a:ext>
                  </a:extLst>
                </a:gridCol>
              </a:tblGrid>
              <a:tr h="370840">
                <a:tc>
                  <a:txBody>
                    <a:bodyPr/>
                    <a:lstStyle/>
                    <a:p>
                      <a:r>
                        <a:rPr lang="es-419"/>
                        <a:t>Según lo programado </a:t>
                      </a:r>
                    </a:p>
                  </a:txBody>
                  <a:tcPr>
                    <a:solidFill>
                      <a:srgbClr val="00B050"/>
                    </a:solidFill>
                  </a:tcPr>
                </a:tc>
                <a:tc>
                  <a:txBody>
                    <a:bodyPr/>
                    <a:lstStyle/>
                    <a:p>
                      <a:r>
                        <a:rPr lang="es-419"/>
                        <a:t>Demoras moderadas</a:t>
                      </a:r>
                    </a:p>
                  </a:txBody>
                  <a:tcPr>
                    <a:solidFill>
                      <a:srgbClr val="FFC000"/>
                    </a:solidFill>
                  </a:tcPr>
                </a:tc>
                <a:tc>
                  <a:txBody>
                    <a:bodyPr/>
                    <a:lstStyle/>
                    <a:p>
                      <a:r>
                        <a:rPr lang="es-419"/>
                        <a:t>Grandes demoras</a:t>
                      </a:r>
                    </a:p>
                  </a:txBody>
                  <a:tcPr>
                    <a:solidFill>
                      <a:srgbClr val="FF0000"/>
                    </a:solidFill>
                  </a:tcPr>
                </a:tc>
                <a:extLst>
                  <a:ext uri="{0D108BD9-81ED-4DB2-BD59-A6C34878D82A}">
                    <a16:rowId xmlns:a16="http://schemas.microsoft.com/office/drawing/2014/main" val="10000"/>
                  </a:ext>
                </a:extLst>
              </a:tr>
              <a:tr h="46893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B09922CC-D442-5949-B924-CEECFC492D1A}"/>
              </a:ext>
            </a:extLst>
          </p:cNvPr>
          <p:cNvGraphicFramePr>
            <a:graphicFrameLocks noGrp="1"/>
          </p:cNvGraphicFramePr>
          <p:nvPr/>
        </p:nvGraphicFramePr>
        <p:xfrm>
          <a:off x="349624" y="2581835"/>
          <a:ext cx="4975411" cy="365760"/>
        </p:xfrm>
        <a:graphic>
          <a:graphicData uri="http://schemas.openxmlformats.org/drawingml/2006/table">
            <a:tbl>
              <a:tblPr/>
              <a:tblGrid>
                <a:gridCol w="4975411">
                  <a:extLst>
                    <a:ext uri="{9D8B030D-6E8A-4147-A177-3AD203B41FA5}">
                      <a16:colId xmlns:a16="http://schemas.microsoft.com/office/drawing/2014/main" val="1830674842"/>
                    </a:ext>
                  </a:extLst>
                </a:gridCol>
              </a:tblGrid>
              <a:tr h="288325">
                <a:tc>
                  <a:txBody>
                    <a:bodyPr/>
                    <a:lstStyle/>
                    <a:p>
                      <a:endParaRPr lang="en-GB"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3"/>
                    </a:solidFill>
                  </a:tcPr>
                </a:tc>
                <a:extLst>
                  <a:ext uri="{0D108BD9-81ED-4DB2-BD59-A6C34878D82A}">
                    <a16:rowId xmlns:a16="http://schemas.microsoft.com/office/drawing/2014/main" val="2800331024"/>
                  </a:ext>
                </a:extLst>
              </a:tr>
            </a:tbl>
          </a:graphicData>
        </a:graphic>
      </p:graphicFrame>
      <p:graphicFrame>
        <p:nvGraphicFramePr>
          <p:cNvPr id="8" name="Table 7">
            <a:extLst>
              <a:ext uri="{FF2B5EF4-FFF2-40B4-BE49-F238E27FC236}">
                <a16:creationId xmlns:a16="http://schemas.microsoft.com/office/drawing/2014/main" id="{4529F5C4-648E-684B-B0D4-52CA354E407D}"/>
              </a:ext>
            </a:extLst>
          </p:cNvPr>
          <p:cNvGraphicFramePr>
            <a:graphicFrameLocks noGrp="1"/>
          </p:cNvGraphicFramePr>
          <p:nvPr/>
        </p:nvGraphicFramePr>
        <p:xfrm>
          <a:off x="408762" y="4380712"/>
          <a:ext cx="4975411" cy="365760"/>
        </p:xfrm>
        <a:graphic>
          <a:graphicData uri="http://schemas.openxmlformats.org/drawingml/2006/table">
            <a:tbl>
              <a:tblPr/>
              <a:tblGrid>
                <a:gridCol w="4975411">
                  <a:extLst>
                    <a:ext uri="{9D8B030D-6E8A-4147-A177-3AD203B41FA5}">
                      <a16:colId xmlns:a16="http://schemas.microsoft.com/office/drawing/2014/main" val="1830674842"/>
                    </a:ext>
                  </a:extLst>
                </a:gridCol>
              </a:tblGrid>
              <a:tr h="288325">
                <a:tc>
                  <a:txBody>
                    <a:bodyPr/>
                    <a:lstStyle/>
                    <a:p>
                      <a:endParaRPr lang="en-GB"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3"/>
                    </a:solidFill>
                  </a:tcPr>
                </a:tc>
                <a:extLst>
                  <a:ext uri="{0D108BD9-81ED-4DB2-BD59-A6C34878D82A}">
                    <a16:rowId xmlns:a16="http://schemas.microsoft.com/office/drawing/2014/main" val="2800331024"/>
                  </a:ext>
                </a:extLst>
              </a:tr>
            </a:tbl>
          </a:graphicData>
        </a:graphic>
      </p:graphicFrame>
    </p:spTree>
    <p:extLst>
      <p:ext uri="{BB962C8B-B14F-4D97-AF65-F5344CB8AC3E}">
        <p14:creationId xmlns:p14="http://schemas.microsoft.com/office/powerpoint/2010/main" val="2474970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9822824"/>
              </p:ext>
            </p:extLst>
          </p:nvPr>
        </p:nvGraphicFramePr>
        <p:xfrm>
          <a:off x="792126" y="1701211"/>
          <a:ext cx="9930809" cy="3732180"/>
        </p:xfrm>
        <a:graphic>
          <a:graphicData uri="http://schemas.openxmlformats.org/drawingml/2006/table">
            <a:tbl>
              <a:tblPr firstRow="1" firstCol="1" bandRow="1">
                <a:tableStyleId>{5C22544A-7EE6-4342-B048-85BDC9FD1C3A}</a:tableStyleId>
              </a:tblPr>
              <a:tblGrid>
                <a:gridCol w="3335257">
                  <a:extLst>
                    <a:ext uri="{9D8B030D-6E8A-4147-A177-3AD203B41FA5}">
                      <a16:colId xmlns:a16="http://schemas.microsoft.com/office/drawing/2014/main" val="20000"/>
                    </a:ext>
                  </a:extLst>
                </a:gridCol>
                <a:gridCol w="6595552">
                  <a:extLst>
                    <a:ext uri="{9D8B030D-6E8A-4147-A177-3AD203B41FA5}">
                      <a16:colId xmlns:a16="http://schemas.microsoft.com/office/drawing/2014/main" val="20001"/>
                    </a:ext>
                  </a:extLst>
                </a:gridCol>
              </a:tblGrid>
              <a:tr h="363259">
                <a:tc>
                  <a:txBody>
                    <a:bodyPr/>
                    <a:lstStyle/>
                    <a:p>
                      <a:pPr marL="0" marR="0">
                        <a:lnSpc>
                          <a:spcPct val="107000"/>
                        </a:lnSpc>
                        <a:spcBef>
                          <a:spcPts val="0"/>
                        </a:spcBef>
                        <a:spcAft>
                          <a:spcPts val="0"/>
                        </a:spcAft>
                      </a:pPr>
                      <a:r>
                        <a:rPr lang="es-419" sz="2000">
                          <a:solidFill>
                            <a:schemeClr val="bg1"/>
                          </a:solidFill>
                        </a:rPr>
                        <a:t>Categoría</a:t>
                      </a:r>
                    </a:p>
                  </a:txBody>
                  <a:tcPr marL="68580" marR="68580" marT="0" marB="0">
                    <a:solidFill>
                      <a:schemeClr val="accent6">
                        <a:lumMod val="50000"/>
                      </a:schemeClr>
                    </a:solidFill>
                  </a:tcPr>
                </a:tc>
                <a:tc>
                  <a:txBody>
                    <a:bodyPr/>
                    <a:lstStyle/>
                    <a:p>
                      <a:pPr marL="0" marR="0">
                        <a:lnSpc>
                          <a:spcPct val="107000"/>
                        </a:lnSpc>
                        <a:spcBef>
                          <a:spcPts val="0"/>
                        </a:spcBef>
                        <a:spcAft>
                          <a:spcPts val="0"/>
                        </a:spcAft>
                      </a:pPr>
                      <a:r>
                        <a:rPr lang="es-419" sz="2000">
                          <a:solidFill>
                            <a:schemeClr val="bg1"/>
                          </a:solidFill>
                          <a:latin typeface="Calibri" panose="020F0502020204030204" pitchFamily="34" charset="0"/>
                          <a:ea typeface="Calibri" panose="020F0502020204030204" pitchFamily="34" charset="0"/>
                          <a:cs typeface="Times New Roman" panose="02020603050405020304" pitchFamily="18" charset="0"/>
                        </a:rPr>
                        <a:t>Porcentaje</a:t>
                      </a:r>
                    </a:p>
                  </a:txBody>
                  <a:tcPr marL="68580" marR="68580" marT="0" marB="0">
                    <a:solidFill>
                      <a:schemeClr val="accent6">
                        <a:lumMod val="50000"/>
                      </a:schemeClr>
                    </a:solidFill>
                  </a:tcPr>
                </a:tc>
                <a:extLst>
                  <a:ext uri="{0D108BD9-81ED-4DB2-BD59-A6C34878D82A}">
                    <a16:rowId xmlns:a16="http://schemas.microsoft.com/office/drawing/2014/main" val="10000"/>
                  </a:ext>
                </a:extLst>
              </a:tr>
              <a:tr h="625721">
                <a:tc>
                  <a:txBody>
                    <a:bodyPr/>
                    <a:lstStyle/>
                    <a:p>
                      <a:pPr marL="0" marR="0">
                        <a:lnSpc>
                          <a:spcPct val="107000"/>
                        </a:lnSpc>
                        <a:spcBef>
                          <a:spcPts val="0"/>
                        </a:spcBef>
                        <a:spcAft>
                          <a:spcPts val="0"/>
                        </a:spcAft>
                      </a:pPr>
                      <a:r>
                        <a:rPr lang="es-419" sz="2000">
                          <a:solidFill>
                            <a:schemeClr val="bg1"/>
                          </a:solidFill>
                        </a:rPr>
                        <a:t>Finalizado</a:t>
                      </a:r>
                    </a:p>
                  </a:txBody>
                  <a:tcPr marL="68580" marR="68580" marT="0" marB="0">
                    <a:solidFill>
                      <a:schemeClr val="accent6">
                        <a:lumMod val="50000"/>
                      </a:schemeClr>
                    </a:solidFill>
                  </a:tcPr>
                </a:tc>
                <a:tc>
                  <a:txBody>
                    <a:bodyPr/>
                    <a:lstStyle/>
                    <a:p>
                      <a:pPr marL="0" marR="0">
                        <a:lnSpc>
                          <a:spcPct val="107000"/>
                        </a:lnSpc>
                        <a:spcBef>
                          <a:spcPts val="0"/>
                        </a:spcBef>
                        <a:spcAft>
                          <a:spcPts val="0"/>
                        </a:spcAft>
                      </a:pPr>
                      <a:r>
                        <a:rPr lang="es-419" sz="2800" i="1"/>
                        <a:t> ~20 %</a:t>
                      </a:r>
                    </a:p>
                  </a:txBody>
                  <a:tcPr marL="68580" marR="68580" marT="0" marB="0"/>
                </a:tc>
                <a:extLst>
                  <a:ext uri="{0D108BD9-81ED-4DB2-BD59-A6C34878D82A}">
                    <a16:rowId xmlns:a16="http://schemas.microsoft.com/office/drawing/2014/main" val="10001"/>
                  </a:ext>
                </a:extLst>
              </a:tr>
              <a:tr h="639643">
                <a:tc>
                  <a:txBody>
                    <a:bodyPr/>
                    <a:lstStyle/>
                    <a:p>
                      <a:pPr marL="0" marR="0">
                        <a:lnSpc>
                          <a:spcPct val="107000"/>
                        </a:lnSpc>
                        <a:spcBef>
                          <a:spcPts val="0"/>
                        </a:spcBef>
                        <a:spcAft>
                          <a:spcPts val="0"/>
                        </a:spcAft>
                      </a:pPr>
                      <a:r>
                        <a:rPr lang="es-419" sz="2000">
                          <a:solidFill>
                            <a:schemeClr val="bg1"/>
                          </a:solidFill>
                        </a:rPr>
                        <a:t>Según lo programado</a:t>
                      </a:r>
                    </a:p>
                  </a:txBody>
                  <a:tcPr marL="68580" marR="68580" marT="0" marB="0">
                    <a:solidFill>
                      <a:schemeClr val="accent6">
                        <a:lumMod val="50000"/>
                      </a:schemeClr>
                    </a:solidFill>
                  </a:tcPr>
                </a:tc>
                <a:tc>
                  <a:txBody>
                    <a:bodyPr/>
                    <a:lstStyle/>
                    <a:p>
                      <a:pPr marL="0" marR="0">
                        <a:lnSpc>
                          <a:spcPct val="107000"/>
                        </a:lnSpc>
                        <a:spcBef>
                          <a:spcPts val="0"/>
                        </a:spcBef>
                        <a:spcAft>
                          <a:spcPts val="0"/>
                        </a:spcAft>
                      </a:pPr>
                      <a:r>
                        <a:rPr lang="es-419" sz="2800"/>
                        <a:t> ~70%</a:t>
                      </a:r>
                    </a:p>
                  </a:txBody>
                  <a:tcPr marL="68580" marR="68580" marT="0" marB="0"/>
                </a:tc>
                <a:extLst>
                  <a:ext uri="{0D108BD9-81ED-4DB2-BD59-A6C34878D82A}">
                    <a16:rowId xmlns:a16="http://schemas.microsoft.com/office/drawing/2014/main" val="10002"/>
                  </a:ext>
                </a:extLst>
              </a:tr>
              <a:tr h="725331">
                <a:tc>
                  <a:txBody>
                    <a:bodyPr/>
                    <a:lstStyle/>
                    <a:p>
                      <a:pPr marL="0" marR="0">
                        <a:lnSpc>
                          <a:spcPct val="107000"/>
                        </a:lnSpc>
                        <a:spcBef>
                          <a:spcPts val="0"/>
                        </a:spcBef>
                        <a:spcAft>
                          <a:spcPts val="0"/>
                        </a:spcAft>
                      </a:pPr>
                      <a:r>
                        <a:rPr lang="es-419" sz="2000">
                          <a:solidFill>
                            <a:schemeClr val="bg1"/>
                          </a:solidFill>
                        </a:rPr>
                        <a:t>Bajo riesgo de no terminar a tiempo</a:t>
                      </a:r>
                    </a:p>
                  </a:txBody>
                  <a:tcPr marL="68580" marR="68580" marT="0" marB="0">
                    <a:solidFill>
                      <a:schemeClr val="accent6">
                        <a:lumMod val="50000"/>
                      </a:schemeClr>
                    </a:solidFill>
                  </a:tcPr>
                </a:tc>
                <a:tc>
                  <a:txBody>
                    <a:bodyPr/>
                    <a:lstStyle/>
                    <a:p>
                      <a:pPr marL="0" marR="0">
                        <a:lnSpc>
                          <a:spcPct val="107000"/>
                        </a:lnSpc>
                        <a:spcBef>
                          <a:spcPts val="0"/>
                        </a:spcBef>
                        <a:spcAft>
                          <a:spcPts val="0"/>
                        </a:spcAft>
                      </a:pPr>
                      <a:r>
                        <a:rPr lang="es-419" sz="2800"/>
                        <a:t> ~10%</a:t>
                      </a:r>
                    </a:p>
                  </a:txBody>
                  <a:tcPr marL="68580" marR="68580" marT="0" marB="0"/>
                </a:tc>
                <a:extLst>
                  <a:ext uri="{0D108BD9-81ED-4DB2-BD59-A6C34878D82A}">
                    <a16:rowId xmlns:a16="http://schemas.microsoft.com/office/drawing/2014/main" val="10003"/>
                  </a:ext>
                </a:extLst>
              </a:tr>
              <a:tr h="726517">
                <a:tc>
                  <a:txBody>
                    <a:bodyPr/>
                    <a:lstStyle/>
                    <a:p>
                      <a:pPr marL="0" marR="0">
                        <a:lnSpc>
                          <a:spcPct val="107000"/>
                        </a:lnSpc>
                        <a:spcBef>
                          <a:spcPts val="0"/>
                        </a:spcBef>
                        <a:spcAft>
                          <a:spcPts val="0"/>
                        </a:spcAft>
                      </a:pPr>
                      <a:r>
                        <a:rPr lang="es-419" sz="2000">
                          <a:solidFill>
                            <a:schemeClr val="bg1"/>
                          </a:solidFill>
                        </a:rPr>
                        <a:t>Alto riesgo de no terminar a tiempo</a:t>
                      </a:r>
                    </a:p>
                  </a:txBody>
                  <a:tcPr marL="68580" marR="68580" marT="0" marB="0">
                    <a:solidFill>
                      <a:schemeClr val="accent6">
                        <a:lumMod val="50000"/>
                      </a:schemeClr>
                    </a:solidFill>
                  </a:tcPr>
                </a:tc>
                <a:tc>
                  <a:txBody>
                    <a:bodyPr/>
                    <a:lstStyle/>
                    <a:p>
                      <a:pPr marL="0" marR="0">
                        <a:lnSpc>
                          <a:spcPct val="107000"/>
                        </a:lnSpc>
                        <a:spcBef>
                          <a:spcPts val="0"/>
                        </a:spcBef>
                        <a:spcAft>
                          <a:spcPts val="0"/>
                        </a:spcAft>
                      </a:pPr>
                      <a:r>
                        <a:rPr lang="es-419" sz="2800"/>
                        <a:t> ~0%</a:t>
                      </a:r>
                    </a:p>
                  </a:txBody>
                  <a:tcPr marL="68580" marR="68580" marT="0" marB="0"/>
                </a:tc>
                <a:extLst>
                  <a:ext uri="{0D108BD9-81ED-4DB2-BD59-A6C34878D82A}">
                    <a16:rowId xmlns:a16="http://schemas.microsoft.com/office/drawing/2014/main" val="10004"/>
                  </a:ext>
                </a:extLst>
              </a:tr>
              <a:tr h="651709">
                <a:tc>
                  <a:txBody>
                    <a:bodyPr/>
                    <a:lstStyle/>
                    <a:p>
                      <a:pPr marL="0" marR="0">
                        <a:lnSpc>
                          <a:spcPct val="107000"/>
                        </a:lnSpc>
                        <a:spcBef>
                          <a:spcPts val="0"/>
                        </a:spcBef>
                        <a:spcAft>
                          <a:spcPts val="0"/>
                        </a:spcAft>
                      </a:pPr>
                      <a:r>
                        <a:rPr lang="es-419" sz="2000">
                          <a:solidFill>
                            <a:schemeClr val="bg1"/>
                          </a:solidFill>
                        </a:rPr>
                        <a:t>Alto riesgo de no lograr el objetivo </a:t>
                      </a:r>
                    </a:p>
                  </a:txBody>
                  <a:tcPr marL="68580" marR="68580" marT="0" marB="0">
                    <a:solidFill>
                      <a:schemeClr val="accent6">
                        <a:lumMod val="50000"/>
                      </a:schemeClr>
                    </a:solidFill>
                  </a:tcPr>
                </a:tc>
                <a:tc>
                  <a:txBody>
                    <a:bodyPr/>
                    <a:lstStyle/>
                    <a:p>
                      <a:pPr marL="0" marR="0">
                        <a:lnSpc>
                          <a:spcPct val="107000"/>
                        </a:lnSpc>
                        <a:spcBef>
                          <a:spcPts val="0"/>
                        </a:spcBef>
                        <a:spcAft>
                          <a:spcPts val="0"/>
                        </a:spcAft>
                      </a:pPr>
                      <a:r>
                        <a:rPr lang="es-419" sz="2800" dirty="0"/>
                        <a:t> ~0%</a:t>
                      </a:r>
                    </a:p>
                  </a:txBody>
                  <a:tcPr marL="68580" marR="68580" marT="0" marB="0"/>
                </a:tc>
                <a:extLst>
                  <a:ext uri="{0D108BD9-81ED-4DB2-BD59-A6C34878D82A}">
                    <a16:rowId xmlns:a16="http://schemas.microsoft.com/office/drawing/2014/main" val="10005"/>
                  </a:ext>
                </a:extLst>
              </a:tr>
            </a:tbl>
          </a:graphicData>
        </a:graphic>
      </p:graphicFrame>
      <p:sp>
        <p:nvSpPr>
          <p:cNvPr id="4" name="TextBox 3"/>
          <p:cNvSpPr txBox="1"/>
          <p:nvPr/>
        </p:nvSpPr>
        <p:spPr>
          <a:xfrm>
            <a:off x="5821961" y="579482"/>
            <a:ext cx="6586236" cy="584775"/>
          </a:xfrm>
          <a:prstGeom prst="rect">
            <a:avLst/>
          </a:prstGeom>
          <a:noFill/>
        </p:spPr>
        <p:txBody>
          <a:bodyPr wrap="square" rtlCol="0">
            <a:spAutoFit/>
          </a:bodyPr>
          <a:lstStyle/>
          <a:p>
            <a:r>
              <a:rPr lang="es-419" sz="3200" b="1" dirty="0"/>
              <a:t>Balance de la ejecución del proyecto</a:t>
            </a:r>
          </a:p>
        </p:txBody>
      </p:sp>
    </p:spTree>
    <p:extLst>
      <p:ext uri="{BB962C8B-B14F-4D97-AF65-F5344CB8AC3E}">
        <p14:creationId xmlns:p14="http://schemas.microsoft.com/office/powerpoint/2010/main" val="187524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32158" y="535369"/>
            <a:ext cx="4476307" cy="584775"/>
          </a:xfrm>
          <a:prstGeom prst="rect">
            <a:avLst/>
          </a:prstGeom>
          <a:noFill/>
        </p:spPr>
        <p:txBody>
          <a:bodyPr wrap="square" rtlCol="0">
            <a:spAutoFit/>
          </a:bodyPr>
          <a:lstStyle/>
          <a:p>
            <a:r>
              <a:rPr lang="es-419" dirty="0"/>
              <a:t> </a:t>
            </a:r>
            <a:r>
              <a:rPr lang="es-419" sz="3200" b="1" dirty="0"/>
              <a:t>Logros hasta la fecha</a:t>
            </a:r>
          </a:p>
        </p:txBody>
      </p:sp>
      <p:graphicFrame>
        <p:nvGraphicFramePr>
          <p:cNvPr id="2" name="Table 1">
            <a:extLst>
              <a:ext uri="{FF2B5EF4-FFF2-40B4-BE49-F238E27FC236}">
                <a16:creationId xmlns:a16="http://schemas.microsoft.com/office/drawing/2014/main" id="{A728F4E0-B7D6-964D-B898-DB9016933241}"/>
              </a:ext>
            </a:extLst>
          </p:cNvPr>
          <p:cNvGraphicFramePr>
            <a:graphicFrameLocks noGrp="1"/>
          </p:cNvGraphicFramePr>
          <p:nvPr>
            <p:extLst>
              <p:ext uri="{D42A27DB-BD31-4B8C-83A1-F6EECF244321}">
                <p14:modId xmlns:p14="http://schemas.microsoft.com/office/powerpoint/2010/main" val="2762765302"/>
              </p:ext>
            </p:extLst>
          </p:nvPr>
        </p:nvGraphicFramePr>
        <p:xfrm>
          <a:off x="374871" y="1094923"/>
          <a:ext cx="9364748" cy="5622291"/>
        </p:xfrm>
        <a:graphic>
          <a:graphicData uri="http://schemas.openxmlformats.org/drawingml/2006/table">
            <a:tbl>
              <a:tblPr firstRow="1" bandRow="1">
                <a:tableStyleId>{5C22544A-7EE6-4342-B048-85BDC9FD1C3A}</a:tableStyleId>
              </a:tblPr>
              <a:tblGrid>
                <a:gridCol w="1336483">
                  <a:extLst>
                    <a:ext uri="{9D8B030D-6E8A-4147-A177-3AD203B41FA5}">
                      <a16:colId xmlns:a16="http://schemas.microsoft.com/office/drawing/2014/main" val="4190585096"/>
                    </a:ext>
                  </a:extLst>
                </a:gridCol>
                <a:gridCol w="3901292">
                  <a:extLst>
                    <a:ext uri="{9D8B030D-6E8A-4147-A177-3AD203B41FA5}">
                      <a16:colId xmlns:a16="http://schemas.microsoft.com/office/drawing/2014/main" val="2291573051"/>
                    </a:ext>
                  </a:extLst>
                </a:gridCol>
                <a:gridCol w="4126973">
                  <a:extLst>
                    <a:ext uri="{9D8B030D-6E8A-4147-A177-3AD203B41FA5}">
                      <a16:colId xmlns:a16="http://schemas.microsoft.com/office/drawing/2014/main" val="2313480541"/>
                    </a:ext>
                  </a:extLst>
                </a:gridCol>
              </a:tblGrid>
              <a:tr h="370840">
                <a:tc>
                  <a:txBody>
                    <a:bodyPr/>
                    <a:lstStyle/>
                    <a:p>
                      <a:pPr marL="0" marR="0">
                        <a:lnSpc>
                          <a:spcPct val="107000"/>
                        </a:lnSpc>
                        <a:spcBef>
                          <a:spcPts val="0"/>
                        </a:spcBef>
                        <a:spcAft>
                          <a:spcPts val="0"/>
                        </a:spcAft>
                      </a:pPr>
                      <a:r>
                        <a:rPr lang="es-419" sz="2400" b="1" dirty="0">
                          <a:latin typeface="Calibri" panose="020F0502020204030204" pitchFamily="34" charset="0"/>
                          <a:ea typeface="Calibri" panose="020F0502020204030204" pitchFamily="34" charset="0"/>
                          <a:cs typeface="Times New Roman" panose="02020603050405020304" pitchFamily="18" charset="0"/>
                        </a:rPr>
                        <a:t>Hito/ producto</a:t>
                      </a:r>
                    </a:p>
                  </a:txBody>
                  <a:tcPr marL="68580" marR="68580" marT="0" marB="0"/>
                </a:tc>
                <a:tc>
                  <a:txBody>
                    <a:bodyPr/>
                    <a:lstStyle/>
                    <a:p>
                      <a:pPr marL="0" marR="0">
                        <a:lnSpc>
                          <a:spcPct val="107000"/>
                        </a:lnSpc>
                        <a:spcBef>
                          <a:spcPts val="0"/>
                        </a:spcBef>
                        <a:spcAft>
                          <a:spcPts val="0"/>
                        </a:spcAft>
                      </a:pPr>
                      <a:r>
                        <a:rPr lang="es-419" sz="2400" b="1" dirty="0">
                          <a:latin typeface="Calibri" panose="020F0502020204030204" pitchFamily="34" charset="0"/>
                          <a:ea typeface="Calibri" panose="020F0502020204030204" pitchFamily="34" charset="0"/>
                          <a:cs typeface="Times New Roman" panose="02020603050405020304" pitchFamily="18" charset="0"/>
                        </a:rPr>
                        <a:t>Objetivo</a:t>
                      </a:r>
                    </a:p>
                  </a:txBody>
                  <a:tcPr marL="68580" marR="68580" marT="0" marB="0"/>
                </a:tc>
                <a:tc>
                  <a:txBody>
                    <a:bodyPr/>
                    <a:lstStyle/>
                    <a:p>
                      <a:pPr marL="0" marR="0">
                        <a:lnSpc>
                          <a:spcPct val="107000"/>
                        </a:lnSpc>
                        <a:spcBef>
                          <a:spcPts val="0"/>
                        </a:spcBef>
                        <a:spcAft>
                          <a:spcPts val="0"/>
                        </a:spcAft>
                      </a:pPr>
                      <a:r>
                        <a:rPr lang="es-419" sz="2400" b="1" dirty="0">
                          <a:latin typeface="Calibri" panose="020F0502020204030204" pitchFamily="34" charset="0"/>
                          <a:ea typeface="Calibri" panose="020F0502020204030204" pitchFamily="34" charset="0"/>
                          <a:cs typeface="Times New Roman" panose="02020603050405020304" pitchFamily="18" charset="0"/>
                        </a:rPr>
                        <a:t>Describa brevemente el logro  (total o parcialmente) </a:t>
                      </a:r>
                    </a:p>
                  </a:txBody>
                  <a:tcPr marL="68580" marR="68580" marT="0" marB="0"/>
                </a:tc>
                <a:extLst>
                  <a:ext uri="{0D108BD9-81ED-4DB2-BD59-A6C34878D82A}">
                    <a16:rowId xmlns:a16="http://schemas.microsoft.com/office/drawing/2014/main" val="511483063"/>
                  </a:ext>
                </a:extLst>
              </a:tr>
              <a:tr h="370840">
                <a:tc>
                  <a:txBody>
                    <a:bodyPr/>
                    <a:lstStyle/>
                    <a:p>
                      <a:pPr marL="0" marR="0">
                        <a:lnSpc>
                          <a:spcPct val="107000"/>
                        </a:lnSpc>
                        <a:spcBef>
                          <a:spcPts val="0"/>
                        </a:spcBef>
                        <a:spcAft>
                          <a:spcPts val="0"/>
                        </a:spcAft>
                      </a:pPr>
                      <a:r>
                        <a:rPr lang="es-419" sz="1800" dirty="0">
                          <a:latin typeface="Calibri" panose="020F0502020204030204" pitchFamily="34" charset="0"/>
                          <a:ea typeface="Calibri" panose="020F0502020204030204" pitchFamily="34" charset="0"/>
                          <a:cs typeface="Times New Roman" panose="02020603050405020304" pitchFamily="18" charset="0"/>
                        </a:rPr>
                        <a:t>Producto 1.2. NIC</a:t>
                      </a:r>
                    </a:p>
                  </a:txBody>
                  <a:tcPr marL="68580" marR="68580" marT="0" marB="0"/>
                </a:tc>
                <a:tc>
                  <a:txBody>
                    <a:bodyPr/>
                    <a:lstStyle/>
                    <a:p>
                      <a:pPr marL="0" marR="0">
                        <a:lnSpc>
                          <a:spcPct val="107000"/>
                        </a:lnSpc>
                        <a:spcBef>
                          <a:spcPts val="0"/>
                        </a:spcBef>
                        <a:spcAft>
                          <a:spcPts val="0"/>
                        </a:spcAft>
                      </a:pPr>
                      <a:r>
                        <a:rPr lang="es-419" sz="1800" b="0" dirty="0">
                          <a:latin typeface="Calibri" panose="020F0502020204030204" pitchFamily="34" charset="0"/>
                          <a:ea typeface="Calibri" panose="020F0502020204030204" pitchFamily="34" charset="0"/>
                          <a:cs typeface="Times New Roman" panose="02020603050405020304" pitchFamily="18" charset="0"/>
                        </a:rPr>
                        <a:t>T.PI1. </a:t>
                      </a:r>
                      <a:r>
                        <a:rPr lang="es-419" sz="1800" b="0" i="1" dirty="0">
                          <a:latin typeface="Calibri Light" panose="020F0302020204030204" pitchFamily="34" charset="0"/>
                          <a:ea typeface="Calibri" panose="020F0502020204030204" pitchFamily="34" charset="0"/>
                          <a:cs typeface="Times New Roman" panose="02020603050405020304" pitchFamily="18" charset="0"/>
                        </a:rPr>
                        <a:t>Finalización del análisis de valores de referencia. Mecanismos de NIC sostenibles en operación en por lo menos 60 % de los países participantes en el CLME+</a:t>
                      </a:r>
                    </a:p>
                  </a:txBody>
                  <a:tcPr marL="68580" marR="68580" marT="0" marB="0"/>
                </a:tc>
                <a:tc>
                  <a:txBody>
                    <a:bodyPr/>
                    <a:lstStyle/>
                    <a:p>
                      <a:pPr marL="0" marR="0">
                        <a:lnSpc>
                          <a:spcPct val="107000"/>
                        </a:lnSpc>
                        <a:spcBef>
                          <a:spcPts val="0"/>
                        </a:spcBef>
                        <a:spcAft>
                          <a:spcPts val="0"/>
                        </a:spcAft>
                      </a:pPr>
                      <a:r>
                        <a:rPr lang="es-419" sz="1800" dirty="0">
                          <a:latin typeface="Calibri" panose="020F0502020204030204" pitchFamily="34" charset="0"/>
                          <a:ea typeface="Calibri" panose="020F0502020204030204" pitchFamily="34" charset="0"/>
                          <a:cs typeface="Times New Roman" panose="02020603050405020304" pitchFamily="18" charset="0"/>
                        </a:rPr>
                        <a:t>Análisis en curso. Pocos NIC en funcionamiento en países, pero pueden relajarse los criterios con miras a alcanzar el objetivo del 60 %. Muy baja tasa de respuesta y dificultad para validar los datos.</a:t>
                      </a:r>
                    </a:p>
                  </a:txBody>
                  <a:tcPr marL="68580" marR="68580" marT="0" marB="0"/>
                </a:tc>
                <a:extLst>
                  <a:ext uri="{0D108BD9-81ED-4DB2-BD59-A6C34878D82A}">
                    <a16:rowId xmlns:a16="http://schemas.microsoft.com/office/drawing/2014/main" val="3784041965"/>
                  </a:ext>
                </a:extLst>
              </a:tr>
              <a:tr h="370840">
                <a:tc>
                  <a:txBody>
                    <a:bodyPr/>
                    <a:lstStyle/>
                    <a:p>
                      <a:pPr marL="0" marR="0">
                        <a:lnSpc>
                          <a:spcPct val="107000"/>
                        </a:lnSpc>
                        <a:spcBef>
                          <a:spcPts val="0"/>
                        </a:spcBef>
                        <a:spcAft>
                          <a:spcPts val="0"/>
                        </a:spcAft>
                      </a:pPr>
                      <a:r>
                        <a:rPr lang="es-419" sz="1800" dirty="0">
                          <a:latin typeface="Calibri" panose="020F0502020204030204" pitchFamily="34" charset="0"/>
                          <a:ea typeface="Calibri" panose="020F0502020204030204" pitchFamily="34" charset="0"/>
                          <a:cs typeface="Times New Roman" panose="02020603050405020304" pitchFamily="18" charset="0"/>
                        </a:rPr>
                        <a:t>Producto 1.3 Gestión basada en los ecosistemas/enfoque ecosistémico de la pesca</a:t>
                      </a:r>
                    </a:p>
                  </a:txBody>
                  <a:tcPr marL="68580" marR="68580" marT="0" marB="0"/>
                </a:tc>
                <a:tc>
                  <a:txBody>
                    <a:bodyPr/>
                    <a:lstStyle/>
                    <a:p>
                      <a:pPr marL="0" marR="0">
                        <a:lnSpc>
                          <a:spcPct val="107000"/>
                        </a:lnSpc>
                        <a:spcBef>
                          <a:spcPts val="0"/>
                        </a:spcBef>
                        <a:spcAft>
                          <a:spcPts val="0"/>
                        </a:spcAft>
                      </a:pPr>
                      <a:r>
                        <a:rPr lang="es-419" sz="1800" b="0">
                          <a:latin typeface="Calibri" panose="020F0502020204030204" pitchFamily="34" charset="0"/>
                          <a:ea typeface="Calibri" panose="020F0502020204030204" pitchFamily="34" charset="0"/>
                          <a:cs typeface="Times New Roman" panose="02020603050405020304" pitchFamily="18" charset="0"/>
                        </a:rPr>
                        <a:t>T.PI1.</a:t>
                      </a:r>
                      <a:r>
                        <a:rPr lang="es-419" sz="1800" b="0" i="1">
                          <a:latin typeface="Calibri Light" panose="020F0302020204030204" pitchFamily="34" charset="0"/>
                          <a:ea typeface="Calibri" panose="020F0502020204030204" pitchFamily="34" charset="0"/>
                          <a:cs typeface="Times New Roman" panose="02020603050405020304" pitchFamily="18" charset="0"/>
                        </a:rPr>
                        <a:t> </a:t>
                      </a:r>
                      <a:r>
                        <a:rPr lang="es-419" sz="1800" b="0">
                          <a:latin typeface="Calibri Light" panose="020F0302020204030204" pitchFamily="34" charset="0"/>
                          <a:ea typeface="Calibri" panose="020F0502020204030204" pitchFamily="34" charset="0"/>
                          <a:cs typeface="Times New Roman" panose="02020603050405020304" pitchFamily="18" charset="0"/>
                        </a:rPr>
                        <a:t>Integración de conceptos y principios clave de gestión basada en los ecosistemas/enfoque ecosistémico de la pesca en por lo menos 4 políticas (sub)regionales, etc. y actualizada en por lo menos 60 % de los países del CLME+.</a:t>
                      </a:r>
                      <a:r>
                        <a:rPr lang="es-419" sz="1800" b="0" i="1">
                          <a:latin typeface="Calibri Light" panose="020F0302020204030204" pitchFamily="34" charset="0"/>
                          <a:ea typeface="Calibri" panose="020F0502020204030204" pitchFamily="34" charset="0"/>
                          <a:cs typeface="Times New Roman" panose="02020603050405020304" pitchFamily="18" charset="0"/>
                        </a:rPr>
                        <a:t> Incorporación de consideraciones de género y juventud.</a:t>
                      </a:r>
                    </a:p>
                  </a:txBody>
                  <a:tcPr marL="68580" marR="68580" marT="0" marB="0"/>
                </a:tc>
                <a:tc>
                  <a:txBody>
                    <a:bodyPr/>
                    <a:lstStyle/>
                    <a:p>
                      <a:r>
                        <a:rPr lang="es-419" sz="1800" dirty="0">
                          <a:solidFill>
                            <a:schemeClr val="dk1"/>
                          </a:solidFill>
                          <a:latin typeface="Calibri" panose="020F0502020204030204" pitchFamily="34" charset="0"/>
                          <a:ea typeface="+mn-ea"/>
                          <a:cs typeface="Times New Roman" panose="02020603050405020304" pitchFamily="18" charset="0"/>
                        </a:rPr>
                        <a:t>Realización del primer inventario de valores de referencia de gestión basada en los ecosistemas/enfoque ecosistémico de la pesca. Hay evidencia que apoya la aplicación gradual de la gestión basada en los ecosistemas y el enfoque ecosistémico de la pesca. Dos subproyectos dan muestras de actividad de integración. No se han registrado medidas de actualización. Incorporación de género y juventud en las primeras etapas. </a:t>
                      </a:r>
                    </a:p>
                  </a:txBody>
                  <a:tcPr/>
                </a:tc>
                <a:extLst>
                  <a:ext uri="{0D108BD9-81ED-4DB2-BD59-A6C34878D82A}">
                    <a16:rowId xmlns:a16="http://schemas.microsoft.com/office/drawing/2014/main" val="1065739209"/>
                  </a:ext>
                </a:extLst>
              </a:tr>
            </a:tbl>
          </a:graphicData>
        </a:graphic>
      </p:graphicFrame>
    </p:spTree>
    <p:extLst>
      <p:ext uri="{BB962C8B-B14F-4D97-AF65-F5344CB8AC3E}">
        <p14:creationId xmlns:p14="http://schemas.microsoft.com/office/powerpoint/2010/main" val="3554961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65046" y="459868"/>
            <a:ext cx="4476307" cy="584775"/>
          </a:xfrm>
          <a:prstGeom prst="rect">
            <a:avLst/>
          </a:prstGeom>
          <a:noFill/>
        </p:spPr>
        <p:txBody>
          <a:bodyPr wrap="square" rtlCol="0">
            <a:spAutoFit/>
          </a:bodyPr>
          <a:lstStyle/>
          <a:p>
            <a:r>
              <a:rPr lang="es-419" dirty="0"/>
              <a:t> </a:t>
            </a:r>
            <a:r>
              <a:rPr lang="es-419" sz="3200" b="1" dirty="0"/>
              <a:t>Logros hasta la fecha</a:t>
            </a:r>
          </a:p>
        </p:txBody>
      </p:sp>
      <p:graphicFrame>
        <p:nvGraphicFramePr>
          <p:cNvPr id="2" name="Table 1">
            <a:extLst>
              <a:ext uri="{FF2B5EF4-FFF2-40B4-BE49-F238E27FC236}">
                <a16:creationId xmlns:a16="http://schemas.microsoft.com/office/drawing/2014/main" id="{A728F4E0-B7D6-964D-B898-DB9016933241}"/>
              </a:ext>
            </a:extLst>
          </p:cNvPr>
          <p:cNvGraphicFramePr>
            <a:graphicFrameLocks noGrp="1"/>
          </p:cNvGraphicFramePr>
          <p:nvPr>
            <p:extLst>
              <p:ext uri="{D42A27DB-BD31-4B8C-83A1-F6EECF244321}">
                <p14:modId xmlns:p14="http://schemas.microsoft.com/office/powerpoint/2010/main" val="3096410037"/>
              </p:ext>
            </p:extLst>
          </p:nvPr>
        </p:nvGraphicFramePr>
        <p:xfrm>
          <a:off x="945322" y="1183497"/>
          <a:ext cx="10464801" cy="4537795"/>
        </p:xfrm>
        <a:graphic>
          <a:graphicData uri="http://schemas.openxmlformats.org/drawingml/2006/table">
            <a:tbl>
              <a:tblPr firstRow="1" bandRow="1">
                <a:tableStyleId>{5C22544A-7EE6-4342-B048-85BDC9FD1C3A}</a:tableStyleId>
              </a:tblPr>
              <a:tblGrid>
                <a:gridCol w="1466574">
                  <a:extLst>
                    <a:ext uri="{9D8B030D-6E8A-4147-A177-3AD203B41FA5}">
                      <a16:colId xmlns:a16="http://schemas.microsoft.com/office/drawing/2014/main" val="4190585096"/>
                    </a:ext>
                  </a:extLst>
                </a:gridCol>
                <a:gridCol w="4386469">
                  <a:extLst>
                    <a:ext uri="{9D8B030D-6E8A-4147-A177-3AD203B41FA5}">
                      <a16:colId xmlns:a16="http://schemas.microsoft.com/office/drawing/2014/main" val="2291573051"/>
                    </a:ext>
                  </a:extLst>
                </a:gridCol>
                <a:gridCol w="4611758">
                  <a:extLst>
                    <a:ext uri="{9D8B030D-6E8A-4147-A177-3AD203B41FA5}">
                      <a16:colId xmlns:a16="http://schemas.microsoft.com/office/drawing/2014/main" val="2313480541"/>
                    </a:ext>
                  </a:extLst>
                </a:gridCol>
              </a:tblGrid>
              <a:tr h="812546">
                <a:tc>
                  <a:txBody>
                    <a:bodyPr/>
                    <a:lstStyle/>
                    <a:p>
                      <a:pPr marL="0" marR="0">
                        <a:lnSpc>
                          <a:spcPct val="107000"/>
                        </a:lnSpc>
                        <a:spcBef>
                          <a:spcPts val="0"/>
                        </a:spcBef>
                        <a:spcAft>
                          <a:spcPts val="0"/>
                        </a:spcAft>
                      </a:pPr>
                      <a:r>
                        <a:rPr lang="es-419" sz="2400" b="1" dirty="0">
                          <a:latin typeface="Calibri" panose="020F0502020204030204" pitchFamily="34" charset="0"/>
                          <a:ea typeface="Calibri" panose="020F0502020204030204" pitchFamily="34" charset="0"/>
                          <a:cs typeface="Times New Roman" panose="02020603050405020304" pitchFamily="18" charset="0"/>
                        </a:rPr>
                        <a:t>Hito/ producto</a:t>
                      </a:r>
                    </a:p>
                  </a:txBody>
                  <a:tcPr marL="68580" marR="68580" marT="0" marB="0"/>
                </a:tc>
                <a:tc>
                  <a:txBody>
                    <a:bodyPr/>
                    <a:lstStyle/>
                    <a:p>
                      <a:pPr marL="0" marR="0">
                        <a:lnSpc>
                          <a:spcPct val="107000"/>
                        </a:lnSpc>
                        <a:spcBef>
                          <a:spcPts val="0"/>
                        </a:spcBef>
                        <a:spcAft>
                          <a:spcPts val="0"/>
                        </a:spcAft>
                      </a:pPr>
                      <a:r>
                        <a:rPr lang="es-419" sz="2400" b="1" dirty="0">
                          <a:solidFill>
                            <a:schemeClr val="lt1"/>
                          </a:solidFill>
                          <a:latin typeface="Calibri" panose="020F0502020204030204" pitchFamily="34" charset="0"/>
                          <a:ea typeface="Calibri" panose="020F0502020204030204" pitchFamily="34" charset="0"/>
                          <a:cs typeface="Times New Roman" panose="02020603050405020304" pitchFamily="18" charset="0"/>
                        </a:rPr>
                        <a:t>Objetivo</a:t>
                      </a:r>
                    </a:p>
                  </a:txBody>
                  <a:tcPr marL="68580" marR="68580" marT="0" marB="0"/>
                </a:tc>
                <a:tc>
                  <a:txBody>
                    <a:bodyPr/>
                    <a:lstStyle/>
                    <a:p>
                      <a:pPr marL="0" marR="0">
                        <a:lnSpc>
                          <a:spcPct val="107000"/>
                        </a:lnSpc>
                        <a:spcBef>
                          <a:spcPts val="0"/>
                        </a:spcBef>
                        <a:spcAft>
                          <a:spcPts val="0"/>
                        </a:spcAft>
                      </a:pPr>
                      <a:r>
                        <a:rPr lang="es-419" sz="2400" b="1" dirty="0">
                          <a:latin typeface="Calibri" panose="020F0502020204030204" pitchFamily="34" charset="0"/>
                          <a:ea typeface="Calibri" panose="020F0502020204030204" pitchFamily="34" charset="0"/>
                          <a:cs typeface="Times New Roman" panose="02020603050405020304" pitchFamily="18" charset="0"/>
                        </a:rPr>
                        <a:t>Describa brevemente el logro </a:t>
                      </a:r>
                    </a:p>
                    <a:p>
                      <a:pPr marL="0" marR="0">
                        <a:lnSpc>
                          <a:spcPct val="107000"/>
                        </a:lnSpc>
                        <a:spcBef>
                          <a:spcPts val="0"/>
                        </a:spcBef>
                        <a:spcAft>
                          <a:spcPts val="0"/>
                        </a:spcAft>
                      </a:pPr>
                      <a:r>
                        <a:rPr lang="es-419" sz="2400" b="1" dirty="0">
                          <a:latin typeface="Calibri" panose="020F0502020204030204" pitchFamily="34" charset="0"/>
                          <a:ea typeface="Calibri" panose="020F0502020204030204" pitchFamily="34" charset="0"/>
                          <a:cs typeface="Times New Roman" panose="02020603050405020304" pitchFamily="18" charset="0"/>
                        </a:rPr>
                        <a:t>(total o parcialmente) </a:t>
                      </a:r>
                    </a:p>
                  </a:txBody>
                  <a:tcPr marL="68580" marR="68580" marT="0" marB="0"/>
                </a:tc>
                <a:extLst>
                  <a:ext uri="{0D108BD9-81ED-4DB2-BD59-A6C34878D82A}">
                    <a16:rowId xmlns:a16="http://schemas.microsoft.com/office/drawing/2014/main" val="511483063"/>
                  </a:ext>
                </a:extLst>
              </a:tr>
              <a:tr h="3725249">
                <a:tc>
                  <a:txBody>
                    <a:bodyPr/>
                    <a:lstStyle/>
                    <a:p>
                      <a:pPr marL="0" marR="0">
                        <a:lnSpc>
                          <a:spcPct val="107000"/>
                        </a:lnSpc>
                        <a:spcBef>
                          <a:spcPts val="0"/>
                        </a:spcBef>
                        <a:spcAft>
                          <a:spcPts val="0"/>
                        </a:spcAft>
                      </a:pPr>
                      <a:r>
                        <a:rPr lang="es-419" sz="1800">
                          <a:latin typeface="Calibri" panose="020F0502020204030204" pitchFamily="34" charset="0"/>
                          <a:ea typeface="Calibri" panose="020F0502020204030204" pitchFamily="34" charset="0"/>
                          <a:cs typeface="Times New Roman" panose="02020603050405020304" pitchFamily="18" charset="0"/>
                        </a:rPr>
                        <a:t>Producto 5.1. PPI</a:t>
                      </a:r>
                    </a:p>
                  </a:txBody>
                  <a:tcPr marL="68580" marR="68580" marT="0" marB="0"/>
                </a:tc>
                <a:tc>
                  <a:txBody>
                    <a:bodyPr/>
                    <a:lstStyle/>
                    <a:p>
                      <a:pPr marL="0" marR="0">
                        <a:lnSpc>
                          <a:spcPct val="107000"/>
                        </a:lnSpc>
                        <a:spcBef>
                          <a:spcPts val="0"/>
                        </a:spcBef>
                        <a:spcAft>
                          <a:spcPts val="0"/>
                        </a:spcAft>
                      </a:pPr>
                      <a:r>
                        <a:rPr lang="es-419" sz="1800" b="0">
                          <a:latin typeface="Calibri" panose="020F0502020204030204" pitchFamily="34" charset="0"/>
                          <a:ea typeface="Calibri" panose="020F0502020204030204" pitchFamily="34" charset="0"/>
                          <a:cs typeface="Times New Roman" panose="02020603050405020304" pitchFamily="18" charset="0"/>
                        </a:rPr>
                        <a:t>O5.1. T.PI1. Participación de un mínimo de 70 % de países del CLME+ en el Proyecto y ampliación de la ejecución del PAE al 90 % para 2019; T.PI2. Participación de un mínimo de 33 % de territorios de ultramar del CLME+; T.PI3. Participación de por lo menos 12 organizaciones con mandatos altamente relevantes en el PAE; T.PI4 Por lo menos 30 % de PPI activamente involucrados en la ejecución coordinada del PAE; T.PI5 Valor total de la “cartera”/inversión de USD 350 millones</a:t>
                      </a:r>
                    </a:p>
                  </a:txBody>
                  <a:tcPr marL="68580" marR="68580" marT="0" marB="0"/>
                </a:tc>
                <a:tc>
                  <a:txBody>
                    <a:bodyPr/>
                    <a:lstStyle/>
                    <a:p>
                      <a:pPr marL="0" marR="0">
                        <a:lnSpc>
                          <a:spcPct val="107000"/>
                        </a:lnSpc>
                        <a:spcBef>
                          <a:spcPts val="0"/>
                        </a:spcBef>
                        <a:spcAft>
                          <a:spcPts val="0"/>
                        </a:spcAft>
                      </a:pPr>
                      <a:r>
                        <a:rPr lang="es-419" sz="1800" dirty="0">
                          <a:solidFill>
                            <a:schemeClr val="dk1"/>
                          </a:solidFill>
                          <a:latin typeface="+mn-lt"/>
                          <a:ea typeface="+mn-ea"/>
                          <a:cs typeface="+mn-cs"/>
                        </a:rPr>
                        <a:t>Finalización de base de datos de PPI. Vinculación de PPI con el PAE en la base de datos. La base de datos de PPI es accesible en el sitio web del CLME+, pero no se encuentra con facilidad. No ha pruebas de vinculaciones activas y conscientes por diseño de PPI con la ejecución del PAE, excepto en otros proyectos financiados por el FMAM, p. ej., CC4FISH, REBYC-II LAC, </a:t>
                      </a:r>
                      <a:r>
                        <a:rPr lang="es-419" sz="1800" dirty="0" err="1">
                          <a:solidFill>
                            <a:schemeClr val="dk1"/>
                          </a:solidFill>
                          <a:latin typeface="+mn-lt"/>
                          <a:ea typeface="+mn-ea"/>
                          <a:cs typeface="+mn-cs"/>
                        </a:rPr>
                        <a:t>StewardFish</a:t>
                      </a:r>
                      <a:r>
                        <a:rPr lang="es-419" sz="1800" dirty="0">
                          <a:solidFill>
                            <a:schemeClr val="dk1"/>
                          </a:solidFill>
                          <a:latin typeface="+mn-lt"/>
                          <a:ea typeface="+mn-ea"/>
                          <a:cs typeface="+mn-cs"/>
                        </a:rPr>
                        <a:t>, etc. Todavía no hay datos sobre valores de inversión de proyectos que, por diseño, puedan contribuir con la ejecución del PAE.</a:t>
                      </a:r>
                      <a:endParaRPr lang="es-419" sz="1800" dirty="0">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4041965"/>
                  </a:ext>
                </a:extLst>
              </a:tr>
            </a:tbl>
          </a:graphicData>
        </a:graphic>
      </p:graphicFrame>
    </p:spTree>
    <p:extLst>
      <p:ext uri="{BB962C8B-B14F-4D97-AF65-F5344CB8AC3E}">
        <p14:creationId xmlns:p14="http://schemas.microsoft.com/office/powerpoint/2010/main" val="718113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32158" y="485035"/>
            <a:ext cx="4476307" cy="584775"/>
          </a:xfrm>
          <a:prstGeom prst="rect">
            <a:avLst/>
          </a:prstGeom>
          <a:noFill/>
        </p:spPr>
        <p:txBody>
          <a:bodyPr wrap="square" rtlCol="0">
            <a:spAutoFit/>
          </a:bodyPr>
          <a:lstStyle/>
          <a:p>
            <a:r>
              <a:rPr lang="es-419" dirty="0"/>
              <a:t> </a:t>
            </a:r>
            <a:r>
              <a:rPr lang="es-419" sz="3200" b="1" dirty="0"/>
              <a:t>Logros hasta la fecha</a:t>
            </a:r>
          </a:p>
        </p:txBody>
      </p:sp>
      <p:graphicFrame>
        <p:nvGraphicFramePr>
          <p:cNvPr id="2" name="Table 1">
            <a:extLst>
              <a:ext uri="{FF2B5EF4-FFF2-40B4-BE49-F238E27FC236}">
                <a16:creationId xmlns:a16="http://schemas.microsoft.com/office/drawing/2014/main" id="{A728F4E0-B7D6-964D-B898-DB9016933241}"/>
              </a:ext>
            </a:extLst>
          </p:cNvPr>
          <p:cNvGraphicFramePr>
            <a:graphicFrameLocks noGrp="1"/>
          </p:cNvGraphicFramePr>
          <p:nvPr>
            <p:extLst>
              <p:ext uri="{D42A27DB-BD31-4B8C-83A1-F6EECF244321}">
                <p14:modId xmlns:p14="http://schemas.microsoft.com/office/powerpoint/2010/main" val="3276293410"/>
              </p:ext>
            </p:extLst>
          </p:nvPr>
        </p:nvGraphicFramePr>
        <p:xfrm>
          <a:off x="760765" y="1103979"/>
          <a:ext cx="10862365" cy="4261296"/>
        </p:xfrm>
        <a:graphic>
          <a:graphicData uri="http://schemas.openxmlformats.org/drawingml/2006/table">
            <a:tbl>
              <a:tblPr firstRow="1" bandRow="1">
                <a:tableStyleId>{5C22544A-7EE6-4342-B048-85BDC9FD1C3A}</a:tableStyleId>
              </a:tblPr>
              <a:tblGrid>
                <a:gridCol w="2473739">
                  <a:extLst>
                    <a:ext uri="{9D8B030D-6E8A-4147-A177-3AD203B41FA5}">
                      <a16:colId xmlns:a16="http://schemas.microsoft.com/office/drawing/2014/main" val="4190585096"/>
                    </a:ext>
                  </a:extLst>
                </a:gridCol>
                <a:gridCol w="4391089">
                  <a:extLst>
                    <a:ext uri="{9D8B030D-6E8A-4147-A177-3AD203B41FA5}">
                      <a16:colId xmlns:a16="http://schemas.microsoft.com/office/drawing/2014/main" val="2291573051"/>
                    </a:ext>
                  </a:extLst>
                </a:gridCol>
                <a:gridCol w="3997537">
                  <a:extLst>
                    <a:ext uri="{9D8B030D-6E8A-4147-A177-3AD203B41FA5}">
                      <a16:colId xmlns:a16="http://schemas.microsoft.com/office/drawing/2014/main" val="2313480541"/>
                    </a:ext>
                  </a:extLst>
                </a:gridCol>
              </a:tblGrid>
              <a:tr h="370840">
                <a:tc>
                  <a:txBody>
                    <a:bodyPr/>
                    <a:lstStyle/>
                    <a:p>
                      <a:pPr marL="0" marR="0">
                        <a:lnSpc>
                          <a:spcPct val="107000"/>
                        </a:lnSpc>
                        <a:spcBef>
                          <a:spcPts val="0"/>
                        </a:spcBef>
                        <a:spcAft>
                          <a:spcPts val="0"/>
                        </a:spcAft>
                      </a:pPr>
                      <a:r>
                        <a:rPr lang="es-419" sz="2400" b="1">
                          <a:latin typeface="Calibri" panose="020F0502020204030204" pitchFamily="34" charset="0"/>
                          <a:ea typeface="Calibri" panose="020F0502020204030204" pitchFamily="34" charset="0"/>
                          <a:cs typeface="Times New Roman" panose="02020603050405020304" pitchFamily="18" charset="0"/>
                        </a:rPr>
                        <a:t>Hito/producto</a:t>
                      </a:r>
                    </a:p>
                  </a:txBody>
                  <a:tcPr marL="68580" marR="68580" marT="0" marB="0"/>
                </a:tc>
                <a:tc>
                  <a:txBody>
                    <a:bodyPr/>
                    <a:lstStyle/>
                    <a:p>
                      <a:pPr marL="0" marR="0">
                        <a:lnSpc>
                          <a:spcPct val="107000"/>
                        </a:lnSpc>
                        <a:spcBef>
                          <a:spcPts val="0"/>
                        </a:spcBef>
                        <a:spcAft>
                          <a:spcPts val="0"/>
                        </a:spcAft>
                      </a:pPr>
                      <a:r>
                        <a:rPr lang="es-419" sz="2400" b="1">
                          <a:latin typeface="Calibri" panose="020F0502020204030204" pitchFamily="34" charset="0"/>
                          <a:ea typeface="Calibri" panose="020F0502020204030204" pitchFamily="34" charset="0"/>
                          <a:cs typeface="Times New Roman" panose="02020603050405020304" pitchFamily="18" charset="0"/>
                        </a:rPr>
                        <a:t>Objetivo</a:t>
                      </a:r>
                    </a:p>
                  </a:txBody>
                  <a:tcPr marL="68580" marR="68580" marT="0" marB="0"/>
                </a:tc>
                <a:tc>
                  <a:txBody>
                    <a:bodyPr/>
                    <a:lstStyle/>
                    <a:p>
                      <a:pPr marL="0" marR="0">
                        <a:lnSpc>
                          <a:spcPct val="107000"/>
                        </a:lnSpc>
                        <a:spcBef>
                          <a:spcPts val="0"/>
                        </a:spcBef>
                        <a:spcAft>
                          <a:spcPts val="0"/>
                        </a:spcAft>
                      </a:pPr>
                      <a:r>
                        <a:rPr lang="es-419" sz="2400" b="1" dirty="0">
                          <a:latin typeface="Calibri" panose="020F0502020204030204" pitchFamily="34" charset="0"/>
                          <a:ea typeface="Calibri" panose="020F0502020204030204" pitchFamily="34" charset="0"/>
                          <a:cs typeface="Times New Roman" panose="02020603050405020304" pitchFamily="18" charset="0"/>
                        </a:rPr>
                        <a:t>Describa brevemente el logro (total o parcialmente) </a:t>
                      </a:r>
                    </a:p>
                  </a:txBody>
                  <a:tcPr marL="68580" marR="68580" marT="0" marB="0"/>
                </a:tc>
                <a:extLst>
                  <a:ext uri="{0D108BD9-81ED-4DB2-BD59-A6C34878D82A}">
                    <a16:rowId xmlns:a16="http://schemas.microsoft.com/office/drawing/2014/main" val="511483063"/>
                  </a:ext>
                </a:extLst>
              </a:tr>
              <a:tr h="370840">
                <a:tc>
                  <a:txBody>
                    <a:bodyPr/>
                    <a:lstStyle/>
                    <a:p>
                      <a:pPr marL="0" marR="0">
                        <a:lnSpc>
                          <a:spcPct val="107000"/>
                        </a:lnSpc>
                        <a:spcBef>
                          <a:spcPts val="0"/>
                        </a:spcBef>
                        <a:spcAft>
                          <a:spcPts val="0"/>
                        </a:spcAft>
                      </a:pPr>
                      <a:r>
                        <a:rPr lang="es-419" sz="1800" dirty="0">
                          <a:latin typeface="Calibri" panose="020F0502020204030204" pitchFamily="34" charset="0"/>
                          <a:ea typeface="Calibri" panose="020F0502020204030204" pitchFamily="34" charset="0"/>
                          <a:cs typeface="Times New Roman" panose="02020603050405020304" pitchFamily="18" charset="0"/>
                        </a:rPr>
                        <a:t>Producto 5.2. y Producto 5.3 SOMEE y SyE del PAE</a:t>
                      </a:r>
                    </a:p>
                  </a:txBody>
                  <a:tcPr marL="68580" marR="68580" marT="0" marB="0"/>
                </a:tc>
                <a:tc>
                  <a:txBody>
                    <a:bodyPr/>
                    <a:lstStyle/>
                    <a:p>
                      <a:pPr marL="0" marR="0">
                        <a:lnSpc>
                          <a:spcPct val="107000"/>
                        </a:lnSpc>
                        <a:spcBef>
                          <a:spcPts val="0"/>
                        </a:spcBef>
                        <a:spcAft>
                          <a:spcPts val="0"/>
                        </a:spcAft>
                      </a:pPr>
                      <a:r>
                        <a:rPr lang="es-419" sz="1800" b="0">
                          <a:latin typeface="Calibri" panose="020F0502020204030204" pitchFamily="34" charset="0"/>
                          <a:ea typeface="Calibri" panose="020F0502020204030204" pitchFamily="34" charset="0"/>
                          <a:cs typeface="Times New Roman" panose="02020603050405020304" pitchFamily="18" charset="0"/>
                        </a:rPr>
                        <a:t>TO5.2 T.PI1. Conjuntos de indicadores, enfoques de seguimiento y/o protocolos del CLME+</a:t>
                      </a:r>
                    </a:p>
                    <a:p>
                      <a:pPr marL="0" marR="0">
                        <a:lnSpc>
                          <a:spcPct val="107000"/>
                        </a:lnSpc>
                        <a:spcBef>
                          <a:spcPts val="0"/>
                        </a:spcBef>
                        <a:spcAft>
                          <a:spcPts val="0"/>
                        </a:spcAft>
                      </a:pPr>
                      <a:r>
                        <a:rPr lang="es-419" sz="1800" b="0">
                          <a:latin typeface="Calibri" panose="020F0502020204030204" pitchFamily="34" charset="0"/>
                          <a:ea typeface="Calibri" panose="020F0502020204030204" pitchFamily="34" charset="0"/>
                          <a:cs typeface="Times New Roman" panose="02020603050405020304" pitchFamily="18" charset="0"/>
                        </a:rPr>
                        <a:t>O5.3.T.PI2. Desarrollo de contenido y de contenido en línea de portal(es) web de Estado de CLME+ y SyE de PAE para el final de 2017, y el primer informe de "Estado de..." para a más tardar el final de 2019</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419" sz="1800">
                          <a:solidFill>
                            <a:schemeClr val="dk1"/>
                          </a:solidFill>
                          <a:latin typeface="Calibri" panose="020F0502020204030204" pitchFamily="34" charset="0"/>
                          <a:ea typeface="+mn-ea"/>
                          <a:cs typeface="Times New Roman" panose="02020603050405020304" pitchFamily="18" charset="0"/>
                        </a:rPr>
                        <a:t>Conjuntos de indicadores: pesquerías, contaminación y degradación de hábitats en el plano regional. Libro de trabajo de plantillas con datos de prueba. El progreso ha sido lento en el plano experimental. </a:t>
                      </a:r>
                      <a:r>
                        <a:rPr lang="es-419" sz="1800">
                          <a:solidFill>
                            <a:schemeClr val="dk1"/>
                          </a:solidFill>
                          <a:latin typeface="+mn-lt"/>
                          <a:ea typeface="+mn-ea"/>
                          <a:cs typeface="+mn-cs"/>
                        </a:rPr>
                        <a:t>Se ha creado un perfil de SOMEE en colaboración con la UCP. </a:t>
                      </a:r>
                    </a:p>
                  </a:txBody>
                  <a:tcPr/>
                </a:tc>
                <a:extLst>
                  <a:ext uri="{0D108BD9-81ED-4DB2-BD59-A6C34878D82A}">
                    <a16:rowId xmlns:a16="http://schemas.microsoft.com/office/drawing/2014/main" val="3784041965"/>
                  </a:ext>
                </a:extLst>
              </a:tr>
              <a:tr h="370840">
                <a:tc>
                  <a:txBody>
                    <a:bodyPr/>
                    <a:lstStyle/>
                    <a:p>
                      <a:pPr marL="0" marR="0">
                        <a:lnSpc>
                          <a:spcPct val="107000"/>
                        </a:lnSpc>
                        <a:spcBef>
                          <a:spcPts val="0"/>
                        </a:spcBef>
                        <a:spcAft>
                          <a:spcPts val="0"/>
                        </a:spcAft>
                      </a:pPr>
                      <a:r>
                        <a:rPr lang="es-419" sz="1800" b="0">
                          <a:solidFill>
                            <a:schemeClr val="dk1"/>
                          </a:solidFill>
                          <a:latin typeface="Calibri" panose="020F0502020204030204" pitchFamily="34" charset="0"/>
                          <a:ea typeface="Calibri" panose="020F0502020204030204" pitchFamily="34" charset="0"/>
                          <a:cs typeface="Times New Roman" panose="02020603050405020304" pitchFamily="18" charset="0"/>
                        </a:rPr>
                        <a:t>Producto 5.3. LEARN</a:t>
                      </a:r>
                    </a:p>
                  </a:txBody>
                  <a:tcPr marL="68580" marR="68580" marT="0" marB="0"/>
                </a:tc>
                <a:tc>
                  <a:txBody>
                    <a:bodyPr/>
                    <a:lstStyle/>
                    <a:p>
                      <a:pPr marL="0" marR="0">
                        <a:lnSpc>
                          <a:spcPct val="107000"/>
                        </a:lnSpc>
                        <a:spcBef>
                          <a:spcPts val="0"/>
                        </a:spcBef>
                        <a:spcAft>
                          <a:spcPts val="0"/>
                        </a:spcAft>
                      </a:pPr>
                      <a:r>
                        <a:rPr lang="es-419" sz="1800" b="0">
                          <a:solidFill>
                            <a:schemeClr val="dk1"/>
                          </a:solidFill>
                          <a:latin typeface="Calibri" panose="020F0502020204030204" pitchFamily="34" charset="0"/>
                          <a:ea typeface="Calibri" panose="020F0502020204030204" pitchFamily="34" charset="0"/>
                          <a:cs typeface="Times New Roman" panose="02020603050405020304" pitchFamily="18" charset="0"/>
                        </a:rPr>
                        <a:t>T.PI4 Mínimo de 3 notas de experiencias sobre ejecución del PAE , y 4 sobre gestión basada en los ecosistemas/enfoque ecosistémico de la pesca en el CLME+</a:t>
                      </a:r>
                    </a:p>
                  </a:txBody>
                  <a:tcPr marL="68580" marR="68580" marT="0" marB="0"/>
                </a:tc>
                <a:tc>
                  <a:txBody>
                    <a:bodyPr/>
                    <a:lstStyle/>
                    <a:p>
                      <a:pPr marL="0" marR="0">
                        <a:lnSpc>
                          <a:spcPct val="107000"/>
                        </a:lnSpc>
                        <a:spcBef>
                          <a:spcPts val="0"/>
                        </a:spcBef>
                        <a:spcAft>
                          <a:spcPts val="0"/>
                        </a:spcAft>
                      </a:pPr>
                      <a:r>
                        <a:rPr lang="es-419" sz="1800" b="0" dirty="0">
                          <a:solidFill>
                            <a:schemeClr val="dk1"/>
                          </a:solidFill>
                          <a:latin typeface="Calibri" panose="020F0502020204030204" pitchFamily="34" charset="0"/>
                          <a:ea typeface="Calibri" panose="020F0502020204030204" pitchFamily="34" charset="0"/>
                          <a:cs typeface="Times New Roman" panose="02020603050405020304" pitchFamily="18" charset="0"/>
                        </a:rPr>
                        <a:t>No se han producido notas de experiencias. En espera de productos del subproyecto con experiencias positivas</a:t>
                      </a:r>
                    </a:p>
                  </a:txBody>
                  <a:tcPr marL="68580" marR="68580" marT="0" marB="0"/>
                </a:tc>
                <a:extLst>
                  <a:ext uri="{0D108BD9-81ED-4DB2-BD59-A6C34878D82A}">
                    <a16:rowId xmlns:a16="http://schemas.microsoft.com/office/drawing/2014/main" val="1065739209"/>
                  </a:ext>
                </a:extLst>
              </a:tr>
            </a:tbl>
          </a:graphicData>
        </a:graphic>
      </p:graphicFrame>
    </p:spTree>
    <p:extLst>
      <p:ext uri="{BB962C8B-B14F-4D97-AF65-F5344CB8AC3E}">
        <p14:creationId xmlns:p14="http://schemas.microsoft.com/office/powerpoint/2010/main" val="2868683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00959843"/>
              </p:ext>
            </p:extLst>
          </p:nvPr>
        </p:nvGraphicFramePr>
        <p:xfrm>
          <a:off x="215930" y="1097593"/>
          <a:ext cx="9901193" cy="5577840"/>
        </p:xfrm>
        <a:graphic>
          <a:graphicData uri="http://schemas.openxmlformats.org/drawingml/2006/table">
            <a:tbl>
              <a:tblPr firstRow="1" bandRow="1">
                <a:tableStyleId>{5C22544A-7EE6-4342-B048-85BDC9FD1C3A}</a:tableStyleId>
              </a:tblPr>
              <a:tblGrid>
                <a:gridCol w="496864">
                  <a:extLst>
                    <a:ext uri="{9D8B030D-6E8A-4147-A177-3AD203B41FA5}">
                      <a16:colId xmlns:a16="http://schemas.microsoft.com/office/drawing/2014/main" val="20000"/>
                    </a:ext>
                  </a:extLst>
                </a:gridCol>
                <a:gridCol w="3502801">
                  <a:extLst>
                    <a:ext uri="{9D8B030D-6E8A-4147-A177-3AD203B41FA5}">
                      <a16:colId xmlns:a16="http://schemas.microsoft.com/office/drawing/2014/main" val="20001"/>
                    </a:ext>
                  </a:extLst>
                </a:gridCol>
                <a:gridCol w="3418124">
                  <a:extLst>
                    <a:ext uri="{9D8B030D-6E8A-4147-A177-3AD203B41FA5}">
                      <a16:colId xmlns:a16="http://schemas.microsoft.com/office/drawing/2014/main" val="20002"/>
                    </a:ext>
                  </a:extLst>
                </a:gridCol>
                <a:gridCol w="2483404">
                  <a:extLst>
                    <a:ext uri="{9D8B030D-6E8A-4147-A177-3AD203B41FA5}">
                      <a16:colId xmlns:a16="http://schemas.microsoft.com/office/drawing/2014/main" val="20003"/>
                    </a:ext>
                  </a:extLst>
                </a:gridCol>
              </a:tblGrid>
              <a:tr h="0">
                <a:tc>
                  <a:txBody>
                    <a:bodyPr/>
                    <a:lstStyle/>
                    <a:p>
                      <a:r>
                        <a:rPr lang="es-419">
                          <a:solidFill>
                            <a:schemeClr val="bg1"/>
                          </a:solidFill>
                        </a:rPr>
                        <a:t>N.º</a:t>
                      </a:r>
                    </a:p>
                  </a:txBody>
                  <a:tcPr>
                    <a:solidFill>
                      <a:schemeClr val="accent6">
                        <a:lumMod val="50000"/>
                      </a:schemeClr>
                    </a:solidFill>
                  </a:tcPr>
                </a:tc>
                <a:tc>
                  <a:txBody>
                    <a:bodyPr/>
                    <a:lstStyle/>
                    <a:p>
                      <a:r>
                        <a:rPr lang="es-419" dirty="0">
                          <a:solidFill>
                            <a:schemeClr val="bg1"/>
                          </a:solidFill>
                        </a:rPr>
                        <a:t>Dificultad</a:t>
                      </a:r>
                    </a:p>
                  </a:txBody>
                  <a:tcPr>
                    <a:solidFill>
                      <a:schemeClr val="accent6">
                        <a:lumMod val="50000"/>
                      </a:schemeClr>
                    </a:solidFill>
                  </a:tcPr>
                </a:tc>
                <a:tc>
                  <a:txBody>
                    <a:bodyPr/>
                    <a:lstStyle/>
                    <a:p>
                      <a:r>
                        <a:rPr lang="es-419">
                          <a:solidFill>
                            <a:schemeClr val="bg1"/>
                          </a:solidFill>
                        </a:rPr>
                        <a:t>Medidas de mitigación</a:t>
                      </a:r>
                    </a:p>
                  </a:txBody>
                  <a:tcPr>
                    <a:solidFill>
                      <a:schemeClr val="accent6">
                        <a:lumMod val="50000"/>
                      </a:schemeClr>
                    </a:solidFill>
                  </a:tcPr>
                </a:tc>
                <a:tc>
                  <a:txBody>
                    <a:bodyPr/>
                    <a:lstStyle/>
                    <a:p>
                      <a:r>
                        <a:rPr lang="es-419">
                          <a:solidFill>
                            <a:schemeClr val="bg1"/>
                          </a:solidFill>
                        </a:rPr>
                        <a:t>Para cuándo</a:t>
                      </a:r>
                    </a:p>
                  </a:txBody>
                  <a:tcPr>
                    <a:solidFill>
                      <a:schemeClr val="accent6">
                        <a:lumMod val="50000"/>
                      </a:schemeClr>
                    </a:solidFill>
                  </a:tcPr>
                </a:tc>
                <a:extLst>
                  <a:ext uri="{0D108BD9-81ED-4DB2-BD59-A6C34878D82A}">
                    <a16:rowId xmlns:a16="http://schemas.microsoft.com/office/drawing/2014/main" val="10000"/>
                  </a:ext>
                </a:extLst>
              </a:tr>
              <a:tr h="370840">
                <a:tc>
                  <a:txBody>
                    <a:bodyPr/>
                    <a:lstStyle/>
                    <a:p>
                      <a:r>
                        <a:rPr lang="es-419" sz="1800"/>
                        <a:t>1</a:t>
                      </a:r>
                    </a:p>
                  </a:txBody>
                  <a:tcPr/>
                </a:tc>
                <a:tc>
                  <a:txBody>
                    <a:bodyPr/>
                    <a:lstStyle/>
                    <a:p>
                      <a:pPr marL="0" marR="0">
                        <a:lnSpc>
                          <a:spcPct val="107000"/>
                        </a:lnSpc>
                        <a:spcBef>
                          <a:spcPts val="0"/>
                        </a:spcBef>
                        <a:spcAft>
                          <a:spcPts val="0"/>
                        </a:spcAft>
                      </a:pPr>
                      <a:r>
                        <a:rPr lang="es-419" sz="1800">
                          <a:latin typeface="Calibri" panose="020F0502020204030204" pitchFamily="34" charset="0"/>
                          <a:ea typeface="Calibri" panose="020F0502020204030204" pitchFamily="34" charset="0"/>
                          <a:cs typeface="Times New Roman" panose="02020603050405020304" pitchFamily="18" charset="0"/>
                        </a:rPr>
                        <a:t>La información básica de productos de NIC, PPI y gestión basada en los ecosistemas/enfoque ecosistémico de la pesca no está en línea ni la facilitan personas, organizaciones asociadas, puntos focales nacionales...</a:t>
                      </a:r>
                    </a:p>
                  </a:txBody>
                  <a:tcPr marL="68580" marR="68580" marT="0" marB="0"/>
                </a:tc>
                <a:tc>
                  <a:txBody>
                    <a:bodyPr/>
                    <a:lstStyle/>
                    <a:p>
                      <a:r>
                        <a:rPr lang="es-419" sz="1800" dirty="0">
                          <a:solidFill>
                            <a:schemeClr val="dk1"/>
                          </a:solidFill>
                          <a:latin typeface="Calibri" panose="020F0502020204030204" pitchFamily="34" charset="0"/>
                          <a:ea typeface="+mn-ea"/>
                          <a:cs typeface="Times New Roman" panose="02020603050405020304" pitchFamily="18" charset="0"/>
                        </a:rPr>
                        <a:t>Contratación de prueba de investigadores en el país, conscientes de que dicha financiación no es sostenible más allá del proyecto </a:t>
                      </a:r>
                    </a:p>
                  </a:txBody>
                  <a:tcPr/>
                </a:tc>
                <a:tc>
                  <a:txBody>
                    <a:bodyPr/>
                    <a:lstStyle/>
                    <a:p>
                      <a:r>
                        <a:rPr lang="es-419" sz="1800">
                          <a:solidFill>
                            <a:schemeClr val="dk1"/>
                          </a:solidFill>
                          <a:latin typeface="Calibri" panose="020F0502020204030204" pitchFamily="34" charset="0"/>
                          <a:ea typeface="+mn-ea"/>
                          <a:cs typeface="Times New Roman" panose="02020603050405020304" pitchFamily="18" charset="0"/>
                        </a:rPr>
                        <a:t>Después que se informe al Comité Directivo del Proyecto de las limitaciones de información, y en caso de que acceda al pago de los datos como nueva práctica normal</a:t>
                      </a:r>
                    </a:p>
                  </a:txBody>
                  <a:tcPr/>
                </a:tc>
                <a:extLst>
                  <a:ext uri="{0D108BD9-81ED-4DB2-BD59-A6C34878D82A}">
                    <a16:rowId xmlns:a16="http://schemas.microsoft.com/office/drawing/2014/main" val="10001"/>
                  </a:ext>
                </a:extLst>
              </a:tr>
              <a:tr h="370840">
                <a:tc>
                  <a:txBody>
                    <a:bodyPr/>
                    <a:lstStyle/>
                    <a:p>
                      <a:r>
                        <a:rPr lang="es-419" sz="1800"/>
                        <a:t>2</a:t>
                      </a:r>
                    </a:p>
                  </a:txBody>
                  <a:tcPr/>
                </a:tc>
                <a:tc>
                  <a:txBody>
                    <a:bodyPr/>
                    <a:lstStyle/>
                    <a:p>
                      <a:r>
                        <a:rPr lang="es-419" sz="1800">
                          <a:solidFill>
                            <a:schemeClr val="dk1"/>
                          </a:solidFill>
                          <a:latin typeface="Calibri" panose="020F0502020204030204" pitchFamily="34" charset="0"/>
                          <a:ea typeface="+mn-ea"/>
                          <a:cs typeface="Times New Roman" panose="02020603050405020304" pitchFamily="18" charset="0"/>
                        </a:rPr>
                        <a:t>Bajo nivel de conciencia o interés en las limitaciones de información del PAE del CLME+ por parte de los encuestados </a:t>
                      </a:r>
                    </a:p>
                  </a:txBody>
                  <a:tcPr/>
                </a:tc>
                <a:tc>
                  <a:txBody>
                    <a:bodyPr/>
                    <a:lstStyle/>
                    <a:p>
                      <a:r>
                        <a:rPr lang="es-419" sz="1800">
                          <a:solidFill>
                            <a:schemeClr val="dk1"/>
                          </a:solidFill>
                          <a:latin typeface="Calibri" panose="020F0502020204030204" pitchFamily="34" charset="0"/>
                          <a:ea typeface="+mn-ea"/>
                          <a:cs typeface="Times New Roman" panose="02020603050405020304" pitchFamily="18" charset="0"/>
                        </a:rPr>
                        <a:t>Más allá del alcance de CERMES. Requiere la ejecución de campañas de comunicación. </a:t>
                      </a:r>
                    </a:p>
                  </a:txBody>
                  <a:tcPr/>
                </a:tc>
                <a:tc>
                  <a:txBody>
                    <a:bodyPr/>
                    <a:lstStyle/>
                    <a:p>
                      <a:r>
                        <a:rPr lang="es-419" sz="1800">
                          <a:solidFill>
                            <a:schemeClr val="dk1"/>
                          </a:solidFill>
                          <a:latin typeface="Calibri" panose="020F0502020204030204" pitchFamily="34" charset="0"/>
                          <a:ea typeface="+mn-ea"/>
                          <a:cs typeface="Times New Roman" panose="02020603050405020304" pitchFamily="18" charset="0"/>
                        </a:rPr>
                        <a:t>Se logrará en menor tiempo si la UCP accede a renovar el esfuerzo de comunicación, con la ayuda del Comité Directivo del Proyecto.</a:t>
                      </a:r>
                    </a:p>
                  </a:txBody>
                  <a:tcPr/>
                </a:tc>
                <a:extLst>
                  <a:ext uri="{0D108BD9-81ED-4DB2-BD59-A6C34878D82A}">
                    <a16:rowId xmlns:a16="http://schemas.microsoft.com/office/drawing/2014/main" val="10002"/>
                  </a:ext>
                </a:extLst>
              </a:tr>
              <a:tr h="370840">
                <a:tc>
                  <a:txBody>
                    <a:bodyPr/>
                    <a:lstStyle/>
                    <a:p>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419" sz="1800">
                          <a:solidFill>
                            <a:schemeClr val="dk1"/>
                          </a:solidFill>
                          <a:latin typeface="Calibri" panose="020F0502020204030204" pitchFamily="34" charset="0"/>
                          <a:ea typeface="+mn-ea"/>
                          <a:cs typeface="Times New Roman" panose="02020603050405020304" pitchFamily="18" charset="0"/>
                        </a:rPr>
                        <a:t>Es difícil contar con la participación de algunos subproyectos a través de sus consultores contratados y debido a las demoras.</a:t>
                      </a:r>
                    </a:p>
                  </a:txBody>
                  <a:tcPr/>
                </a:tc>
                <a:tc>
                  <a:txBody>
                    <a:bodyPr/>
                    <a:lstStyle/>
                    <a:p>
                      <a:r>
                        <a:rPr lang="es-419" sz="1800">
                          <a:solidFill>
                            <a:schemeClr val="dk1"/>
                          </a:solidFill>
                          <a:latin typeface="Calibri" panose="020F0502020204030204" pitchFamily="34" charset="0"/>
                          <a:ea typeface="+mn-ea"/>
                          <a:cs typeface="Times New Roman" panose="02020603050405020304" pitchFamily="18" charset="0"/>
                        </a:rPr>
                        <a:t>Se está pidiendo a las organizaciones asociadas que ayuden más con la ejecución. </a:t>
                      </a:r>
                    </a:p>
                  </a:txBody>
                  <a:tcPr/>
                </a:tc>
                <a:tc>
                  <a:txBody>
                    <a:bodyPr/>
                    <a:lstStyle/>
                    <a:p>
                      <a:r>
                        <a:rPr lang="es-419" sz="1800" dirty="0">
                          <a:solidFill>
                            <a:schemeClr val="dk1"/>
                          </a:solidFill>
                          <a:latin typeface="Calibri" panose="020F0502020204030204" pitchFamily="34" charset="0"/>
                          <a:ea typeface="+mn-ea"/>
                          <a:cs typeface="Times New Roman" panose="02020603050405020304" pitchFamily="18" charset="0"/>
                        </a:rPr>
                        <a:t>Se logrará en menor tiempo si las organizaciones facilitan la operación.</a:t>
                      </a:r>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6799521" y="542358"/>
            <a:ext cx="5342861" cy="584775"/>
          </a:xfrm>
          <a:prstGeom prst="rect">
            <a:avLst/>
          </a:prstGeom>
          <a:noFill/>
        </p:spPr>
        <p:txBody>
          <a:bodyPr wrap="square" rtlCol="0">
            <a:spAutoFit/>
          </a:bodyPr>
          <a:lstStyle/>
          <a:p>
            <a:r>
              <a:rPr lang="es-419" sz="3200" b="1" dirty="0"/>
              <a:t>Dificultades que se enfrentan</a:t>
            </a:r>
          </a:p>
        </p:txBody>
      </p:sp>
    </p:spTree>
    <p:extLst>
      <p:ext uri="{BB962C8B-B14F-4D97-AF65-F5344CB8AC3E}">
        <p14:creationId xmlns:p14="http://schemas.microsoft.com/office/powerpoint/2010/main" val="4954512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TotalTime>
  <Words>1164</Words>
  <Application>Microsoft Macintosh PowerPoint</Application>
  <PresentationFormat>Widescreen</PresentationFormat>
  <Paragraphs>107</Paragraphs>
  <Slides>11</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vt:i4>
      </vt:variant>
    </vt:vector>
  </HeadingPairs>
  <TitlesOfParts>
    <vt:vector size="24" baseType="lpstr">
      <vt:lpstr>ArialUnicodeMS</vt:lpstr>
      <vt:lpstr>MS PGothic</vt:lpstr>
      <vt:lpstr>Arial</vt:lpstr>
      <vt:lpstr>Avenir Book</vt:lpstr>
      <vt:lpstr>Avenir Heavy</vt:lpstr>
      <vt:lpstr>Avenir Heavy Oblique</vt:lpstr>
      <vt:lpstr>Avenir Medium</vt:lpstr>
      <vt:lpstr>Calibri</vt:lpstr>
      <vt:lpstr>Calibri Light</vt:lpstr>
      <vt:lpstr>LucidaGrande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Soporte Operadora Ming</dc:creator>
  <cp:lastModifiedBy>Soporte Operadora Ming</cp:lastModifiedBy>
  <cp:revision>31</cp:revision>
  <dcterms:created xsi:type="dcterms:W3CDTF">2018-04-14T01:21:04Z</dcterms:created>
  <dcterms:modified xsi:type="dcterms:W3CDTF">2018-06-15T22:34:15Z</dcterms:modified>
</cp:coreProperties>
</file>