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1" r:id="rId3"/>
    <p:sldId id="263" r:id="rId4"/>
    <p:sldId id="269" r:id="rId5"/>
    <p:sldId id="268" r:id="rId6"/>
    <p:sldId id="264" r:id="rId7"/>
    <p:sldId id="265" r:id="rId8"/>
    <p:sldId id="266" r:id="rId9"/>
    <p:sldId id="270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C2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4"/>
  </p:normalViewPr>
  <p:slideViewPr>
    <p:cSldViewPr snapToGrid="0" snapToObjects="1">
      <p:cViewPr varScale="1">
        <p:scale>
          <a:sx n="90" d="100"/>
          <a:sy n="90" d="100"/>
        </p:scale>
        <p:origin x="23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DA3405A1-2637-5146-831A-86F08B29A1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D284D7C-E679-5C40-8AE0-4EF625B7A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ED9C21"/>
          </a:solidFill>
          <a:ln>
            <a:solidFill>
              <a:srgbClr val="F39F46"/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3A03C7-2C6C-8349-AFD0-8FCB31E777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910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61B8553-10B4-9D40-BC76-1B4B5F0E65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E0C33-1507-8947-8B96-9DCF6DC59B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FF3F77-78ED-1242-9925-82D98015A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01FB24C-63CF-F348-AACA-B026467156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83FA8A-E9AA-EE4A-B3AB-864CC410F3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26721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00DC967-95E5-E14C-97C5-687CFF7E4C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FE23F-24E2-264A-B934-372A3BFB4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25B8C3-7875-C241-BA3B-F4B33017FB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B482F5-5D84-4B43-9FC7-C54793AAC6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Clr>
                <a:srgbClr val="ED9C21"/>
              </a:buClr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6237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250E9C9-6CBB-3340-92BD-8AD1BC58C9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6A3F93-37D0-3C44-B596-03DD676AC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682F00-C517-1A43-8F03-1A4A05C090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7AC0A6BE-40DC-1C4D-9C74-695B6E79B3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394023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88F4B82A-A45C-2E48-841D-FB309222382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394017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7FA233D-F0FD-9440-8EC4-BD48ADC70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394017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47CFD0A8-A522-D54B-BA53-66D7649CAA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86F1A034-C8D6-E649-B852-E30E9F5405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B4277004-05C6-5C46-86D8-B0610710D7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713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B712473-6620-704B-9C67-0E3825FDE6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F7B7A-21C3-394B-AE4F-41712FF5D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A29A90-D113-D344-8123-0396125169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5" name="Table Placeholder 3">
            <a:extLst>
              <a:ext uri="{FF2B5EF4-FFF2-40B4-BE49-F238E27FC236}">
                <a16:creationId xmlns:a16="http://schemas.microsoft.com/office/drawing/2014/main" id="{025090D9-26C8-E54D-9D3D-16EF55C742C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66224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418DD2-1C3D-BA49-AA31-0041BB23C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67441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0B17866E-31D4-EC42-B35E-6C18B2330D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B2CC27-84CC-DC48-AF50-27CAB06E86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ED9C21"/>
          </a:solidFill>
          <a:ln>
            <a:solidFill>
              <a:srgbClr val="ED9C21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83FAC-B322-D34E-B98D-963CB52661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0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2E2835-2BE0-0C4C-A77C-E1F4820E8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9" y="170691"/>
            <a:ext cx="2565979" cy="108624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603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7735A3-5E2B-8E43-BFBB-642A3C1F51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4D9C2-2BAC-FB4B-A629-BFF93602B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D9C21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r>
              <a:rPr lang="es-419" sz="4000" dirty="0"/>
              <a:t>UNOPS-PNUMA Ejecución colaborativa                                del Proyecto CLME+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754B6CE-9802-D04E-8FDC-A6BE5F69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A8308-96D4-784F-9733-0CF46146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3B36E-7322-2745-9374-DF1755CFB489}"/>
              </a:ext>
            </a:extLst>
          </p:cNvPr>
          <p:cNvSpPr txBox="1"/>
          <p:nvPr/>
        </p:nvSpPr>
        <p:spPr bwMode="auto">
          <a:xfrm>
            <a:off x="2506125" y="6470263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Catalizar la ejecución del Programa de Acción Estratégica de los GEM del Caribe y la Plataforma Continental del Norte de Brasil (2015-2020)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5052C5-0AE4-40DE-9DEC-BC4521787E81}"/>
              </a:ext>
            </a:extLst>
          </p:cNvPr>
          <p:cNvSpPr/>
          <p:nvPr/>
        </p:nvSpPr>
        <p:spPr>
          <a:xfrm>
            <a:off x="2768338" y="3711550"/>
            <a:ext cx="6655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PNUMA/LOA/DEPI/2016/MCEB-CEP/002</a:t>
            </a:r>
          </a:p>
          <a:p>
            <a:endParaRPr lang="en-JM" sz="2400" b="1" dirty="0"/>
          </a:p>
          <a:p>
            <a:endParaRPr lang="en-JM" sz="2400" b="1" dirty="0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DDB38CC-A991-9B43-BF0E-E0304C9D25A4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79530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38363" y="653903"/>
            <a:ext cx="50774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500" b="1" dirty="0"/>
              <a:t>Recomendaciones transversales para la exitosa ejecución del proyecto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2C2569-5770-42FD-9EED-21864A89B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54845"/>
              </p:ext>
            </p:extLst>
          </p:nvPr>
        </p:nvGraphicFramePr>
        <p:xfrm>
          <a:off x="307625" y="1548352"/>
          <a:ext cx="11029361" cy="3643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29361">
                  <a:extLst>
                    <a:ext uri="{9D8B030D-6E8A-4147-A177-3AD203B41FA5}">
                      <a16:colId xmlns:a16="http://schemas.microsoft.com/office/drawing/2014/main" val="3003262958"/>
                    </a:ext>
                  </a:extLst>
                </a:gridCol>
              </a:tblGrid>
              <a:tr h="599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Se debe reconocer el nivel de esfuerzo requerido para ejecutar actividades de modo que los organismos los prioricen del mismo modo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707499006"/>
                  </a:ext>
                </a:extLst>
              </a:tr>
              <a:tr h="421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Algunos de los productos deben refinarse para reflejar lo que sea financieramente viable en el marco del proyecto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006717378"/>
                  </a:ext>
                </a:extLst>
              </a:tr>
              <a:tr h="71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Dados los estrechos vínculos cuando muchas actividades de asociados pasan a la ejecución plena, habrá la necesidad de establecer colaboraciones aún más estrechas entre los organismos ejecutores del CLME+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3977487235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La UCP del CLME+ goza de una posición idónea para ayudar a aumentar el apoyo y el compromiso de los países con la ejecución de actividades de los subproyectos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9306444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A fin de asegurar la perfecta integración de los informes de "Estado de..." en el SOMEE se necesitará una colaboración muy estrecha en el curso de los próximos 12 a 15 meses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928322985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/>
                        <a:t>La incorporación del apoyo a las Comunicaciones del Comité Directivo del Proyecto debe usarse para ayudar a elevar la visibilidad del proyecto en la región</a:t>
                      </a: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1636615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64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7EEE2F6-84D0-C44B-A2EE-BF478D895A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262F3-E067-9241-8709-5C36F1B2A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D9C21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s-419" sz="5400" dirty="0"/>
              <a:t>GRACIAS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D5019A-A8EB-214E-A51E-7D6C6CB2A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80424-F85F-514C-AF07-3F2397022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BC82D-7753-FE45-8400-299B733CF6B7}"/>
              </a:ext>
            </a:extLst>
          </p:cNvPr>
          <p:cNvSpPr txBox="1"/>
          <p:nvPr/>
        </p:nvSpPr>
        <p:spPr bwMode="auto">
          <a:xfrm>
            <a:off x="2483201" y="6465175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Catalizar la ejecución del Programa de Acción Estratégica de los GEM del Caribe y la Plataforma Continental del Norte de Brasil (2015-2020)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DDBEC0EF-3B00-EA47-A8E8-604E0F6EF478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10570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9372" y="648585"/>
            <a:ext cx="356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Introducción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39A19D29-9BEC-4FBD-9CC5-0D649BD9F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4" b="9223"/>
          <a:stretch/>
        </p:blipFill>
        <p:spPr>
          <a:xfrm>
            <a:off x="1543858" y="1340528"/>
            <a:ext cx="9059039" cy="43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9372" y="648585"/>
            <a:ext cx="356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Introducción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725DD1-19E6-44F6-9ADD-69E875D98CFC}"/>
              </a:ext>
            </a:extLst>
          </p:cNvPr>
          <p:cNvSpPr txBox="1">
            <a:spLocks/>
          </p:cNvSpPr>
          <p:nvPr/>
        </p:nvSpPr>
        <p:spPr>
          <a:xfrm>
            <a:off x="272816" y="1316741"/>
            <a:ext cx="6052569" cy="489267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419" sz="2700" dirty="0"/>
              <a:t>…funge como </a:t>
            </a:r>
            <a:r>
              <a:rPr lang="es-419" sz="2700" b="1" dirty="0"/>
              <a:t>organismo ejecutor administrativo y coordinador</a:t>
            </a:r>
          </a:p>
          <a:p>
            <a:pPr>
              <a:buFont typeface="Arial" panose="020B0604020202020204" pitchFamily="34" charset="0"/>
              <a:buNone/>
            </a:pPr>
            <a:r>
              <a:rPr lang="es-419" sz="2700" b="1" u="sng" dirty="0"/>
              <a:t>Responsabilidades:</a:t>
            </a:r>
          </a:p>
          <a:p>
            <a:pPr>
              <a:buFont typeface="Arial" panose="020B0604020202020204" pitchFamily="34" charset="0"/>
              <a:buNone/>
            </a:pPr>
            <a:r>
              <a:rPr lang="es-419" sz="2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Apoyar la ejecución conjunta de acciones en arreglo a distintos Protocolos del Convenio de Cartagena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Elaborar un acuerdo formal entre Brasil y el CEP del PNUMA</a:t>
            </a:r>
            <a:r>
              <a:rPr lang="es-419" dirty="0">
                <a:highlight>
                  <a:srgbClr val="FFFF00"/>
                </a:highlight>
              </a:rPr>
              <a:t> </a:t>
            </a:r>
            <a:r>
              <a:rPr lang="es-419" b="1" dirty="0"/>
              <a:t>(O.1.1)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STAC conjunto y Hoja de ruta de los Protocolos LBS/SPAW</a:t>
            </a:r>
            <a:r>
              <a:rPr lang="es-419" dirty="0">
                <a:highlight>
                  <a:srgbClr val="00FF00"/>
                </a:highlight>
              </a:rPr>
              <a:t> </a:t>
            </a:r>
            <a:r>
              <a:rPr lang="es-419" b="1" dirty="0"/>
              <a:t>(O.1.1)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Estrategias y planes de acción regionales sobre nutrientes y hábitats </a:t>
            </a:r>
            <a:r>
              <a:rPr lang="es-419" b="1" dirty="0"/>
              <a:t>(O.2.1) - en curso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Evaluación de referencia sobre nutrientes y hábitats </a:t>
            </a:r>
            <a:r>
              <a:rPr lang="es-419" b="1" dirty="0"/>
              <a:t>(O.4.1) - en curso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Planes de inversión/estudios de caso sobre nutrientes y hábitats </a:t>
            </a:r>
            <a:r>
              <a:rPr lang="es-419" b="1" dirty="0"/>
              <a:t>(O.4.2) - para iniciar en 2019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Crear portales web y presentar en estos información pertinente – informes de </a:t>
            </a:r>
            <a:r>
              <a:rPr lang="es-419" dirty="0">
                <a:highlight>
                  <a:srgbClr val="FFFF00"/>
                </a:highlight>
              </a:rPr>
              <a:t>Estado de la contaminación y </a:t>
            </a:r>
            <a:r>
              <a:rPr lang="es-419" dirty="0"/>
              <a:t>Estado de los hábitats </a:t>
            </a:r>
            <a:r>
              <a:rPr lang="es-419" b="1" dirty="0"/>
              <a:t>(O.5.2 &amp; 5.3) - en curso</a:t>
            </a:r>
          </a:p>
          <a:p>
            <a:pPr lvl="1">
              <a:buFont typeface="Courier New" pitchFamily="49" charset="0"/>
              <a:buChar char="o"/>
            </a:pPr>
            <a:r>
              <a:rPr lang="es-419" dirty="0"/>
              <a:t>Desarrollar/ejecutar subproyecto(s) para la Plataforma Continental del Norte de Brasil y el Caribe Oriental </a:t>
            </a:r>
            <a:r>
              <a:rPr lang="es-419" b="1" dirty="0"/>
              <a:t>(O.3.4) - en curso</a:t>
            </a:r>
          </a:p>
          <a:p>
            <a:pPr lvl="1">
              <a:buFont typeface="Courier New" pitchFamily="49" charset="0"/>
              <a:buChar char="o"/>
            </a:pPr>
            <a:endParaRPr lang="en-GB" dirty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endParaRPr lang="en-GB" dirty="0"/>
          </a:p>
          <a:p>
            <a:endParaRPr lang="en-US" dirty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0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76447" y="1461977"/>
            <a:ext cx="11111023" cy="4178595"/>
          </a:xfrm>
        </p:spPr>
        <p:txBody>
          <a:bodyPr/>
          <a:lstStyle/>
          <a:p>
            <a:r>
              <a:rPr lang="es-419" b="1" dirty="0"/>
              <a:t>Estado de la ejecución técnica: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s-419" b="1" dirty="0"/>
              <a:t>Estado de los gastos financieros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666749"/>
              </p:ext>
            </p:extLst>
          </p:nvPr>
        </p:nvGraphicFramePr>
        <p:xfrm>
          <a:off x="276447" y="2001243"/>
          <a:ext cx="10139763" cy="112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8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411">
                <a:tc>
                  <a:txBody>
                    <a:bodyPr/>
                    <a:lstStyle/>
                    <a:p>
                      <a:r>
                        <a:rPr lang="es-419" dirty="0"/>
                        <a:t>Según lo programado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Demoras moderadas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Importante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574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56562"/>
              </p:ext>
            </p:extLst>
          </p:nvPr>
        </p:nvGraphicFramePr>
        <p:xfrm>
          <a:off x="276447" y="4749227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Según lo programado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Demoras moderadas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Importante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8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3066"/>
              </p:ext>
            </p:extLst>
          </p:nvPr>
        </p:nvGraphicFramePr>
        <p:xfrm>
          <a:off x="264570" y="1371939"/>
          <a:ext cx="9930809" cy="4807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Categoría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Finalizado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1 de 2                        C 3:   0 de 3                        C 5: 2 de 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0 de 2                        C 4:   0 de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Según lo programado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1 de 2                        C 3:    0 de 3                        C 5: 5 de 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2 de 2                        C 4:    5 de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Bajo riesgo de no terminar a tiempo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3:    3 de 3               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Ninguno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4:    0 de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terminar a tiempo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3:     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de 3*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Ninguno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4:     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de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17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lograr el objetivo 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3:      0 de 3              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Ninguno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</a:t>
                      </a:r>
                      <a:r>
                        <a:rPr kumimoji="0" lang="es-419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Ninguno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C 4:      </a:t>
                      </a:r>
                      <a:r>
                        <a:rPr kumimoji="0" lang="es-419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de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08823" y="661283"/>
            <a:ext cx="518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600" b="1" dirty="0"/>
              <a:t>Balance de la ejecución del proyecto</a:t>
            </a:r>
          </a:p>
        </p:txBody>
      </p:sp>
    </p:spTree>
    <p:extLst>
      <p:ext uri="{BB962C8B-B14F-4D97-AF65-F5344CB8AC3E}">
        <p14:creationId xmlns:p14="http://schemas.microsoft.com/office/powerpoint/2010/main" val="164152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7FF267-90E6-4069-92A1-213DBF1F3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24946"/>
              </p:ext>
            </p:extLst>
          </p:nvPr>
        </p:nvGraphicFramePr>
        <p:xfrm>
          <a:off x="306069" y="1361136"/>
          <a:ext cx="9517440" cy="5551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257">
                  <a:extLst>
                    <a:ext uri="{9D8B030D-6E8A-4147-A177-3AD203B41FA5}">
                      <a16:colId xmlns:a16="http://schemas.microsoft.com/office/drawing/2014/main" val="2093289438"/>
                    </a:ext>
                  </a:extLst>
                </a:gridCol>
                <a:gridCol w="884986">
                  <a:extLst>
                    <a:ext uri="{9D8B030D-6E8A-4147-A177-3AD203B41FA5}">
                      <a16:colId xmlns:a16="http://schemas.microsoft.com/office/drawing/2014/main" val="2535183816"/>
                    </a:ext>
                  </a:extLst>
                </a:gridCol>
                <a:gridCol w="7013197">
                  <a:extLst>
                    <a:ext uri="{9D8B030D-6E8A-4147-A177-3AD203B41FA5}">
                      <a16:colId xmlns:a16="http://schemas.microsoft.com/office/drawing/2014/main" val="2307506681"/>
                    </a:ext>
                  </a:extLst>
                </a:gridCol>
              </a:tblGrid>
              <a:tr h="412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Hito/producto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Objetivo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Describa brevemente el logro (total o parcial) 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94278114"/>
                  </a:ext>
                </a:extLst>
              </a:tr>
              <a:tr h="1045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/>
                        <a:t>Producto 1.1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T.PI1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Acuerdo en torno a áreas de cooperación con el Gobierno de Brasil; Decisión de la Reunión Intergubernamental de 2016 para que la Secretaría establezca un acuerdo de cooperación con Brasil; Se ha propuesto y acordado un marco de MdE; Se ha preparado el MdE y se ha enviado a Brasil para revisión; Se espera su firma para finales de mayo de 2018.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3650556965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/>
                        <a:t> 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T.PI2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Aprobación de la Hoja de ruta de LBS SPAW por las COP de LBS y de SPAW e IGM; Formará parte integral de la Estrategia del CEP revisada que se presentará al IGM en diciembre de 2018 para aprobación.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489251588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/>
                        <a:t>Producto 2.1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T.PI3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Definición del enfoque para desarrollar la Estrategia y plan de acción regional e identificación de sus principales interesados.  Se ha planificado un taller para julio de 2018 que debe aprobar el 4º STAC del Protocolo LBS.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272963177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/>
                        <a:t>Producto 3.4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T.PI1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Se ha definido un proyecto de MBE para la Plataforma Continental del Norte de Brasil y se ha organizado un taller conjunto de inicio para noviembre de 2018. Se finalizarán los contratos para junio de 2018 y se iniciará la ejecución para julio de 2018.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009716407"/>
                  </a:ext>
                </a:extLst>
              </a:tr>
              <a:tr h="412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/>
                        <a:t>Producto 5.2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T.PI1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Se han definido los indicadores y marcos de monitoreo del Informe de Estado de la contaminación.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348278602"/>
                  </a:ext>
                </a:extLst>
              </a:tr>
              <a:tr h="491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400" dirty="0"/>
                        <a:t> 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/>
                        <a:t>T.P12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/>
                        <a:t>Se ha aprobado el índice del Informe de Estado de la contaminación. Se presentará </a:t>
                      </a:r>
                      <a:r>
                        <a:rPr lang="es-419" sz="1600"/>
                        <a:t>el borrador </a:t>
                      </a:r>
                      <a:r>
                        <a:rPr lang="es-419" sz="1600" dirty="0"/>
                        <a:t>del Informe en el 4º STAC del Protocolo LBS, en julio de 2018.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91625304"/>
                  </a:ext>
                </a:extLst>
              </a:tr>
              <a:tr h="25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/>
                        <a:t> 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/>
                        <a:t> </a:t>
                      </a: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/>
                        <a:t> </a:t>
                      </a: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447059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56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17508"/>
              </p:ext>
            </p:extLst>
          </p:nvPr>
        </p:nvGraphicFramePr>
        <p:xfrm>
          <a:off x="302106" y="1304145"/>
          <a:ext cx="8934174" cy="5197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6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0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Alto riesgo de no terminar a tiempo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Alto riesgo de no lograr el objetivo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2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 n.º 3.4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MBE del Caribe, considerando que el Asociado en la ejecución gubernamental aún no ha sido definido a pesar de que se lleva más de un año en conversaciones con el país original: Barbados.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/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 n.º 4.2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Compromiso de por lo menos USD 25 millones para iniciar la ejecución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Identificación de posibles fuentes de financiación de al menos el 33 % de los presupuestos requeridos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Compromiso de por lo menos USD 25 millones para iniciar la ejecución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Identificación de posibles fuentes de financiación de al menos el 33 % de los presupuestos requeridos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 n.º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dirty="0"/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81000" algn="l" rtl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JM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80977" y="666823"/>
            <a:ext cx="493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Objetivos que corren alto riesgo </a:t>
            </a:r>
          </a:p>
        </p:txBody>
      </p:sp>
    </p:spTree>
    <p:extLst>
      <p:ext uri="{BB962C8B-B14F-4D97-AF65-F5344CB8AC3E}">
        <p14:creationId xmlns:p14="http://schemas.microsoft.com/office/powerpoint/2010/main" val="420519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18595"/>
              </p:ext>
            </p:extLst>
          </p:nvPr>
        </p:nvGraphicFramePr>
        <p:xfrm>
          <a:off x="306255" y="1286524"/>
          <a:ext cx="9701811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N.º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Dificultad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Medidas de mitigación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Para cuándo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i="1" dirty="0"/>
                        <a:t>MBE del Caribe en el O3.4 aún no ha sido definido a pesar de que se lleva más de un año en conversaciones con el país original: Barbados.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Reasignar recursos de O3.4 a O.2.1 y O.5.2 reducirá significativamente el riesgo de no poder cumplir en el tiempo restante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Inmediatamente, sujeto a la aprobación de la UCP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Demoras en la contratación del Oficial de Programa de SPAW y P2 en IWCAM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Contratación de Oficial de Programa de SPAW; Selección de P2, contratado para septiembre; </a:t>
                      </a:r>
                    </a:p>
                    <a:p>
                      <a:r>
                        <a:rPr lang="es-419" sz="1600" dirty="0"/>
                        <a:t>Reasignación de responsabilidades y prioridades de personal que entregar al CLME+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Inmediatamente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Seguimiento de gastos y procesamiento de contratos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Desarrollo de sistema de seguimiento interno; Actualizaciones detalladas de Logframe en SmartSheet; Capacitación de FMO;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Inmediatamente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Lenta respuesta de los países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Establecimiento de protocolo de comunicación para interacción más seguida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Inmediatamente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77481" y="575914"/>
            <a:ext cx="501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Dificultades</a:t>
            </a:r>
            <a:r>
              <a:rPr lang="es-419" sz="3200" b="1" dirty="0"/>
              <a:t> que se enfrentan</a:t>
            </a:r>
          </a:p>
        </p:txBody>
      </p:sp>
    </p:spTree>
    <p:extLst>
      <p:ext uri="{BB962C8B-B14F-4D97-AF65-F5344CB8AC3E}">
        <p14:creationId xmlns:p14="http://schemas.microsoft.com/office/powerpoint/2010/main" val="342787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620638"/>
              </p:ext>
            </p:extLst>
          </p:nvPr>
        </p:nvGraphicFramePr>
        <p:xfrm>
          <a:off x="169682" y="1548561"/>
          <a:ext cx="11858920" cy="410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5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5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7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8638"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Nombre del organismo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Presupuesto de 2018</a:t>
                      </a:r>
                    </a:p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(de mayo a diciembre de 2018)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Cantidad gastada hasta abril de 2018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Presupuesto de 2019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Riesgo de no alcanzar el objetivo del presupuesto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solidFill>
                            <a:srgbClr val="FF0000"/>
                          </a:solidFill>
                        </a:rPr>
                        <a:t>Medidas correctivas propuestas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982"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PNUMA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USD 723.029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USD 297.719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USD 344.252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b="1" dirty="0"/>
                        <a:t>Bajo a moderado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(1) Uso de menos asociados para distintos productos</a:t>
                      </a:r>
                    </a:p>
                    <a:p>
                      <a:r>
                        <a:rPr lang="es-419" sz="1600" dirty="0"/>
                        <a:t>(2) Transferir fondos a los siguientes productos:</a:t>
                      </a:r>
                    </a:p>
                    <a:p>
                      <a:r>
                        <a:rPr lang="es-419" sz="1600" dirty="0"/>
                        <a:t>0.2.1 Desarrollo de una Estrategia y plan de acción regional, y</a:t>
                      </a:r>
                    </a:p>
                    <a:p>
                      <a:r>
                        <a:rPr lang="es-419" sz="1600" dirty="0"/>
                        <a:t>0.5.2 Estado de los ecosistemas del CLME+ y el "Estado de los ecosistemas marinos"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395" y="765545"/>
            <a:ext cx="494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Ejecución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335337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1276</Words>
  <Application>Microsoft Macintosh PowerPoint</Application>
  <PresentationFormat>Widescreen</PresentationFormat>
  <Paragraphs>145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ArialUnicodeMS</vt:lpstr>
      <vt:lpstr>MS PGothic</vt:lpstr>
      <vt:lpstr>Arial</vt:lpstr>
      <vt:lpstr>Avenir Book</vt:lpstr>
      <vt:lpstr>Avenir Heavy</vt:lpstr>
      <vt:lpstr>Avenir Heavy Oblique</vt:lpstr>
      <vt:lpstr>Avenir Medium</vt:lpstr>
      <vt:lpstr>Calibri</vt:lpstr>
      <vt:lpstr>Courier New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Soporte Operadora Ming</cp:lastModifiedBy>
  <cp:revision>62</cp:revision>
  <dcterms:created xsi:type="dcterms:W3CDTF">2018-04-13T22:52:22Z</dcterms:created>
  <dcterms:modified xsi:type="dcterms:W3CDTF">2018-06-15T22:32:46Z</dcterms:modified>
</cp:coreProperties>
</file>