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5" r:id="rId4"/>
    <p:sldId id="269" r:id="rId5"/>
    <p:sldId id="270" r:id="rId6"/>
    <p:sldId id="271" r:id="rId7"/>
    <p:sldId id="259" r:id="rId8"/>
    <p:sldId id="263" r:id="rId9"/>
    <p:sldId id="260" r:id="rId10"/>
    <p:sldId id="267" r:id="rId11"/>
    <p:sldId id="272" r:id="rId12"/>
    <p:sldId id="273" r:id="rId13"/>
    <p:sldId id="274" r:id="rId14"/>
    <p:sldId id="266" r:id="rId15"/>
    <p:sldId id="278" r:id="rId16"/>
    <p:sldId id="277" r:id="rId17"/>
    <p:sldId id="276" r:id="rId18"/>
    <p:sldId id="2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64"/>
  </p:normalViewPr>
  <p:slideViewPr>
    <p:cSldViewPr snapToGrid="0" snapToObjects="1">
      <p:cViewPr varScale="1">
        <p:scale>
          <a:sx n="87" d="100"/>
          <a:sy n="87" d="100"/>
        </p:scale>
        <p:origin x="200" y="8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18">
            <a:extLst>
              <a:ext uri="{FF2B5EF4-FFF2-40B4-BE49-F238E27FC236}">
                <a16:creationId xmlns:a16="http://schemas.microsoft.com/office/drawing/2014/main" id="{31A0DB52-46B3-A945-A75F-72E02A60591C}"/>
              </a:ext>
            </a:extLst>
          </p:cNvPr>
          <p:cNvSpPr>
            <a:spLocks noGrp="1"/>
          </p:cNvSpPr>
          <p:nvPr>
            <p:ph type="pic" sz="quarter" idx="10"/>
          </p:nvPr>
        </p:nvSpPr>
        <p:spPr>
          <a:xfrm>
            <a:off x="-25307" y="1495426"/>
            <a:ext cx="12217307"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9" name="Text Placeholder 2">
            <a:extLst>
              <a:ext uri="{FF2B5EF4-FFF2-40B4-BE49-F238E27FC236}">
                <a16:creationId xmlns:a16="http://schemas.microsoft.com/office/drawing/2014/main" id="{00A9B35F-4920-9D48-A01C-3C369DD6BE75}"/>
              </a:ext>
            </a:extLst>
          </p:cNvPr>
          <p:cNvSpPr>
            <a:spLocks noGrp="1"/>
          </p:cNvSpPr>
          <p:nvPr>
            <p:ph type="body" sz="quarter" idx="11"/>
          </p:nvPr>
        </p:nvSpPr>
        <p:spPr>
          <a:xfrm>
            <a:off x="-41968" y="2232000"/>
            <a:ext cx="12230086" cy="1479550"/>
          </a:xfrm>
          <a:prstGeom prst="rect">
            <a:avLst/>
          </a:prstGeom>
          <a:solidFill>
            <a:srgbClr val="FFD13C"/>
          </a:solidFill>
          <a:ln>
            <a:solidFill>
              <a:srgbClr val="F39F46"/>
            </a:solidFill>
          </a:ln>
        </p:spPr>
        <p:txBody>
          <a:bodyPr anchor="ctr" anchorCtr="0"/>
          <a:lstStyle>
            <a:lvl1pPr marL="622300" indent="0" algn="l">
              <a:spcBef>
                <a:spcPts val="0"/>
              </a:spcBef>
              <a:spcAft>
                <a:spcPts val="0"/>
              </a:spcAft>
              <a:buNone/>
              <a:tabLst>
                <a:tab pos="609600" algn="l"/>
              </a:tabLst>
              <a:defRPr sz="2800" b="1" i="0">
                <a:solidFill>
                  <a:schemeClr val="bg1"/>
                </a:solidFill>
                <a:latin typeface="Avenir Heavy" charset="0"/>
                <a:ea typeface="Avenir Heavy" charset="0"/>
                <a:cs typeface="Avenir Heavy" charset="0"/>
              </a:defRPr>
            </a:lvl1pPr>
            <a:lvl2pPr marL="622300" indent="0" algn="l">
              <a:spcBef>
                <a:spcPts val="0"/>
              </a:spcBef>
              <a:spcAft>
                <a:spcPts val="0"/>
              </a:spcAft>
              <a:buNone/>
              <a:tabLst>
                <a:tab pos="609600" algn="l"/>
              </a:tabLst>
              <a:defRPr sz="2000" b="0" i="0">
                <a:solidFill>
                  <a:schemeClr val="bg1"/>
                </a:solidFill>
                <a:latin typeface="Avenir Medium" charset="0"/>
                <a:ea typeface="Avenir Medium" charset="0"/>
                <a:cs typeface="Avenir Medium" charset="0"/>
              </a:defRPr>
            </a:lvl2pPr>
            <a:lvl3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3pPr>
            <a:lvl4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4pPr>
            <a:lvl5pPr marL="622300" indent="0" algn="l">
              <a:spcBef>
                <a:spcPts val="0"/>
              </a:spcBef>
              <a:spcAft>
                <a:spcPts val="0"/>
              </a:spcAft>
              <a:buNone/>
              <a:tabLst>
                <a:tab pos="609600" algn="l"/>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Sub-title</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958CE1F-5A5C-2541-86B3-3BE51EC409F9}"/>
              </a:ext>
            </a:extLst>
          </p:cNvPr>
          <p:cNvSpPr>
            <a:spLocks noChangeArrowheads="1"/>
          </p:cNvSpPr>
          <p:nvPr userDrawn="1"/>
        </p:nvSpPr>
        <p:spPr bwMode="auto">
          <a:xfrm>
            <a:off x="6815471" y="409834"/>
            <a:ext cx="5376530" cy="404345"/>
          </a:xfrm>
          <a:prstGeom prst="rect">
            <a:avLst/>
          </a:prstGeom>
          <a:solidFill>
            <a:srgbClr val="FFD13C"/>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306332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DAD763-9D56-3D4D-AB74-5D45AC009C00}"/>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sp>
        <p:nvSpPr>
          <p:cNvPr id="8" name="Rectangle 7">
            <a:extLst>
              <a:ext uri="{FF2B5EF4-FFF2-40B4-BE49-F238E27FC236}">
                <a16:creationId xmlns:a16="http://schemas.microsoft.com/office/drawing/2014/main" id="{39D97A04-807F-FA42-880B-0846F502FB07}"/>
              </a:ext>
            </a:extLst>
          </p:cNvPr>
          <p:cNvSpPr>
            <a:spLocks noChangeArrowheads="1"/>
          </p:cNvSpPr>
          <p:nvPr userDrawn="1"/>
        </p:nvSpPr>
        <p:spPr bwMode="auto">
          <a:xfrm>
            <a:off x="7256745" y="409829"/>
            <a:ext cx="4935255" cy="181188"/>
          </a:xfrm>
          <a:prstGeom prst="rect">
            <a:avLst/>
          </a:prstGeom>
          <a:solidFill>
            <a:srgbClr val="FFD13C"/>
          </a:solidFill>
          <a:ln>
            <a:noFill/>
          </a:ln>
          <a:effectLst/>
        </p:spPr>
        <p:txBody>
          <a:bodyPr anchor="ctr"/>
          <a:lstStyle/>
          <a:p>
            <a:pPr algn="ctr" eaLnBrk="1" hangingPunct="1"/>
            <a:endParaRPr lang="en-US" altLang="en-US">
              <a:solidFill>
                <a:srgbClr val="FFFFFF"/>
              </a:solidFill>
              <a:ea typeface="MS PGothic" charset="-128"/>
            </a:endParaRPr>
          </a:p>
        </p:txBody>
      </p:sp>
      <p:pic>
        <p:nvPicPr>
          <p:cNvPr id="9" name="Picture 8">
            <a:extLst>
              <a:ext uri="{FF2B5EF4-FFF2-40B4-BE49-F238E27FC236}">
                <a16:creationId xmlns:a16="http://schemas.microsoft.com/office/drawing/2014/main" id="{0DDEF40B-8501-3A4A-A0C8-610A394231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18">
            <a:extLst>
              <a:ext uri="{FF2B5EF4-FFF2-40B4-BE49-F238E27FC236}">
                <a16:creationId xmlns:a16="http://schemas.microsoft.com/office/drawing/2014/main" id="{7A01488E-F3C4-5B44-9BFA-DAE5F238153A}"/>
              </a:ext>
            </a:extLst>
          </p:cNvPr>
          <p:cNvSpPr>
            <a:spLocks noGrp="1"/>
          </p:cNvSpPr>
          <p:nvPr>
            <p:ph type="pic" sz="quarter" idx="10"/>
          </p:nvPr>
        </p:nvSpPr>
        <p:spPr>
          <a:xfrm>
            <a:off x="2066948" y="1865312"/>
            <a:ext cx="3244032" cy="3245852"/>
          </a:xfrm>
          <a:prstGeom prst="ellipse">
            <a:avLst/>
          </a:prstGeom>
        </p:spPr>
        <p:txBody>
          <a:bodyPr/>
          <a:lstStyle>
            <a:lvl1pPr marL="0" indent="0" algn="ctr">
              <a:buNone/>
              <a:defRPr sz="1400" b="0" i="0">
                <a:solidFill>
                  <a:schemeClr val="bg1">
                    <a:lumMod val="65000"/>
                  </a:schemeClr>
                </a:solidFill>
                <a:latin typeface="Avenir Medium" charset="0"/>
                <a:ea typeface="Avenir Medium" charset="0"/>
                <a:cs typeface="Avenir Medium" charset="0"/>
              </a:defRPr>
            </a:lvl1pPr>
          </a:lstStyle>
          <a:p>
            <a:pPr lvl="0"/>
            <a:r>
              <a:rPr lang="en-US" noProof="0" dirty="0"/>
              <a:t>Drag picture to placeholder or click icon to add</a:t>
            </a:r>
          </a:p>
        </p:txBody>
      </p:sp>
      <p:sp>
        <p:nvSpPr>
          <p:cNvPr id="11" name="Text Placeholder 2">
            <a:extLst>
              <a:ext uri="{FF2B5EF4-FFF2-40B4-BE49-F238E27FC236}">
                <a16:creationId xmlns:a16="http://schemas.microsoft.com/office/drawing/2014/main" id="{1D126699-66DC-8B47-8B54-AFB8F311D454}"/>
              </a:ext>
            </a:extLst>
          </p:cNvPr>
          <p:cNvSpPr>
            <a:spLocks noGrp="1"/>
          </p:cNvSpPr>
          <p:nvPr>
            <p:ph type="body" sz="quarter" idx="11" hasCustomPrompt="1"/>
          </p:nvPr>
        </p:nvSpPr>
        <p:spPr>
          <a:xfrm>
            <a:off x="5674943"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FFD03D"/>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FFD03D"/>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FFD03D"/>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345932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B0FFCC5-1E51-6246-8C05-915FD20E472E}"/>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sp>
        <p:nvSpPr>
          <p:cNvPr id="8" name="Rectangle 7">
            <a:extLst>
              <a:ext uri="{FF2B5EF4-FFF2-40B4-BE49-F238E27FC236}">
                <a16:creationId xmlns:a16="http://schemas.microsoft.com/office/drawing/2014/main" id="{8515D0EE-FCF9-9C4C-AC7C-1E73E51DE201}"/>
              </a:ext>
            </a:extLst>
          </p:cNvPr>
          <p:cNvSpPr>
            <a:spLocks noChangeArrowheads="1"/>
          </p:cNvSpPr>
          <p:nvPr userDrawn="1"/>
        </p:nvSpPr>
        <p:spPr bwMode="auto">
          <a:xfrm>
            <a:off x="7256745" y="409829"/>
            <a:ext cx="4935255" cy="181188"/>
          </a:xfrm>
          <a:prstGeom prst="rect">
            <a:avLst/>
          </a:prstGeom>
          <a:solidFill>
            <a:srgbClr val="FFD13C"/>
          </a:solidFill>
          <a:ln>
            <a:noFill/>
          </a:ln>
          <a:effectLst/>
        </p:spPr>
        <p:txBody>
          <a:bodyPr anchor="ctr"/>
          <a:lstStyle/>
          <a:p>
            <a:pPr algn="ctr" eaLnBrk="1" hangingPunct="1"/>
            <a:endParaRPr lang="en-US" altLang="en-US">
              <a:solidFill>
                <a:srgbClr val="FFFFFF"/>
              </a:solidFill>
              <a:ea typeface="MS PGothic" charset="-128"/>
            </a:endParaRPr>
          </a:p>
        </p:txBody>
      </p:sp>
      <p:pic>
        <p:nvPicPr>
          <p:cNvPr id="9" name="Picture 8">
            <a:extLst>
              <a:ext uri="{FF2B5EF4-FFF2-40B4-BE49-F238E27FC236}">
                <a16:creationId xmlns:a16="http://schemas.microsoft.com/office/drawing/2014/main" id="{3DECA5BC-0ADF-3245-B1B0-68ADE5637C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a:extLst>
              <a:ext uri="{FF2B5EF4-FFF2-40B4-BE49-F238E27FC236}">
                <a16:creationId xmlns:a16="http://schemas.microsoft.com/office/drawing/2014/main" id="{22F77374-E5CA-6341-B5DA-4AAE2ABF8B9C}"/>
              </a:ext>
            </a:extLst>
          </p:cNvPr>
          <p:cNvSpPr>
            <a:spLocks noGrp="1"/>
          </p:cNvSpPr>
          <p:nvPr>
            <p:ph type="body" sz="quarter" idx="11" hasCustomPrompt="1"/>
          </p:nvPr>
        </p:nvSpPr>
        <p:spPr>
          <a:xfrm>
            <a:off x="2155711" y="1865312"/>
            <a:ext cx="8037257"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FFD03D"/>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FFD03D"/>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Clr>
                <a:srgbClr val="FFD03D"/>
              </a:buClr>
              <a:buNone/>
              <a:tabLst/>
              <a:defRPr sz="2200" b="1" i="1">
                <a:solidFill>
                  <a:srgbClr val="FFD03D"/>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2911965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68328A8-36E5-AB45-A72F-39C3C6B8E0B5}"/>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sp>
        <p:nvSpPr>
          <p:cNvPr id="9" name="Rectangle 8">
            <a:extLst>
              <a:ext uri="{FF2B5EF4-FFF2-40B4-BE49-F238E27FC236}">
                <a16:creationId xmlns:a16="http://schemas.microsoft.com/office/drawing/2014/main" id="{1494682E-0EF5-EC42-A804-BF1A9C3B9A86}"/>
              </a:ext>
            </a:extLst>
          </p:cNvPr>
          <p:cNvSpPr>
            <a:spLocks noChangeArrowheads="1"/>
          </p:cNvSpPr>
          <p:nvPr userDrawn="1"/>
        </p:nvSpPr>
        <p:spPr bwMode="auto">
          <a:xfrm>
            <a:off x="7256745" y="409829"/>
            <a:ext cx="4935255" cy="181188"/>
          </a:xfrm>
          <a:prstGeom prst="rect">
            <a:avLst/>
          </a:prstGeom>
          <a:solidFill>
            <a:srgbClr val="FFD13C"/>
          </a:solidFill>
          <a:ln>
            <a:noFill/>
          </a:ln>
          <a:effectLst/>
        </p:spPr>
        <p:txBody>
          <a:bodyPr anchor="ctr"/>
          <a:lstStyle/>
          <a:p>
            <a:pPr algn="ctr" eaLnBrk="1" hangingPunct="1"/>
            <a:endParaRPr lang="en-US" altLang="en-US">
              <a:solidFill>
                <a:srgbClr val="FFFFFF"/>
              </a:solidFill>
              <a:ea typeface="MS PGothic" charset="-128"/>
            </a:endParaRPr>
          </a:p>
        </p:txBody>
      </p:sp>
      <p:pic>
        <p:nvPicPr>
          <p:cNvPr id="10" name="Picture 9">
            <a:extLst>
              <a:ext uri="{FF2B5EF4-FFF2-40B4-BE49-F238E27FC236}">
                <a16:creationId xmlns:a16="http://schemas.microsoft.com/office/drawing/2014/main" id="{4E15106A-0BBD-5B44-AAA9-EF7A3EBD6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8">
            <a:extLst>
              <a:ext uri="{FF2B5EF4-FFF2-40B4-BE49-F238E27FC236}">
                <a16:creationId xmlns:a16="http://schemas.microsoft.com/office/drawing/2014/main" id="{B411CBD1-4B8C-0F49-888D-367700D6A70D}"/>
              </a:ext>
            </a:extLst>
          </p:cNvPr>
          <p:cNvSpPr>
            <a:spLocks noGrp="1" noChangeAspect="1"/>
          </p:cNvSpPr>
          <p:nvPr>
            <p:ph type="pic" sz="quarter" idx="10"/>
          </p:nvPr>
        </p:nvSpPr>
        <p:spPr>
          <a:xfrm>
            <a:off x="1598125" y="1744891"/>
            <a:ext cx="2700000" cy="2701515"/>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8" name="Picture Placeholder 18">
            <a:extLst>
              <a:ext uri="{FF2B5EF4-FFF2-40B4-BE49-F238E27FC236}">
                <a16:creationId xmlns:a16="http://schemas.microsoft.com/office/drawing/2014/main" id="{FABFBABD-8F5D-EA4C-8EAA-DDBAE878B8D2}"/>
              </a:ext>
            </a:extLst>
          </p:cNvPr>
          <p:cNvSpPr>
            <a:spLocks noGrp="1" noChangeAspect="1"/>
          </p:cNvSpPr>
          <p:nvPr>
            <p:ph type="pic" sz="quarter" idx="11"/>
          </p:nvPr>
        </p:nvSpPr>
        <p:spPr>
          <a:xfrm>
            <a:off x="4545547" y="1744891"/>
            <a:ext cx="2700000" cy="2700000"/>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9" name="Picture Placeholder 18">
            <a:extLst>
              <a:ext uri="{FF2B5EF4-FFF2-40B4-BE49-F238E27FC236}">
                <a16:creationId xmlns:a16="http://schemas.microsoft.com/office/drawing/2014/main" id="{263FEFB8-7460-1141-9DF4-524A25EF4CEB}"/>
              </a:ext>
            </a:extLst>
          </p:cNvPr>
          <p:cNvSpPr>
            <a:spLocks noGrp="1" noChangeAspect="1"/>
          </p:cNvSpPr>
          <p:nvPr>
            <p:ph type="pic" sz="quarter" idx="12"/>
          </p:nvPr>
        </p:nvSpPr>
        <p:spPr>
          <a:xfrm>
            <a:off x="7492968" y="1744891"/>
            <a:ext cx="2700000" cy="2700000"/>
          </a:xfrm>
          <a:prstGeom prst="ellipse">
            <a:avLst/>
          </a:prstGeom>
        </p:spPr>
        <p:txBody>
          <a:bodyPr/>
          <a:lstStyle>
            <a:lvl1pPr marL="0" indent="0" algn="ctr">
              <a:buNone/>
              <a:defRPr lang="en-US" sz="2000" kern="1200" noProof="0" dirty="0">
                <a:solidFill>
                  <a:schemeClr val="bg1">
                    <a:lumMod val="50000"/>
                  </a:schemeClr>
                </a:solidFill>
                <a:latin typeface="+mn-lt"/>
                <a:ea typeface="MS PGothic" panose="020B0600070205080204" pitchFamily="34" charset="-128"/>
                <a:cs typeface="MS PGothic" charset="0"/>
              </a:defRPr>
            </a:lvl1pPr>
          </a:lstStyle>
          <a:p>
            <a:pPr lvl="0"/>
            <a:r>
              <a:rPr lang="en-US" noProof="0" dirty="0"/>
              <a:t>Drag picture to placeholder or click icon to add</a:t>
            </a:r>
          </a:p>
        </p:txBody>
      </p:sp>
      <p:sp>
        <p:nvSpPr>
          <p:cNvPr id="20" name="Text Placeholder 38">
            <a:extLst>
              <a:ext uri="{FF2B5EF4-FFF2-40B4-BE49-F238E27FC236}">
                <a16:creationId xmlns:a16="http://schemas.microsoft.com/office/drawing/2014/main" id="{F7E07651-523E-6749-8CAC-D38F5F72C757}"/>
              </a:ext>
            </a:extLst>
          </p:cNvPr>
          <p:cNvSpPr>
            <a:spLocks noGrp="1"/>
          </p:cNvSpPr>
          <p:nvPr>
            <p:ph type="body" sz="quarter" idx="19" hasCustomPrompt="1"/>
          </p:nvPr>
        </p:nvSpPr>
        <p:spPr>
          <a:xfrm>
            <a:off x="1598125"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38">
            <a:extLst>
              <a:ext uri="{FF2B5EF4-FFF2-40B4-BE49-F238E27FC236}">
                <a16:creationId xmlns:a16="http://schemas.microsoft.com/office/drawing/2014/main" id="{494151EB-5ABB-074E-B116-8577DDA4EB51}"/>
              </a:ext>
            </a:extLst>
          </p:cNvPr>
          <p:cNvSpPr>
            <a:spLocks noGrp="1"/>
          </p:cNvSpPr>
          <p:nvPr>
            <p:ph type="body" sz="quarter" idx="20" hasCustomPrompt="1"/>
          </p:nvPr>
        </p:nvSpPr>
        <p:spPr>
          <a:xfrm>
            <a:off x="4545547"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38">
            <a:extLst>
              <a:ext uri="{FF2B5EF4-FFF2-40B4-BE49-F238E27FC236}">
                <a16:creationId xmlns:a16="http://schemas.microsoft.com/office/drawing/2014/main" id="{FC93697F-935C-A540-87D5-22F2BD4E335B}"/>
              </a:ext>
            </a:extLst>
          </p:cNvPr>
          <p:cNvSpPr>
            <a:spLocks noGrp="1"/>
          </p:cNvSpPr>
          <p:nvPr>
            <p:ph type="body" sz="quarter" idx="21" hasCustomPrompt="1"/>
          </p:nvPr>
        </p:nvSpPr>
        <p:spPr>
          <a:xfrm>
            <a:off x="7492968"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9104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23F68B50-A51C-0F4A-9D7E-E13560C940A7}"/>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sp>
        <p:nvSpPr>
          <p:cNvPr id="11" name="Rectangle 10">
            <a:extLst>
              <a:ext uri="{FF2B5EF4-FFF2-40B4-BE49-F238E27FC236}">
                <a16:creationId xmlns:a16="http://schemas.microsoft.com/office/drawing/2014/main" id="{4430AE34-B22B-A64F-B5D6-D2E85B5234BC}"/>
              </a:ext>
            </a:extLst>
          </p:cNvPr>
          <p:cNvSpPr>
            <a:spLocks noChangeArrowheads="1"/>
          </p:cNvSpPr>
          <p:nvPr userDrawn="1"/>
        </p:nvSpPr>
        <p:spPr bwMode="auto">
          <a:xfrm>
            <a:off x="7256745" y="409829"/>
            <a:ext cx="4935255" cy="181188"/>
          </a:xfrm>
          <a:prstGeom prst="rect">
            <a:avLst/>
          </a:prstGeom>
          <a:solidFill>
            <a:srgbClr val="FFD13C"/>
          </a:solidFill>
          <a:ln>
            <a:noFill/>
          </a:ln>
          <a:effectLst/>
        </p:spPr>
        <p:txBody>
          <a:bodyPr anchor="ctr"/>
          <a:lstStyle/>
          <a:p>
            <a:pPr algn="ctr" eaLnBrk="1" hangingPunct="1"/>
            <a:endParaRPr lang="en-US" altLang="en-US">
              <a:solidFill>
                <a:srgbClr val="FFFFFF"/>
              </a:solidFill>
              <a:ea typeface="MS PGothic" charset="-128"/>
            </a:endParaRPr>
          </a:p>
        </p:txBody>
      </p:sp>
      <p:pic>
        <p:nvPicPr>
          <p:cNvPr id="12" name="Picture 11">
            <a:extLst>
              <a:ext uri="{FF2B5EF4-FFF2-40B4-BE49-F238E27FC236}">
                <a16:creationId xmlns:a16="http://schemas.microsoft.com/office/drawing/2014/main" id="{0BD4F15E-9DE6-A443-A7E3-6EA869A136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able Placeholder 3">
            <a:extLst>
              <a:ext uri="{FF2B5EF4-FFF2-40B4-BE49-F238E27FC236}">
                <a16:creationId xmlns:a16="http://schemas.microsoft.com/office/drawing/2014/main" id="{D9B4B9D4-426B-9945-97F7-602A7CA6925D}"/>
              </a:ext>
            </a:extLst>
          </p:cNvPr>
          <p:cNvSpPr>
            <a:spLocks noGrp="1"/>
          </p:cNvSpPr>
          <p:nvPr>
            <p:ph type="tbl" sz="quarter" idx="10"/>
          </p:nvPr>
        </p:nvSpPr>
        <p:spPr>
          <a:xfrm>
            <a:off x="2066224" y="1865312"/>
            <a:ext cx="3494424" cy="3245852"/>
          </a:xfrm>
          <a:prstGeom prst="rect">
            <a:avLst/>
          </a:prstGeom>
          <a:solidFill>
            <a:schemeClr val="bg1"/>
          </a:solidFill>
          <a:ln>
            <a:noFill/>
          </a:ln>
        </p:spPr>
        <p:style>
          <a:lnRef idx="2">
            <a:schemeClr val="dk1"/>
          </a:lnRef>
          <a:fillRef idx="1">
            <a:schemeClr val="lt1"/>
          </a:fillRef>
          <a:effectRef idx="0">
            <a:schemeClr val="dk1"/>
          </a:effectRef>
          <a:fontRef idx="none"/>
        </p:style>
        <p:txBody>
          <a:bodyPr/>
          <a:lstStyle>
            <a:lvl1pPr marL="0" indent="0" algn="ctr">
              <a:buNone/>
              <a:defRPr sz="2000">
                <a:solidFill>
                  <a:schemeClr val="bg1">
                    <a:lumMod val="50000"/>
                  </a:schemeClr>
                </a:solidFill>
                <a:latin typeface="Avenir Book" charset="0"/>
                <a:ea typeface="Avenir Book" charset="0"/>
                <a:cs typeface="Avenir Book" charset="0"/>
              </a:defRPr>
            </a:lvl1pPr>
          </a:lstStyle>
          <a:p>
            <a:pPr lvl="0"/>
            <a:r>
              <a:rPr lang="en-US" noProof="0" dirty="0"/>
              <a:t>Click icon to add table</a:t>
            </a:r>
          </a:p>
        </p:txBody>
      </p:sp>
      <p:sp>
        <p:nvSpPr>
          <p:cNvPr id="14" name="Text Placeholder 2">
            <a:extLst>
              <a:ext uri="{FF2B5EF4-FFF2-40B4-BE49-F238E27FC236}">
                <a16:creationId xmlns:a16="http://schemas.microsoft.com/office/drawing/2014/main" id="{4CF4F958-AD45-3A4D-AB33-87020CD531E0}"/>
              </a:ext>
            </a:extLst>
          </p:cNvPr>
          <p:cNvSpPr>
            <a:spLocks noGrp="1"/>
          </p:cNvSpPr>
          <p:nvPr>
            <p:ph type="body" sz="quarter" idx="11" hasCustomPrompt="1"/>
          </p:nvPr>
        </p:nvSpPr>
        <p:spPr>
          <a:xfrm>
            <a:off x="5674943"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FFD03D"/>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FFD03D"/>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FFD03D"/>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49059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ECA745CB-CA34-FF41-9B4C-46FB4A09DB2C}"/>
              </a:ext>
            </a:extLst>
          </p:cNvPr>
          <p:cNvSpPr>
            <a:spLocks noGrp="1"/>
          </p:cNvSpPr>
          <p:nvPr>
            <p:ph type="pic" sz="quarter" idx="10"/>
          </p:nvPr>
        </p:nvSpPr>
        <p:spPr>
          <a:xfrm>
            <a:off x="-25307" y="1495426"/>
            <a:ext cx="12217307"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8" name="Text Placeholder 2">
            <a:extLst>
              <a:ext uri="{FF2B5EF4-FFF2-40B4-BE49-F238E27FC236}">
                <a16:creationId xmlns:a16="http://schemas.microsoft.com/office/drawing/2014/main" id="{A6772B16-355E-D448-963A-C91380B819D7}"/>
              </a:ext>
            </a:extLst>
          </p:cNvPr>
          <p:cNvSpPr>
            <a:spLocks noGrp="1"/>
          </p:cNvSpPr>
          <p:nvPr>
            <p:ph type="body" sz="quarter" idx="11"/>
          </p:nvPr>
        </p:nvSpPr>
        <p:spPr>
          <a:xfrm>
            <a:off x="-41968" y="2232000"/>
            <a:ext cx="12230086" cy="1479550"/>
          </a:xfrm>
          <a:prstGeom prst="rect">
            <a:avLst/>
          </a:prstGeom>
          <a:solidFill>
            <a:srgbClr val="FFD13C"/>
          </a:solidFill>
          <a:ln>
            <a:solidFill>
              <a:srgbClr val="ED9C21"/>
            </a:solidFill>
          </a:ln>
        </p:spPr>
        <p:txBody>
          <a:bodyPr anchor="ctr" anchorCtr="1"/>
          <a:lstStyle>
            <a:lvl1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1pPr>
            <a:lvl2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2pPr>
            <a:lvl3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3pPr>
            <a:lvl4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4pPr>
            <a:lvl5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41A2855-F091-004B-94B1-2B711F95AA74}"/>
              </a:ext>
            </a:extLst>
          </p:cNvPr>
          <p:cNvSpPr>
            <a:spLocks noChangeArrowheads="1"/>
          </p:cNvSpPr>
          <p:nvPr userDrawn="1"/>
        </p:nvSpPr>
        <p:spPr bwMode="auto">
          <a:xfrm>
            <a:off x="6815471" y="409834"/>
            <a:ext cx="5376530" cy="404345"/>
          </a:xfrm>
          <a:prstGeom prst="rect">
            <a:avLst/>
          </a:prstGeom>
          <a:solidFill>
            <a:srgbClr val="FFD13C"/>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2983790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3034B-1488-9D41-82C2-E0E178B0BBA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150312" y="39188"/>
            <a:ext cx="3104626" cy="1149862"/>
          </a:xfrm>
          <a:prstGeom prst="rect">
            <a:avLst/>
          </a:prstGeom>
          <a:noFill/>
          <a:ln>
            <a:noFill/>
          </a:ln>
          <a:effectLst/>
        </p:spPr>
      </p:pic>
    </p:spTree>
    <p:extLst>
      <p:ext uri="{BB962C8B-B14F-4D97-AF65-F5344CB8AC3E}">
        <p14:creationId xmlns:p14="http://schemas.microsoft.com/office/powerpoint/2010/main" val="2018301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F9A5B59-BB84-F74A-AC7D-8E4ADAD55D4D}"/>
              </a:ext>
            </a:extLst>
          </p:cNvPr>
          <p:cNvPicPr>
            <a:picLocks noGrp="1" noChangeAspect="1"/>
          </p:cNvPicPr>
          <p:nvPr>
            <p:ph type="pic" sz="quarter" idx="10"/>
          </p:nvPr>
        </p:nvPicPr>
        <p:blipFill>
          <a:blip r:embed="rId2"/>
          <a:srcRect t="23337" b="23337"/>
          <a:stretch>
            <a:fillRect/>
          </a:stretch>
        </p:blipFill>
        <p:spPr>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pic>
      <p:sp>
        <p:nvSpPr>
          <p:cNvPr id="3" name="Text Placeholder 2">
            <a:extLst>
              <a:ext uri="{FF2B5EF4-FFF2-40B4-BE49-F238E27FC236}">
                <a16:creationId xmlns:a16="http://schemas.microsoft.com/office/drawing/2014/main" id="{81B87D42-97FE-D24A-9D01-AB3E5E2D76AE}"/>
              </a:ext>
            </a:extLst>
          </p:cNvPr>
          <p:cNvSpPr>
            <a:spLocks noGrp="1"/>
          </p:cNvSpPr>
          <p:nvPr>
            <p:ph type="body" sz="quarter" idx="11"/>
          </p:nvPr>
        </p:nvSpPr>
        <p:spPr>
          <a:solidFill>
            <a:srgbClr val="FFD13C">
              <a:alpha val="50000"/>
            </a:srgbClr>
          </a:solidFill>
          <a:ln>
            <a:noFill/>
          </a:ln>
        </p:spPr>
        <p:txBody>
          <a:bodyPr/>
          <a:lstStyle/>
          <a:p>
            <a:pPr algn="ctr"/>
            <a:r>
              <a:rPr lang="es-419" dirty="0"/>
              <a:t> </a:t>
            </a:r>
          </a:p>
          <a:p>
            <a:pPr algn="ctr"/>
            <a:r>
              <a:rPr lang="es-419" sz="2400" dirty="0">
                <a:latin typeface="Avenir Roman" panose="02000503020000020003" pitchFamily="2" charset="0"/>
              </a:rPr>
              <a:t>Subproyecto n.º 1 del CLEM+:</a:t>
            </a:r>
          </a:p>
          <a:p>
            <a:pPr algn="ctr"/>
            <a:r>
              <a:rPr lang="es-419" sz="2400" dirty="0">
                <a:latin typeface="Avenir Roman" panose="02000503020000020003" pitchFamily="2" charset="0"/>
              </a:rPr>
              <a:t>enfoque ecosistémico de la pesca de la langosta espinosa del Caribe</a:t>
            </a:r>
          </a:p>
          <a:p>
            <a:pPr algn="ctr"/>
            <a:r>
              <a:rPr lang="es-419" sz="2400" dirty="0" err="1">
                <a:latin typeface="Avenir Roman" panose="02000503020000020003" pitchFamily="2" charset="0"/>
              </a:rPr>
              <a:t>Ecolangosta</a:t>
            </a:r>
            <a:r>
              <a:rPr lang="es-419" sz="2400" dirty="0">
                <a:latin typeface="Avenir Roman" panose="02000503020000020003" pitchFamily="2" charset="0"/>
              </a:rPr>
              <a:t>+</a:t>
            </a:r>
          </a:p>
          <a:p>
            <a:endParaRPr lang="en-US" dirty="0"/>
          </a:p>
        </p:txBody>
      </p:sp>
      <p:sp>
        <p:nvSpPr>
          <p:cNvPr id="4" name="Freeform 3">
            <a:extLst>
              <a:ext uri="{FF2B5EF4-FFF2-40B4-BE49-F238E27FC236}">
                <a16:creationId xmlns:a16="http://schemas.microsoft.com/office/drawing/2014/main" id="{44A8B4E0-A6F1-4A4B-9E45-93F5DE87E66F}"/>
              </a:ext>
            </a:extLst>
          </p:cNvPr>
          <p:cNvSpPr>
            <a:spLocks noChangeArrowheads="1"/>
          </p:cNvSpPr>
          <p:nvPr/>
        </p:nvSpPr>
        <p:spPr bwMode="auto">
          <a:xfrm>
            <a:off x="64008" y="5694871"/>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a:ea typeface="MS PGothic" charset="0"/>
              <a:cs typeface="MS PGothic" charset="0"/>
            </a:endParaRPr>
          </a:p>
        </p:txBody>
      </p:sp>
      <p:pic>
        <p:nvPicPr>
          <p:cNvPr id="5" name="Picture 4">
            <a:extLst>
              <a:ext uri="{FF2B5EF4-FFF2-40B4-BE49-F238E27FC236}">
                <a16:creationId xmlns:a16="http://schemas.microsoft.com/office/drawing/2014/main" id="{05BF0617-3959-CC4A-8DCB-EE9CD40AD8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1A72090-AA9B-3A43-AD41-C7A979B693F6}"/>
              </a:ext>
            </a:extLst>
          </p:cNvPr>
          <p:cNvSpPr txBox="1"/>
          <p:nvPr/>
        </p:nvSpPr>
        <p:spPr bwMode="auto">
          <a:xfrm>
            <a:off x="3259221" y="6506838"/>
            <a:ext cx="7179747" cy="238527"/>
          </a:xfrm>
          <a:prstGeom prst="rect">
            <a:avLst/>
          </a:prstGeom>
          <a:noFill/>
        </p:spPr>
        <p:txBody>
          <a:bodyPr wrap="square">
            <a:spAutoFit/>
          </a:bodyPr>
          <a:lstStyle/>
          <a:p>
            <a:pPr>
              <a:defRPr/>
            </a:pPr>
            <a:r>
              <a:rPr lang="es-419" sz="925" b="1" i="1" dirty="0">
                <a:solidFill>
                  <a:schemeClr val="tx1">
                    <a:lumMod val="50000"/>
                    <a:lumOff val="50000"/>
                  </a:schemeClr>
                </a:solidFill>
                <a:latin typeface="Avenir Heavy" charset="0"/>
                <a:ea typeface="Avenir Heavy" charset="0"/>
                <a:cs typeface="Avenir Heavy" charset="0"/>
              </a:rPr>
              <a:t>Catalizar la ejecución del Programa de Acción Estratégica de los GEM del Caribe y la Plataforma Continental del Norte de Brasil (2015-2020)</a:t>
            </a:r>
          </a:p>
        </p:txBody>
      </p:sp>
      <p:sp>
        <p:nvSpPr>
          <p:cNvPr id="8" name="CuadroTexto 7"/>
          <p:cNvSpPr txBox="1"/>
          <p:nvPr/>
        </p:nvSpPr>
        <p:spPr>
          <a:xfrm>
            <a:off x="667265" y="3836547"/>
            <a:ext cx="11410435" cy="1384995"/>
          </a:xfrm>
          <a:prstGeom prst="rect">
            <a:avLst/>
          </a:prstGeom>
          <a:noFill/>
        </p:spPr>
        <p:txBody>
          <a:bodyPr wrap="square" rtlCol="0">
            <a:spAutoFit/>
          </a:bodyPr>
          <a:lstStyle/>
          <a:p>
            <a:pPr algn="ctr"/>
            <a:r>
              <a:rPr lang="es-419" sz="2800" b="1" dirty="0">
                <a:solidFill>
                  <a:schemeClr val="bg1"/>
                </a:solidFill>
                <a:latin typeface="Avenir Roman" panose="02000503020000020003" pitchFamily="2" charset="0"/>
              </a:rPr>
              <a:t>ORGANIZACIÓN DEL SECTOR PESQUERO Y ACUÍCOLA DEL ISTMO CENTROAMERICANO </a:t>
            </a:r>
          </a:p>
          <a:p>
            <a:pPr algn="ctr"/>
            <a:r>
              <a:rPr lang="es-419" sz="2800" b="1" dirty="0">
                <a:solidFill>
                  <a:schemeClr val="bg1"/>
                </a:solidFill>
                <a:latin typeface="Avenir Roman" panose="02000503020000020003" pitchFamily="2" charset="0"/>
              </a:rPr>
              <a:t>(OSPESCA)</a:t>
            </a:r>
          </a:p>
        </p:txBody>
      </p:sp>
      <p:sp>
        <p:nvSpPr>
          <p:cNvPr id="9" name="Text Box 10">
            <a:extLst>
              <a:ext uri="{FF2B5EF4-FFF2-40B4-BE49-F238E27FC236}">
                <a16:creationId xmlns:a16="http://schemas.microsoft.com/office/drawing/2014/main" id="{CDA16627-9DF6-D24D-97B9-09B237D28F3C}"/>
              </a:ext>
            </a:extLst>
          </p:cNvPr>
          <p:cNvSpPr txBox="1"/>
          <p:nvPr/>
        </p:nvSpPr>
        <p:spPr>
          <a:xfrm>
            <a:off x="7620000"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200" b="1" dirty="0">
                <a:solidFill>
                  <a:schemeClr val="accent1"/>
                </a:solidFill>
                <a:ea typeface="Calibri" panose="020F0502020204030204" pitchFamily="34" charset="0"/>
                <a:cs typeface="Times New Roman" panose="02020603050405020304" pitchFamily="18" charset="0"/>
              </a:rPr>
              <a:t>Segunda </a:t>
            </a:r>
            <a:r>
              <a:rPr lang="en-US" sz="1200" b="1" dirty="0" err="1">
                <a:solidFill>
                  <a:schemeClr val="accent1"/>
                </a:solidFill>
                <a:ea typeface="Calibri" panose="020F0502020204030204" pitchFamily="34" charset="0"/>
                <a:cs typeface="Times New Roman" panose="02020603050405020304" pitchFamily="18" charset="0"/>
              </a:rPr>
              <a:t>Reunión</a:t>
            </a:r>
            <a:r>
              <a:rPr lang="en-US" sz="1200" b="1" dirty="0">
                <a:solidFill>
                  <a:schemeClr val="accent1"/>
                </a:solidFill>
                <a:ea typeface="Calibri" panose="020F0502020204030204" pitchFamily="34" charset="0"/>
                <a:cs typeface="Times New Roman" panose="02020603050405020304" pitchFamily="18" charset="0"/>
              </a:rPr>
              <a:t> del </a:t>
            </a:r>
            <a:r>
              <a:rPr lang="en-US" sz="1200" b="1" dirty="0" err="1">
                <a:solidFill>
                  <a:schemeClr val="accent1"/>
                </a:solidFill>
                <a:ea typeface="Calibri" panose="020F0502020204030204" pitchFamily="34" charset="0"/>
                <a:cs typeface="Times New Roman" panose="02020603050405020304" pitchFamily="18" charset="0"/>
              </a:rPr>
              <a:t>Comité</a:t>
            </a:r>
            <a:r>
              <a:rPr lang="en-US" sz="1200" b="1" dirty="0">
                <a:solidFill>
                  <a:schemeClr val="accent1"/>
                </a:solidFill>
                <a:ea typeface="Calibri" panose="020F0502020204030204" pitchFamily="34" charset="0"/>
                <a:cs typeface="Times New Roman" panose="02020603050405020304" pitchFamily="18" charset="0"/>
              </a:rPr>
              <a:t> </a:t>
            </a:r>
            <a:r>
              <a:rPr lang="en-US" sz="1200" b="1" dirty="0" err="1">
                <a:solidFill>
                  <a:schemeClr val="accent1"/>
                </a:solidFill>
                <a:ea typeface="Calibri" panose="020F0502020204030204" pitchFamily="34" charset="0"/>
                <a:cs typeface="Times New Roman" panose="02020603050405020304" pitchFamily="18" charset="0"/>
              </a:rPr>
              <a:t>Directivo</a:t>
            </a:r>
            <a:r>
              <a:rPr lang="en-US" sz="1200" b="1" dirty="0">
                <a:solidFill>
                  <a:schemeClr val="accent1"/>
                </a:solidFill>
                <a:ea typeface="Calibri" panose="020F0502020204030204" pitchFamily="34" charset="0"/>
                <a:cs typeface="Times New Roman" panose="02020603050405020304" pitchFamily="18" charset="0"/>
              </a:rPr>
              <a:t> del Proyecto CLME+</a:t>
            </a:r>
          </a:p>
        </p:txBody>
      </p:sp>
    </p:spTree>
    <p:extLst>
      <p:ext uri="{BB962C8B-B14F-4D97-AF65-F5344CB8AC3E}">
        <p14:creationId xmlns:p14="http://schemas.microsoft.com/office/powerpoint/2010/main" val="4097922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09346" y="626110"/>
            <a:ext cx="5580404" cy="584775"/>
          </a:xfrm>
          <a:prstGeom prst="rect">
            <a:avLst/>
          </a:prstGeom>
          <a:noFill/>
        </p:spPr>
        <p:txBody>
          <a:bodyPr wrap="square" rtlCol="0">
            <a:spAutoFit/>
          </a:bodyPr>
          <a:lstStyle/>
          <a:p>
            <a:r>
              <a:rPr lang="es-419" sz="3200" b="1" dirty="0"/>
              <a:t>Objetivos que corren alto riesgo </a:t>
            </a:r>
          </a:p>
        </p:txBody>
      </p:sp>
      <p:graphicFrame>
        <p:nvGraphicFramePr>
          <p:cNvPr id="3" name="Table 2"/>
          <p:cNvGraphicFramePr>
            <a:graphicFrameLocks noGrp="1"/>
          </p:cNvGraphicFramePr>
          <p:nvPr>
            <p:extLst>
              <p:ext uri="{D42A27DB-BD31-4B8C-83A1-F6EECF244321}">
                <p14:modId xmlns:p14="http://schemas.microsoft.com/office/powerpoint/2010/main" val="1621465618"/>
              </p:ext>
            </p:extLst>
          </p:nvPr>
        </p:nvGraphicFramePr>
        <p:xfrm>
          <a:off x="382555" y="1288414"/>
          <a:ext cx="11460830" cy="4693642"/>
        </p:xfrm>
        <a:graphic>
          <a:graphicData uri="http://schemas.openxmlformats.org/drawingml/2006/table">
            <a:tbl>
              <a:tblPr firstRow="1" firstCol="1" bandRow="1">
                <a:tableStyleId>{5C22544A-7EE6-4342-B048-85BDC9FD1C3A}</a:tableStyleId>
              </a:tblPr>
              <a:tblGrid>
                <a:gridCol w="2656858">
                  <a:extLst>
                    <a:ext uri="{9D8B030D-6E8A-4147-A177-3AD203B41FA5}">
                      <a16:colId xmlns:a16="http://schemas.microsoft.com/office/drawing/2014/main" val="20000"/>
                    </a:ext>
                  </a:extLst>
                </a:gridCol>
                <a:gridCol w="4750424">
                  <a:extLst>
                    <a:ext uri="{9D8B030D-6E8A-4147-A177-3AD203B41FA5}">
                      <a16:colId xmlns:a16="http://schemas.microsoft.com/office/drawing/2014/main" val="20001"/>
                    </a:ext>
                  </a:extLst>
                </a:gridCol>
                <a:gridCol w="4053548">
                  <a:extLst>
                    <a:ext uri="{9D8B030D-6E8A-4147-A177-3AD203B41FA5}">
                      <a16:colId xmlns:a16="http://schemas.microsoft.com/office/drawing/2014/main" val="20002"/>
                    </a:ext>
                  </a:extLst>
                </a:gridCol>
              </a:tblGrid>
              <a:tr h="401380">
                <a:tc>
                  <a:txBody>
                    <a:bodyPr/>
                    <a:lstStyle/>
                    <a:p>
                      <a:pPr marL="0" marR="0" algn="ctr">
                        <a:spcBef>
                          <a:spcPts val="0"/>
                        </a:spcBef>
                        <a:spcAft>
                          <a:spcPts val="0"/>
                        </a:spcAft>
                      </a:pPr>
                      <a:r>
                        <a:rPr lang="es-419" sz="2000">
                          <a:solidFill>
                            <a:srgbClr val="FF0000"/>
                          </a:solidFill>
                          <a:latin typeface="Calibri" panose="020F0502020204030204" pitchFamily="34" charset="0"/>
                          <a:ea typeface="Calibri" panose="020F0502020204030204" pitchFamily="34" charset="0"/>
                        </a:rPr>
                        <a:t>Producto</a:t>
                      </a:r>
                    </a:p>
                  </a:txBody>
                  <a:tcPr marL="68580" marR="68580" marT="0" marB="0">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2000">
                          <a:solidFill>
                            <a:srgbClr val="FF0000"/>
                          </a:solidFill>
                        </a:rPr>
                        <a:t>Alto riesgo de no terminar a tiempo</a:t>
                      </a:r>
                    </a:p>
                  </a:txBody>
                  <a:tcPr marL="68580" marR="68580" marT="0" marB="0">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2000">
                          <a:solidFill>
                            <a:srgbClr val="FF0000"/>
                          </a:solidFill>
                        </a:rPr>
                        <a:t>Alto riesgo de no lograr el objetivo</a:t>
                      </a:r>
                    </a:p>
                  </a:txBody>
                  <a:tcPr marL="68580" marR="68580" marT="0" marB="0">
                    <a:solidFill>
                      <a:srgbClr val="FFC000"/>
                    </a:solidFill>
                  </a:tcPr>
                </a:tc>
                <a:extLst>
                  <a:ext uri="{0D108BD9-81ED-4DB2-BD59-A6C34878D82A}">
                    <a16:rowId xmlns:a16="http://schemas.microsoft.com/office/drawing/2014/main" val="10000"/>
                  </a:ext>
                </a:extLst>
              </a:tr>
              <a:tr h="2021937">
                <a:tc>
                  <a:txBody>
                    <a:bodyPr/>
                    <a:lstStyle/>
                    <a:p>
                      <a:pPr marL="0" marR="0">
                        <a:spcBef>
                          <a:spcPts val="0"/>
                        </a:spcBef>
                        <a:spcAft>
                          <a:spcPts val="0"/>
                        </a:spcAft>
                      </a:pPr>
                      <a:r>
                        <a:rPr lang="es-419" sz="1600" dirty="0">
                          <a:solidFill>
                            <a:srgbClr val="FF0000"/>
                          </a:solidFill>
                          <a:latin typeface="Calibri" panose="020F0502020204030204" pitchFamily="34" charset="0"/>
                          <a:ea typeface="Calibri" panose="020F0502020204030204" pitchFamily="34" charset="0"/>
                        </a:rPr>
                        <a:t>Producto 1.1.</a:t>
                      </a:r>
                      <a:r>
                        <a:rPr lang="es-419" sz="1600" baseline="0" dirty="0">
                          <a:solidFill>
                            <a:srgbClr val="FF0000"/>
                          </a:solidFill>
                          <a:latin typeface="Calibri" panose="020F0502020204030204" pitchFamily="34" charset="0"/>
                          <a:ea typeface="Calibri" panose="020F0502020204030204" pitchFamily="34" charset="0"/>
                        </a:rPr>
                        <a:t> (O1.1) </a:t>
                      </a:r>
                      <a:r>
                        <a:rPr lang="es-419" sz="1600" dirty="0">
                          <a:solidFill>
                            <a:srgbClr val="FF0000"/>
                          </a:solidFill>
                          <a:latin typeface="Calibri" panose="020F0502020204030204" pitchFamily="34" charset="0"/>
                          <a:ea typeface="Calibri" panose="020F0502020204030204" pitchFamily="34" charset="0"/>
                        </a:rPr>
                        <a:t>Ampliación y mejoramiento de la arquitectura de gobernanza transfronteriza </a:t>
                      </a:r>
                    </a:p>
                  </a:txBody>
                  <a:tcPr marL="68580" marR="68580" marT="0" marB="0" anchor="ctr">
                    <a:solidFill>
                      <a:srgbClr val="FFC000"/>
                    </a:solidFill>
                  </a:tcPr>
                </a:tc>
                <a:tc>
                  <a:txBody>
                    <a:bodyPr/>
                    <a:lstStyle/>
                    <a:p>
                      <a:pPr marL="269875" marR="0" indent="-174625" algn="l" defTabSz="9620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1600" dirty="0">
                          <a:latin typeface="+mn-lt"/>
                        </a:rPr>
                        <a:t>Ejecución al 100 % de los mandatos entre los organismos/instituciones (CRFM, COPACO y OSPESCA) en cada uno de los 7 componentes del ciclo normativo sobre los que tengan competencia.</a:t>
                      </a:r>
                    </a:p>
                    <a:p>
                      <a:pPr marL="269875" marR="0" indent="-174625" algn="l" defTabSz="9620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1600" baseline="0" dirty="0">
                          <a:latin typeface="+mn-lt"/>
                          <a:ea typeface="Calibri" panose="020F0502020204030204" pitchFamily="34" charset="0"/>
                        </a:rPr>
                        <a:t>Ejecución al 100 % de las medidas actuales que facilitan la participación de actores de la sociedad civil y del sector privado en la implementación del ciclo normativo de la langosta en el plano regional.</a:t>
                      </a:r>
                    </a:p>
                  </a:txBody>
                  <a:tcPr marL="68580" marR="68580" marT="0" marB="0"/>
                </a:tc>
                <a:tc>
                  <a:txBody>
                    <a:bodyPr/>
                    <a:lstStyle/>
                    <a:p>
                      <a:pPr marL="171450" marR="0" indent="-76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10001"/>
                  </a:ext>
                </a:extLst>
              </a:tr>
              <a:tr h="2270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600" dirty="0">
                          <a:solidFill>
                            <a:srgbClr val="FF0000"/>
                          </a:solidFill>
                          <a:latin typeface="Calibri" panose="020F0502020204030204" pitchFamily="34" charset="0"/>
                          <a:ea typeface="Calibri" panose="020F0502020204030204" pitchFamily="34" charset="0"/>
                        </a:rPr>
                        <a:t>Producto 1.2. (O2.2) Mejoramiento de la arquitectura de gobernanza en el plano nacional del enfoque ecosistémico de la gestión de la pesca de la langosta espinosa del Caribe en escala de demostración (países escogidos del CLME+) </a:t>
                      </a:r>
                    </a:p>
                  </a:txBody>
                  <a:tcPr marL="68580" marR="68580" marT="0" marB="0" anchor="ctr">
                    <a:solidFill>
                      <a:srgbClr val="FFC000"/>
                    </a:solidFill>
                  </a:tcPr>
                </a:tc>
                <a:tc>
                  <a:txBody>
                    <a:bodyPr/>
                    <a:lstStyle/>
                    <a:p>
                      <a:pPr marL="285750" marR="0" indent="-285750">
                        <a:spcBef>
                          <a:spcPts val="0"/>
                        </a:spcBef>
                        <a:spcAft>
                          <a:spcPts val="0"/>
                        </a:spcAft>
                        <a:buFont typeface="Arial" panose="020B0604020202020204" pitchFamily="34" charset="0"/>
                        <a:buChar char="•"/>
                      </a:pPr>
                      <a:r>
                        <a:rPr lang="es-419" sz="1600" dirty="0">
                          <a:latin typeface="+mn-lt"/>
                          <a:ea typeface="Calibri" panose="020F0502020204030204" pitchFamily="34" charset="0"/>
                        </a:rPr>
                        <a:t>Por lo menos 7 países del CLME+ en que se pesca langosta espinosa con una arquitectura mejorada a nivel nacional que:</a:t>
                      </a:r>
                    </a:p>
                    <a:p>
                      <a:pPr marL="720725" marR="0" lvl="2" indent="-365125">
                        <a:spcBef>
                          <a:spcPts val="0"/>
                        </a:spcBef>
                        <a:spcAft>
                          <a:spcPts val="0"/>
                        </a:spcAft>
                        <a:buFont typeface="Arial" panose="020B0604020202020204" pitchFamily="34" charset="0"/>
                        <a:buNone/>
                      </a:pPr>
                      <a:r>
                        <a:rPr lang="es-419" sz="1600" dirty="0">
                          <a:latin typeface="+mn-lt"/>
                          <a:ea typeface="Calibri" panose="020F0502020204030204" pitchFamily="34" charset="0"/>
                        </a:rPr>
                        <a:t>•	permite la ejecución del ciclo normativo completo;</a:t>
                      </a:r>
                    </a:p>
                    <a:p>
                      <a:pPr marL="720725" marR="0" lvl="2" indent="-365125">
                        <a:spcBef>
                          <a:spcPts val="0"/>
                        </a:spcBef>
                        <a:spcAft>
                          <a:spcPts val="0"/>
                        </a:spcAft>
                        <a:buFont typeface="Arial" panose="020B0604020202020204" pitchFamily="34" charset="0"/>
                        <a:buNone/>
                      </a:pPr>
                      <a:r>
                        <a:rPr lang="es-419" sz="1600" dirty="0">
                          <a:latin typeface="+mn-lt"/>
                          <a:ea typeface="Calibri" panose="020F0502020204030204" pitchFamily="34" charset="0"/>
                        </a:rPr>
                        <a:t>•	facilita la coordinación intersectorial;</a:t>
                      </a:r>
                    </a:p>
                    <a:p>
                      <a:pPr marL="720725" marR="0" lvl="2" indent="-365125">
                        <a:spcBef>
                          <a:spcPts val="0"/>
                        </a:spcBef>
                        <a:spcAft>
                          <a:spcPts val="0"/>
                        </a:spcAft>
                        <a:buFont typeface="Arial" panose="020B0604020202020204" pitchFamily="34" charset="0"/>
                        <a:buNone/>
                      </a:pPr>
                      <a:r>
                        <a:rPr lang="es-419" sz="1600" dirty="0">
                          <a:latin typeface="+mn-lt"/>
                          <a:ea typeface="Calibri" panose="020F0502020204030204" pitchFamily="34" charset="0"/>
                        </a:rPr>
                        <a:t>•	facilita la gobernanza interactiva; para el final del subproyecto.</a:t>
                      </a:r>
                    </a:p>
                    <a:p>
                      <a:pPr marL="0" marR="0" algn="l" rtl="0">
                        <a:spcBef>
                          <a:spcPts val="0"/>
                        </a:spcBef>
                        <a:spcAft>
                          <a:spcPts val="0"/>
                        </a:spcAft>
                      </a:pPr>
                      <a:endParaRPr lang="en-US" sz="1600" dirty="0">
                        <a:effectLst/>
                        <a:latin typeface="+mn-lt"/>
                        <a:ea typeface="Calibri" panose="020F0502020204030204" pitchFamily="34" charset="0"/>
                      </a:endParaRPr>
                    </a:p>
                  </a:txBody>
                  <a:tcPr marL="68580" marR="68580" marT="0" marB="0"/>
                </a:tc>
                <a:tc>
                  <a:txBody>
                    <a:bodyPr/>
                    <a:lstStyle/>
                    <a:p>
                      <a:pPr marL="285750" marR="0" indent="-285750" algn="l" rtl="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3125788" y="3330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87716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26437" y="666823"/>
            <a:ext cx="5606042" cy="584775"/>
          </a:xfrm>
          <a:prstGeom prst="rect">
            <a:avLst/>
          </a:prstGeom>
          <a:noFill/>
        </p:spPr>
        <p:txBody>
          <a:bodyPr wrap="square" rtlCol="0">
            <a:spAutoFit/>
          </a:bodyPr>
          <a:lstStyle/>
          <a:p>
            <a:r>
              <a:rPr lang="es-419" sz="3200" b="1" dirty="0"/>
              <a:t>Objetivos que corren alto riesgo </a:t>
            </a:r>
          </a:p>
        </p:txBody>
      </p:sp>
      <p:graphicFrame>
        <p:nvGraphicFramePr>
          <p:cNvPr id="3" name="Table 2"/>
          <p:cNvGraphicFramePr>
            <a:graphicFrameLocks noGrp="1"/>
          </p:cNvGraphicFramePr>
          <p:nvPr>
            <p:extLst>
              <p:ext uri="{D42A27DB-BD31-4B8C-83A1-F6EECF244321}">
                <p14:modId xmlns:p14="http://schemas.microsoft.com/office/powerpoint/2010/main" val="3593671226"/>
              </p:ext>
            </p:extLst>
          </p:nvPr>
        </p:nvGraphicFramePr>
        <p:xfrm>
          <a:off x="354563" y="1251598"/>
          <a:ext cx="11504928" cy="4050913"/>
        </p:xfrm>
        <a:graphic>
          <a:graphicData uri="http://schemas.openxmlformats.org/drawingml/2006/table">
            <a:tbl>
              <a:tblPr firstRow="1" firstCol="1" bandRow="1">
                <a:tableStyleId>{5C22544A-7EE6-4342-B048-85BDC9FD1C3A}</a:tableStyleId>
              </a:tblPr>
              <a:tblGrid>
                <a:gridCol w="2819158">
                  <a:extLst>
                    <a:ext uri="{9D8B030D-6E8A-4147-A177-3AD203B41FA5}">
                      <a16:colId xmlns:a16="http://schemas.microsoft.com/office/drawing/2014/main" val="20000"/>
                    </a:ext>
                  </a:extLst>
                </a:gridCol>
                <a:gridCol w="4348137">
                  <a:extLst>
                    <a:ext uri="{9D8B030D-6E8A-4147-A177-3AD203B41FA5}">
                      <a16:colId xmlns:a16="http://schemas.microsoft.com/office/drawing/2014/main" val="20001"/>
                    </a:ext>
                  </a:extLst>
                </a:gridCol>
                <a:gridCol w="4337633">
                  <a:extLst>
                    <a:ext uri="{9D8B030D-6E8A-4147-A177-3AD203B41FA5}">
                      <a16:colId xmlns:a16="http://schemas.microsoft.com/office/drawing/2014/main" val="20002"/>
                    </a:ext>
                  </a:extLst>
                </a:gridCol>
              </a:tblGrid>
              <a:tr h="501144">
                <a:tc>
                  <a:txBody>
                    <a:bodyPr/>
                    <a:lstStyle/>
                    <a:p>
                      <a:pPr marL="0" marR="0">
                        <a:spcBef>
                          <a:spcPts val="0"/>
                        </a:spcBef>
                        <a:spcAft>
                          <a:spcPts val="0"/>
                        </a:spcAft>
                      </a:pPr>
                      <a:r>
                        <a:rPr lang="es-419" sz="2000">
                          <a:solidFill>
                            <a:srgbClr val="FF0000"/>
                          </a:solidFill>
                          <a:latin typeface="Calibri" panose="020F0502020204030204" pitchFamily="34" charset="0"/>
                          <a:ea typeface="Calibri" panose="020F0502020204030204" pitchFamily="34" charset="0"/>
                        </a:rPr>
                        <a:t>Producto</a:t>
                      </a:r>
                    </a:p>
                  </a:txBody>
                  <a:tcPr marL="68580" marR="68580" marT="0" marB="0">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000">
                          <a:solidFill>
                            <a:srgbClr val="FF0000"/>
                          </a:solidFill>
                        </a:rPr>
                        <a:t>Alto riesgo de no terminar a tiempo</a:t>
                      </a:r>
                    </a:p>
                  </a:txBody>
                  <a:tcPr marL="68580" marR="68580" marT="0" marB="0">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000">
                          <a:solidFill>
                            <a:srgbClr val="FF0000"/>
                          </a:solidFill>
                        </a:rPr>
                        <a:t>Alto riesgo de no lograr el objetivo</a:t>
                      </a:r>
                    </a:p>
                  </a:txBody>
                  <a:tcPr marL="68580" marR="68580" marT="0" marB="0">
                    <a:solidFill>
                      <a:srgbClr val="FFC000"/>
                    </a:solidFill>
                  </a:tcPr>
                </a:tc>
                <a:extLst>
                  <a:ext uri="{0D108BD9-81ED-4DB2-BD59-A6C34878D82A}">
                    <a16:rowId xmlns:a16="http://schemas.microsoft.com/office/drawing/2014/main" val="10000"/>
                  </a:ext>
                </a:extLst>
              </a:tr>
              <a:tr h="1954461">
                <a:tc>
                  <a:txBody>
                    <a:bodyPr/>
                    <a:lstStyle/>
                    <a:p>
                      <a:pPr marL="0" marR="0">
                        <a:spcBef>
                          <a:spcPts val="0"/>
                        </a:spcBef>
                        <a:spcAft>
                          <a:spcPts val="0"/>
                        </a:spcAft>
                      </a:pPr>
                      <a:r>
                        <a:rPr lang="es-419" sz="1800">
                          <a:solidFill>
                            <a:srgbClr val="FF0000"/>
                          </a:solidFill>
                          <a:latin typeface="Calibri" panose="020F0502020204030204" pitchFamily="34" charset="0"/>
                          <a:ea typeface="Calibri" panose="020F0502020204030204" pitchFamily="34" charset="0"/>
                        </a:rPr>
                        <a:t>Producto 2.1.  Plan de gestión regional de las pesquerías de la langosta espinosa del Caribe</a:t>
                      </a:r>
                    </a:p>
                  </a:txBody>
                  <a:tcPr marL="68580" marR="68580" marT="0" marB="0">
                    <a:solidFill>
                      <a:srgbClr val="FFC000"/>
                    </a:solidFill>
                  </a:tcPr>
                </a:tc>
                <a:tc>
                  <a:txBody>
                    <a:bodyPr/>
                    <a:lstStyle/>
                    <a:p>
                      <a:pPr marL="342900" lvl="0" indent="-342900" algn="l">
                        <a:lnSpc>
                          <a:spcPct val="107000"/>
                        </a:lnSpc>
                        <a:spcAft>
                          <a:spcPts val="0"/>
                        </a:spcAft>
                        <a:buFont typeface="Symbol" panose="05050102010706020507" pitchFamily="18" charset="2"/>
                        <a:buChar char=""/>
                      </a:pPr>
                      <a:r>
                        <a:rPr lang="es-419"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Presentación del plan regional de gestión a la reunión de la COPACO para su consideración.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s-419" sz="1600" dirty="0">
                          <a:latin typeface="Calibri" panose="020F0502020204030204" pitchFamily="34" charset="0"/>
                          <a:ea typeface="Calibri" panose="020F0502020204030204" pitchFamily="34" charset="0"/>
                          <a:cs typeface="Times New Roman" panose="02020603050405020304" pitchFamily="18" charset="0"/>
                        </a:rPr>
                        <a:t>Plan aprobado e integrado en el plano nacional en por lo menos 7 países del CLME para el final del tercer año del proyecto.</a:t>
                      </a:r>
                    </a:p>
                  </a:txBody>
                  <a:tcPr marL="68580" marR="68580" marT="0" marB="0"/>
                </a:tc>
                <a:tc>
                  <a:txBody>
                    <a:bodyPr/>
                    <a:lstStyle/>
                    <a:p>
                      <a:pPr marL="171450" marR="0" indent="-76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1"/>
                  </a:ext>
                </a:extLst>
              </a:tr>
              <a:tr h="1595308">
                <a:tc>
                  <a:txBody>
                    <a:bodyPr/>
                    <a:lstStyle/>
                    <a:p>
                      <a:pPr marL="0" marR="0">
                        <a:spcBef>
                          <a:spcPts val="0"/>
                        </a:spcBef>
                        <a:spcAft>
                          <a:spcPts val="0"/>
                        </a:spcAft>
                      </a:pPr>
                      <a:r>
                        <a:rPr lang="es-419" sz="1800">
                          <a:solidFill>
                            <a:srgbClr val="FF0000"/>
                          </a:solidFill>
                          <a:latin typeface="Calibri" panose="020F0502020204030204" pitchFamily="34" charset="0"/>
                          <a:ea typeface="Calibri" panose="020F0502020204030204" pitchFamily="34" charset="0"/>
                        </a:rPr>
                        <a:t>Producto 2.3. (O2.3.) Mejora de la capacidad de seguimiento, control y vigilancia</a:t>
                      </a:r>
                    </a:p>
                  </a:txBody>
                  <a:tcPr marL="68580" marR="68580" marT="0" marB="0">
                    <a:solidFill>
                      <a:srgbClr val="FFC000"/>
                    </a:solidFill>
                  </a:tcPr>
                </a:tc>
                <a:tc>
                  <a:txBody>
                    <a:bodyPr/>
                    <a:lstStyle/>
                    <a:p>
                      <a:pPr marL="342900" lvl="0" indent="-342900" algn="l">
                        <a:lnSpc>
                          <a:spcPct val="107000"/>
                        </a:lnSpc>
                        <a:spcAft>
                          <a:spcPts val="0"/>
                        </a:spcAft>
                        <a:buFont typeface="Symbol" panose="05050102010706020507" pitchFamily="18" charset="2"/>
                        <a:buChar char=""/>
                      </a:pPr>
                      <a:r>
                        <a:rPr lang="es-419" sz="1600" dirty="0">
                          <a:latin typeface="Calibri" panose="020F0502020204030204" pitchFamily="34" charset="0"/>
                          <a:ea typeface="Calibri" panose="020F0502020204030204" pitchFamily="34" charset="0"/>
                          <a:cs typeface="Times New Roman" panose="02020603050405020304" pitchFamily="18" charset="0"/>
                        </a:rPr>
                        <a:t>Registro interconectado de buques en los niveles regional y nacional en vigor en, por lo menos, los países de la OSPESCA más Colombia, Jamaica y Las Bahamas, para el final del tercer año del subproyecto.</a:t>
                      </a:r>
                    </a:p>
                  </a:txBody>
                  <a:tcPr marL="68580" marR="68580" marT="0" marB="0"/>
                </a:tc>
                <a:tc>
                  <a:txBody>
                    <a:bodyPr/>
                    <a:lstStyle/>
                    <a:p>
                      <a:pPr marL="0" marR="0" algn="l" rtl="0">
                        <a:spcBef>
                          <a:spcPts val="0"/>
                        </a:spcBef>
                        <a:spcAft>
                          <a:spcPts val="0"/>
                        </a:spcAft>
                      </a:pPr>
                      <a:endParaRPr lang="en-US" sz="18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3125788" y="3330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0741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2075" y="641185"/>
            <a:ext cx="5571858" cy="584775"/>
          </a:xfrm>
          <a:prstGeom prst="rect">
            <a:avLst/>
          </a:prstGeom>
          <a:noFill/>
        </p:spPr>
        <p:txBody>
          <a:bodyPr wrap="square" rtlCol="0">
            <a:spAutoFit/>
          </a:bodyPr>
          <a:lstStyle/>
          <a:p>
            <a:r>
              <a:rPr lang="es-419" sz="3200" b="1" dirty="0"/>
              <a:t>Objetivos que corren alto riesgo </a:t>
            </a:r>
          </a:p>
        </p:txBody>
      </p:sp>
      <p:graphicFrame>
        <p:nvGraphicFramePr>
          <p:cNvPr id="3" name="Table 2"/>
          <p:cNvGraphicFramePr>
            <a:graphicFrameLocks noGrp="1"/>
          </p:cNvGraphicFramePr>
          <p:nvPr>
            <p:extLst>
              <p:ext uri="{D42A27DB-BD31-4B8C-83A1-F6EECF244321}">
                <p14:modId xmlns:p14="http://schemas.microsoft.com/office/powerpoint/2010/main" val="3789472892"/>
              </p:ext>
            </p:extLst>
          </p:nvPr>
        </p:nvGraphicFramePr>
        <p:xfrm>
          <a:off x="326571" y="1164906"/>
          <a:ext cx="11532920" cy="4234436"/>
        </p:xfrm>
        <a:graphic>
          <a:graphicData uri="http://schemas.openxmlformats.org/drawingml/2006/table">
            <a:tbl>
              <a:tblPr firstRow="1" firstCol="1" bandRow="1">
                <a:tableStyleId>{5C22544A-7EE6-4342-B048-85BDC9FD1C3A}</a:tableStyleId>
              </a:tblPr>
              <a:tblGrid>
                <a:gridCol w="2599990">
                  <a:extLst>
                    <a:ext uri="{9D8B030D-6E8A-4147-A177-3AD203B41FA5}">
                      <a16:colId xmlns:a16="http://schemas.microsoft.com/office/drawing/2014/main" val="20000"/>
                    </a:ext>
                  </a:extLst>
                </a:gridCol>
                <a:gridCol w="4631235">
                  <a:extLst>
                    <a:ext uri="{9D8B030D-6E8A-4147-A177-3AD203B41FA5}">
                      <a16:colId xmlns:a16="http://schemas.microsoft.com/office/drawing/2014/main" val="20001"/>
                    </a:ext>
                  </a:extLst>
                </a:gridCol>
                <a:gridCol w="4301695">
                  <a:extLst>
                    <a:ext uri="{9D8B030D-6E8A-4147-A177-3AD203B41FA5}">
                      <a16:colId xmlns:a16="http://schemas.microsoft.com/office/drawing/2014/main" val="20002"/>
                    </a:ext>
                  </a:extLst>
                </a:gridCol>
              </a:tblGrid>
              <a:tr h="501144">
                <a:tc>
                  <a:txBody>
                    <a:bodyPr/>
                    <a:lstStyle/>
                    <a:p>
                      <a:pPr marL="0" marR="0">
                        <a:spcBef>
                          <a:spcPts val="0"/>
                        </a:spcBef>
                        <a:spcAft>
                          <a:spcPts val="0"/>
                        </a:spcAft>
                      </a:pPr>
                      <a:r>
                        <a:rPr lang="es-419" sz="2000">
                          <a:solidFill>
                            <a:srgbClr val="FF0000"/>
                          </a:solidFill>
                          <a:latin typeface="Calibri" panose="020F0502020204030204" pitchFamily="34" charset="0"/>
                          <a:ea typeface="Calibri" panose="020F0502020204030204" pitchFamily="34" charset="0"/>
                        </a:rPr>
                        <a:t>Producto</a:t>
                      </a:r>
                    </a:p>
                  </a:txBody>
                  <a:tcPr marL="68580" marR="68580" marT="0" marB="0">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000">
                          <a:solidFill>
                            <a:srgbClr val="FF0000"/>
                          </a:solidFill>
                        </a:rPr>
                        <a:t>Alto riesgo de no terminar a tiempo</a:t>
                      </a:r>
                    </a:p>
                  </a:txBody>
                  <a:tcPr marL="68580" marR="68580" marT="0" marB="0">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000">
                          <a:solidFill>
                            <a:srgbClr val="FF0000"/>
                          </a:solidFill>
                        </a:rPr>
                        <a:t>Alto riesgo de no lograr el objetivo</a:t>
                      </a:r>
                    </a:p>
                  </a:txBody>
                  <a:tcPr marL="68580" marR="68580" marT="0" marB="0">
                    <a:solidFill>
                      <a:srgbClr val="FFC000"/>
                    </a:solidFill>
                  </a:tcPr>
                </a:tc>
                <a:extLst>
                  <a:ext uri="{0D108BD9-81ED-4DB2-BD59-A6C34878D82A}">
                    <a16:rowId xmlns:a16="http://schemas.microsoft.com/office/drawing/2014/main" val="10000"/>
                  </a:ext>
                </a:extLst>
              </a:tr>
              <a:tr h="1954461">
                <a:tc>
                  <a:txBody>
                    <a:bodyPr/>
                    <a:lstStyle/>
                    <a:p>
                      <a:pPr marL="0" marR="0">
                        <a:spcBef>
                          <a:spcPts val="0"/>
                        </a:spcBef>
                        <a:spcAft>
                          <a:spcPts val="0"/>
                        </a:spcAft>
                      </a:pPr>
                      <a:r>
                        <a:rPr lang="es-419" sz="1800">
                          <a:solidFill>
                            <a:srgbClr val="FF0000"/>
                          </a:solidFill>
                          <a:latin typeface="Calibri" panose="020F0502020204030204" pitchFamily="34" charset="0"/>
                          <a:ea typeface="Calibri" panose="020F0502020204030204" pitchFamily="34" charset="0"/>
                        </a:rPr>
                        <a:t>Producto 3.1. (O3.1.) Ejecución coordinada regionalmente de temporada de veda anual en las pesquerías de la langosta espinosa del Caribe.</a:t>
                      </a:r>
                    </a:p>
                  </a:txBody>
                  <a:tcPr marL="68580" marR="68580" marT="0" marB="0" anchor="ctr">
                    <a:solidFill>
                      <a:srgbClr val="FFC000"/>
                    </a:solidFill>
                  </a:tcPr>
                </a:tc>
                <a:tc>
                  <a:txBody>
                    <a:bodyPr/>
                    <a:lstStyle/>
                    <a:p>
                      <a:pPr marL="342900" lvl="0" indent="-342900" algn="l">
                        <a:lnSpc>
                          <a:spcPct val="107000"/>
                        </a:lnSpc>
                        <a:spcAft>
                          <a:spcPts val="0"/>
                        </a:spcAft>
                        <a:buFont typeface="Symbol" panose="05050102010706020507" pitchFamily="18" charset="2"/>
                        <a:buChar char=""/>
                      </a:pPr>
                      <a:r>
                        <a:rPr lang="es-419" sz="1600" dirty="0">
                          <a:latin typeface="Calibri" panose="020F0502020204030204" pitchFamily="34" charset="0"/>
                          <a:ea typeface="Calibri" panose="020F0502020204030204" pitchFamily="34" charset="0"/>
                          <a:cs typeface="Times New Roman" panose="02020603050405020304" pitchFamily="18" charset="0"/>
                        </a:rPr>
                        <a:t>Acuerdo OSPESCA-CRFM, en el contexto del Plan de acción conjunta, sobre la ampliación geográfica de la aplicación coordinada de la temporada de veda.</a:t>
                      </a:r>
                    </a:p>
                    <a:p>
                      <a:pPr marL="342900" lvl="0" indent="-342900" algn="l">
                        <a:lnSpc>
                          <a:spcPct val="107000"/>
                        </a:lnSpc>
                        <a:spcAft>
                          <a:spcPts val="0"/>
                        </a:spcAft>
                        <a:buFont typeface="Symbol" panose="05050102010706020507" pitchFamily="18" charset="2"/>
                        <a:buChar char=""/>
                      </a:pPr>
                      <a:r>
                        <a:rPr lang="es-419" sz="1600" dirty="0">
                          <a:latin typeface="Calibri" panose="020F0502020204030204" pitchFamily="34" charset="0"/>
                          <a:ea typeface="Calibri" panose="020F0502020204030204" pitchFamily="34" charset="0"/>
                          <a:cs typeface="Times New Roman" panose="02020603050405020304" pitchFamily="18" charset="0"/>
                        </a:rPr>
                        <a:t>Coordinación de la aplicación de la temporada de veda con otros países de la región con población de langostas, como mínimo durante el último año del subproyecto.</a:t>
                      </a:r>
                    </a:p>
                  </a:txBody>
                  <a:tcPr marL="68580" marR="68580" marT="0" marB="0"/>
                </a:tc>
                <a:tc>
                  <a:txBody>
                    <a:bodyPr/>
                    <a:lstStyle/>
                    <a:p>
                      <a:pPr marL="171450" marR="0" indent="-76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1"/>
                  </a:ext>
                </a:extLst>
              </a:tr>
              <a:tr h="1595308">
                <a:tc>
                  <a:txBody>
                    <a:bodyPr/>
                    <a:lstStyle/>
                    <a:p>
                      <a:pPr marL="0" marR="0">
                        <a:spcBef>
                          <a:spcPts val="0"/>
                        </a:spcBef>
                        <a:spcAft>
                          <a:spcPts val="0"/>
                        </a:spcAft>
                      </a:pPr>
                      <a:r>
                        <a:rPr lang="es-419" sz="1800">
                          <a:solidFill>
                            <a:srgbClr val="FF0000"/>
                          </a:solidFill>
                          <a:latin typeface="Calibri" panose="020F0502020204030204" pitchFamily="34" charset="0"/>
                          <a:ea typeface="Calibri" panose="020F0502020204030204" pitchFamily="34" charset="0"/>
                        </a:rPr>
                        <a:t>Producto 3.3. (O3.3.) Puesta en marcha y promoción de un sistema de rastreabilidad de productos de la langosta espinosa del Caribe</a:t>
                      </a:r>
                    </a:p>
                  </a:txBody>
                  <a:tcPr marL="68580" marR="68580" marT="0" marB="0" anchor="ctr">
                    <a:solidFill>
                      <a:srgbClr val="FFC000"/>
                    </a:solidFill>
                  </a:tcPr>
                </a:tc>
                <a:tc>
                  <a:txBody>
                    <a:bodyPr/>
                    <a:lstStyle/>
                    <a:p>
                      <a:pPr marL="360363" lvl="0" indent="-360363" algn="l">
                        <a:lnSpc>
                          <a:spcPct val="107000"/>
                        </a:lnSpc>
                        <a:spcAft>
                          <a:spcPts val="0"/>
                        </a:spcAft>
                        <a:buFont typeface="Arial" panose="020B0604020202020204" pitchFamily="34" charset="0"/>
                        <a:buChar char="•"/>
                      </a:pPr>
                      <a:r>
                        <a:rPr lang="es-419" sz="1600" dirty="0">
                          <a:latin typeface="Calibri" panose="020F0502020204030204" pitchFamily="34" charset="0"/>
                          <a:ea typeface="Calibri" panose="020F0502020204030204" pitchFamily="34" charset="0"/>
                          <a:cs typeface="Times New Roman" panose="02020603050405020304" pitchFamily="18" charset="0"/>
                        </a:rPr>
                        <a:t>Presentación de una norma regional de rastreabilidad al Comité Directivo del CLME+ y a la COPACO para el año 2.</a:t>
                      </a:r>
                    </a:p>
                  </a:txBody>
                  <a:tcPr marL="68580" marR="68580" marT="0" marB="0"/>
                </a:tc>
                <a:tc>
                  <a:txBody>
                    <a:bodyPr/>
                    <a:lstStyle/>
                    <a:p>
                      <a:pPr marL="0" marR="0" algn="l" rtl="0">
                        <a:spcBef>
                          <a:spcPts val="0"/>
                        </a:spcBef>
                        <a:spcAft>
                          <a:spcPts val="0"/>
                        </a:spcAft>
                      </a:pPr>
                      <a:endParaRPr lang="en-US" sz="1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3125788" y="3330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78378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7712" y="666823"/>
            <a:ext cx="5580404" cy="584775"/>
          </a:xfrm>
          <a:prstGeom prst="rect">
            <a:avLst/>
          </a:prstGeom>
          <a:noFill/>
        </p:spPr>
        <p:txBody>
          <a:bodyPr wrap="square" rtlCol="0">
            <a:spAutoFit/>
          </a:bodyPr>
          <a:lstStyle/>
          <a:p>
            <a:r>
              <a:rPr lang="es-419" sz="3200" b="1" dirty="0"/>
              <a:t>Objetivos que corren alto riesgo </a:t>
            </a:r>
          </a:p>
        </p:txBody>
      </p:sp>
      <p:graphicFrame>
        <p:nvGraphicFramePr>
          <p:cNvPr id="3" name="Table 2"/>
          <p:cNvGraphicFramePr>
            <a:graphicFrameLocks noGrp="1"/>
          </p:cNvGraphicFramePr>
          <p:nvPr>
            <p:extLst>
              <p:ext uri="{D42A27DB-BD31-4B8C-83A1-F6EECF244321}">
                <p14:modId xmlns:p14="http://schemas.microsoft.com/office/powerpoint/2010/main" val="3931910976"/>
              </p:ext>
            </p:extLst>
          </p:nvPr>
        </p:nvGraphicFramePr>
        <p:xfrm>
          <a:off x="625642" y="1547621"/>
          <a:ext cx="10751711" cy="3371281"/>
        </p:xfrm>
        <a:graphic>
          <a:graphicData uri="http://schemas.openxmlformats.org/drawingml/2006/table">
            <a:tbl>
              <a:tblPr firstRow="1" firstCol="1" bandRow="1">
                <a:tableStyleId>{5C22544A-7EE6-4342-B048-85BDC9FD1C3A}</a:tableStyleId>
              </a:tblPr>
              <a:tblGrid>
                <a:gridCol w="2534118">
                  <a:extLst>
                    <a:ext uri="{9D8B030D-6E8A-4147-A177-3AD203B41FA5}">
                      <a16:colId xmlns:a16="http://schemas.microsoft.com/office/drawing/2014/main" val="20000"/>
                    </a:ext>
                  </a:extLst>
                </a:gridCol>
                <a:gridCol w="3913210">
                  <a:extLst>
                    <a:ext uri="{9D8B030D-6E8A-4147-A177-3AD203B41FA5}">
                      <a16:colId xmlns:a16="http://schemas.microsoft.com/office/drawing/2014/main" val="20001"/>
                    </a:ext>
                  </a:extLst>
                </a:gridCol>
                <a:gridCol w="4304383">
                  <a:extLst>
                    <a:ext uri="{9D8B030D-6E8A-4147-A177-3AD203B41FA5}">
                      <a16:colId xmlns:a16="http://schemas.microsoft.com/office/drawing/2014/main" val="20002"/>
                    </a:ext>
                  </a:extLst>
                </a:gridCol>
              </a:tblGrid>
              <a:tr h="501144">
                <a:tc>
                  <a:txBody>
                    <a:bodyPr/>
                    <a:lstStyle/>
                    <a:p>
                      <a:pPr marL="0" marR="0">
                        <a:spcBef>
                          <a:spcPts val="0"/>
                        </a:spcBef>
                        <a:spcAft>
                          <a:spcPts val="0"/>
                        </a:spcAft>
                      </a:pPr>
                      <a:r>
                        <a:rPr lang="es-419" sz="2000">
                          <a:solidFill>
                            <a:srgbClr val="FF0000"/>
                          </a:solidFill>
                          <a:latin typeface="Calibri" panose="020F0502020204030204" pitchFamily="34" charset="0"/>
                          <a:ea typeface="Calibri" panose="020F0502020204030204" pitchFamily="34" charset="0"/>
                        </a:rPr>
                        <a:t>Producto</a:t>
                      </a:r>
                    </a:p>
                  </a:txBody>
                  <a:tcPr marL="68580" marR="68580" marT="0" marB="0">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000">
                          <a:solidFill>
                            <a:srgbClr val="FF0000"/>
                          </a:solidFill>
                        </a:rPr>
                        <a:t>Alto riesgo de no terminar a tiempo</a:t>
                      </a:r>
                    </a:p>
                  </a:txBody>
                  <a:tcPr marL="68580" marR="68580" marT="0" marB="0">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000">
                          <a:solidFill>
                            <a:srgbClr val="FF0000"/>
                          </a:solidFill>
                        </a:rPr>
                        <a:t>Alto riesgo de no lograr el objetivo</a:t>
                      </a:r>
                    </a:p>
                  </a:txBody>
                  <a:tcPr marL="68580" marR="68580" marT="0" marB="0">
                    <a:solidFill>
                      <a:srgbClr val="FFC000"/>
                    </a:solidFill>
                  </a:tcPr>
                </a:tc>
                <a:extLst>
                  <a:ext uri="{0D108BD9-81ED-4DB2-BD59-A6C34878D82A}">
                    <a16:rowId xmlns:a16="http://schemas.microsoft.com/office/drawing/2014/main" val="10000"/>
                  </a:ext>
                </a:extLst>
              </a:tr>
              <a:tr h="1954461">
                <a:tc>
                  <a:txBody>
                    <a:bodyPr/>
                    <a:lstStyle/>
                    <a:p>
                      <a:pPr marL="0" marR="0">
                        <a:spcBef>
                          <a:spcPts val="0"/>
                        </a:spcBef>
                        <a:spcAft>
                          <a:spcPts val="0"/>
                        </a:spcAft>
                      </a:pPr>
                      <a:r>
                        <a:rPr lang="es-419" sz="1800" dirty="0">
                          <a:solidFill>
                            <a:srgbClr val="FF0000"/>
                          </a:solidFill>
                          <a:latin typeface="Calibri" panose="020F0502020204030204" pitchFamily="34" charset="0"/>
                          <a:ea typeface="Calibri" panose="020F0502020204030204" pitchFamily="34" charset="0"/>
                        </a:rPr>
                        <a:t>Producto 3.4. (O3.4.) Puesta a prueba de métodos alternativos de pesca de la langosta espinosa a nivel experimental y posibilidad de evaluación de su replicabilidad y ampliación.</a:t>
                      </a:r>
                    </a:p>
                  </a:txBody>
                  <a:tcPr marL="68580" marR="68580" marT="0" marB="0">
                    <a:solidFill>
                      <a:srgbClr val="FFC000"/>
                    </a:solidFill>
                  </a:tcPr>
                </a:tc>
                <a:tc>
                  <a:txBody>
                    <a:bodyPr/>
                    <a:lstStyle/>
                    <a:p>
                      <a:pPr marL="342900" lvl="0" indent="-342900" algn="l">
                        <a:lnSpc>
                          <a:spcPct val="107000"/>
                        </a:lnSpc>
                        <a:spcAft>
                          <a:spcPts val="0"/>
                        </a:spcAft>
                        <a:buFont typeface="Symbol" panose="05050102010706020507" pitchFamily="18" charset="2"/>
                        <a:buChar char=""/>
                      </a:pPr>
                      <a:r>
                        <a:rPr lang="es-419" sz="1600" dirty="0">
                          <a:latin typeface="Calibri" panose="020F0502020204030204" pitchFamily="34" charset="0"/>
                          <a:ea typeface="Calibri" panose="020F0502020204030204" pitchFamily="34" charset="0"/>
                          <a:cs typeface="Times New Roman" panose="02020603050405020304" pitchFamily="18" charset="0"/>
                        </a:rPr>
                        <a:t>Iniciativa experimental para probar y evaluar métodos alternativos de pesca para el final del año 1 del subproyecto.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s-419" sz="1600" dirty="0">
                          <a:latin typeface="Calibri" panose="020F0502020204030204" pitchFamily="34" charset="0"/>
                          <a:ea typeface="Calibri" panose="020F0502020204030204" pitchFamily="34" charset="0"/>
                          <a:cs typeface="Times New Roman" panose="02020603050405020304" pitchFamily="18" charset="0"/>
                        </a:rPr>
                        <a:t>Evaluación de la viabilidad técnica y económica para el final del año 3 del subproyecto.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s-419" sz="1600" dirty="0">
                          <a:latin typeface="Calibri" panose="020F0502020204030204" pitchFamily="34" charset="0"/>
                          <a:ea typeface="Calibri" panose="020F0502020204030204" pitchFamily="34" charset="0"/>
                          <a:cs typeface="Times New Roman" panose="02020603050405020304" pitchFamily="18" charset="0"/>
                        </a:rPr>
                        <a:t>Análisis y cuantificación del potencial de replicabilidad y ampliación, vinculado con indicadores de objetivos socioeconómicos, y documentado para el final del año 3 del subproyecto.</a:t>
                      </a:r>
                    </a:p>
                  </a:txBody>
                  <a:tcPr marL="68580" marR="68580" marT="0" marB="0"/>
                </a:tc>
                <a:tc>
                  <a:txBody>
                    <a:bodyPr/>
                    <a:lstStyle/>
                    <a:p>
                      <a:pPr marL="171450" marR="0" indent="-76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4" name="Rectangle 1"/>
          <p:cNvSpPr>
            <a:spLocks noChangeArrowheads="1"/>
          </p:cNvSpPr>
          <p:nvPr/>
        </p:nvSpPr>
        <p:spPr bwMode="auto">
          <a:xfrm>
            <a:off x="3125788" y="3330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199566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87521482"/>
              </p:ext>
            </p:extLst>
          </p:nvPr>
        </p:nvGraphicFramePr>
        <p:xfrm>
          <a:off x="221098" y="1199607"/>
          <a:ext cx="9711468" cy="5477937"/>
        </p:xfrm>
        <a:graphic>
          <a:graphicData uri="http://schemas.openxmlformats.org/drawingml/2006/table">
            <a:tbl>
              <a:tblPr firstRow="1" bandRow="1">
                <a:tableStyleId>{5C22544A-7EE6-4342-B048-85BDC9FD1C3A}</a:tableStyleId>
              </a:tblPr>
              <a:tblGrid>
                <a:gridCol w="486038">
                  <a:extLst>
                    <a:ext uri="{9D8B030D-6E8A-4147-A177-3AD203B41FA5}">
                      <a16:colId xmlns:a16="http://schemas.microsoft.com/office/drawing/2014/main" val="20000"/>
                    </a:ext>
                  </a:extLst>
                </a:gridCol>
                <a:gridCol w="2425446">
                  <a:extLst>
                    <a:ext uri="{9D8B030D-6E8A-4147-A177-3AD203B41FA5}">
                      <a16:colId xmlns:a16="http://schemas.microsoft.com/office/drawing/2014/main" val="20001"/>
                    </a:ext>
                  </a:extLst>
                </a:gridCol>
                <a:gridCol w="4364167">
                  <a:extLst>
                    <a:ext uri="{9D8B030D-6E8A-4147-A177-3AD203B41FA5}">
                      <a16:colId xmlns:a16="http://schemas.microsoft.com/office/drawing/2014/main" val="20002"/>
                    </a:ext>
                  </a:extLst>
                </a:gridCol>
                <a:gridCol w="2435817">
                  <a:extLst>
                    <a:ext uri="{9D8B030D-6E8A-4147-A177-3AD203B41FA5}">
                      <a16:colId xmlns:a16="http://schemas.microsoft.com/office/drawing/2014/main" val="20003"/>
                    </a:ext>
                  </a:extLst>
                </a:gridCol>
              </a:tblGrid>
              <a:tr h="317639">
                <a:tc>
                  <a:txBody>
                    <a:bodyPr/>
                    <a:lstStyle/>
                    <a:p>
                      <a:r>
                        <a:rPr lang="es-419">
                          <a:solidFill>
                            <a:srgbClr val="FF0000"/>
                          </a:solidFill>
                        </a:rPr>
                        <a:t>N.º</a:t>
                      </a:r>
                    </a:p>
                  </a:txBody>
                  <a:tcPr>
                    <a:solidFill>
                      <a:srgbClr val="FFC000"/>
                    </a:solidFill>
                  </a:tcPr>
                </a:tc>
                <a:tc>
                  <a:txBody>
                    <a:bodyPr/>
                    <a:lstStyle/>
                    <a:p>
                      <a:pPr algn="ctr"/>
                      <a:r>
                        <a:rPr lang="es-419" dirty="0">
                          <a:solidFill>
                            <a:srgbClr val="FF0000"/>
                          </a:solidFill>
                        </a:rPr>
                        <a:t>Dificultad</a:t>
                      </a:r>
                    </a:p>
                  </a:txBody>
                  <a:tcPr>
                    <a:solidFill>
                      <a:srgbClr val="FFC000"/>
                    </a:solidFill>
                  </a:tcPr>
                </a:tc>
                <a:tc>
                  <a:txBody>
                    <a:bodyPr/>
                    <a:lstStyle/>
                    <a:p>
                      <a:pPr algn="ctr"/>
                      <a:r>
                        <a:rPr lang="es-419">
                          <a:solidFill>
                            <a:srgbClr val="FF0000"/>
                          </a:solidFill>
                        </a:rPr>
                        <a:t>Medidas de mitigación</a:t>
                      </a:r>
                    </a:p>
                  </a:txBody>
                  <a:tcPr>
                    <a:solidFill>
                      <a:srgbClr val="FFC000"/>
                    </a:solidFill>
                  </a:tcPr>
                </a:tc>
                <a:tc>
                  <a:txBody>
                    <a:bodyPr/>
                    <a:lstStyle/>
                    <a:p>
                      <a:pPr algn="ctr"/>
                      <a:r>
                        <a:rPr lang="es-419">
                          <a:solidFill>
                            <a:srgbClr val="FF0000"/>
                          </a:solidFill>
                        </a:rPr>
                        <a:t>Para cuándo</a:t>
                      </a:r>
                    </a:p>
                  </a:txBody>
                  <a:tcPr>
                    <a:solidFill>
                      <a:srgbClr val="FFC000"/>
                    </a:solidFill>
                  </a:tcPr>
                </a:tc>
                <a:extLst>
                  <a:ext uri="{0D108BD9-81ED-4DB2-BD59-A6C34878D82A}">
                    <a16:rowId xmlns:a16="http://schemas.microsoft.com/office/drawing/2014/main" val="10000"/>
                  </a:ext>
                </a:extLst>
              </a:tr>
              <a:tr h="3039537">
                <a:tc>
                  <a:txBody>
                    <a:bodyPr/>
                    <a:lstStyle/>
                    <a:p>
                      <a:r>
                        <a:rPr lang="es-419"/>
                        <a:t>1</a:t>
                      </a:r>
                    </a:p>
                  </a:txBody>
                  <a:tcPr/>
                </a:tc>
                <a:tc>
                  <a:txBody>
                    <a:bodyPr/>
                    <a:lstStyle/>
                    <a:p>
                      <a:r>
                        <a:rPr lang="es-419" sz="1600" i="1" dirty="0">
                          <a:latin typeface="+mn-lt"/>
                        </a:rPr>
                        <a:t>Los países de fuera de la región han registrado progreso y participación limitadas en </a:t>
                      </a:r>
                      <a:r>
                        <a:rPr lang="es-419" sz="1600" i="1" dirty="0" err="1">
                          <a:latin typeface="+mn-lt"/>
                        </a:rPr>
                        <a:t>Ecolangosta</a:t>
                      </a:r>
                      <a:r>
                        <a:rPr lang="es-419" sz="1600" i="1" dirty="0">
                          <a:latin typeface="+mn-lt"/>
                        </a:rPr>
                        <a:t>+</a:t>
                      </a:r>
                    </a:p>
                  </a:txBody>
                  <a:tcPr/>
                </a:tc>
                <a:tc>
                  <a:txBody>
                    <a:bodyPr/>
                    <a:lstStyle/>
                    <a:p>
                      <a:r>
                        <a:rPr lang="es-419" sz="1600" dirty="0">
                          <a:latin typeface="+mn-lt"/>
                        </a:rPr>
                        <a:t>Este problema se ha abordado mediante comunicaciones formales e informales de OSPESCA y </a:t>
                      </a:r>
                      <a:r>
                        <a:rPr lang="es-419" sz="1600" dirty="0" err="1">
                          <a:latin typeface="+mn-lt"/>
                        </a:rPr>
                        <a:t>Ecolangosta</a:t>
                      </a:r>
                      <a:r>
                        <a:rPr lang="es-419" sz="1600" dirty="0">
                          <a:latin typeface="+mn-lt"/>
                        </a:rPr>
                        <a:t>+ dirigidas a los países involucrados. Personal de </a:t>
                      </a:r>
                      <a:r>
                        <a:rPr lang="es-419" sz="1600" dirty="0" err="1">
                          <a:latin typeface="+mn-lt"/>
                        </a:rPr>
                        <a:t>Ecolangosta</a:t>
                      </a:r>
                      <a:r>
                        <a:rPr lang="es-419" sz="1600" dirty="0">
                          <a:latin typeface="+mn-lt"/>
                        </a:rPr>
                        <a:t>+ visitó Colombia y Jamaica en 2017 para abordar este asunto.</a:t>
                      </a:r>
                    </a:p>
                    <a:p>
                      <a:endParaRPr lang="en-US" sz="1600" dirty="0">
                        <a:latin typeface="+mn-lt"/>
                      </a:endParaRPr>
                    </a:p>
                    <a:p>
                      <a:r>
                        <a:rPr lang="es-419" sz="1600" dirty="0">
                          <a:latin typeface="+mn-lt"/>
                        </a:rPr>
                        <a:t>El coordinador de </a:t>
                      </a:r>
                      <a:r>
                        <a:rPr lang="es-419" sz="1600" dirty="0" err="1">
                          <a:latin typeface="+mn-lt"/>
                        </a:rPr>
                        <a:t>Ecolangosta</a:t>
                      </a:r>
                      <a:r>
                        <a:rPr lang="es-419" sz="1600" dirty="0">
                          <a:latin typeface="+mn-lt"/>
                        </a:rPr>
                        <a:t>+ ha informado estas situaciones a la UCP del CLME+ y se ha sugerido que el Director del CLME+ interceda con puntos focales del FMAM para resolver estos problemas persistentes.</a:t>
                      </a:r>
                    </a:p>
                  </a:txBody>
                  <a:tcPr/>
                </a:tc>
                <a:tc>
                  <a:txBody>
                    <a:bodyPr/>
                    <a:lstStyle/>
                    <a:p>
                      <a:pPr algn="ctr">
                        <a:lnSpc>
                          <a:spcPct val="107000"/>
                        </a:lnSpc>
                        <a:spcAft>
                          <a:spcPts val="0"/>
                        </a:spcAft>
                      </a:pPr>
                      <a:r>
                        <a:rPr lang="es-419" sz="1800">
                          <a:latin typeface="+mn-lt"/>
                          <a:ea typeface="Calibri" panose="020F0502020204030204" pitchFamily="34" charset="0"/>
                          <a:cs typeface="Times New Roman" panose="02020603050405020304" pitchFamily="18" charset="0"/>
                        </a:rPr>
                        <a:t>En curso desde 2017</a:t>
                      </a:r>
                    </a:p>
                  </a:txBody>
                  <a:tcPr marL="68580" marR="68580" marT="0" marB="0"/>
                </a:tc>
                <a:extLst>
                  <a:ext uri="{0D108BD9-81ED-4DB2-BD59-A6C34878D82A}">
                    <a16:rowId xmlns:a16="http://schemas.microsoft.com/office/drawing/2014/main" val="10001"/>
                  </a:ext>
                </a:extLst>
              </a:tr>
              <a:tr h="1270556">
                <a:tc>
                  <a:txBody>
                    <a:bodyPr/>
                    <a:lstStyle/>
                    <a:p>
                      <a:r>
                        <a:rPr lang="es-419"/>
                        <a:t>2</a:t>
                      </a:r>
                    </a:p>
                  </a:txBody>
                  <a:tcPr/>
                </a:tc>
                <a:tc>
                  <a:txBody>
                    <a:bodyPr/>
                    <a:lstStyle/>
                    <a:p>
                      <a:r>
                        <a:rPr lang="es-419" sz="1600">
                          <a:latin typeface="+mn-lt"/>
                        </a:rPr>
                        <a:t>Limitaciones históricas en los ámbitos de los recursos humanos y la financiación demoran la ejecución del plan de trabajo. Las prioridades varían de un país a otro.</a:t>
                      </a:r>
                    </a:p>
                  </a:txBody>
                  <a:tcPr/>
                </a:tc>
                <a:tc>
                  <a:txBody>
                    <a:bodyPr/>
                    <a:lstStyle/>
                    <a:p>
                      <a:r>
                        <a:rPr lang="es-419" sz="1600" dirty="0">
                          <a:latin typeface="+mn-lt"/>
                        </a:rPr>
                        <a:t>Se ha abordado este asunto mediante comunicación con puntos focales y autoridades nacionales. Sin embargo, se trata de un problema estructural de índole histórica en el sector gubernamental de la pesca.</a:t>
                      </a:r>
                    </a:p>
                  </a:txBody>
                  <a:tcPr/>
                </a:tc>
                <a:tc>
                  <a:txBody>
                    <a:bodyPr/>
                    <a:lstStyle/>
                    <a:p>
                      <a:pPr algn="ctr"/>
                      <a:r>
                        <a:rPr lang="es-419" sz="1800" dirty="0">
                          <a:latin typeface="+mn-lt"/>
                        </a:rPr>
                        <a:t>En curso</a:t>
                      </a:r>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3359644" y="614832"/>
            <a:ext cx="5342861" cy="584775"/>
          </a:xfrm>
          <a:prstGeom prst="rect">
            <a:avLst/>
          </a:prstGeom>
          <a:noFill/>
        </p:spPr>
        <p:txBody>
          <a:bodyPr wrap="square" rtlCol="0">
            <a:spAutoFit/>
          </a:bodyPr>
          <a:lstStyle/>
          <a:p>
            <a:r>
              <a:rPr lang="es-419" sz="3200" b="1" dirty="0"/>
              <a:t>Dificultades que se enfrentan</a:t>
            </a:r>
          </a:p>
        </p:txBody>
      </p:sp>
    </p:spTree>
    <p:extLst>
      <p:ext uri="{BB962C8B-B14F-4D97-AF65-F5344CB8AC3E}">
        <p14:creationId xmlns:p14="http://schemas.microsoft.com/office/powerpoint/2010/main" val="2671922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98047" y="765545"/>
            <a:ext cx="3601803" cy="584775"/>
          </a:xfrm>
          <a:prstGeom prst="rect">
            <a:avLst/>
          </a:prstGeom>
          <a:noFill/>
        </p:spPr>
        <p:txBody>
          <a:bodyPr wrap="square" rtlCol="0">
            <a:spAutoFit/>
          </a:bodyPr>
          <a:lstStyle/>
          <a:p>
            <a:r>
              <a:rPr lang="es-419" sz="3200" b="1" dirty="0"/>
              <a:t>Ejecución financiera</a:t>
            </a:r>
          </a:p>
        </p:txBody>
      </p:sp>
      <p:graphicFrame>
        <p:nvGraphicFramePr>
          <p:cNvPr id="2" name="Table 1"/>
          <p:cNvGraphicFramePr>
            <a:graphicFrameLocks noGrp="1"/>
          </p:cNvGraphicFramePr>
          <p:nvPr>
            <p:extLst>
              <p:ext uri="{D42A27DB-BD31-4B8C-83A1-F6EECF244321}">
                <p14:modId xmlns:p14="http://schemas.microsoft.com/office/powerpoint/2010/main" val="969931629"/>
              </p:ext>
            </p:extLst>
          </p:nvPr>
        </p:nvGraphicFramePr>
        <p:xfrm>
          <a:off x="706211" y="1476333"/>
          <a:ext cx="10568761" cy="2651760"/>
        </p:xfrm>
        <a:graphic>
          <a:graphicData uri="http://schemas.openxmlformats.org/drawingml/2006/table">
            <a:tbl>
              <a:tblPr firstRow="1" bandRow="1">
                <a:tableStyleId>{5C22544A-7EE6-4342-B048-85BDC9FD1C3A}</a:tableStyleId>
              </a:tblPr>
              <a:tblGrid>
                <a:gridCol w="1761460">
                  <a:extLst>
                    <a:ext uri="{9D8B030D-6E8A-4147-A177-3AD203B41FA5}">
                      <a16:colId xmlns:a16="http://schemas.microsoft.com/office/drawing/2014/main" val="20000"/>
                    </a:ext>
                  </a:extLst>
                </a:gridCol>
                <a:gridCol w="1700269">
                  <a:extLst>
                    <a:ext uri="{9D8B030D-6E8A-4147-A177-3AD203B41FA5}">
                      <a16:colId xmlns:a16="http://schemas.microsoft.com/office/drawing/2014/main" val="20001"/>
                    </a:ext>
                  </a:extLst>
                </a:gridCol>
                <a:gridCol w="1822652">
                  <a:extLst>
                    <a:ext uri="{9D8B030D-6E8A-4147-A177-3AD203B41FA5}">
                      <a16:colId xmlns:a16="http://schemas.microsoft.com/office/drawing/2014/main" val="20002"/>
                    </a:ext>
                  </a:extLst>
                </a:gridCol>
                <a:gridCol w="1422866">
                  <a:extLst>
                    <a:ext uri="{9D8B030D-6E8A-4147-A177-3AD203B41FA5}">
                      <a16:colId xmlns:a16="http://schemas.microsoft.com/office/drawing/2014/main" val="20003"/>
                    </a:ext>
                  </a:extLst>
                </a:gridCol>
                <a:gridCol w="2100054">
                  <a:extLst>
                    <a:ext uri="{9D8B030D-6E8A-4147-A177-3AD203B41FA5}">
                      <a16:colId xmlns:a16="http://schemas.microsoft.com/office/drawing/2014/main" val="20004"/>
                    </a:ext>
                  </a:extLst>
                </a:gridCol>
                <a:gridCol w="1761460">
                  <a:extLst>
                    <a:ext uri="{9D8B030D-6E8A-4147-A177-3AD203B41FA5}">
                      <a16:colId xmlns:a16="http://schemas.microsoft.com/office/drawing/2014/main" val="20005"/>
                    </a:ext>
                  </a:extLst>
                </a:gridCol>
              </a:tblGrid>
              <a:tr h="678039">
                <a:tc>
                  <a:txBody>
                    <a:bodyPr/>
                    <a:lstStyle/>
                    <a:p>
                      <a:r>
                        <a:rPr lang="es-419">
                          <a:solidFill>
                            <a:srgbClr val="FF0000"/>
                          </a:solidFill>
                        </a:rPr>
                        <a:t>Nombre del organismo</a:t>
                      </a:r>
                    </a:p>
                  </a:txBody>
                  <a:tcPr>
                    <a:solidFill>
                      <a:srgbClr val="FFC000"/>
                    </a:solidFill>
                  </a:tcPr>
                </a:tc>
                <a:tc>
                  <a:txBody>
                    <a:bodyPr/>
                    <a:lstStyle/>
                    <a:p>
                      <a:r>
                        <a:rPr lang="es-419">
                          <a:solidFill>
                            <a:srgbClr val="FF0000"/>
                          </a:solidFill>
                        </a:rPr>
                        <a:t>Presupuesto de 2018</a:t>
                      </a:r>
                    </a:p>
                  </a:txBody>
                  <a:tcPr>
                    <a:solidFill>
                      <a:srgbClr val="FFC000"/>
                    </a:solidFill>
                  </a:tcPr>
                </a:tc>
                <a:tc>
                  <a:txBody>
                    <a:bodyPr/>
                    <a:lstStyle/>
                    <a:p>
                      <a:r>
                        <a:rPr lang="es-419">
                          <a:solidFill>
                            <a:srgbClr val="FF0000"/>
                          </a:solidFill>
                        </a:rPr>
                        <a:t>Cantidad gastada hasta abril de 2018</a:t>
                      </a:r>
                    </a:p>
                  </a:txBody>
                  <a:tcPr>
                    <a:solidFill>
                      <a:srgbClr val="FFC000"/>
                    </a:solidFill>
                  </a:tcPr>
                </a:tc>
                <a:tc>
                  <a:txBody>
                    <a:bodyPr/>
                    <a:lstStyle/>
                    <a:p>
                      <a:r>
                        <a:rPr lang="es-419" dirty="0">
                          <a:solidFill>
                            <a:srgbClr val="FF0000"/>
                          </a:solidFill>
                        </a:rPr>
                        <a:t>Presupuesto de 2019</a:t>
                      </a:r>
                    </a:p>
                  </a:txBody>
                  <a:tcPr>
                    <a:solidFill>
                      <a:srgbClr val="FFC000"/>
                    </a:solidFill>
                  </a:tcPr>
                </a:tc>
                <a:tc>
                  <a:txBody>
                    <a:bodyPr/>
                    <a:lstStyle/>
                    <a:p>
                      <a:r>
                        <a:rPr lang="es-419">
                          <a:solidFill>
                            <a:srgbClr val="FF0000"/>
                          </a:solidFill>
                        </a:rPr>
                        <a:t>Riesgo de no alcanzar el objetivo del presupuesto</a:t>
                      </a:r>
                    </a:p>
                  </a:txBody>
                  <a:tcPr>
                    <a:solidFill>
                      <a:srgbClr val="FFC000"/>
                    </a:solidFill>
                  </a:tcPr>
                </a:tc>
                <a:tc>
                  <a:txBody>
                    <a:bodyPr/>
                    <a:lstStyle/>
                    <a:p>
                      <a:r>
                        <a:rPr lang="es-419">
                          <a:solidFill>
                            <a:srgbClr val="FF0000"/>
                          </a:solidFill>
                        </a:rPr>
                        <a:t>Medidas correctivas propuestas</a:t>
                      </a:r>
                    </a:p>
                  </a:txBody>
                  <a:tcPr>
                    <a:solidFill>
                      <a:srgbClr val="FFC000"/>
                    </a:solidFill>
                  </a:tcPr>
                </a:tc>
                <a:extLst>
                  <a:ext uri="{0D108BD9-81ED-4DB2-BD59-A6C34878D82A}">
                    <a16:rowId xmlns:a16="http://schemas.microsoft.com/office/drawing/2014/main" val="10000"/>
                  </a:ext>
                </a:extLst>
              </a:tr>
              <a:tr h="687457">
                <a:tc>
                  <a:txBody>
                    <a:bodyPr/>
                    <a:lstStyle/>
                    <a:p>
                      <a:pPr algn="ctr"/>
                      <a:r>
                        <a:rPr lang="es-419"/>
                        <a:t>OSPESCA</a:t>
                      </a:r>
                    </a:p>
                  </a:txBody>
                  <a:tcPr/>
                </a:tc>
                <a:tc>
                  <a:txBody>
                    <a:bodyPr/>
                    <a:lstStyle/>
                    <a:p>
                      <a:pPr algn="ctr"/>
                      <a:r>
                        <a:rPr lang="es-419"/>
                        <a:t>USD 413.162</a:t>
                      </a:r>
                    </a:p>
                  </a:txBody>
                  <a:tcPr/>
                </a:tc>
                <a:tc>
                  <a:txBody>
                    <a:bodyPr/>
                    <a:lstStyle/>
                    <a:p>
                      <a:pPr algn="ctr"/>
                      <a:r>
                        <a:rPr lang="es-419"/>
                        <a:t>USD 85.766</a:t>
                      </a:r>
                    </a:p>
                  </a:txBody>
                  <a:tcPr/>
                </a:tc>
                <a:tc>
                  <a:txBody>
                    <a:bodyPr/>
                    <a:lstStyle/>
                    <a:p>
                      <a:pPr algn="ctr"/>
                      <a:r>
                        <a:rPr lang="es-419"/>
                        <a:t>USD 166.241</a:t>
                      </a:r>
                    </a:p>
                  </a:txBody>
                  <a:tcPr/>
                </a:tc>
                <a:tc>
                  <a:txBody>
                    <a:bodyPr/>
                    <a:lstStyle/>
                    <a:p>
                      <a:r>
                        <a:rPr lang="es-419"/>
                        <a:t>Lenta ejecución de actividades en los países</a:t>
                      </a:r>
                    </a:p>
                  </a:txBody>
                  <a:tcPr/>
                </a:tc>
                <a:tc>
                  <a:txBody>
                    <a:bodyPr/>
                    <a:lstStyle/>
                    <a:p>
                      <a:r>
                        <a:rPr lang="es-419" dirty="0"/>
                        <a:t>Fortalecer el seguimiento de la conformidad con los planes de trabajo establecidos</a:t>
                      </a:r>
                    </a:p>
                  </a:txBody>
                  <a:tcPr/>
                </a:tc>
                <a:extLst>
                  <a:ext uri="{0D108BD9-81ED-4DB2-BD59-A6C34878D82A}">
                    <a16:rowId xmlns:a16="http://schemas.microsoft.com/office/drawing/2014/main" val="10001"/>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601626578"/>
              </p:ext>
            </p:extLst>
          </p:nvPr>
        </p:nvGraphicFramePr>
        <p:xfrm>
          <a:off x="811619" y="4254106"/>
          <a:ext cx="5284381" cy="1344027"/>
        </p:xfrm>
        <a:graphic>
          <a:graphicData uri="http://schemas.openxmlformats.org/drawingml/2006/table">
            <a:tbl>
              <a:tblPr firstRow="1" bandRow="1">
                <a:tableStyleId>{5C22544A-7EE6-4342-B048-85BDC9FD1C3A}</a:tableStyleId>
              </a:tblPr>
              <a:tblGrid>
                <a:gridCol w="1761460">
                  <a:extLst>
                    <a:ext uri="{9D8B030D-6E8A-4147-A177-3AD203B41FA5}">
                      <a16:colId xmlns:a16="http://schemas.microsoft.com/office/drawing/2014/main" val="1917451388"/>
                    </a:ext>
                  </a:extLst>
                </a:gridCol>
                <a:gridCol w="1700269">
                  <a:extLst>
                    <a:ext uri="{9D8B030D-6E8A-4147-A177-3AD203B41FA5}">
                      <a16:colId xmlns:a16="http://schemas.microsoft.com/office/drawing/2014/main" val="1774423828"/>
                    </a:ext>
                  </a:extLst>
                </a:gridCol>
                <a:gridCol w="1822652">
                  <a:extLst>
                    <a:ext uri="{9D8B030D-6E8A-4147-A177-3AD203B41FA5}">
                      <a16:colId xmlns:a16="http://schemas.microsoft.com/office/drawing/2014/main" val="138607743"/>
                    </a:ext>
                  </a:extLst>
                </a:gridCol>
              </a:tblGrid>
              <a:tr h="678039">
                <a:tc>
                  <a:txBody>
                    <a:bodyPr/>
                    <a:lstStyle/>
                    <a:p>
                      <a:r>
                        <a:rPr lang="es-419">
                          <a:solidFill>
                            <a:srgbClr val="FF0000"/>
                          </a:solidFill>
                        </a:rPr>
                        <a:t>Nombre del organismo</a:t>
                      </a:r>
                    </a:p>
                  </a:txBody>
                  <a:tcPr>
                    <a:solidFill>
                      <a:srgbClr val="FFC000"/>
                    </a:solidFill>
                  </a:tcPr>
                </a:tc>
                <a:tc>
                  <a:txBody>
                    <a:bodyPr/>
                    <a:lstStyle/>
                    <a:p>
                      <a:r>
                        <a:rPr lang="es-419">
                          <a:solidFill>
                            <a:srgbClr val="FF0000"/>
                          </a:solidFill>
                        </a:rPr>
                        <a:t>Presupuesto del proyecto</a:t>
                      </a:r>
                    </a:p>
                  </a:txBody>
                  <a:tcPr>
                    <a:solidFill>
                      <a:srgbClr val="FFC000"/>
                    </a:solidFill>
                  </a:tcPr>
                </a:tc>
                <a:tc>
                  <a:txBody>
                    <a:bodyPr/>
                    <a:lstStyle/>
                    <a:p>
                      <a:r>
                        <a:rPr lang="es-419" dirty="0">
                          <a:solidFill>
                            <a:srgbClr val="FF0000"/>
                          </a:solidFill>
                        </a:rPr>
                        <a:t>Cantidad gastada hasta abril de 2018</a:t>
                      </a:r>
                    </a:p>
                  </a:txBody>
                  <a:tcPr>
                    <a:solidFill>
                      <a:srgbClr val="FFC000"/>
                    </a:solidFill>
                  </a:tcPr>
                </a:tc>
                <a:extLst>
                  <a:ext uri="{0D108BD9-81ED-4DB2-BD59-A6C34878D82A}">
                    <a16:rowId xmlns:a16="http://schemas.microsoft.com/office/drawing/2014/main" val="3050157409"/>
                  </a:ext>
                </a:extLst>
              </a:tr>
              <a:tr h="429627">
                <a:tc>
                  <a:txBody>
                    <a:bodyPr/>
                    <a:lstStyle/>
                    <a:p>
                      <a:pPr algn="ctr"/>
                      <a:r>
                        <a:rPr lang="es-419"/>
                        <a:t>OSPESCA</a:t>
                      </a:r>
                    </a:p>
                  </a:txBody>
                  <a:tcPr/>
                </a:tc>
                <a:tc>
                  <a:txBody>
                    <a:bodyPr/>
                    <a:lstStyle/>
                    <a:p>
                      <a:pPr algn="ctr"/>
                      <a:r>
                        <a:rPr lang="es-419"/>
                        <a:t>USD 960.000</a:t>
                      </a:r>
                    </a:p>
                  </a:txBody>
                  <a:tcPr/>
                </a:tc>
                <a:tc>
                  <a:txBody>
                    <a:bodyPr/>
                    <a:lstStyle/>
                    <a:p>
                      <a:pPr algn="ctr"/>
                      <a:r>
                        <a:rPr lang="es-419" dirty="0"/>
                        <a:t>USD 466.364</a:t>
                      </a:r>
                    </a:p>
                  </a:txBody>
                  <a:tcPr/>
                </a:tc>
                <a:extLst>
                  <a:ext uri="{0D108BD9-81ED-4DB2-BD59-A6C34878D82A}">
                    <a16:rowId xmlns:a16="http://schemas.microsoft.com/office/drawing/2014/main" val="579080710"/>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1918133221"/>
              </p:ext>
            </p:extLst>
          </p:nvPr>
        </p:nvGraphicFramePr>
        <p:xfrm>
          <a:off x="6477639" y="4254106"/>
          <a:ext cx="4532109" cy="1103353"/>
        </p:xfrm>
        <a:graphic>
          <a:graphicData uri="http://schemas.openxmlformats.org/drawingml/2006/table">
            <a:tbl>
              <a:tblPr firstRow="1" bandRow="1">
                <a:tableStyleId>{5C22544A-7EE6-4342-B048-85BDC9FD1C3A}</a:tableStyleId>
              </a:tblPr>
              <a:tblGrid>
                <a:gridCol w="1565172">
                  <a:extLst>
                    <a:ext uri="{9D8B030D-6E8A-4147-A177-3AD203B41FA5}">
                      <a16:colId xmlns:a16="http://schemas.microsoft.com/office/drawing/2014/main" val="786196646"/>
                    </a:ext>
                  </a:extLst>
                </a:gridCol>
                <a:gridCol w="1138137">
                  <a:extLst>
                    <a:ext uri="{9D8B030D-6E8A-4147-A177-3AD203B41FA5}">
                      <a16:colId xmlns:a16="http://schemas.microsoft.com/office/drawing/2014/main" val="1433925576"/>
                    </a:ext>
                  </a:extLst>
                </a:gridCol>
                <a:gridCol w="1828800">
                  <a:extLst>
                    <a:ext uri="{9D8B030D-6E8A-4147-A177-3AD203B41FA5}">
                      <a16:colId xmlns:a16="http://schemas.microsoft.com/office/drawing/2014/main" val="2290517283"/>
                    </a:ext>
                  </a:extLst>
                </a:gridCol>
              </a:tblGrid>
              <a:tr h="440920">
                <a:tc>
                  <a:txBody>
                    <a:bodyPr/>
                    <a:lstStyle/>
                    <a:p>
                      <a:r>
                        <a:rPr lang="es-419" sz="1800" b="1" i="0" u="none" dirty="0">
                          <a:solidFill>
                            <a:srgbClr val="FF0000"/>
                          </a:solidFill>
                          <a:latin typeface="+mn-lt"/>
                          <a:ea typeface="+mn-ea"/>
                          <a:cs typeface="+mn-cs"/>
                        </a:rPr>
                        <a:t>Desempeño</a:t>
                      </a:r>
                    </a:p>
                  </a:txBody>
                  <a:tcPr>
                    <a:solidFill>
                      <a:srgbClr val="FFC000"/>
                    </a:solidFill>
                  </a:tcPr>
                </a:tc>
                <a:tc>
                  <a:txBody>
                    <a:bodyPr/>
                    <a:lstStyle/>
                    <a:p>
                      <a:r>
                        <a:rPr lang="es-419">
                          <a:solidFill>
                            <a:srgbClr val="FF0000"/>
                          </a:solidFill>
                        </a:rPr>
                        <a:t>Proyecto</a:t>
                      </a:r>
                    </a:p>
                  </a:txBody>
                  <a:tcPr>
                    <a:solidFill>
                      <a:srgbClr val="FFC000"/>
                    </a:solidFill>
                  </a:tcPr>
                </a:tc>
                <a:tc>
                  <a:txBody>
                    <a:bodyPr/>
                    <a:lstStyle/>
                    <a:p>
                      <a:r>
                        <a:rPr lang="es-419">
                          <a:solidFill>
                            <a:srgbClr val="FF0000"/>
                          </a:solidFill>
                        </a:rPr>
                        <a:t>2018 (abril de 2018)</a:t>
                      </a:r>
                    </a:p>
                  </a:txBody>
                  <a:tcPr>
                    <a:solidFill>
                      <a:srgbClr val="FFC000"/>
                    </a:solidFill>
                  </a:tcPr>
                </a:tc>
                <a:extLst>
                  <a:ext uri="{0D108BD9-81ED-4DB2-BD59-A6C34878D82A}">
                    <a16:rowId xmlns:a16="http://schemas.microsoft.com/office/drawing/2014/main" val="3892800693"/>
                  </a:ext>
                </a:extLst>
              </a:tr>
              <a:tr h="463273">
                <a:tc>
                  <a:txBody>
                    <a:bodyPr/>
                    <a:lstStyle/>
                    <a:p>
                      <a:pPr algn="l" rtl="0"/>
                      <a:endParaRPr lang="en-US" dirty="0"/>
                    </a:p>
                  </a:txBody>
                  <a:tcPr/>
                </a:tc>
                <a:tc>
                  <a:txBody>
                    <a:bodyPr/>
                    <a:lstStyle/>
                    <a:p>
                      <a:pPr algn="ctr"/>
                      <a:r>
                        <a:rPr lang="es-419"/>
                        <a:t>48,58 %</a:t>
                      </a:r>
                    </a:p>
                  </a:txBody>
                  <a:tcPr/>
                </a:tc>
                <a:tc>
                  <a:txBody>
                    <a:bodyPr/>
                    <a:lstStyle/>
                    <a:p>
                      <a:pPr algn="ctr"/>
                      <a:r>
                        <a:rPr lang="es-419" dirty="0"/>
                        <a:t>20,76 %</a:t>
                      </a:r>
                    </a:p>
                  </a:txBody>
                  <a:tcPr/>
                </a:tc>
                <a:extLst>
                  <a:ext uri="{0D108BD9-81ED-4DB2-BD59-A6C34878D82A}">
                    <a16:rowId xmlns:a16="http://schemas.microsoft.com/office/drawing/2014/main" val="2076414852"/>
                  </a:ext>
                </a:extLst>
              </a:tr>
            </a:tbl>
          </a:graphicData>
        </a:graphic>
      </p:graphicFrame>
    </p:spTree>
    <p:extLst>
      <p:ext uri="{BB962C8B-B14F-4D97-AF65-F5344CB8AC3E}">
        <p14:creationId xmlns:p14="http://schemas.microsoft.com/office/powerpoint/2010/main" val="1221795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28345" y="653903"/>
            <a:ext cx="6587455" cy="1077218"/>
          </a:xfrm>
          <a:prstGeom prst="rect">
            <a:avLst/>
          </a:prstGeom>
          <a:noFill/>
        </p:spPr>
        <p:txBody>
          <a:bodyPr wrap="square" rtlCol="0">
            <a:spAutoFit/>
          </a:bodyPr>
          <a:lstStyle/>
          <a:p>
            <a:r>
              <a:rPr lang="es-419" sz="3200" b="1" dirty="0"/>
              <a:t>Recomendaciones transversales para la exitosa ejecución del proyecto</a:t>
            </a:r>
          </a:p>
        </p:txBody>
      </p:sp>
      <p:sp>
        <p:nvSpPr>
          <p:cNvPr id="7" name="Text Placeholder 1"/>
          <p:cNvSpPr>
            <a:spLocks noGrp="1"/>
          </p:cNvSpPr>
          <p:nvPr>
            <p:ph type="body" sz="quarter" idx="11"/>
          </p:nvPr>
        </p:nvSpPr>
        <p:spPr>
          <a:xfrm>
            <a:off x="264160" y="2350881"/>
            <a:ext cx="11602720" cy="2668160"/>
          </a:xfrm>
        </p:spPr>
        <p:txBody>
          <a:bodyPr/>
          <a:lstStyle/>
          <a:p>
            <a:pPr marL="285750" indent="-285750">
              <a:lnSpc>
                <a:spcPct val="100000"/>
              </a:lnSpc>
              <a:spcAft>
                <a:spcPts val="0"/>
              </a:spcAft>
              <a:buFont typeface="Arial" panose="020B0604020202020204" pitchFamily="34" charset="0"/>
              <a:buChar char="•"/>
            </a:pPr>
            <a:r>
              <a:rPr lang="es-419" sz="2400" dirty="0">
                <a:solidFill>
                  <a:srgbClr val="002060"/>
                </a:solidFill>
                <a:latin typeface="+mn-lt"/>
              </a:rPr>
              <a:t>Fortalecer la participación y el trabajo de las autoridades nacionales de pesca en el logro de los objetivos. Se requiere que las actividades del subproyecto sean debidamente incorporadas en el proceso nacional de planificación y los programas y planes de desarrollo.</a:t>
            </a:r>
          </a:p>
          <a:p>
            <a:pPr>
              <a:lnSpc>
                <a:spcPct val="100000"/>
              </a:lnSpc>
              <a:spcAft>
                <a:spcPts val="0"/>
              </a:spcAft>
            </a:pPr>
            <a:endParaRPr lang="en-US" sz="2400" dirty="0">
              <a:solidFill>
                <a:srgbClr val="002060"/>
              </a:solidFill>
              <a:latin typeface="+mn-lt"/>
            </a:endParaRPr>
          </a:p>
          <a:p>
            <a:pPr marL="285750" indent="-285750">
              <a:lnSpc>
                <a:spcPct val="100000"/>
              </a:lnSpc>
              <a:spcAft>
                <a:spcPts val="0"/>
              </a:spcAft>
              <a:buFont typeface="Arial" panose="020B0604020202020204" pitchFamily="34" charset="0"/>
              <a:buChar char="•"/>
            </a:pPr>
            <a:r>
              <a:rPr lang="es-419" sz="2400" dirty="0">
                <a:solidFill>
                  <a:srgbClr val="002060"/>
                </a:solidFill>
                <a:latin typeface="+mn-lt"/>
              </a:rPr>
              <a:t>Deben fortalecerse los sistemas de recopilación y análisis de datos para la toma de decisiones, en particular las estadísticas y las bases de datos. </a:t>
            </a:r>
          </a:p>
          <a:p>
            <a:pPr marL="285750" indent="-285750">
              <a:lnSpc>
                <a:spcPct val="100000"/>
              </a:lnSpc>
              <a:buFont typeface="Arial" panose="020B0604020202020204" pitchFamily="34" charset="0"/>
              <a:buChar char="•"/>
            </a:pPr>
            <a:endParaRPr lang="en-US" sz="2800" dirty="0">
              <a:solidFill>
                <a:srgbClr val="002060"/>
              </a:solidFill>
            </a:endParaRPr>
          </a:p>
        </p:txBody>
      </p:sp>
    </p:spTree>
    <p:extLst>
      <p:ext uri="{BB962C8B-B14F-4D97-AF65-F5344CB8AC3E}">
        <p14:creationId xmlns:p14="http://schemas.microsoft.com/office/powerpoint/2010/main" val="489393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03847" y="653903"/>
            <a:ext cx="6511954" cy="1077218"/>
          </a:xfrm>
          <a:prstGeom prst="rect">
            <a:avLst/>
          </a:prstGeom>
          <a:noFill/>
        </p:spPr>
        <p:txBody>
          <a:bodyPr wrap="square" rtlCol="0">
            <a:spAutoFit/>
          </a:bodyPr>
          <a:lstStyle/>
          <a:p>
            <a:r>
              <a:rPr lang="es-419" sz="3200" b="1" dirty="0"/>
              <a:t>Recomendaciones transversales para la exitosa ejecución del proyecto</a:t>
            </a:r>
          </a:p>
        </p:txBody>
      </p:sp>
      <p:sp>
        <p:nvSpPr>
          <p:cNvPr id="7" name="Text Placeholder 1"/>
          <p:cNvSpPr>
            <a:spLocks noGrp="1"/>
          </p:cNvSpPr>
          <p:nvPr>
            <p:ph type="body" sz="quarter" idx="11"/>
          </p:nvPr>
        </p:nvSpPr>
        <p:spPr>
          <a:xfrm>
            <a:off x="685799" y="2188321"/>
            <a:ext cx="11430001" cy="3145679"/>
          </a:xfrm>
        </p:spPr>
        <p:txBody>
          <a:bodyPr/>
          <a:lstStyle/>
          <a:p>
            <a:pPr marL="285750" indent="-285750">
              <a:lnSpc>
                <a:spcPct val="100000"/>
              </a:lnSpc>
              <a:buFont typeface="Arial" panose="020B0604020202020204" pitchFamily="34" charset="0"/>
              <a:buChar char="•"/>
            </a:pPr>
            <a:r>
              <a:rPr lang="es-419" sz="2400" dirty="0">
                <a:solidFill>
                  <a:srgbClr val="002060"/>
                </a:solidFill>
                <a:latin typeface="+mn-lt"/>
              </a:rPr>
              <a:t>Los países deben seguir definiendo y analizando los indicadores, puntos de referencia y objetivos más allá del período de ejecución de los subproyectos.</a:t>
            </a:r>
          </a:p>
          <a:p>
            <a:pPr>
              <a:lnSpc>
                <a:spcPct val="100000"/>
              </a:lnSpc>
            </a:pPr>
            <a:endParaRPr lang="en-US" sz="2400" dirty="0">
              <a:solidFill>
                <a:srgbClr val="002060"/>
              </a:solidFill>
              <a:latin typeface="+mn-lt"/>
            </a:endParaRPr>
          </a:p>
          <a:p>
            <a:pPr marL="285750" indent="-285750">
              <a:lnSpc>
                <a:spcPct val="100000"/>
              </a:lnSpc>
              <a:buFont typeface="Arial" panose="020B0604020202020204" pitchFamily="34" charset="0"/>
              <a:buChar char="•"/>
            </a:pPr>
            <a:r>
              <a:rPr lang="es-419" sz="2400" dirty="0">
                <a:solidFill>
                  <a:srgbClr val="002060"/>
                </a:solidFill>
                <a:latin typeface="+mn-lt"/>
              </a:rPr>
              <a:t>Si bien los proyectos de cooperación, e incluso el propio gobierno, no pueden resolver los problemas estructurales en corto plazo, es posible ejecutar acciones tales como formación de funcionarios que ya estén trabajando, lo mismo que establecer alianzas con otras entidades, como las autoridades nacionales de estadísticas, las universidades, los institutos de investigación y las ONG, entre otras.</a:t>
            </a:r>
          </a:p>
        </p:txBody>
      </p:sp>
    </p:spTree>
    <p:extLst>
      <p:ext uri="{BB962C8B-B14F-4D97-AF65-F5344CB8AC3E}">
        <p14:creationId xmlns:p14="http://schemas.microsoft.com/office/powerpoint/2010/main" val="4193238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AA6ED8A-611F-6946-A7F6-2496BC445DDA}"/>
              </a:ext>
            </a:extLst>
          </p:cNvPr>
          <p:cNvPicPr>
            <a:picLocks noGrp="1" noChangeAspect="1"/>
          </p:cNvPicPr>
          <p:nvPr>
            <p:ph type="pic" sz="quarter" idx="10"/>
          </p:nvPr>
        </p:nvPicPr>
        <p:blipFill>
          <a:blip r:embed="rId2"/>
          <a:srcRect t="23337" b="23337"/>
          <a:stretch>
            <a:fillRect/>
          </a:stretch>
        </p:blipFill>
        <p:spPr/>
      </p:pic>
      <p:sp>
        <p:nvSpPr>
          <p:cNvPr id="3" name="Text Placeholder 2">
            <a:extLst>
              <a:ext uri="{FF2B5EF4-FFF2-40B4-BE49-F238E27FC236}">
                <a16:creationId xmlns:a16="http://schemas.microsoft.com/office/drawing/2014/main" id="{FF6F8DA0-DF29-3C4E-9AFC-130224249C6C}"/>
              </a:ext>
            </a:extLst>
          </p:cNvPr>
          <p:cNvSpPr>
            <a:spLocks noGrp="1"/>
          </p:cNvSpPr>
          <p:nvPr>
            <p:ph type="body" sz="quarter" idx="11"/>
          </p:nvPr>
        </p:nvSpPr>
        <p:spPr>
          <a:solidFill>
            <a:srgbClr val="FFD13C">
              <a:alpha val="50000"/>
            </a:srgbClr>
          </a:solidFill>
          <a:ln>
            <a:noFill/>
          </a:ln>
        </p:spPr>
        <p:txBody>
          <a:bodyPr/>
          <a:lstStyle/>
          <a:p>
            <a:pPr algn="ctr"/>
            <a:r>
              <a:rPr lang="es-419" sz="3600" b="1" dirty="0"/>
              <a:t>Gracias</a:t>
            </a:r>
          </a:p>
        </p:txBody>
      </p:sp>
      <p:sp>
        <p:nvSpPr>
          <p:cNvPr id="4" name="Freeform 3">
            <a:extLst>
              <a:ext uri="{FF2B5EF4-FFF2-40B4-BE49-F238E27FC236}">
                <a16:creationId xmlns:a16="http://schemas.microsoft.com/office/drawing/2014/main" id="{CE34764B-1C12-B740-A248-EE2DE5B9A33A}"/>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a:ea typeface="MS PGothic" charset="0"/>
              <a:cs typeface="MS PGothic" charset="0"/>
            </a:endParaRPr>
          </a:p>
        </p:txBody>
      </p:sp>
      <p:pic>
        <p:nvPicPr>
          <p:cNvPr id="5" name="Picture 4">
            <a:extLst>
              <a:ext uri="{FF2B5EF4-FFF2-40B4-BE49-F238E27FC236}">
                <a16:creationId xmlns:a16="http://schemas.microsoft.com/office/drawing/2014/main" id="{7B1436DB-CFC5-7A41-9AB5-C68C886985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D7A3A2A-47B1-C24D-A392-58487C6DDC5B}"/>
              </a:ext>
            </a:extLst>
          </p:cNvPr>
          <p:cNvSpPr txBox="1"/>
          <p:nvPr/>
        </p:nvSpPr>
        <p:spPr bwMode="auto">
          <a:xfrm>
            <a:off x="3259221" y="6506838"/>
            <a:ext cx="7179747" cy="238527"/>
          </a:xfrm>
          <a:prstGeom prst="rect">
            <a:avLst/>
          </a:prstGeom>
          <a:noFill/>
        </p:spPr>
        <p:txBody>
          <a:bodyPr wrap="square">
            <a:spAutoFit/>
          </a:bodyPr>
          <a:lstStyle/>
          <a:p>
            <a:pPr>
              <a:defRPr/>
            </a:pPr>
            <a:r>
              <a:rPr lang="es-419" sz="925" b="1" i="1">
                <a:solidFill>
                  <a:schemeClr val="tx1">
                    <a:lumMod val="50000"/>
                    <a:lumOff val="50000"/>
                  </a:schemeClr>
                </a:solidFill>
                <a:latin typeface="Avenir Heavy" charset="0"/>
                <a:ea typeface="Avenir Heavy" charset="0"/>
                <a:cs typeface="Avenir Heavy" charset="0"/>
              </a:rPr>
              <a:t>Catalizar la ejecución del Programa de Acción Estratégica de los GEM del Caribe y la Plataforma Continental del Norte de Brasil (2015-2020)</a:t>
            </a: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026" y="2232000"/>
            <a:ext cx="1321186" cy="1470700"/>
          </a:xfrm>
          <a:prstGeom prst="rect">
            <a:avLst/>
          </a:prstGeom>
        </p:spPr>
      </p:pic>
      <p:sp>
        <p:nvSpPr>
          <p:cNvPr id="9" name="Text Box 10">
            <a:extLst>
              <a:ext uri="{FF2B5EF4-FFF2-40B4-BE49-F238E27FC236}">
                <a16:creationId xmlns:a16="http://schemas.microsoft.com/office/drawing/2014/main" id="{306F99D7-552C-2A4F-85F0-B90E391B9F34}"/>
              </a:ext>
            </a:extLst>
          </p:cNvPr>
          <p:cNvSpPr txBox="1"/>
          <p:nvPr/>
        </p:nvSpPr>
        <p:spPr>
          <a:xfrm>
            <a:off x="7620000"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200" b="1" dirty="0">
                <a:solidFill>
                  <a:schemeClr val="accent1"/>
                </a:solidFill>
                <a:ea typeface="Calibri" panose="020F0502020204030204" pitchFamily="34" charset="0"/>
                <a:cs typeface="Times New Roman" panose="02020603050405020304" pitchFamily="18" charset="0"/>
              </a:rPr>
              <a:t>Segunda </a:t>
            </a:r>
            <a:r>
              <a:rPr lang="en-US" sz="1200" b="1" dirty="0" err="1">
                <a:solidFill>
                  <a:schemeClr val="accent1"/>
                </a:solidFill>
                <a:ea typeface="Calibri" panose="020F0502020204030204" pitchFamily="34" charset="0"/>
                <a:cs typeface="Times New Roman" panose="02020603050405020304" pitchFamily="18" charset="0"/>
              </a:rPr>
              <a:t>Reunión</a:t>
            </a:r>
            <a:r>
              <a:rPr lang="en-US" sz="1200" b="1" dirty="0">
                <a:solidFill>
                  <a:schemeClr val="accent1"/>
                </a:solidFill>
                <a:ea typeface="Calibri" panose="020F0502020204030204" pitchFamily="34" charset="0"/>
                <a:cs typeface="Times New Roman" panose="02020603050405020304" pitchFamily="18" charset="0"/>
              </a:rPr>
              <a:t> del </a:t>
            </a:r>
            <a:r>
              <a:rPr lang="en-US" sz="1200" b="1" dirty="0" err="1">
                <a:solidFill>
                  <a:schemeClr val="accent1"/>
                </a:solidFill>
                <a:ea typeface="Calibri" panose="020F0502020204030204" pitchFamily="34" charset="0"/>
                <a:cs typeface="Times New Roman" panose="02020603050405020304" pitchFamily="18" charset="0"/>
              </a:rPr>
              <a:t>Comité</a:t>
            </a:r>
            <a:r>
              <a:rPr lang="en-US" sz="1200" b="1" dirty="0">
                <a:solidFill>
                  <a:schemeClr val="accent1"/>
                </a:solidFill>
                <a:ea typeface="Calibri" panose="020F0502020204030204" pitchFamily="34" charset="0"/>
                <a:cs typeface="Times New Roman" panose="02020603050405020304" pitchFamily="18" charset="0"/>
              </a:rPr>
              <a:t> </a:t>
            </a:r>
            <a:r>
              <a:rPr lang="en-US" sz="1200" b="1" dirty="0" err="1">
                <a:solidFill>
                  <a:schemeClr val="accent1"/>
                </a:solidFill>
                <a:ea typeface="Calibri" panose="020F0502020204030204" pitchFamily="34" charset="0"/>
                <a:cs typeface="Times New Roman" panose="02020603050405020304" pitchFamily="18" charset="0"/>
              </a:rPr>
              <a:t>Directivo</a:t>
            </a:r>
            <a:r>
              <a:rPr lang="en-US" sz="1200" b="1" dirty="0">
                <a:solidFill>
                  <a:schemeClr val="accent1"/>
                </a:solidFill>
                <a:ea typeface="Calibri" panose="020F0502020204030204" pitchFamily="34" charset="0"/>
                <a:cs typeface="Times New Roman" panose="02020603050405020304" pitchFamily="18" charset="0"/>
              </a:rPr>
              <a:t> del Proyecto CLME+</a:t>
            </a:r>
          </a:p>
        </p:txBody>
      </p:sp>
    </p:spTree>
    <p:extLst>
      <p:ext uri="{BB962C8B-B14F-4D97-AF65-F5344CB8AC3E}">
        <p14:creationId xmlns:p14="http://schemas.microsoft.com/office/powerpoint/2010/main" val="4059113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4931" y="677931"/>
            <a:ext cx="3567223" cy="584775"/>
          </a:xfrm>
          <a:prstGeom prst="rect">
            <a:avLst/>
          </a:prstGeom>
          <a:noFill/>
        </p:spPr>
        <p:txBody>
          <a:bodyPr wrap="square" rtlCol="0">
            <a:spAutoFit/>
          </a:bodyPr>
          <a:lstStyle/>
          <a:p>
            <a:r>
              <a:rPr lang="es-419" sz="3200" b="1"/>
              <a:t>Introducción</a:t>
            </a:r>
          </a:p>
        </p:txBody>
      </p:sp>
      <p:sp>
        <p:nvSpPr>
          <p:cNvPr id="5" name="Text Placeholder 1"/>
          <p:cNvSpPr>
            <a:spLocks noGrp="1"/>
          </p:cNvSpPr>
          <p:nvPr>
            <p:ph type="body" sz="quarter" idx="11"/>
          </p:nvPr>
        </p:nvSpPr>
        <p:spPr>
          <a:xfrm>
            <a:off x="320040" y="1447302"/>
            <a:ext cx="11585448" cy="4411076"/>
          </a:xfrm>
        </p:spPr>
        <p:txBody>
          <a:bodyPr/>
          <a:lstStyle/>
          <a:p>
            <a:pPr marL="457200" indent="-457200">
              <a:lnSpc>
                <a:spcPct val="100000"/>
              </a:lnSpc>
              <a:buFont typeface="Arial" panose="020B0604020202020204" pitchFamily="34" charset="0"/>
              <a:buChar char="•"/>
            </a:pPr>
            <a:r>
              <a:rPr lang="es-419" sz="2400" b="0" dirty="0">
                <a:solidFill>
                  <a:srgbClr val="002060"/>
                </a:solidFill>
              </a:rPr>
              <a:t>OSPESCA forma parte del Sistema de Integración Centroamericana (SICA).</a:t>
            </a:r>
          </a:p>
          <a:p>
            <a:pPr marL="457200" indent="-457200">
              <a:lnSpc>
                <a:spcPct val="100000"/>
              </a:lnSpc>
              <a:buFont typeface="Arial" panose="020B0604020202020204" pitchFamily="34" charset="0"/>
              <a:buChar char="•"/>
            </a:pPr>
            <a:r>
              <a:rPr lang="es-419" sz="2400" b="0" dirty="0">
                <a:solidFill>
                  <a:srgbClr val="002060"/>
                </a:solidFill>
              </a:rPr>
              <a:t>Los países miembros son: Belice, Costa Rica, República Dominicana, El Salvador, Guatemala, Honduras, Nicaragua y Panamá. </a:t>
            </a:r>
          </a:p>
          <a:p>
            <a:pPr marL="457200" indent="-457200">
              <a:lnSpc>
                <a:spcPct val="100000"/>
              </a:lnSpc>
              <a:buFont typeface="Arial" panose="020B0604020202020204" pitchFamily="34" charset="0"/>
              <a:buChar char="•"/>
            </a:pPr>
            <a:r>
              <a:rPr lang="es-419" sz="2400" b="0" dirty="0">
                <a:solidFill>
                  <a:srgbClr val="002060"/>
                </a:solidFill>
              </a:rPr>
              <a:t>El objetivo de OSPESCA es promover el desarrollo de pesquerías y acuicultura sostenibles en el marco del proceso de integración centroamericana.</a:t>
            </a:r>
          </a:p>
          <a:p>
            <a:pPr marL="457200" indent="-457200">
              <a:lnSpc>
                <a:spcPct val="100000"/>
              </a:lnSpc>
              <a:buFont typeface="Arial" panose="020B0604020202020204" pitchFamily="34" charset="0"/>
              <a:buChar char="•"/>
            </a:pPr>
            <a:r>
              <a:rPr lang="es-419" sz="2400" b="0" dirty="0">
                <a:solidFill>
                  <a:srgbClr val="002060"/>
                </a:solidFill>
              </a:rPr>
              <a:t>OSPESCA ejecuta varios proyectos en la región orientados a la promoción de una mejor gestión, gobernanza y desarrollo sostenible de las pesquerías y la acuicultura. </a:t>
            </a:r>
          </a:p>
          <a:p>
            <a:pPr marL="457200" indent="-457200">
              <a:lnSpc>
                <a:spcPct val="100000"/>
              </a:lnSpc>
              <a:buFont typeface="Arial" panose="020B0604020202020204" pitchFamily="34" charset="0"/>
              <a:buChar char="•"/>
            </a:pPr>
            <a:r>
              <a:rPr lang="es-419" sz="2400" b="0" dirty="0">
                <a:solidFill>
                  <a:srgbClr val="002060"/>
                </a:solidFill>
              </a:rPr>
              <a:t>En la actualidad, la organización ejecuta el subproyecto </a:t>
            </a:r>
            <a:r>
              <a:rPr lang="es-419" sz="2400" b="0" dirty="0" err="1">
                <a:solidFill>
                  <a:srgbClr val="002060"/>
                </a:solidFill>
              </a:rPr>
              <a:t>Ecolangosta</a:t>
            </a:r>
            <a:r>
              <a:rPr lang="es-419" sz="2400" b="0" dirty="0">
                <a:solidFill>
                  <a:srgbClr val="002060"/>
                </a:solidFill>
              </a:rPr>
              <a:t>+ del CLME+.</a:t>
            </a:r>
          </a:p>
        </p:txBody>
      </p:sp>
    </p:spTree>
    <p:extLst>
      <p:ext uri="{BB962C8B-B14F-4D97-AF65-F5344CB8AC3E}">
        <p14:creationId xmlns:p14="http://schemas.microsoft.com/office/powerpoint/2010/main" val="242938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5592" y="613923"/>
            <a:ext cx="4379053" cy="584775"/>
          </a:xfrm>
          <a:prstGeom prst="rect">
            <a:avLst/>
          </a:prstGeom>
          <a:noFill/>
        </p:spPr>
        <p:txBody>
          <a:bodyPr wrap="square" rtlCol="0">
            <a:spAutoFit/>
          </a:bodyPr>
          <a:lstStyle/>
          <a:p>
            <a:r>
              <a:rPr lang="es-419" sz="3200" b="1" dirty="0"/>
              <a:t>Introducción - Productos</a:t>
            </a:r>
          </a:p>
        </p:txBody>
      </p:sp>
      <p:sp>
        <p:nvSpPr>
          <p:cNvPr id="5" name="Text Placeholder 1"/>
          <p:cNvSpPr>
            <a:spLocks noGrp="1"/>
          </p:cNvSpPr>
          <p:nvPr>
            <p:ph type="body" sz="quarter" idx="11"/>
          </p:nvPr>
        </p:nvSpPr>
        <p:spPr>
          <a:xfrm>
            <a:off x="320040" y="1468981"/>
            <a:ext cx="11558016" cy="4102652"/>
          </a:xfrm>
        </p:spPr>
        <p:txBody>
          <a:bodyPr/>
          <a:lstStyle/>
          <a:p>
            <a:pPr>
              <a:lnSpc>
                <a:spcPct val="100000"/>
              </a:lnSpc>
              <a:spcAft>
                <a:spcPts val="0"/>
              </a:spcAft>
            </a:pPr>
            <a:r>
              <a:rPr lang="es-419" sz="2400" dirty="0">
                <a:solidFill>
                  <a:srgbClr val="002060"/>
                </a:solidFill>
                <a:latin typeface="+mn-lt"/>
              </a:rPr>
              <a:t>RESULTADO 1: Acuerdos de gobernanza ampliados y mejorados, interactivos y transversales facilitan la completa ejecución del ciclo normativo, centrada en el enfoque ecosistémico de la pesca, en los planos (sub)regional y nacional.</a:t>
            </a:r>
          </a:p>
          <a:p>
            <a:pPr>
              <a:lnSpc>
                <a:spcPct val="100000"/>
              </a:lnSpc>
              <a:spcAft>
                <a:spcPts val="0"/>
              </a:spcAft>
            </a:pPr>
            <a:endParaRPr lang="en-US" sz="2400" dirty="0">
              <a:solidFill>
                <a:srgbClr val="002060"/>
              </a:solidFill>
              <a:latin typeface="+mn-lt"/>
            </a:endParaRPr>
          </a:p>
          <a:p>
            <a:pPr marL="2509838" indent="-2509838">
              <a:lnSpc>
                <a:spcPct val="100000"/>
              </a:lnSpc>
              <a:spcAft>
                <a:spcPts val="0"/>
              </a:spcAft>
              <a:tabLst>
                <a:tab pos="2514600" algn="l"/>
              </a:tabLst>
            </a:pPr>
            <a:r>
              <a:rPr lang="es-419" sz="2200" dirty="0">
                <a:solidFill>
                  <a:srgbClr val="002060"/>
                </a:solidFill>
                <a:latin typeface="+mn-lt"/>
              </a:rPr>
              <a:t>Producto 1.1. (O1.1.) Ampliación y mejoramiento de la arquitectura de gobernanza transfronteriza: OSPESCA, CRFM, COPACO.</a:t>
            </a:r>
          </a:p>
          <a:p>
            <a:pPr marL="2509838" indent="-2509838">
              <a:lnSpc>
                <a:spcPct val="100000"/>
              </a:lnSpc>
              <a:spcAft>
                <a:spcPts val="0"/>
              </a:spcAft>
            </a:pPr>
            <a:endParaRPr lang="en-US" sz="2200" dirty="0">
              <a:solidFill>
                <a:srgbClr val="002060"/>
              </a:solidFill>
              <a:latin typeface="+mn-lt"/>
            </a:endParaRPr>
          </a:p>
          <a:p>
            <a:pPr marL="2509838" indent="-2509838">
              <a:lnSpc>
                <a:spcPct val="100000"/>
              </a:lnSpc>
              <a:spcAft>
                <a:spcPts val="0"/>
              </a:spcAft>
              <a:tabLst>
                <a:tab pos="2514600" algn="l"/>
              </a:tabLst>
            </a:pPr>
            <a:r>
              <a:rPr lang="es-419" sz="2200" dirty="0">
                <a:solidFill>
                  <a:srgbClr val="002060"/>
                </a:solidFill>
                <a:latin typeface="+mn-lt"/>
              </a:rPr>
              <a:t>Producto 1.2. (O1.2.) Mejora de la arquitectura de gobernanza en el plano nacional respecto del enfoque ecosistémico de la gestión de la pesca de la langosta espinosa del Caribe en escala de demostración (países escogidos del CLME+): organismos nacionales de pesca.</a:t>
            </a:r>
          </a:p>
        </p:txBody>
      </p:sp>
    </p:spTree>
    <p:extLst>
      <p:ext uri="{BB962C8B-B14F-4D97-AF65-F5344CB8AC3E}">
        <p14:creationId xmlns:p14="http://schemas.microsoft.com/office/powerpoint/2010/main" val="2301946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321564" y="1292412"/>
            <a:ext cx="11548872" cy="4273175"/>
          </a:xfrm>
        </p:spPr>
        <p:txBody>
          <a:bodyPr/>
          <a:lstStyle/>
          <a:p>
            <a:pPr>
              <a:lnSpc>
                <a:spcPct val="100000"/>
              </a:lnSpc>
              <a:spcAft>
                <a:spcPts val="0"/>
              </a:spcAft>
            </a:pPr>
            <a:r>
              <a:rPr lang="es-419" sz="2400" dirty="0">
                <a:solidFill>
                  <a:srgbClr val="002060"/>
                </a:solidFill>
                <a:latin typeface="+mn-lt"/>
              </a:rPr>
              <a:t>RESULTADO 2: Mejora de la capacidad de gestión de conocimientos/bases de datos de los recursos de langosta espinosa del Caribe.</a:t>
            </a:r>
          </a:p>
          <a:p>
            <a:pPr>
              <a:lnSpc>
                <a:spcPct val="100000"/>
              </a:lnSpc>
              <a:spcAft>
                <a:spcPts val="0"/>
              </a:spcAft>
            </a:pPr>
            <a:endParaRPr lang="en-US" sz="2400" dirty="0">
              <a:solidFill>
                <a:srgbClr val="002060"/>
              </a:solidFill>
              <a:latin typeface="+mn-lt"/>
            </a:endParaRPr>
          </a:p>
          <a:p>
            <a:pPr marL="1616075" indent="-1616075">
              <a:lnSpc>
                <a:spcPct val="100000"/>
              </a:lnSpc>
              <a:spcAft>
                <a:spcPts val="0"/>
              </a:spcAft>
            </a:pPr>
            <a:r>
              <a:rPr lang="es-419" sz="2200" dirty="0">
                <a:solidFill>
                  <a:srgbClr val="002060"/>
                </a:solidFill>
                <a:latin typeface="+mn-lt"/>
              </a:rPr>
              <a:t>Producto 2.1. Plan de gestión regional de las pesquerías de la langosta espinosa del Caribe: COPACO, OSPESCA, CRFM.</a:t>
            </a:r>
          </a:p>
          <a:p>
            <a:pPr marL="1616075" indent="-1616075">
              <a:lnSpc>
                <a:spcPct val="100000"/>
              </a:lnSpc>
              <a:spcAft>
                <a:spcPts val="0"/>
              </a:spcAft>
              <a:tabLst>
                <a:tab pos="1619250" algn="l"/>
              </a:tabLst>
            </a:pPr>
            <a:r>
              <a:rPr lang="es-419" sz="2200" dirty="0">
                <a:solidFill>
                  <a:srgbClr val="002060"/>
                </a:solidFill>
                <a:latin typeface="+mn-lt"/>
              </a:rPr>
              <a:t>Producto 2.2. Mejora de la capacidad de recopilación de datos, evaluación de las poblaciones, gestión, análisis, presentación de información e intercambio entre los niveles regional, subregional y nacional: autoridades nacionales de pesca, interesados.</a:t>
            </a:r>
          </a:p>
          <a:p>
            <a:pPr marL="1616075" indent="-1616075">
              <a:lnSpc>
                <a:spcPct val="100000"/>
              </a:lnSpc>
              <a:spcAft>
                <a:spcPts val="0"/>
              </a:spcAft>
              <a:tabLst>
                <a:tab pos="1619250" algn="l"/>
              </a:tabLst>
            </a:pPr>
            <a:r>
              <a:rPr lang="es-419" sz="2200" dirty="0">
                <a:solidFill>
                  <a:srgbClr val="002060"/>
                </a:solidFill>
                <a:latin typeface="+mn-lt"/>
              </a:rPr>
              <a:t>Producto 2.3. Mejora de la capacidad de seguimiento, control y vigilancia: autoridades nacionales de pesca, armada y otras autoridades relacionadas.</a:t>
            </a:r>
          </a:p>
          <a:p>
            <a:pPr marL="1616075" indent="-1616075">
              <a:lnSpc>
                <a:spcPct val="100000"/>
              </a:lnSpc>
              <a:spcAft>
                <a:spcPts val="0"/>
              </a:spcAft>
            </a:pPr>
            <a:r>
              <a:rPr lang="es-419" sz="2200" dirty="0">
                <a:solidFill>
                  <a:srgbClr val="002060"/>
                </a:solidFill>
                <a:latin typeface="+mn-lt"/>
              </a:rPr>
              <a:t>Producto 2.4.	Mejora de la capacidad de evaluación de las poblaciones: autoridades nacionales de pesca.</a:t>
            </a:r>
          </a:p>
        </p:txBody>
      </p:sp>
      <p:sp>
        <p:nvSpPr>
          <p:cNvPr id="6" name="TextBox 3"/>
          <p:cNvSpPr txBox="1"/>
          <p:nvPr/>
        </p:nvSpPr>
        <p:spPr>
          <a:xfrm>
            <a:off x="7650760" y="656778"/>
            <a:ext cx="4337108" cy="584775"/>
          </a:xfrm>
          <a:prstGeom prst="rect">
            <a:avLst/>
          </a:prstGeom>
          <a:noFill/>
        </p:spPr>
        <p:txBody>
          <a:bodyPr wrap="square" rtlCol="0">
            <a:spAutoFit/>
          </a:bodyPr>
          <a:lstStyle/>
          <a:p>
            <a:r>
              <a:rPr lang="es-419" sz="3200" b="1" dirty="0"/>
              <a:t>Introducción - Productos</a:t>
            </a:r>
          </a:p>
        </p:txBody>
      </p:sp>
    </p:spTree>
    <p:extLst>
      <p:ext uri="{BB962C8B-B14F-4D97-AF65-F5344CB8AC3E}">
        <p14:creationId xmlns:p14="http://schemas.microsoft.com/office/powerpoint/2010/main" val="558520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356616" y="1204377"/>
            <a:ext cx="11484864" cy="4374297"/>
          </a:xfrm>
        </p:spPr>
        <p:txBody>
          <a:bodyPr/>
          <a:lstStyle/>
          <a:p>
            <a:pPr>
              <a:lnSpc>
                <a:spcPct val="100000"/>
              </a:lnSpc>
              <a:spcAft>
                <a:spcPts val="0"/>
              </a:spcAft>
            </a:pPr>
            <a:r>
              <a:rPr lang="es-419" sz="2400" dirty="0">
                <a:solidFill>
                  <a:srgbClr val="002060"/>
                </a:solidFill>
                <a:latin typeface="+mn-lt"/>
              </a:rPr>
              <a:t>RESULTADO 3: Ejecución de medidas socialmente justas de gestión/reducción de tensiones</a:t>
            </a:r>
          </a:p>
          <a:p>
            <a:pPr>
              <a:lnSpc>
                <a:spcPct val="100000"/>
              </a:lnSpc>
              <a:spcAft>
                <a:spcPts val="0"/>
              </a:spcAft>
            </a:pPr>
            <a:endParaRPr lang="en-US" sz="2200" dirty="0">
              <a:solidFill>
                <a:srgbClr val="002060"/>
              </a:solidFill>
              <a:latin typeface="+mn-lt"/>
            </a:endParaRPr>
          </a:p>
          <a:p>
            <a:pPr marL="1524000" indent="-1524000">
              <a:lnSpc>
                <a:spcPct val="100000"/>
              </a:lnSpc>
              <a:spcAft>
                <a:spcPts val="0"/>
              </a:spcAft>
            </a:pPr>
            <a:r>
              <a:rPr lang="es-419" sz="2200" dirty="0">
                <a:solidFill>
                  <a:srgbClr val="002060"/>
                </a:solidFill>
                <a:latin typeface="+mn-lt"/>
              </a:rPr>
              <a:t>Producto 3.1. Ejecución coordinada regionalmente de temporada de veda anual en las pesquerías    de la langosta espinosa del Caribe: COPACO, CRFM, OSPESCA, interesados nacionales.</a:t>
            </a:r>
          </a:p>
          <a:p>
            <a:pPr marL="1524000" indent="-1524000">
              <a:lnSpc>
                <a:spcPct val="100000"/>
              </a:lnSpc>
              <a:spcAft>
                <a:spcPts val="0"/>
              </a:spcAft>
            </a:pPr>
            <a:r>
              <a:rPr lang="es-419" sz="2200" dirty="0">
                <a:solidFill>
                  <a:srgbClr val="002060"/>
                </a:solidFill>
                <a:latin typeface="+mn-lt"/>
              </a:rPr>
              <a:t>Producto 3.2. Ejecución mejorada/coordinada de medidas contra la pesca INDNR ajustadas a la pesca de la langosta: COPACO, CRFM, OSPESCA.</a:t>
            </a:r>
          </a:p>
          <a:p>
            <a:pPr marL="1524000" indent="-1524000">
              <a:lnSpc>
                <a:spcPct val="100000"/>
              </a:lnSpc>
              <a:spcAft>
                <a:spcPts val="0"/>
              </a:spcAft>
            </a:pPr>
            <a:r>
              <a:rPr lang="es-419" sz="2200" dirty="0">
                <a:solidFill>
                  <a:srgbClr val="002060"/>
                </a:solidFill>
                <a:latin typeface="+mn-lt"/>
              </a:rPr>
              <a:t>Producto 3.3. Puesta en marcha y promoción de un sistema de rastreabilidad de productos de la langosta espinosa del Caribe: OSPESCA, OIRSA.</a:t>
            </a:r>
          </a:p>
          <a:p>
            <a:pPr marL="1524000" indent="-1524000">
              <a:lnSpc>
                <a:spcPct val="100000"/>
              </a:lnSpc>
              <a:spcAft>
                <a:spcPts val="0"/>
              </a:spcAft>
            </a:pPr>
            <a:r>
              <a:rPr lang="es-419" sz="2200" dirty="0">
                <a:solidFill>
                  <a:srgbClr val="002060"/>
                </a:solidFill>
                <a:latin typeface="+mn-lt"/>
              </a:rPr>
              <a:t>Producto 3.4. Puesta a prueba de métodos alternativos de pesca de la langosta espinosa a nivel experimental y posibilidad de evaluar su replicabilidad y ampliación: OSPESCA, interesados.</a:t>
            </a:r>
          </a:p>
          <a:p>
            <a:pPr marL="457200" indent="-457200">
              <a:lnSpc>
                <a:spcPct val="100000"/>
              </a:lnSpc>
              <a:buFont typeface="Arial" panose="020B0604020202020204" pitchFamily="34" charset="0"/>
              <a:buChar char="•"/>
            </a:pPr>
            <a:endParaRPr lang="en-US" sz="2600" dirty="0">
              <a:solidFill>
                <a:srgbClr val="002060"/>
              </a:solidFill>
            </a:endParaRPr>
          </a:p>
          <a:p>
            <a:pPr>
              <a:lnSpc>
                <a:spcPct val="100000"/>
              </a:lnSpc>
            </a:pPr>
            <a:endParaRPr lang="en-GB" sz="2600" dirty="0">
              <a:solidFill>
                <a:srgbClr val="002060"/>
              </a:solidFill>
            </a:endParaRPr>
          </a:p>
          <a:p>
            <a:pPr marL="457200" indent="-457200">
              <a:lnSpc>
                <a:spcPct val="100000"/>
              </a:lnSpc>
              <a:buFont typeface="Arial" panose="020B0604020202020204" pitchFamily="34" charset="0"/>
              <a:buChar char="•"/>
            </a:pPr>
            <a:endParaRPr lang="es-NI" sz="2600" dirty="0">
              <a:solidFill>
                <a:srgbClr val="002060"/>
              </a:solidFill>
            </a:endParaRPr>
          </a:p>
          <a:p>
            <a:pPr marL="457200" indent="-457200">
              <a:lnSpc>
                <a:spcPct val="100000"/>
              </a:lnSpc>
              <a:buFont typeface="Arial" panose="020B0604020202020204" pitchFamily="34" charset="0"/>
              <a:buChar char="•"/>
            </a:pPr>
            <a:endParaRPr lang="en-US" sz="2600" dirty="0">
              <a:solidFill>
                <a:srgbClr val="002060"/>
              </a:solidFill>
            </a:endParaRPr>
          </a:p>
          <a:p>
            <a:endParaRPr lang="en-US" sz="2600" dirty="0">
              <a:solidFill>
                <a:srgbClr val="002060"/>
              </a:solidFill>
            </a:endParaRPr>
          </a:p>
        </p:txBody>
      </p:sp>
      <p:sp>
        <p:nvSpPr>
          <p:cNvPr id="6" name="TextBox 3"/>
          <p:cNvSpPr txBox="1"/>
          <p:nvPr/>
        </p:nvSpPr>
        <p:spPr>
          <a:xfrm>
            <a:off x="7642371" y="613923"/>
            <a:ext cx="4404220" cy="584775"/>
          </a:xfrm>
          <a:prstGeom prst="rect">
            <a:avLst/>
          </a:prstGeom>
          <a:noFill/>
        </p:spPr>
        <p:txBody>
          <a:bodyPr wrap="square" rtlCol="0">
            <a:spAutoFit/>
          </a:bodyPr>
          <a:lstStyle/>
          <a:p>
            <a:r>
              <a:rPr lang="es-419" sz="3200" b="1" dirty="0"/>
              <a:t>Introducción - Productos</a:t>
            </a:r>
          </a:p>
        </p:txBody>
      </p:sp>
    </p:spTree>
    <p:extLst>
      <p:ext uri="{BB962C8B-B14F-4D97-AF65-F5344CB8AC3E}">
        <p14:creationId xmlns:p14="http://schemas.microsoft.com/office/powerpoint/2010/main" val="3905718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365760" y="1320799"/>
            <a:ext cx="11494008" cy="4513073"/>
          </a:xfrm>
        </p:spPr>
        <p:txBody>
          <a:bodyPr/>
          <a:lstStyle/>
          <a:p>
            <a:pPr>
              <a:lnSpc>
                <a:spcPct val="100000"/>
              </a:lnSpc>
              <a:spcAft>
                <a:spcPts val="0"/>
              </a:spcAft>
            </a:pPr>
            <a:r>
              <a:rPr lang="es-419" sz="2400" dirty="0">
                <a:solidFill>
                  <a:srgbClr val="002060"/>
                </a:solidFill>
                <a:latin typeface="+mn-lt"/>
              </a:rPr>
              <a:t>RESULTADO 4: Mecanismo para hacer seguimiento del progreso en lo concerniente al enfoque ecosistémico de la pesca y para facilitar la gestión, replicación y ampliación de actividades del subproyecto, y estrategia para asegurar la continuidad de los esfuerzos más allá de la duración del subproyecto. </a:t>
            </a:r>
          </a:p>
          <a:p>
            <a:pPr>
              <a:lnSpc>
                <a:spcPct val="100000"/>
              </a:lnSpc>
              <a:spcAft>
                <a:spcPts val="0"/>
              </a:spcAft>
            </a:pPr>
            <a:endParaRPr lang="en-US" sz="2400" dirty="0">
              <a:solidFill>
                <a:srgbClr val="002060"/>
              </a:solidFill>
              <a:latin typeface="+mn-lt"/>
            </a:endParaRPr>
          </a:p>
          <a:p>
            <a:pPr marL="1798638" indent="-1798638">
              <a:lnSpc>
                <a:spcPct val="100000"/>
              </a:lnSpc>
              <a:spcAft>
                <a:spcPts val="0"/>
              </a:spcAft>
            </a:pPr>
            <a:r>
              <a:rPr lang="es-419" sz="2200" dirty="0">
                <a:solidFill>
                  <a:srgbClr val="002060"/>
                </a:solidFill>
                <a:latin typeface="+mn-lt"/>
              </a:rPr>
              <a:t>Producto 4.1.    Sistema para hacer seguimiento y evaluar el progreso en lo concerniente al enfoque ecosistémico de la pesca y para facilitar la toma de decisiones estratégica/adaptativa: OSPESCA, CERMES.</a:t>
            </a:r>
          </a:p>
          <a:p>
            <a:pPr marL="1798638" indent="-1798638">
              <a:lnSpc>
                <a:spcPct val="100000"/>
              </a:lnSpc>
              <a:spcAft>
                <a:spcPts val="0"/>
              </a:spcAft>
            </a:pPr>
            <a:r>
              <a:rPr lang="es-419" sz="2200" dirty="0">
                <a:solidFill>
                  <a:srgbClr val="002060"/>
                </a:solidFill>
                <a:latin typeface="+mn-lt"/>
              </a:rPr>
              <a:t>Producto 4.2.    Documentación y difusión de lecciones aprendidas y mejores prácticas de las actividades de demostración entre estados del CLME+ y otros interesados: OSPESCA.</a:t>
            </a:r>
          </a:p>
          <a:p>
            <a:pPr marL="1798638" indent="-1798638">
              <a:lnSpc>
                <a:spcPct val="100000"/>
              </a:lnSpc>
              <a:spcAft>
                <a:spcPts val="0"/>
              </a:spcAft>
            </a:pPr>
            <a:r>
              <a:rPr lang="es-419" sz="2200" dirty="0">
                <a:solidFill>
                  <a:srgbClr val="002060"/>
                </a:solidFill>
                <a:latin typeface="+mn-lt"/>
              </a:rPr>
              <a:t>Producto 4.3.    Aprovechamiento de cofinanciación adicional para la ejecución del subproyecto, y plan formalmente aprobado para después que termine el subproyecto.</a:t>
            </a:r>
          </a:p>
          <a:p>
            <a:pPr>
              <a:lnSpc>
                <a:spcPct val="100000"/>
              </a:lnSpc>
            </a:pPr>
            <a:endParaRPr lang="en-GB" sz="2600" dirty="0">
              <a:solidFill>
                <a:srgbClr val="002060"/>
              </a:solidFill>
            </a:endParaRPr>
          </a:p>
          <a:p>
            <a:pPr marL="457200" indent="-457200">
              <a:lnSpc>
                <a:spcPct val="100000"/>
              </a:lnSpc>
              <a:buFont typeface="Arial" panose="020B0604020202020204" pitchFamily="34" charset="0"/>
              <a:buChar char="•"/>
            </a:pPr>
            <a:endParaRPr lang="es-NI" sz="2600" dirty="0">
              <a:solidFill>
                <a:srgbClr val="002060"/>
              </a:solidFill>
            </a:endParaRPr>
          </a:p>
          <a:p>
            <a:pPr marL="457200" indent="-457200">
              <a:lnSpc>
                <a:spcPct val="100000"/>
              </a:lnSpc>
              <a:buFont typeface="Arial" panose="020B0604020202020204" pitchFamily="34" charset="0"/>
              <a:buChar char="•"/>
            </a:pPr>
            <a:endParaRPr lang="en-US" sz="2600" dirty="0">
              <a:solidFill>
                <a:srgbClr val="002060"/>
              </a:solidFill>
            </a:endParaRPr>
          </a:p>
          <a:p>
            <a:endParaRPr lang="en-US" sz="2600" dirty="0">
              <a:solidFill>
                <a:srgbClr val="002060"/>
              </a:solidFill>
            </a:endParaRPr>
          </a:p>
        </p:txBody>
      </p:sp>
      <p:sp>
        <p:nvSpPr>
          <p:cNvPr id="6" name="TextBox 3"/>
          <p:cNvSpPr txBox="1"/>
          <p:nvPr/>
        </p:nvSpPr>
        <p:spPr>
          <a:xfrm>
            <a:off x="7650759" y="613923"/>
            <a:ext cx="4412609" cy="584775"/>
          </a:xfrm>
          <a:prstGeom prst="rect">
            <a:avLst/>
          </a:prstGeom>
          <a:noFill/>
        </p:spPr>
        <p:txBody>
          <a:bodyPr wrap="square" rtlCol="0">
            <a:spAutoFit/>
          </a:bodyPr>
          <a:lstStyle/>
          <a:p>
            <a:r>
              <a:rPr lang="es-419" sz="3200" b="1" dirty="0"/>
              <a:t>Introducción - Productos</a:t>
            </a:r>
          </a:p>
        </p:txBody>
      </p:sp>
    </p:spTree>
    <p:extLst>
      <p:ext uri="{BB962C8B-B14F-4D97-AF65-F5344CB8AC3E}">
        <p14:creationId xmlns:p14="http://schemas.microsoft.com/office/powerpoint/2010/main" val="1996529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857102" y="1461977"/>
            <a:ext cx="10463170" cy="4790542"/>
          </a:xfrm>
        </p:spPr>
        <p:txBody>
          <a:bodyPr/>
          <a:lstStyle/>
          <a:p>
            <a:r>
              <a:rPr lang="es-419" b="1"/>
              <a:t>Estado de la ejecución técnica:</a:t>
            </a:r>
          </a:p>
          <a:p>
            <a:pPr marL="0" indent="0">
              <a:buNone/>
            </a:pPr>
            <a:endParaRPr lang="en-US" b="1" dirty="0"/>
          </a:p>
          <a:p>
            <a:pPr marL="0" indent="0">
              <a:buNone/>
            </a:pPr>
            <a:endParaRPr lang="en-US" b="1" dirty="0"/>
          </a:p>
          <a:p>
            <a:r>
              <a:rPr lang="es-419" b="1"/>
              <a:t>Estado de los gastos financieros</a:t>
            </a:r>
          </a:p>
        </p:txBody>
      </p:sp>
      <p:graphicFrame>
        <p:nvGraphicFramePr>
          <p:cNvPr id="7" name="Table 6"/>
          <p:cNvGraphicFramePr>
            <a:graphicFrameLocks noGrp="1"/>
          </p:cNvGraphicFramePr>
          <p:nvPr>
            <p:extLst>
              <p:ext uri="{D42A27DB-BD31-4B8C-83A1-F6EECF244321}">
                <p14:modId xmlns:p14="http://schemas.microsoft.com/office/powerpoint/2010/main" val="3568941045"/>
              </p:ext>
            </p:extLst>
          </p:nvPr>
        </p:nvGraphicFramePr>
        <p:xfrm>
          <a:off x="857102" y="210189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r>
                        <a:rPr lang="es-419"/>
                        <a:t>Según lo programado</a:t>
                      </a:r>
                    </a:p>
                  </a:txBody>
                  <a:tcPr>
                    <a:solidFill>
                      <a:srgbClr val="00B050"/>
                    </a:solidFill>
                  </a:tcPr>
                </a:tc>
                <a:tc>
                  <a:txBody>
                    <a:bodyPr/>
                    <a:lstStyle/>
                    <a:p>
                      <a:r>
                        <a:rPr lang="es-419"/>
                        <a:t>Demoras moderadas</a:t>
                      </a:r>
                    </a:p>
                  </a:txBody>
                  <a:tcPr>
                    <a:solidFill>
                      <a:srgbClr val="FFC000"/>
                    </a:solidFill>
                  </a:tcPr>
                </a:tc>
                <a:tc>
                  <a:txBody>
                    <a:bodyPr/>
                    <a:lstStyle/>
                    <a:p>
                      <a:r>
                        <a:rPr lang="es-419"/>
                        <a:t>Grandes demoras</a:t>
                      </a:r>
                    </a:p>
                  </a:txBody>
                  <a:tcPr>
                    <a:solidFill>
                      <a:srgbClr val="FF0000"/>
                    </a:solidFill>
                  </a:tcPr>
                </a:tc>
                <a:extLst>
                  <a:ext uri="{0D108BD9-81ED-4DB2-BD59-A6C34878D82A}">
                    <a16:rowId xmlns:a16="http://schemas.microsoft.com/office/drawing/2014/main" val="10000"/>
                  </a:ext>
                </a:extLst>
              </a:tr>
              <a:tr h="370840">
                <a:tc>
                  <a:txBody>
                    <a:bodyPr/>
                    <a:lstStyle/>
                    <a:p>
                      <a:endParaRPr lang="en-US" dirty="0"/>
                    </a:p>
                  </a:txBody>
                  <a:tcPr/>
                </a:tc>
                <a:tc>
                  <a:txBody>
                    <a:bodyPr/>
                    <a:lstStyle/>
                    <a:p>
                      <a:pPr algn="ctr"/>
                      <a:r>
                        <a:rPr lang="es-419"/>
                        <a:t>x</a:t>
                      </a:r>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72040101"/>
              </p:ext>
            </p:extLst>
          </p:nvPr>
        </p:nvGraphicFramePr>
        <p:xfrm>
          <a:off x="857102" y="4130945"/>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r>
                        <a:rPr lang="es-419"/>
                        <a:t>Según lo programado</a:t>
                      </a:r>
                    </a:p>
                  </a:txBody>
                  <a:tcPr>
                    <a:solidFill>
                      <a:srgbClr val="00B050"/>
                    </a:solidFill>
                  </a:tcPr>
                </a:tc>
                <a:tc>
                  <a:txBody>
                    <a:bodyPr/>
                    <a:lstStyle/>
                    <a:p>
                      <a:r>
                        <a:rPr lang="es-419"/>
                        <a:t>Demoras moderadas</a:t>
                      </a:r>
                    </a:p>
                  </a:txBody>
                  <a:tcPr>
                    <a:solidFill>
                      <a:srgbClr val="FFC000"/>
                    </a:solidFill>
                  </a:tcPr>
                </a:tc>
                <a:tc>
                  <a:txBody>
                    <a:bodyPr/>
                    <a:lstStyle/>
                    <a:p>
                      <a:r>
                        <a:rPr lang="es-419"/>
                        <a:t>Grandes demoras</a:t>
                      </a:r>
                    </a:p>
                  </a:txBody>
                  <a:tcPr>
                    <a:solidFill>
                      <a:srgbClr val="FF0000"/>
                    </a:solidFill>
                  </a:tcPr>
                </a:tc>
                <a:extLst>
                  <a:ext uri="{0D108BD9-81ED-4DB2-BD59-A6C34878D82A}">
                    <a16:rowId xmlns:a16="http://schemas.microsoft.com/office/drawing/2014/main" val="10000"/>
                  </a:ext>
                </a:extLst>
              </a:tr>
              <a:tr h="370840">
                <a:tc>
                  <a:txBody>
                    <a:bodyPr/>
                    <a:lstStyle/>
                    <a:p>
                      <a:endParaRPr lang="en-US" dirty="0"/>
                    </a:p>
                  </a:txBody>
                  <a:tcPr/>
                </a:tc>
                <a:tc>
                  <a:txBody>
                    <a:bodyPr/>
                    <a:lstStyle/>
                    <a:p>
                      <a:pPr algn="ctr"/>
                      <a:r>
                        <a:rPr lang="es-419"/>
                        <a:t>x</a:t>
                      </a:r>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2" name="CuadroTexto 1"/>
          <p:cNvSpPr txBox="1"/>
          <p:nvPr/>
        </p:nvSpPr>
        <p:spPr>
          <a:xfrm>
            <a:off x="857102" y="5208338"/>
            <a:ext cx="8505012" cy="830997"/>
          </a:xfrm>
          <a:prstGeom prst="rect">
            <a:avLst/>
          </a:prstGeom>
          <a:noFill/>
        </p:spPr>
        <p:txBody>
          <a:bodyPr wrap="square" rtlCol="0">
            <a:spAutoFit/>
          </a:bodyPr>
          <a:lstStyle/>
          <a:p>
            <a:r>
              <a:rPr lang="es-419" sz="2400" b="1" dirty="0"/>
              <a:t>Si tomamos en consideración que la asignación original de tiempo del proyecto fue de cuatro años.</a:t>
            </a:r>
          </a:p>
        </p:txBody>
      </p:sp>
    </p:spTree>
    <p:extLst>
      <p:ext uri="{BB962C8B-B14F-4D97-AF65-F5344CB8AC3E}">
        <p14:creationId xmlns:p14="http://schemas.microsoft.com/office/powerpoint/2010/main" val="177092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38739" y="579482"/>
            <a:ext cx="6569458" cy="584775"/>
          </a:xfrm>
          <a:prstGeom prst="rect">
            <a:avLst/>
          </a:prstGeom>
          <a:noFill/>
        </p:spPr>
        <p:txBody>
          <a:bodyPr wrap="square" rtlCol="0">
            <a:spAutoFit/>
          </a:bodyPr>
          <a:lstStyle/>
          <a:p>
            <a:r>
              <a:rPr lang="es-419" sz="3200" b="1" dirty="0"/>
              <a:t>Balance de la ejecución del proyecto</a:t>
            </a:r>
          </a:p>
        </p:txBody>
      </p:sp>
      <p:graphicFrame>
        <p:nvGraphicFramePr>
          <p:cNvPr id="2" name="Table 1"/>
          <p:cNvGraphicFramePr>
            <a:graphicFrameLocks noGrp="1"/>
          </p:cNvGraphicFramePr>
          <p:nvPr>
            <p:extLst>
              <p:ext uri="{D42A27DB-BD31-4B8C-83A1-F6EECF244321}">
                <p14:modId xmlns:p14="http://schemas.microsoft.com/office/powerpoint/2010/main" val="3981081741"/>
              </p:ext>
            </p:extLst>
          </p:nvPr>
        </p:nvGraphicFramePr>
        <p:xfrm>
          <a:off x="868680" y="1432987"/>
          <a:ext cx="10451592" cy="4171268"/>
        </p:xfrm>
        <a:graphic>
          <a:graphicData uri="http://schemas.openxmlformats.org/drawingml/2006/table">
            <a:tbl>
              <a:tblPr firstRow="1" firstCol="1" bandRow="1">
                <a:tableStyleId>{5C22544A-7EE6-4342-B048-85BDC9FD1C3A}</a:tableStyleId>
              </a:tblPr>
              <a:tblGrid>
                <a:gridCol w="3161214">
                  <a:extLst>
                    <a:ext uri="{9D8B030D-6E8A-4147-A177-3AD203B41FA5}">
                      <a16:colId xmlns:a16="http://schemas.microsoft.com/office/drawing/2014/main" val="20000"/>
                    </a:ext>
                  </a:extLst>
                </a:gridCol>
                <a:gridCol w="7290378">
                  <a:extLst>
                    <a:ext uri="{9D8B030D-6E8A-4147-A177-3AD203B41FA5}">
                      <a16:colId xmlns:a16="http://schemas.microsoft.com/office/drawing/2014/main" val="20001"/>
                    </a:ext>
                  </a:extLst>
                </a:gridCol>
              </a:tblGrid>
              <a:tr h="399001">
                <a:tc>
                  <a:txBody>
                    <a:bodyPr/>
                    <a:lstStyle/>
                    <a:p>
                      <a:pPr marL="0" marR="0" algn="ctr">
                        <a:lnSpc>
                          <a:spcPct val="107000"/>
                        </a:lnSpc>
                        <a:spcBef>
                          <a:spcPts val="0"/>
                        </a:spcBef>
                        <a:spcAft>
                          <a:spcPts val="0"/>
                        </a:spcAft>
                      </a:pPr>
                      <a:r>
                        <a:rPr lang="es-419" sz="2000">
                          <a:solidFill>
                            <a:srgbClr val="FF0000"/>
                          </a:solidFill>
                        </a:rPr>
                        <a:t>Categoría</a:t>
                      </a:r>
                    </a:p>
                  </a:txBody>
                  <a:tcPr marL="68580" marR="68580" marT="0" marB="0">
                    <a:solidFill>
                      <a:srgbClr val="FFC000"/>
                    </a:solidFill>
                  </a:tcPr>
                </a:tc>
                <a:tc>
                  <a:txBody>
                    <a:bodyPr/>
                    <a:lstStyle/>
                    <a:p>
                      <a:pPr marL="0" marR="0" algn="ctr">
                        <a:lnSpc>
                          <a:spcPct val="107000"/>
                        </a:lnSpc>
                        <a:spcBef>
                          <a:spcPts val="0"/>
                        </a:spcBef>
                        <a:spcAft>
                          <a:spcPts val="0"/>
                        </a:spcAft>
                      </a:pPr>
                      <a:r>
                        <a:rPr lang="es-419" sz="2000">
                          <a:solidFill>
                            <a:srgbClr val="FF0000"/>
                          </a:solidFill>
                        </a:rPr>
                        <a:t>Porcentaje   (Ecolangosta+: 40 objetivos y 13 hitos)</a:t>
                      </a:r>
                    </a:p>
                  </a:txBody>
                  <a:tcPr marL="68580" marR="68580" marT="0" marB="0">
                    <a:solidFill>
                      <a:srgbClr val="FFC000"/>
                    </a:solidFill>
                  </a:tcPr>
                </a:tc>
                <a:extLst>
                  <a:ext uri="{0D108BD9-81ED-4DB2-BD59-A6C34878D82A}">
                    <a16:rowId xmlns:a16="http://schemas.microsoft.com/office/drawing/2014/main" val="10000"/>
                  </a:ext>
                </a:extLst>
              </a:tr>
              <a:tr h="537840">
                <a:tc>
                  <a:txBody>
                    <a:bodyPr/>
                    <a:lstStyle/>
                    <a:p>
                      <a:pPr marL="0" marR="0">
                        <a:lnSpc>
                          <a:spcPct val="107000"/>
                        </a:lnSpc>
                        <a:spcBef>
                          <a:spcPts val="0"/>
                        </a:spcBef>
                        <a:spcAft>
                          <a:spcPts val="0"/>
                        </a:spcAft>
                      </a:pPr>
                      <a:r>
                        <a:rPr lang="es-419" sz="2000">
                          <a:solidFill>
                            <a:srgbClr val="FF0000"/>
                          </a:solidFill>
                        </a:rPr>
                        <a:t>Finalizado</a:t>
                      </a:r>
                    </a:p>
                  </a:txBody>
                  <a:tcPr marL="68580" marR="68580" marT="0" marB="0">
                    <a:solidFill>
                      <a:srgbClr val="FFC000"/>
                    </a:solidFill>
                  </a:tcPr>
                </a:tc>
                <a:tc>
                  <a:txBody>
                    <a:bodyPr/>
                    <a:lstStyle/>
                    <a:p>
                      <a:pPr marL="0" marR="0" algn="just">
                        <a:lnSpc>
                          <a:spcPct val="107000"/>
                        </a:lnSpc>
                        <a:spcBef>
                          <a:spcPts val="0"/>
                        </a:spcBef>
                        <a:spcAft>
                          <a:spcPts val="0"/>
                        </a:spcAft>
                        <a:tabLst>
                          <a:tab pos="1076325" algn="l"/>
                          <a:tab pos="4308475" algn="l"/>
                        </a:tabLst>
                      </a:pPr>
                      <a:r>
                        <a:rPr lang="es-419" sz="2800" i="1"/>
                        <a:t> 	7/40 objetivos	(17%)</a:t>
                      </a:r>
                    </a:p>
                  </a:txBody>
                  <a:tcPr marL="68580" marR="68580" marT="0" marB="0" anchor="ctr"/>
                </a:tc>
                <a:extLst>
                  <a:ext uri="{0D108BD9-81ED-4DB2-BD59-A6C34878D82A}">
                    <a16:rowId xmlns:a16="http://schemas.microsoft.com/office/drawing/2014/main" val="10001"/>
                  </a:ext>
                </a:extLst>
              </a:tr>
              <a:tr h="537840">
                <a:tc>
                  <a:txBody>
                    <a:bodyPr/>
                    <a:lstStyle/>
                    <a:p>
                      <a:pPr marL="0" marR="0">
                        <a:lnSpc>
                          <a:spcPct val="107000"/>
                        </a:lnSpc>
                        <a:spcBef>
                          <a:spcPts val="0"/>
                        </a:spcBef>
                        <a:spcAft>
                          <a:spcPts val="0"/>
                        </a:spcAft>
                      </a:pPr>
                      <a:r>
                        <a:rPr lang="es-419" sz="2000">
                          <a:solidFill>
                            <a:srgbClr val="FF0000"/>
                          </a:solidFill>
                        </a:rPr>
                        <a:t>Según lo programado</a:t>
                      </a:r>
                    </a:p>
                  </a:txBody>
                  <a:tcPr marL="68580" marR="68580" marT="0" marB="0">
                    <a:solidFill>
                      <a:srgbClr val="FFC000"/>
                    </a:solidFill>
                  </a:tcPr>
                </a:tc>
                <a:tc>
                  <a:txBody>
                    <a:bodyPr/>
                    <a:lstStyle/>
                    <a:p>
                      <a:pPr marL="0" marR="0" algn="just">
                        <a:lnSpc>
                          <a:spcPct val="107000"/>
                        </a:lnSpc>
                        <a:spcBef>
                          <a:spcPts val="0"/>
                        </a:spcBef>
                        <a:spcAft>
                          <a:spcPts val="0"/>
                        </a:spcAft>
                        <a:tabLst>
                          <a:tab pos="985838" algn="l"/>
                          <a:tab pos="4308475" algn="l"/>
                        </a:tabLst>
                      </a:pPr>
                      <a:r>
                        <a:rPr lang="es-419" sz="2800"/>
                        <a:t> 	16/40 objetivos	(40 %)</a:t>
                      </a:r>
                    </a:p>
                  </a:txBody>
                  <a:tcPr marL="68580" marR="68580" marT="0" marB="0" anchor="ctr"/>
                </a:tc>
                <a:extLst>
                  <a:ext uri="{0D108BD9-81ED-4DB2-BD59-A6C34878D82A}">
                    <a16:rowId xmlns:a16="http://schemas.microsoft.com/office/drawing/2014/main" val="10002"/>
                  </a:ext>
                </a:extLst>
              </a:tr>
              <a:tr h="798001">
                <a:tc>
                  <a:txBody>
                    <a:bodyPr/>
                    <a:lstStyle/>
                    <a:p>
                      <a:pPr marL="0" marR="0">
                        <a:lnSpc>
                          <a:spcPct val="107000"/>
                        </a:lnSpc>
                        <a:spcBef>
                          <a:spcPts val="0"/>
                        </a:spcBef>
                        <a:spcAft>
                          <a:spcPts val="0"/>
                        </a:spcAft>
                      </a:pPr>
                      <a:r>
                        <a:rPr lang="es-419" sz="2000">
                          <a:solidFill>
                            <a:srgbClr val="FF0000"/>
                          </a:solidFill>
                        </a:rPr>
                        <a:t>Bajo riesgo de no terminar a tiempo</a:t>
                      </a:r>
                    </a:p>
                  </a:txBody>
                  <a:tcPr marL="68580" marR="68580" marT="0" marB="0">
                    <a:solidFill>
                      <a:srgbClr val="FFC000"/>
                    </a:solidFill>
                  </a:tcPr>
                </a:tc>
                <a:tc>
                  <a:txBody>
                    <a:bodyPr/>
                    <a:lstStyle/>
                    <a:p>
                      <a:pPr marL="0" marR="0" algn="just">
                        <a:lnSpc>
                          <a:spcPct val="107000"/>
                        </a:lnSpc>
                        <a:spcBef>
                          <a:spcPts val="0"/>
                        </a:spcBef>
                        <a:spcAft>
                          <a:spcPts val="0"/>
                        </a:spcAft>
                        <a:tabLst>
                          <a:tab pos="1076325" algn="l"/>
                          <a:tab pos="4308475" algn="l"/>
                        </a:tabLst>
                      </a:pPr>
                      <a:r>
                        <a:rPr lang="es-419" sz="2800"/>
                        <a:t> 	3/40 objetivos	(8 %)</a:t>
                      </a:r>
                    </a:p>
                  </a:txBody>
                  <a:tcPr marL="68580" marR="68580" marT="0" marB="0" anchor="ctr"/>
                </a:tc>
                <a:extLst>
                  <a:ext uri="{0D108BD9-81ED-4DB2-BD59-A6C34878D82A}">
                    <a16:rowId xmlns:a16="http://schemas.microsoft.com/office/drawing/2014/main" val="10003"/>
                  </a:ext>
                </a:extLst>
              </a:tr>
              <a:tr h="798001">
                <a:tc>
                  <a:txBody>
                    <a:bodyPr/>
                    <a:lstStyle/>
                    <a:p>
                      <a:pPr marL="0" marR="0">
                        <a:lnSpc>
                          <a:spcPct val="107000"/>
                        </a:lnSpc>
                        <a:spcBef>
                          <a:spcPts val="0"/>
                        </a:spcBef>
                        <a:spcAft>
                          <a:spcPts val="0"/>
                        </a:spcAft>
                      </a:pPr>
                      <a:r>
                        <a:rPr lang="es-419" sz="2000">
                          <a:solidFill>
                            <a:srgbClr val="FF0000"/>
                          </a:solidFill>
                        </a:rPr>
                        <a:t>Alto riesgo de no terminar a tiempo</a:t>
                      </a:r>
                    </a:p>
                  </a:txBody>
                  <a:tcPr marL="68580" marR="68580" marT="0" marB="0">
                    <a:solidFill>
                      <a:srgbClr val="FFC000"/>
                    </a:solidFill>
                  </a:tcPr>
                </a:tc>
                <a:tc>
                  <a:txBody>
                    <a:bodyPr/>
                    <a:lstStyle/>
                    <a:p>
                      <a:pPr marL="0" marR="0" algn="just">
                        <a:lnSpc>
                          <a:spcPct val="107000"/>
                        </a:lnSpc>
                        <a:spcBef>
                          <a:spcPts val="0"/>
                        </a:spcBef>
                        <a:spcAft>
                          <a:spcPts val="0"/>
                        </a:spcAft>
                        <a:tabLst>
                          <a:tab pos="985838" algn="l"/>
                          <a:tab pos="4308475" algn="l"/>
                        </a:tabLst>
                      </a:pPr>
                      <a:r>
                        <a:rPr lang="es-419" sz="2800" dirty="0"/>
                        <a:t> 	14/40 objetivos	(35 %)</a:t>
                      </a:r>
                    </a:p>
                  </a:txBody>
                  <a:tcPr marL="68580" marR="68580" marT="0" marB="0" anchor="ctr"/>
                </a:tc>
                <a:extLst>
                  <a:ext uri="{0D108BD9-81ED-4DB2-BD59-A6C34878D82A}">
                    <a16:rowId xmlns:a16="http://schemas.microsoft.com/office/drawing/2014/main" val="10004"/>
                  </a:ext>
                </a:extLst>
              </a:tr>
              <a:tr h="1100585">
                <a:tc>
                  <a:txBody>
                    <a:bodyPr/>
                    <a:lstStyle/>
                    <a:p>
                      <a:pPr marL="0" marR="0">
                        <a:lnSpc>
                          <a:spcPct val="107000"/>
                        </a:lnSpc>
                        <a:spcBef>
                          <a:spcPts val="0"/>
                        </a:spcBef>
                        <a:spcAft>
                          <a:spcPts val="0"/>
                        </a:spcAft>
                      </a:pPr>
                      <a:r>
                        <a:rPr lang="es-419" sz="2000">
                          <a:solidFill>
                            <a:srgbClr val="FF0000"/>
                          </a:solidFill>
                        </a:rPr>
                        <a:t>Alto riesgo de no lograr el objetivo </a:t>
                      </a:r>
                    </a:p>
                  </a:txBody>
                  <a:tcPr marL="68580" marR="68580" marT="0" marB="0">
                    <a:solidFill>
                      <a:srgbClr val="FFC000"/>
                    </a:solidFill>
                  </a:tcPr>
                </a:tc>
                <a:tc>
                  <a:txBody>
                    <a:bodyPr/>
                    <a:lstStyle/>
                    <a:p>
                      <a:pPr marL="0" marR="0" algn="just">
                        <a:lnSpc>
                          <a:spcPct val="107000"/>
                        </a:lnSpc>
                        <a:spcBef>
                          <a:spcPts val="0"/>
                        </a:spcBef>
                        <a:spcAft>
                          <a:spcPts val="0"/>
                        </a:spcAft>
                        <a:tabLst>
                          <a:tab pos="985838" algn="l"/>
                          <a:tab pos="4308475" algn="l"/>
                        </a:tabLst>
                      </a:pPr>
                      <a:r>
                        <a:rPr lang="es-419" sz="2800" dirty="0"/>
                        <a:t> 	</a:t>
                      </a: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96184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952763" y="661204"/>
            <a:ext cx="3955702" cy="584775"/>
          </a:xfrm>
          <a:prstGeom prst="rect">
            <a:avLst/>
          </a:prstGeom>
          <a:noFill/>
        </p:spPr>
        <p:txBody>
          <a:bodyPr wrap="square" rtlCol="0">
            <a:spAutoFit/>
          </a:bodyPr>
          <a:lstStyle/>
          <a:p>
            <a:r>
              <a:rPr lang="es-419" dirty="0"/>
              <a:t> </a:t>
            </a:r>
            <a:r>
              <a:rPr lang="es-419" sz="3200" b="1" dirty="0"/>
              <a:t>Logros hasta la fecha</a:t>
            </a:r>
          </a:p>
        </p:txBody>
      </p:sp>
      <p:sp>
        <p:nvSpPr>
          <p:cNvPr id="2" name="TextBox 1"/>
          <p:cNvSpPr txBox="1"/>
          <p:nvPr/>
        </p:nvSpPr>
        <p:spPr>
          <a:xfrm>
            <a:off x="593345" y="1239729"/>
            <a:ext cx="11173968" cy="498598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s-419" sz="2300" b="1" dirty="0"/>
              <a:t>Mecanismo interino de coordinación para la pesca sostenible (FAO-CRFM-OSPESCA), en vigor desde 2016.</a:t>
            </a:r>
          </a:p>
          <a:p>
            <a:pPr marL="342900" indent="-342900">
              <a:spcAft>
                <a:spcPts val="600"/>
              </a:spcAft>
              <a:buFont typeface="Arial" panose="020B0604020202020204" pitchFamily="34" charset="0"/>
              <a:buChar char="•"/>
            </a:pPr>
            <a:r>
              <a:rPr lang="es-419" sz="2300" b="1" dirty="0"/>
              <a:t>Existen grupos de trabajo y puntos focales nacionales.</a:t>
            </a:r>
          </a:p>
          <a:p>
            <a:pPr marL="342900" indent="-342900">
              <a:spcAft>
                <a:spcPts val="600"/>
              </a:spcAft>
              <a:buFont typeface="Arial" panose="020B0604020202020204" pitchFamily="34" charset="0"/>
              <a:buChar char="•"/>
            </a:pPr>
            <a:r>
              <a:rPr lang="es-419" sz="2300" b="1" dirty="0"/>
              <a:t>Actualización del plan de gestión de la pesca de la langosta espinosa para los países de la OSPESCA, ampliado a la región de la COPACO (inglés y español).</a:t>
            </a:r>
          </a:p>
          <a:p>
            <a:pPr marL="342900" indent="-342900">
              <a:spcAft>
                <a:spcPts val="600"/>
              </a:spcAft>
              <a:buFont typeface="Arial" panose="020B0604020202020204" pitchFamily="34" charset="0"/>
              <a:buChar char="•"/>
            </a:pPr>
            <a:r>
              <a:rPr lang="es-419" sz="2300" b="1" dirty="0"/>
              <a:t>Acuerdo en torno a la metodología de evaluación de poblaciones, y diseño de los formularios de datos para la evaluación de poblaciones de la langosta espinosa.</a:t>
            </a:r>
          </a:p>
          <a:p>
            <a:pPr marL="342900" indent="-342900">
              <a:spcAft>
                <a:spcPts val="600"/>
              </a:spcAft>
              <a:buFont typeface="Arial" panose="020B0604020202020204" pitchFamily="34" charset="0"/>
              <a:buChar char="•"/>
            </a:pPr>
            <a:r>
              <a:rPr lang="es-419" sz="2300" b="1" dirty="0"/>
              <a:t>Apoyo a la ejecución de la temporada de veda regional de la langosta espinosa en los países de la OSPESCA.</a:t>
            </a:r>
          </a:p>
          <a:p>
            <a:pPr marL="342900" indent="-342900">
              <a:spcAft>
                <a:spcPts val="600"/>
              </a:spcAft>
              <a:buFont typeface="Arial" panose="020B0604020202020204" pitchFamily="34" charset="0"/>
              <a:buChar char="•"/>
            </a:pPr>
            <a:r>
              <a:rPr lang="es-419" sz="2300" b="1" dirty="0"/>
              <a:t>Borrador del documento de una norma regional de rastreabilidad.</a:t>
            </a:r>
          </a:p>
          <a:p>
            <a:pPr marL="342900" indent="-342900">
              <a:spcAft>
                <a:spcPts val="600"/>
              </a:spcAft>
              <a:buFont typeface="Arial" panose="020B0604020202020204" pitchFamily="34" charset="0"/>
              <a:buChar char="•"/>
            </a:pPr>
            <a:r>
              <a:rPr lang="es-419" sz="2300" b="1" dirty="0"/>
              <a:t>Revisión/actualización de valores de referencia de los reglamentos regionales de gestión y del marco jurídico.</a:t>
            </a:r>
          </a:p>
        </p:txBody>
      </p:sp>
    </p:spTree>
    <p:extLst>
      <p:ext uri="{BB962C8B-B14F-4D97-AF65-F5344CB8AC3E}">
        <p14:creationId xmlns:p14="http://schemas.microsoft.com/office/powerpoint/2010/main" val="818324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2512</TotalTime>
  <Words>1831</Words>
  <Application>Microsoft Macintosh PowerPoint</Application>
  <PresentationFormat>Widescreen</PresentationFormat>
  <Paragraphs>167</Paragraphs>
  <Slides>18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ArialUnicodeMS</vt:lpstr>
      <vt:lpstr>MS PGothic</vt:lpstr>
      <vt:lpstr>Arial</vt:lpstr>
      <vt:lpstr>Avenir Book</vt:lpstr>
      <vt:lpstr>Avenir Heavy</vt:lpstr>
      <vt:lpstr>Avenir Heavy Oblique</vt:lpstr>
      <vt:lpstr>Avenir Medium</vt:lpstr>
      <vt:lpstr>Avenir Roman</vt:lpstr>
      <vt:lpstr>Calibri</vt:lpstr>
      <vt:lpstr>LucidaGrande</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Soporte Operadora Ming</dc:creator>
  <cp:lastModifiedBy>Soporte Operadora Ming</cp:lastModifiedBy>
  <cp:revision>86</cp:revision>
  <dcterms:created xsi:type="dcterms:W3CDTF">2018-04-13T23:09:33Z</dcterms:created>
  <dcterms:modified xsi:type="dcterms:W3CDTF">2018-06-15T22:29:40Z</dcterms:modified>
</cp:coreProperties>
</file>