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66" r:id="rId5"/>
    <p:sldId id="265" r:id="rId6"/>
    <p:sldId id="264" r:id="rId7"/>
    <p:sldId id="270" r:id="rId8"/>
    <p:sldId id="269" r:id="rId9"/>
    <p:sldId id="271" r:id="rId10"/>
    <p:sldId id="263" r:id="rId11"/>
    <p:sldId id="272" r:id="rId12"/>
    <p:sldId id="268" r:id="rId13"/>
    <p:sldId id="267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87848" autoAdjust="0"/>
  </p:normalViewPr>
  <p:slideViewPr>
    <p:cSldViewPr snapToGrid="0" snapToObjects="1">
      <p:cViewPr varScale="1">
        <p:scale>
          <a:sx n="112" d="100"/>
          <a:sy n="112" d="100"/>
        </p:scale>
        <p:origin x="581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8F5A9-6120-4829-BE5F-8D689B746BB2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BC38A-A6D3-46BE-893F-1EC469F7546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2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419" dirty="0"/>
              <a:t>Las evidentes/posibles demoras en los gastos son una función de los acuerdos contractuales para pago de consultores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C38A-A6D3-46BE-893F-1EC469F7546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8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419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Nota: el contexto para determinar si las actividades progresan según lo programado depende de si se alcanzará el objetivo para cuando termine el proyecto (esto así debido a que el cronograma del subproyecto no se declaró en el marco logístico general del proyecto).</a:t>
            </a:r>
          </a:p>
          <a:p>
            <a:pPr>
              <a:spcAft>
                <a:spcPts val="600"/>
              </a:spcAft>
            </a:pPr>
            <a:r>
              <a:rPr lang="es-419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participación del CRFM en la Alianza FIRMS-COPACO está en curso; por eso, y como se ha declarado el objetivo, se puede considerar "completa“.</a:t>
            </a:r>
          </a:p>
          <a:p>
            <a:pPr>
              <a:spcAft>
                <a:spcPts val="600"/>
              </a:spcAft>
            </a:pPr>
            <a:r>
              <a:rPr lang="es-419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estudios de CAP iniciales (de referencia) de los productos 3.1 y 3.2 han sido completados, pero según se ha declarado, se sigue considerando que el objetivo está "según lo programado"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C38A-A6D3-46BE-893F-1EC469F7546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79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419" baseline="0" dirty="0"/>
              <a:t>Aún sería posible lograr la participación de los Territorios de Ultramar en el subcomité y/o en el Consejo, pero esto podría tener lugar después del cierre del proyecto</a:t>
            </a:r>
          </a:p>
          <a:p>
            <a:r>
              <a:rPr lang="es-419" baseline="0" dirty="0"/>
              <a:t>Por lo tanto, es probable que no se consiga la "participación a nivel político", independientemente de que aún sea posible lograr la cooperación </a:t>
            </a:r>
            <a:r>
              <a:rPr lang="es-419" u="sng" baseline="0" dirty="0"/>
              <a:t>técnica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C38A-A6D3-46BE-893F-1EC469F7546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1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419" dirty="0"/>
              <a:t>Los NIC/CCP no tienen operación real en los países, por lo tanto la probabilidad de que haya reuniones es muy baja; no obstante, aún podría tener lugar la solicitud de recomendaciones de los actores, aunque no a través de estos mecanismos.</a:t>
            </a:r>
            <a:r>
              <a:rPr lang="es-419" baseline="0" dirty="0"/>
              <a:t> En este contexto, se ha presentado el riesgo como de finalización en lugar de un riesgo relativo al logro en sí, dado que el objetivo es obtener recomendaciones de los actores</a:t>
            </a:r>
          </a:p>
          <a:p>
            <a:r>
              <a:rPr lang="es-419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C38A-A6D3-46BE-893F-1EC469F7546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8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D0E17C2-1BB1-B94D-8A5F-00EB682F87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6568AE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xmlns="" id="{1A128318-4082-AA4A-9836-B47AE1EAE9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9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298867E8-72F2-6B45-B443-987B601783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699258-DA2E-5445-9D94-F54C44C73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5765F34-EB4A-7E47-972E-DA727C110E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6568AE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xmlns="" id="{9A86759B-0792-8B47-9DA2-B80A5819E8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61435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6684D852-94DE-3D42-A230-A48921523A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430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6568AE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6568AE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6568AE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55043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09BC0D98-AA95-4142-9A98-0304A47440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BBC438-7A7C-D540-BE21-81EAD8F52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C76D1DB-21BF-7B49-BBBE-DA755661B8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6568AE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235CC6B2-DD11-8441-8C0F-055FD71513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1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6568AE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6568AE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Clr>
                <a:srgbClr val="29548C"/>
              </a:buClr>
              <a:buNone/>
              <a:tabLst/>
              <a:defRPr sz="2200" b="1" i="1">
                <a:solidFill>
                  <a:srgbClr val="6568AE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370258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63E3BDAE-4FA6-D74F-A83E-1087267A47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E559F3-4EFC-2241-9BE9-909EB6F8F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B2785D-052A-5845-86AD-A686221123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6568AE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xmlns="" id="{1FFA5CCD-9971-B647-968B-531F88F7E59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1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xmlns="" id="{6461A9CF-1FE1-7A46-970C-43322DA88B64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xmlns="" id="{841E4090-7C7C-A34E-BA4A-20FA4D3B9CC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xmlns="" id="{571B77CA-806F-DF49-A21B-5EA9E14840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8">
            <a:extLst>
              <a:ext uri="{FF2B5EF4-FFF2-40B4-BE49-F238E27FC236}">
                <a16:creationId xmlns:a16="http://schemas.microsoft.com/office/drawing/2014/main" xmlns="" id="{15BAD2EA-CDA3-354A-9CAB-1CEAE4971B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8">
            <a:extLst>
              <a:ext uri="{FF2B5EF4-FFF2-40B4-BE49-F238E27FC236}">
                <a16:creationId xmlns:a16="http://schemas.microsoft.com/office/drawing/2014/main" xmlns="" id="{31B1CEFD-2AE3-E843-BC62-F37F82EDDE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509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B1BDC2E5-DCBA-264F-A6E0-861812B6B9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5BF890A-0D71-8046-BDA3-26D5EEEBAA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62F0DDF-957C-2242-9FCE-BE5859C679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6568AE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3" name="Table Placeholder 3">
            <a:extLst>
              <a:ext uri="{FF2B5EF4-FFF2-40B4-BE49-F238E27FC236}">
                <a16:creationId xmlns:a16="http://schemas.microsoft.com/office/drawing/2014/main" xmlns="" id="{E8A3E5CB-8BFD-D044-B9F6-ED44DC3F857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066224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C9579F36-A82A-9D46-8F4D-F48C7BFD32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6568AE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6568AE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6568AE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368414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8">
            <a:extLst>
              <a:ext uri="{FF2B5EF4-FFF2-40B4-BE49-F238E27FC236}">
                <a16:creationId xmlns:a16="http://schemas.microsoft.com/office/drawing/2014/main" xmlns="" id="{0B994163-A68E-8F4C-993A-6A4F7DF915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155A54BA-C0E7-A545-91FD-F1DD446DE2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968" y="2232000"/>
            <a:ext cx="12230086" cy="1479550"/>
          </a:xfrm>
          <a:prstGeom prst="rect">
            <a:avLst/>
          </a:prstGeom>
          <a:solidFill>
            <a:srgbClr val="6568AE"/>
          </a:solidFill>
          <a:ln>
            <a:solidFill>
              <a:srgbClr val="ED9C21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90B2DA0-607B-5746-A0E1-6DEDA39969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6568AE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713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F388EA-3664-D243-88EE-3064E937C1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489" y="0"/>
            <a:ext cx="3044376" cy="121671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1500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8">
            <a:extLst>
              <a:ext uri="{FF2B5EF4-FFF2-40B4-BE49-F238E27FC236}">
                <a16:creationId xmlns:a16="http://schemas.microsoft.com/office/drawing/2014/main" xmlns="" id="{1AA84A14-B6C3-7A41-AD15-9B73882E05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20004" b="20004"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E205790-FC6B-4A42-BBB2-1F23E3C4FD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6568AE">
              <a:alpha val="50000"/>
            </a:srgbClr>
          </a:solidFill>
          <a:ln>
            <a:noFill/>
          </a:ln>
        </p:spPr>
        <p:txBody>
          <a:bodyPr/>
          <a:lstStyle/>
          <a:p>
            <a:r>
              <a:rPr lang="es-419" sz="2400" dirty="0"/>
              <a:t>Subproyecto n.º 3 del CLEM+: </a:t>
            </a:r>
          </a:p>
          <a:p>
            <a:r>
              <a:rPr lang="es-419" sz="2400" dirty="0"/>
              <a:t>EEP del pez volador del Caribe Oriental</a:t>
            </a:r>
          </a:p>
          <a:p>
            <a:pPr lvl="2"/>
            <a:r>
              <a:rPr lang="es-419" sz="2400" b="1" dirty="0"/>
              <a:t>Informe del CRFM a la Segunda Reunión del Comité Directivo del Proyecto CLME+</a:t>
            </a:r>
          </a:p>
          <a:p>
            <a:endParaRPr lang="en-U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xmlns="" id="{A4DBE7FB-505F-D540-8032-C8ABB6F34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0863"/>
            <a:ext cx="12192001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/>
          </a:solidFill>
          <a:ln w="508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>
              <a:defRPr/>
            </a:pPr>
            <a:endParaRPr lang="es-419" dirty="0">
              <a:ea typeface="MS PGothic" charset="0"/>
              <a:cs typeface="MS PGothic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A5F4795-176B-DF42-99AE-B78E950FBCE1}"/>
              </a:ext>
            </a:extLst>
          </p:cNvPr>
          <p:cNvSpPr/>
          <p:nvPr/>
        </p:nvSpPr>
        <p:spPr>
          <a:xfrm>
            <a:off x="7276046" y="472487"/>
            <a:ext cx="4625497" cy="302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Reunión</a:t>
            </a:r>
            <a:r>
              <a:rPr lang="en-US" sz="1200" b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Medio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Término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Proyecto CLME+, 18-20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Junio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Panamá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C98E9B3-EC66-C040-83DA-501EE4780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A41D6C-7245-6541-AA47-FA380E1C1568}"/>
              </a:ext>
            </a:extLst>
          </p:cNvPr>
          <p:cNvSpPr txBox="1"/>
          <p:nvPr/>
        </p:nvSpPr>
        <p:spPr bwMode="auto">
          <a:xfrm>
            <a:off x="3406878" y="6358391"/>
            <a:ext cx="7179747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GEM del Caribe y la Plataforma Continental del </a:t>
            </a:r>
          </a:p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Norte de Brasil (2015-2020)</a:t>
            </a:r>
          </a:p>
        </p:txBody>
      </p:sp>
    </p:spTree>
    <p:extLst>
      <p:ext uri="{BB962C8B-B14F-4D97-AF65-F5344CB8AC3E}">
        <p14:creationId xmlns:p14="http://schemas.microsoft.com/office/powerpoint/2010/main" val="357051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273070"/>
              </p:ext>
            </p:extLst>
          </p:nvPr>
        </p:nvGraphicFramePr>
        <p:xfrm>
          <a:off x="369916" y="1746898"/>
          <a:ext cx="10593359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57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91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6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Producto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dirty="0">
                          <a:solidFill>
                            <a:srgbClr val="FFC000"/>
                          </a:solidFill>
                        </a:rPr>
                        <a:t>Alto riesgo de no terminar a tiempo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dirty="0">
                          <a:solidFill>
                            <a:srgbClr val="FFC000"/>
                          </a:solidFill>
                        </a:rPr>
                        <a:t>Alto riesgo de no lograr el objetivo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93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Producto n.º 1.2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Activa cooperación entre el CRFM y Francia a nivel político relativa a la conservación y manejo del pez volador mediante la participación en las reuniones de negociación y manejo del pez volador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Cooperación activa a nivel político durante SPY4, que se refleja en los acuerdos de cooperación previstos en el PMP actualizado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62725" y="666823"/>
            <a:ext cx="570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b="1" dirty="0"/>
              <a:t>Objetivos que corren alto riesgo </a:t>
            </a:r>
          </a:p>
        </p:txBody>
      </p:sp>
    </p:spTree>
    <p:extLst>
      <p:ext uri="{BB962C8B-B14F-4D97-AF65-F5344CB8AC3E}">
        <p14:creationId xmlns:p14="http://schemas.microsoft.com/office/powerpoint/2010/main" val="210030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394984"/>
              </p:ext>
            </p:extLst>
          </p:nvPr>
        </p:nvGraphicFramePr>
        <p:xfrm>
          <a:off x="303240" y="1299223"/>
          <a:ext cx="11450608" cy="4335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7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9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3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6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Producto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dirty="0">
                          <a:solidFill>
                            <a:srgbClr val="FFC000"/>
                          </a:solidFill>
                        </a:rPr>
                        <a:t>Alto riesgo de no terminar a tiempo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dirty="0">
                          <a:solidFill>
                            <a:srgbClr val="FFC000"/>
                          </a:solidFill>
                        </a:rPr>
                        <a:t>Alto riesgo de no lograr el objetivo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9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Producto n.º 1.3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Colaboración con Comités Nacionales Intersectoriales (NIC) y Comités Consultivos de Pesca (CCP)</a:t>
                      </a:r>
                      <a:r>
                        <a:rPr lang="es-419" sz="20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95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Acuerdos de reuniones anuales entre NIC y CCP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95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Formulación de recomendaciones de NIC y CCP obtenidas con la participación de los sectores de la pesca, de la sociedad civil y el sector privado, en al menos los principales Estados de captura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95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Participación de Territorios de Ultramar franceses en al menos 2 Subcomités ministeriales y/o Reuniones de Consejos de Ministros durante la vida del subproyecto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81776" y="666823"/>
            <a:ext cx="574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b="1" dirty="0"/>
              <a:t>Objetivos que corren alto riesgo </a:t>
            </a:r>
          </a:p>
        </p:txBody>
      </p:sp>
    </p:spTree>
    <p:extLst>
      <p:ext uri="{BB962C8B-B14F-4D97-AF65-F5344CB8AC3E}">
        <p14:creationId xmlns:p14="http://schemas.microsoft.com/office/powerpoint/2010/main" val="210030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307616"/>
              </p:ext>
            </p:extLst>
          </p:nvPr>
        </p:nvGraphicFramePr>
        <p:xfrm>
          <a:off x="492531" y="1400824"/>
          <a:ext cx="11206938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5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1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20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419" dirty="0">
                          <a:solidFill>
                            <a:srgbClr val="FFC000"/>
                          </a:solidFill>
                        </a:rPr>
                        <a:t>N.º</a:t>
                      </a:r>
                    </a:p>
                  </a:txBody>
                  <a:tcPr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dirty="0">
                          <a:solidFill>
                            <a:srgbClr val="FFC000"/>
                          </a:solidFill>
                        </a:rPr>
                        <a:t>Dificultad</a:t>
                      </a:r>
                    </a:p>
                  </a:txBody>
                  <a:tcPr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dirty="0">
                          <a:solidFill>
                            <a:srgbClr val="FFC000"/>
                          </a:solidFill>
                        </a:rPr>
                        <a:t>Medidas de mitigación</a:t>
                      </a:r>
                    </a:p>
                  </a:txBody>
                  <a:tcPr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dirty="0">
                          <a:solidFill>
                            <a:srgbClr val="FFC000"/>
                          </a:solidFill>
                        </a:rPr>
                        <a:t>Para cuándo</a:t>
                      </a:r>
                    </a:p>
                  </a:txBody>
                  <a:tcPr>
                    <a:solidFill>
                      <a:srgbClr val="656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1800" b="1" dirty="0">
                          <a:latin typeface="Avenir Heavy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800" b="1" dirty="0">
                          <a:solidFill>
                            <a:schemeClr val="dk1"/>
                          </a:solidFill>
                          <a:latin typeface="Avenir Heavy"/>
                          <a:ea typeface="+mn-ea"/>
                          <a:cs typeface="+mn-cs"/>
                        </a:rPr>
                        <a:t>Los Territorios de Ultramar no han participado en ninguna de las reuniones en la estructura de gobernanza del CRFM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800" b="1" dirty="0">
                          <a:solidFill>
                            <a:schemeClr val="dk1"/>
                          </a:solidFill>
                          <a:latin typeface="Avenir Heavy"/>
                          <a:ea typeface="+mn-ea"/>
                          <a:cs typeface="+mn-cs"/>
                        </a:rPr>
                        <a:t>Esto será factible después que entre en vigor el acuerdo de cooperación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800" b="1" dirty="0">
                          <a:latin typeface="Avenir Heavy"/>
                        </a:rPr>
                        <a:t>Después de la aprobación del Acuerdo de cooperación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1800" b="1" dirty="0">
                          <a:latin typeface="Avenir Heavy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800" b="1" dirty="0">
                          <a:solidFill>
                            <a:schemeClr val="dk1"/>
                          </a:solidFill>
                          <a:latin typeface="Avenir Heavy"/>
                          <a:ea typeface="+mn-ea"/>
                          <a:cs typeface="+mn-cs"/>
                        </a:rPr>
                        <a:t>Los NIC/CCP son en efecto inactivos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800" b="1" dirty="0">
                          <a:solidFill>
                            <a:schemeClr val="dk1"/>
                          </a:solidFill>
                          <a:latin typeface="Avenir Heavy"/>
                          <a:ea typeface="+mn-ea"/>
                          <a:cs typeface="+mn-cs"/>
                        </a:rPr>
                        <a:t>Se deben obtener recomendaciones de los actores a través de procesos consultivos alternativos, incluidas las "miniconsultas"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800" b="1" dirty="0">
                          <a:latin typeface="Avenir Heavy"/>
                        </a:rPr>
                        <a:t>En curso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1800" b="1" dirty="0">
                          <a:latin typeface="Avenir Heavy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800" b="1" dirty="0">
                          <a:latin typeface="Avenir Heavy"/>
                        </a:rPr>
                        <a:t>Lenta respuesta de los países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800" b="1" dirty="0">
                          <a:latin typeface="Avenir Heavy"/>
                        </a:rPr>
                        <a:t>Recordatorios constantes y comunicación con múltiples objetivos: puntos focales del subproyecto.</a:t>
                      </a:r>
                      <a:r>
                        <a:rPr lang="es-419" sz="1800" b="1" baseline="0" dirty="0">
                          <a:latin typeface="Avenir Heavy"/>
                        </a:rPr>
                        <a:t> CFO, 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800" b="1" dirty="0">
                          <a:latin typeface="Avenir Heavy"/>
                        </a:rPr>
                        <a:t>En curso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72939" y="701749"/>
            <a:ext cx="5342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b="1" dirty="0"/>
              <a:t>Dificultades que se enfrentan</a:t>
            </a:r>
          </a:p>
        </p:txBody>
      </p:sp>
    </p:spTree>
    <p:extLst>
      <p:ext uri="{BB962C8B-B14F-4D97-AF65-F5344CB8AC3E}">
        <p14:creationId xmlns:p14="http://schemas.microsoft.com/office/powerpoint/2010/main" val="1040999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049407"/>
              </p:ext>
            </p:extLst>
          </p:nvPr>
        </p:nvGraphicFramePr>
        <p:xfrm>
          <a:off x="792127" y="2175145"/>
          <a:ext cx="10568761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0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26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14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14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614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78039">
                <a:tc>
                  <a:txBody>
                    <a:bodyPr/>
                    <a:lstStyle/>
                    <a:p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Nombre del organismo</a:t>
                      </a:r>
                    </a:p>
                  </a:txBody>
                  <a:tcPr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Presupuesto de 2018</a:t>
                      </a:r>
                    </a:p>
                  </a:txBody>
                  <a:tcPr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Cantidad gastada hasta abril de 2018</a:t>
                      </a:r>
                    </a:p>
                  </a:txBody>
                  <a:tcPr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Presupuesto de 2019</a:t>
                      </a:r>
                    </a:p>
                  </a:txBody>
                  <a:tcPr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Riesgo de no alcanzar el objetivo del presupuesto</a:t>
                      </a:r>
                    </a:p>
                  </a:txBody>
                  <a:tcPr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Medidas correctivas propuestas</a:t>
                      </a:r>
                    </a:p>
                  </a:txBody>
                  <a:tcPr>
                    <a:solidFill>
                      <a:srgbClr val="656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7457">
                <a:tc>
                  <a:txBody>
                    <a:bodyPr/>
                    <a:lstStyle/>
                    <a:p>
                      <a:r>
                        <a:rPr lang="es-419" sz="2300" dirty="0">
                          <a:latin typeface="Avenir Heavy"/>
                        </a:rPr>
                        <a:t>CRFM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300" dirty="0">
                          <a:latin typeface="Avenir Heavy"/>
                        </a:rPr>
                        <a:t>684.788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300" dirty="0">
                          <a:latin typeface="Avenir Heavy"/>
                        </a:rPr>
                        <a:t>279.114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300" dirty="0">
                          <a:latin typeface="Avenir Heavy"/>
                        </a:rPr>
                        <a:t>90.090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300" dirty="0">
                          <a:latin typeface="Avenir Heavy"/>
                        </a:rPr>
                        <a:t>Muy 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2300" dirty="0">
                          <a:latin typeface="Avenir Heavy"/>
                        </a:rPr>
                        <a:t>No se aprecia la necesidad de alguna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50395" y="765545"/>
            <a:ext cx="4949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b="1" dirty="0"/>
              <a:t>Ejecución financiera</a:t>
            </a:r>
          </a:p>
        </p:txBody>
      </p:sp>
    </p:spTree>
    <p:extLst>
      <p:ext uri="{BB962C8B-B14F-4D97-AF65-F5344CB8AC3E}">
        <p14:creationId xmlns:p14="http://schemas.microsoft.com/office/powerpoint/2010/main" val="108363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ollage of stakeholder consultations (held by CANARI)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7265" b="1726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6ACDA8-0DF7-AF41-BE29-2D6BBE472B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6568AE">
              <a:alpha val="50000"/>
            </a:srgbClr>
          </a:solidFill>
          <a:ln>
            <a:noFill/>
          </a:ln>
        </p:spPr>
        <p:txBody>
          <a:bodyPr/>
          <a:lstStyle/>
          <a:p>
            <a:r>
              <a:rPr lang="es-419" sz="3200" dirty="0"/>
              <a:t>Gracias por su atención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3EF1C1A4-DEED-A548-B03F-547EC1B0C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0863"/>
            <a:ext cx="12192001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/>
          </a:solidFill>
          <a:ln w="508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A6B4C6-6617-324A-912B-D50FB2BC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94C26AB-316B-4F42-8FD9-098B41F58CE5}"/>
              </a:ext>
            </a:extLst>
          </p:cNvPr>
          <p:cNvSpPr/>
          <p:nvPr/>
        </p:nvSpPr>
        <p:spPr>
          <a:xfrm>
            <a:off x="7237574" y="472487"/>
            <a:ext cx="4663969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Reunión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Medio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Término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Proyecto CLME+, 18-20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Junio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Panamá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4A5142F-F73D-C54E-99B9-FE3A2C1CCFA3}"/>
              </a:ext>
            </a:extLst>
          </p:cNvPr>
          <p:cNvSpPr txBox="1"/>
          <p:nvPr/>
        </p:nvSpPr>
        <p:spPr bwMode="auto">
          <a:xfrm>
            <a:off x="3406878" y="6358391"/>
            <a:ext cx="7179747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GEM del Caribe y la Plataforma Continental del </a:t>
            </a:r>
          </a:p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Norte de Brasil (2015-2020)</a:t>
            </a:r>
          </a:p>
        </p:txBody>
      </p:sp>
    </p:spTree>
    <p:extLst>
      <p:ext uri="{BB962C8B-B14F-4D97-AF65-F5344CB8AC3E}">
        <p14:creationId xmlns:p14="http://schemas.microsoft.com/office/powerpoint/2010/main" val="172713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0996" y="1027416"/>
            <a:ext cx="10880429" cy="5661060"/>
          </a:xfrm>
        </p:spPr>
        <p:txBody>
          <a:bodyPr/>
          <a:lstStyle/>
          <a:p>
            <a:pPr marL="457200" indent="-457200"/>
            <a:r>
              <a:rPr lang="es-419" sz="2800" dirty="0"/>
              <a:t>Descripción de la organización</a:t>
            </a:r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100" dirty="0"/>
              <a:t>El </a:t>
            </a:r>
            <a:r>
              <a:rPr lang="es-419" sz="2100" u="sng" dirty="0"/>
              <a:t>CRFM</a:t>
            </a:r>
            <a:r>
              <a:rPr lang="es-419" sz="2100" dirty="0"/>
              <a:t> es una organización intergubernamental iniciada el 27 de marzo de 2003 en Ciudad de Belice, donde tiene su sede, a partir de la firma del “Acuerdo de Establecimiento del CRFM” el 4 de febrero de 2002. </a:t>
            </a:r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100" dirty="0"/>
              <a:t>Su </a:t>
            </a:r>
            <a:r>
              <a:rPr lang="es-419" sz="2100" u="sng" dirty="0"/>
              <a:t>objetivo</a:t>
            </a:r>
            <a:r>
              <a:rPr lang="es-419" sz="2100" dirty="0"/>
              <a:t> es establecer medidas adecuadas para: la conservación, manejo utilización sostenible y desarrollo de recursos pesqueros y ecosistemas relacionados ; la creación de capacidad entre los pescadores y la optimización de los dividendos sociales y económicos de la pesca; y la promoción del comercio competitivo y de condiciones de mercado estables.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419" sz="2100" dirty="0"/>
              <a:t>Su </a:t>
            </a:r>
            <a:r>
              <a:rPr lang="es-419" sz="2100" u="sng" dirty="0"/>
              <a:t>misión</a:t>
            </a:r>
            <a:r>
              <a:rPr lang="es-419" sz="2100" dirty="0"/>
              <a:t> es promover y facilitar la utilización responsable de las pesquerías y demás recursos acuáticos de la región para el beneficio social y económico de las poblaciones actual y futura de la región.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8740" y="641497"/>
            <a:ext cx="356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b="1" dirty="0"/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187141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0996" y="1492628"/>
            <a:ext cx="9756479" cy="535375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419" sz="2100" dirty="0"/>
              <a:t>Componente n.º: 3 MBE/EEP en ejecución en la región del CLME+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endParaRPr lang="es-419" sz="2100" dirty="0"/>
          </a:p>
          <a:p>
            <a:pPr marL="692150" indent="-23495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419" sz="2100" dirty="0"/>
              <a:t>Producto 3.3. (O3.3.) Transición progresiva y bien planificada a un enfoque de ecosistema para la pesca del pez volador en el Caribe Oriental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4689" y="637953"/>
            <a:ext cx="356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b="1" dirty="0"/>
              <a:t>Introducción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14" y="3115340"/>
            <a:ext cx="2871207" cy="374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4731" y="3078126"/>
            <a:ext cx="2958775" cy="373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3554" y="3126956"/>
            <a:ext cx="3102444" cy="373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0" dist="50800" dir="5400000" algn="ctr" rotWithShape="0">
              <a:srgbClr val="6568AE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57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276447" y="1461977"/>
            <a:ext cx="11111023" cy="4178595"/>
          </a:xfrm>
        </p:spPr>
        <p:txBody>
          <a:bodyPr/>
          <a:lstStyle/>
          <a:p>
            <a:r>
              <a:rPr lang="es-419" b="1" dirty="0"/>
              <a:t>Estado de la ejecución técnica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s-419" b="1" dirty="0"/>
              <a:t>Estado de los gastos financieros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393553"/>
              </p:ext>
            </p:extLst>
          </p:nvPr>
        </p:nvGraphicFramePr>
        <p:xfrm>
          <a:off x="479646" y="2038103"/>
          <a:ext cx="9026305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8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6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13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419" sz="2300" dirty="0"/>
                        <a:t>Según lo programado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2300" dirty="0"/>
                        <a:t>Demoras moderadas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2300" dirty="0"/>
                        <a:t>Grandes demoras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sz="2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167144"/>
              </p:ext>
            </p:extLst>
          </p:nvPr>
        </p:nvGraphicFramePr>
        <p:xfrm>
          <a:off x="520404" y="3928926"/>
          <a:ext cx="8985546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3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742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419" sz="2300" dirty="0">
                          <a:latin typeface="Avenir Heavy"/>
                        </a:rPr>
                        <a:t>Según lo programado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2300" dirty="0">
                          <a:latin typeface="Avenir Heavy"/>
                        </a:rPr>
                        <a:t>Demoras moderadas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2300" dirty="0">
                          <a:latin typeface="Avenir Heavy"/>
                        </a:rPr>
                        <a:t>Grandes demoras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2300" dirty="0">
                        <a:latin typeface="Avenir Heav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300" dirty="0">
                          <a:latin typeface="Avenir Heavy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dirty="0">
                        <a:latin typeface="Avenir Heavy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31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74572"/>
              </p:ext>
            </p:extLst>
          </p:nvPr>
        </p:nvGraphicFramePr>
        <p:xfrm>
          <a:off x="792126" y="1701211"/>
          <a:ext cx="9930809" cy="3811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8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1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3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Categoría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Ratio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9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Finalizado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i="0" dirty="0">
                          <a:latin typeface="Avenir Heavy"/>
                        </a:rPr>
                        <a:t> 1/47 </a:t>
                      </a:r>
                      <a:r>
                        <a:rPr lang="es-419" sz="2300" dirty="0">
                          <a:latin typeface="Avenir Heavy"/>
                        </a:rPr>
                        <a:t>objetivos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Según lo programado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latin typeface="Avenir Heavy"/>
                        </a:rPr>
                        <a:t> 39/47 objetivos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65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Bajo riesgo de no terminar a tiempo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latin typeface="Avenir Heavy"/>
                        </a:rPr>
                        <a:t> 3/47 objetivos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65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Alto riesgo de no terminar a tiempo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latin typeface="Avenir Heavy"/>
                        </a:rPr>
                        <a:t> 3/47 objetivos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1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Alto riesgo de no               lograr el objetivo 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latin typeface="Avenir Heavy"/>
                        </a:rPr>
                        <a:t> 1/47 objetivos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25364" y="579490"/>
            <a:ext cx="6299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000" b="1" dirty="0"/>
              <a:t>Balance de la ejecución del proyecto</a:t>
            </a:r>
          </a:p>
        </p:txBody>
      </p:sp>
    </p:spTree>
    <p:extLst>
      <p:ext uri="{BB962C8B-B14F-4D97-AF65-F5344CB8AC3E}">
        <p14:creationId xmlns:p14="http://schemas.microsoft.com/office/powerpoint/2010/main" val="79793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469" y="1245979"/>
            <a:ext cx="102816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32158" y="661204"/>
            <a:ext cx="4476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 </a:t>
            </a:r>
            <a:r>
              <a:rPr lang="es-419" sz="3200" b="1" dirty="0"/>
              <a:t>Logros hasta la fecha</a:t>
            </a:r>
          </a:p>
        </p:txBody>
      </p:sp>
      <p:sp>
        <p:nvSpPr>
          <p:cNvPr id="5" name="Rectangle 4"/>
          <p:cNvSpPr/>
          <p:nvPr/>
        </p:nvSpPr>
        <p:spPr>
          <a:xfrm>
            <a:off x="844803" y="1634836"/>
            <a:ext cx="105373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800" b="1" dirty="0">
                <a:latin typeface="Avenir Heavy"/>
              </a:rPr>
              <a:t>Logros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Revisión y análisis de la ejecución del Plan de Manejo de la Pesca (PMP), completada y utilizada para proporcionar una base para el ulterior desarrollo de recomendaciones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Conjunto preliminar de recomendaciones propuestas para Actualizar el Plan de Manejo de la Pesca del Pez Volador en el Caribe Oriental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Participación en curso del CRFM en la Alianza FIRMS-COPACO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Preparación del borrador del Acuerdo de Cooperación entre Francia y el CRFM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Actualización de la identificación de actores y el análisis de actores regionales y nacionales escogidos en la pesca del pez volador de cuatro alas del Caribe</a:t>
            </a:r>
          </a:p>
        </p:txBody>
      </p:sp>
    </p:spTree>
    <p:extLst>
      <p:ext uri="{BB962C8B-B14F-4D97-AF65-F5344CB8AC3E}">
        <p14:creationId xmlns:p14="http://schemas.microsoft.com/office/powerpoint/2010/main" val="96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469" y="1245979"/>
            <a:ext cx="102816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32158" y="661204"/>
            <a:ext cx="4476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 </a:t>
            </a:r>
            <a:r>
              <a:rPr lang="es-419" sz="3200" b="1" dirty="0"/>
              <a:t>Logros hasta la fecha</a:t>
            </a:r>
          </a:p>
        </p:txBody>
      </p:sp>
      <p:sp>
        <p:nvSpPr>
          <p:cNvPr id="5" name="Rectangle 4"/>
          <p:cNvSpPr/>
          <p:nvPr/>
        </p:nvSpPr>
        <p:spPr>
          <a:xfrm>
            <a:off x="844804" y="1573876"/>
            <a:ext cx="1024672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Realización de la primera serie de procesos de consulta de actores, en 4 países en que hay peces voladores, para facilitar los aportes de los actores respecto de las recomendaciones y el acuerdo de cooperación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Plan de Comunicación y Plan de Acción para mejorar la educación y la participación de los actores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Se completaron los estudios de CAP iniciales (de referencia)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Se ha propuesto una lista preliminar de indicadores/puntos de referencia, para su incorporación en el marco de MyE basado en el MEEG, como parte del proceso de desarrollo de MyE del PAE del CLME+</a:t>
            </a:r>
          </a:p>
        </p:txBody>
      </p:sp>
    </p:spTree>
    <p:extLst>
      <p:ext uri="{BB962C8B-B14F-4D97-AF65-F5344CB8AC3E}">
        <p14:creationId xmlns:p14="http://schemas.microsoft.com/office/powerpoint/2010/main" val="96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469" y="1245979"/>
            <a:ext cx="102816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32158" y="661204"/>
            <a:ext cx="4476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 </a:t>
            </a:r>
            <a:r>
              <a:rPr lang="es-419" sz="3200" b="1" dirty="0"/>
              <a:t>Logros hasta la fecha</a:t>
            </a:r>
          </a:p>
        </p:txBody>
      </p:sp>
      <p:sp>
        <p:nvSpPr>
          <p:cNvPr id="5" name="Rectangle 4"/>
          <p:cNvSpPr/>
          <p:nvPr/>
        </p:nvSpPr>
        <p:spPr>
          <a:xfrm>
            <a:off x="844803" y="1573876"/>
            <a:ext cx="10281683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800" b="1" dirty="0">
                <a:latin typeface="Avenir Heavy"/>
              </a:rPr>
              <a:t>Actividades en curso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Borrador del Acuerdo de cooperación en el manejo que se está revisando como parte de un proceso consultivo en el país en 4 países en que hay peces voladores (además de que se ha puesto a circular entre los participantes de la 16</a:t>
            </a:r>
            <a:r>
              <a:rPr lang="es-419" sz="2300" b="1" baseline="30000" dirty="0">
                <a:latin typeface="Avenir Heavy"/>
              </a:rPr>
              <a:t>a</a:t>
            </a:r>
            <a:r>
              <a:rPr lang="es-419" sz="2300" b="1" dirty="0">
                <a:latin typeface="Avenir Heavy"/>
              </a:rPr>
              <a:t> Reunión del Foro de Pesca del Caribe para que aporten comentarios)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Se está revisando la propuesta para un desarrollo ulterior de la política de datos (con un borrador del esquema) a través de un proceso consultivo en el país en 4 "países con peces voladores". El desarrollo ulterior de la política está en curso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La ejecución del Plan de Comunicación para mejorar la educación y participación de los actores está en curso</a:t>
            </a:r>
          </a:p>
        </p:txBody>
      </p:sp>
    </p:spTree>
    <p:extLst>
      <p:ext uri="{BB962C8B-B14F-4D97-AF65-F5344CB8AC3E}">
        <p14:creationId xmlns:p14="http://schemas.microsoft.com/office/powerpoint/2010/main" val="96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469" y="1245979"/>
            <a:ext cx="102816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32158" y="661204"/>
            <a:ext cx="4476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 </a:t>
            </a:r>
            <a:r>
              <a:rPr lang="es-419" sz="3200" b="1" dirty="0"/>
              <a:t>Logros hasta la fecha</a:t>
            </a:r>
          </a:p>
        </p:txBody>
      </p:sp>
      <p:sp>
        <p:nvSpPr>
          <p:cNvPr id="5" name="Rectangle 4"/>
          <p:cNvSpPr/>
          <p:nvPr/>
        </p:nvSpPr>
        <p:spPr>
          <a:xfrm>
            <a:off x="844803" y="1924396"/>
            <a:ext cx="1053734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Entrega a las Divisiones de Pesca de Barbados, Trinidad y Tobago y Granada de la versión de prueba de una base de datos bibliográfica en línea con capacidad de búsqueda por palabra clave para que efectúen pruebas iniciales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Análisis en curso para facilitar más pruebas de la base de datos bibliográfica en línea con capacidad de búsqueda por palabra clave a través de la carga/hospedaje en el sitio web del CRFM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Utilización en curso del proceso consultivo en el país para contribuir con el subsiguiente desarrollo de medidas e indicadores de reducción de las tensiones</a:t>
            </a:r>
          </a:p>
        </p:txBody>
      </p:sp>
    </p:spTree>
    <p:extLst>
      <p:ext uri="{BB962C8B-B14F-4D97-AF65-F5344CB8AC3E}">
        <p14:creationId xmlns:p14="http://schemas.microsoft.com/office/powerpoint/2010/main" val="964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1375</Words>
  <Application>Microsoft Office PowerPoint</Application>
  <PresentationFormat>Panorámica</PresentationFormat>
  <Paragraphs>171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6" baseType="lpstr">
      <vt:lpstr>MS PGothic</vt:lpstr>
      <vt:lpstr>Arial</vt:lpstr>
      <vt:lpstr>ArialUnicodeMS</vt:lpstr>
      <vt:lpstr>Avenir Book</vt:lpstr>
      <vt:lpstr>Avenir Heavy</vt:lpstr>
      <vt:lpstr>Avenir Heavy Oblique</vt:lpstr>
      <vt:lpstr>Avenir Medium</vt:lpstr>
      <vt:lpstr>Calibri</vt:lpstr>
      <vt:lpstr>LucidaGrande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Soporte Operadora Ming</dc:creator>
  <cp:lastModifiedBy>Andrea</cp:lastModifiedBy>
  <cp:revision>73</cp:revision>
  <dcterms:created xsi:type="dcterms:W3CDTF">2018-04-14T01:03:26Z</dcterms:created>
  <dcterms:modified xsi:type="dcterms:W3CDTF">2018-06-13T22:27:55Z</dcterms:modified>
</cp:coreProperties>
</file>