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1" r:id="rId2"/>
    <p:sldMasterId id="2147483694" r:id="rId3"/>
    <p:sldMasterId id="2147483703" r:id="rId4"/>
  </p:sldMasterIdLst>
  <p:notesMasterIdLst>
    <p:notesMasterId r:id="rId26"/>
  </p:notesMasterIdLst>
  <p:sldIdLst>
    <p:sldId id="256" r:id="rId5"/>
    <p:sldId id="309" r:id="rId6"/>
    <p:sldId id="281" r:id="rId7"/>
    <p:sldId id="286" r:id="rId8"/>
    <p:sldId id="301" r:id="rId9"/>
    <p:sldId id="307" r:id="rId10"/>
    <p:sldId id="283" r:id="rId11"/>
    <p:sldId id="285" r:id="rId12"/>
    <p:sldId id="269" r:id="rId13"/>
    <p:sldId id="270" r:id="rId14"/>
    <p:sldId id="276" r:id="rId15"/>
    <p:sldId id="302" r:id="rId16"/>
    <p:sldId id="308" r:id="rId17"/>
    <p:sldId id="291" r:id="rId18"/>
    <p:sldId id="292" r:id="rId19"/>
    <p:sldId id="272" r:id="rId20"/>
    <p:sldId id="258" r:id="rId21"/>
    <p:sldId id="294" r:id="rId22"/>
    <p:sldId id="306" r:id="rId23"/>
    <p:sldId id="310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Y" initials="SH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3E94CF"/>
    <a:srgbClr val="EEB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6" autoAdjust="0"/>
  </p:normalViewPr>
  <p:slideViewPr>
    <p:cSldViewPr snapToGrid="0" snapToObjects="1">
      <p:cViewPr varScale="1">
        <p:scale>
          <a:sx n="90" d="100"/>
          <a:sy n="90" d="100"/>
        </p:scale>
        <p:origin x="232" y="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04AD0-2297-433E-9DCB-1DB363B6C22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00C39D-4012-47E3-A5F8-800384BBAAF2}">
      <dgm:prSet phldrT="[Text]" custT="1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r>
            <a:rPr lang="es-419" sz="1300" b="1" dirty="0">
              <a:latin typeface="Arial" panose="020B0604020202020204" pitchFamily="34" charset="0"/>
              <a:cs typeface="Arial" panose="020B0604020202020204" pitchFamily="34" charset="0"/>
            </a:rPr>
            <a:t>GLOBAL</a:t>
          </a:r>
        </a:p>
      </dgm:t>
    </dgm:pt>
    <dgm:pt modelId="{963F4C83-4938-4C72-819C-1E9F0484887C}" type="parTrans" cxnId="{B22A3986-5F7B-4895-A70B-13669CA1744B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62B9F-2B86-4707-8E2F-8550ADB24B40}" type="sibTrans" cxnId="{B22A3986-5F7B-4895-A70B-13669CA1744B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3DB79-26DA-48B7-939D-3AC3F013E392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s-419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Estado de la Pesca (FAO)</a:t>
          </a:r>
        </a:p>
      </dgm:t>
    </dgm:pt>
    <dgm:pt modelId="{4FC8E488-1A66-49E8-9B6C-189938503EA2}" type="parTrans" cxnId="{2371C8F5-4DD0-402B-92A5-CEA6171FAA78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1A473-AFE9-4A27-AAD3-A967CFD2B62E}" type="sibTrans" cxnId="{2371C8F5-4DD0-402B-92A5-CEA6171FAA78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BFEEEE-BF9C-411E-941A-818AB1AD6E44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s-419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Evaluación Mundial de los Océanos de las Naciones Unidas </a:t>
          </a:r>
        </a:p>
      </dgm:t>
    </dgm:pt>
    <dgm:pt modelId="{CB434439-528B-4A08-9742-94BA9D51B80D}" type="parTrans" cxnId="{3F786AF0-C799-45A6-8D0D-64A206D71A9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28F45-3FE4-4082-8E2D-5A38F610B468}" type="sibTrans" cxnId="{3F786AF0-C799-45A6-8D0D-64A206D71A9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C0602-4978-4D98-BF02-1F4EA73327C9}">
      <dgm:prSet phldrT="[Text]" custT="1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pPr algn="ctr"/>
          <a:r>
            <a:rPr lang="es-419" sz="1300" b="1" dirty="0">
              <a:latin typeface="Arial" panose="020B0604020202020204" pitchFamily="34" charset="0"/>
              <a:cs typeface="Arial" panose="020B0604020202020204" pitchFamily="34" charset="0"/>
            </a:rPr>
            <a:t>SUBREGIONAL-</a:t>
          </a:r>
        </a:p>
        <a:p>
          <a:pPr algn="ctr"/>
          <a:r>
            <a:rPr lang="es-419" sz="1300" b="1" dirty="0">
              <a:latin typeface="Arial" panose="020B0604020202020204" pitchFamily="34" charset="0"/>
              <a:cs typeface="Arial" panose="020B0604020202020204" pitchFamily="34" charset="0"/>
            </a:rPr>
            <a:t>REGIONAL</a:t>
          </a:r>
        </a:p>
      </dgm:t>
    </dgm:pt>
    <dgm:pt modelId="{7D0B159A-E708-4A77-A5A6-5218FBA22D59}" type="parTrans" cxnId="{682BFF63-8F26-4CBE-A4EB-76F26C42D55A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69139-ABBB-4C61-A4A3-773C07B39626}" type="sibTrans" cxnId="{682BFF63-8F26-4CBE-A4EB-76F26C42D55A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50DA7-1BB9-4042-8A06-AAC4FCD2224C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s-419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WCR SOCAR Fuentes de Contaminantes Provenientes de la Tierra (CEP del PNUMA)</a:t>
          </a:r>
        </a:p>
      </dgm:t>
    </dgm:pt>
    <dgm:pt modelId="{C9F78FA2-B512-4BE0-9048-CDCE40433326}" type="parTrans" cxnId="{679EADF1-BEE1-498A-94EF-6A3F40DBD34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4CA70-6195-4B40-A813-F5BA9F107241}" type="sibTrans" cxnId="{679EADF1-BEE1-498A-94EF-6A3F40DBD34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85C4FD-18AE-44A2-9BE1-650D1E5E492F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s-419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WCR Informe del Estado de los Hábitats (CEP del PNUMA)</a:t>
          </a:r>
        </a:p>
      </dgm:t>
    </dgm:pt>
    <dgm:pt modelId="{AE409EAB-08E3-4219-B43D-74EBAD0147FC}" type="parTrans" cxnId="{E7759719-093C-4293-BD19-AC4481FCBFD4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8A233-E127-4AB8-9390-B21845A7B959}" type="sibTrans" cxnId="{E7759719-093C-4293-BD19-AC4481FCBFD4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B10EAA-C715-4C27-B5C5-B04A613F3FD0}">
      <dgm:prSet phldrT="[Text]" custT="1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pPr algn="ctr"/>
          <a:r>
            <a:rPr lang="es-419" sz="1300" b="1" dirty="0">
              <a:latin typeface="Arial" panose="020B0604020202020204" pitchFamily="34" charset="0"/>
              <a:cs typeface="Arial" panose="020B0604020202020204" pitchFamily="34" charset="0"/>
            </a:rPr>
            <a:t>NACIONAL</a:t>
          </a:r>
        </a:p>
      </dgm:t>
    </dgm:pt>
    <dgm:pt modelId="{A9D0043E-57B6-4A8A-840D-BE45DE1C0C03}" type="parTrans" cxnId="{76B6C9B2-942B-4AC2-A93C-2EE015F3C235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B5ECB-DE32-42D3-AC01-94D161AA7B50}" type="sibTrans" cxnId="{76B6C9B2-942B-4AC2-A93C-2EE015F3C235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257BDC-C1AA-4859-8B9D-2597B12B7B5F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s-419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Presentación de información a los Convenios</a:t>
          </a:r>
        </a:p>
      </dgm:t>
    </dgm:pt>
    <dgm:pt modelId="{A3DEB0DB-E4A8-482E-8FD5-E064443E444F}" type="parTrans" cxnId="{E5003BC0-9B8A-4E3E-B513-C48A0E16C6D2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0FAA7-6755-4BB9-881D-4F0EA0DBA3B9}" type="sibTrans" cxnId="{E5003BC0-9B8A-4E3E-B513-C48A0E16C6D2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D3E686-04D4-4501-B3F5-8066A8365C1F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s-419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Informes del Estado Nacional del Medio Ambiente</a:t>
          </a:r>
        </a:p>
      </dgm:t>
    </dgm:pt>
    <dgm:pt modelId="{D066090B-5374-4DC6-9F63-9B0016CC0306}" type="parTrans" cxnId="{8044DAD7-BCCD-4AB6-A737-86D18EE10D4D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AFAA3-7FD3-47A3-8121-8BFAA9EFAB8B}" type="sibTrans" cxnId="{8044DAD7-BCCD-4AB6-A737-86D18EE10D4D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C39D8-0C73-4BBB-B28E-C8E02F6C38EB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s-419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Perspectivas ambientales de  América Latina y el Caribe (PNUMA)</a:t>
          </a:r>
        </a:p>
      </dgm:t>
    </dgm:pt>
    <dgm:pt modelId="{290E5A70-494C-463C-A903-3886CE6037F0}" type="parTrans" cxnId="{0C61DCE1-4B9F-4C93-A869-73978CDB517D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62044D-DE1E-4296-8473-1BCFDF162463}" type="sibTrans" cxnId="{0C61DCE1-4B9F-4C93-A869-73978CDB517D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AE8D8-A281-4C33-ABE6-595338892DA6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s-419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Componente de GEM de Evaluación de Aguas Transfronterizas (FMAM/PNUMA/COI de la UNESCO)</a:t>
          </a:r>
        </a:p>
      </dgm:t>
    </dgm:pt>
    <dgm:pt modelId="{B758A3C5-048B-4F49-9759-675B023D2530}" type="parTrans" cxnId="{4784344B-1C21-4B1E-9EEE-9297F181474A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0AECC-CF2F-4541-BC57-EA727F2EA2B9}" type="sibTrans" cxnId="{4784344B-1C21-4B1E-9EEE-9297F181474A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A147F-C44B-4717-BA53-38ABF9CB5190}" type="pres">
      <dgm:prSet presAssocID="{84B04AD0-2297-433E-9DCB-1DB363B6C22A}" presName="Name0" presStyleCnt="0">
        <dgm:presLayoutVars>
          <dgm:dir/>
          <dgm:animLvl val="lvl"/>
          <dgm:resizeHandles val="exact"/>
        </dgm:presLayoutVars>
      </dgm:prSet>
      <dgm:spPr/>
    </dgm:pt>
    <dgm:pt modelId="{26816739-3CA2-4917-9909-4D4D6F6C6972}" type="pres">
      <dgm:prSet presAssocID="{8800C39D-4012-47E3-A5F8-800384BBAAF2}" presName="linNode" presStyleCnt="0"/>
      <dgm:spPr/>
    </dgm:pt>
    <dgm:pt modelId="{23170CC7-AD78-4D19-8EC6-B44C7673931A}" type="pres">
      <dgm:prSet presAssocID="{8800C39D-4012-47E3-A5F8-800384BBAAF2}" presName="parentText" presStyleLbl="node1" presStyleIdx="0" presStyleCnt="3" custScaleX="111282" custScaleY="29164" custLinFactNeighborX="-4605" custLinFactNeighborY="-206">
        <dgm:presLayoutVars>
          <dgm:chMax val="1"/>
          <dgm:bulletEnabled val="1"/>
        </dgm:presLayoutVars>
      </dgm:prSet>
      <dgm:spPr/>
    </dgm:pt>
    <dgm:pt modelId="{94483167-F4C1-4CA8-8937-8D3B7B57FDCD}" type="pres">
      <dgm:prSet presAssocID="{8800C39D-4012-47E3-A5F8-800384BBAAF2}" presName="descendantText" presStyleLbl="alignAccFollowNode1" presStyleIdx="0" presStyleCnt="3" custScaleX="352956" custScaleY="36914" custLinFactNeighborX="-12273" custLinFactNeighborY="-5779">
        <dgm:presLayoutVars>
          <dgm:bulletEnabled val="1"/>
        </dgm:presLayoutVars>
      </dgm:prSet>
      <dgm:spPr/>
    </dgm:pt>
    <dgm:pt modelId="{989128FC-95ED-4942-B94B-7B7844AE69EA}" type="pres">
      <dgm:prSet presAssocID="{A8162B9F-2B86-4707-8E2F-8550ADB24B40}" presName="sp" presStyleCnt="0"/>
      <dgm:spPr/>
    </dgm:pt>
    <dgm:pt modelId="{90B26D55-3FCC-4298-9CB8-2FE815EE4120}" type="pres">
      <dgm:prSet presAssocID="{4C8C0602-4978-4D98-BF02-1F4EA73327C9}" presName="linNode" presStyleCnt="0"/>
      <dgm:spPr/>
    </dgm:pt>
    <dgm:pt modelId="{8F5A503C-75D5-469D-9FE1-0DE2E4BC0A9D}" type="pres">
      <dgm:prSet presAssocID="{4C8C0602-4978-4D98-BF02-1F4EA73327C9}" presName="parentText" presStyleLbl="node1" presStyleIdx="1" presStyleCnt="3" custScaleX="79805" custScaleY="35432" custLinFactNeighborX="-11" custLinFactNeighborY="-4806">
        <dgm:presLayoutVars>
          <dgm:chMax val="1"/>
          <dgm:bulletEnabled val="1"/>
        </dgm:presLayoutVars>
      </dgm:prSet>
      <dgm:spPr/>
    </dgm:pt>
    <dgm:pt modelId="{0ECFAC7D-2540-4738-8487-5B56F4A62A3B}" type="pres">
      <dgm:prSet presAssocID="{4C8C0602-4978-4D98-BF02-1F4EA73327C9}" presName="descendantText" presStyleLbl="alignAccFollowNode1" presStyleIdx="1" presStyleCnt="3" custScaleX="237048" custScaleY="38545" custLinFactNeighborX="-2980" custLinFactNeighborY="-5341">
        <dgm:presLayoutVars>
          <dgm:bulletEnabled val="1"/>
        </dgm:presLayoutVars>
      </dgm:prSet>
      <dgm:spPr/>
    </dgm:pt>
    <dgm:pt modelId="{4E329D40-9413-4D04-B431-174DE60ADD7F}" type="pres">
      <dgm:prSet presAssocID="{D0869139-ABBB-4C61-A4A3-773C07B39626}" presName="sp" presStyleCnt="0"/>
      <dgm:spPr/>
    </dgm:pt>
    <dgm:pt modelId="{924154E1-51DE-4AB5-BAEF-7B81C6B39BEF}" type="pres">
      <dgm:prSet presAssocID="{CAB10EAA-C715-4C27-B5C5-B04A613F3FD0}" presName="linNode" presStyleCnt="0"/>
      <dgm:spPr/>
    </dgm:pt>
    <dgm:pt modelId="{128B8FC2-28B7-4059-8AF1-AC693D0EFEF0}" type="pres">
      <dgm:prSet presAssocID="{CAB10EAA-C715-4C27-B5C5-B04A613F3FD0}" presName="parentText" presStyleLbl="node1" presStyleIdx="2" presStyleCnt="3" custScaleX="41417" custScaleY="23856" custLinFactNeighborX="-6" custLinFactNeighborY="-9610">
        <dgm:presLayoutVars>
          <dgm:chMax val="1"/>
          <dgm:bulletEnabled val="1"/>
        </dgm:presLayoutVars>
      </dgm:prSet>
      <dgm:spPr/>
    </dgm:pt>
    <dgm:pt modelId="{504A0E6D-B09B-4F97-84BE-F0E291162F23}" type="pres">
      <dgm:prSet presAssocID="{CAB10EAA-C715-4C27-B5C5-B04A613F3FD0}" presName="descendantText" presStyleLbl="alignAccFollowNode1" presStyleIdx="2" presStyleCnt="3" custScaleX="127781" custScaleY="28084" custLinFactNeighborX="-5164" custLinFactNeighborY="-11145">
        <dgm:presLayoutVars>
          <dgm:bulletEnabled val="1"/>
        </dgm:presLayoutVars>
      </dgm:prSet>
      <dgm:spPr/>
    </dgm:pt>
  </dgm:ptLst>
  <dgm:cxnLst>
    <dgm:cxn modelId="{06F19A0A-BE7E-4DC1-BD8B-A117063CEAA2}" type="presOf" srcId="{CE257BDC-C1AA-4859-8B9D-2597B12B7B5F}" destId="{504A0E6D-B09B-4F97-84BE-F0E291162F23}" srcOrd="0" destOrd="0" presId="urn:microsoft.com/office/officeart/2005/8/layout/vList5"/>
    <dgm:cxn modelId="{8F0C390C-B182-4470-90F3-53C15EF9B82C}" type="presOf" srcId="{DCA50DA7-1BB9-4042-8A06-AAC4FCD2224C}" destId="{0ECFAC7D-2540-4738-8487-5B56F4A62A3B}" srcOrd="0" destOrd="0" presId="urn:microsoft.com/office/officeart/2005/8/layout/vList5"/>
    <dgm:cxn modelId="{E7759719-093C-4293-BD19-AC4481FCBFD4}" srcId="{4C8C0602-4978-4D98-BF02-1F4EA73327C9}" destId="{EF85C4FD-18AE-44A2-9BE1-650D1E5E492F}" srcOrd="1" destOrd="0" parTransId="{AE409EAB-08E3-4219-B43D-74EBAD0147FC}" sibTransId="{EE08A233-E127-4AB8-9390-B21845A7B959}"/>
    <dgm:cxn modelId="{9BF2BD34-A8D2-4BC8-B83D-8B05A86869EE}" type="presOf" srcId="{53D3E686-04D4-4501-B3F5-8066A8365C1F}" destId="{504A0E6D-B09B-4F97-84BE-F0E291162F23}" srcOrd="0" destOrd="1" presId="urn:microsoft.com/office/officeart/2005/8/layout/vList5"/>
    <dgm:cxn modelId="{4784344B-1C21-4B1E-9EEE-9297F181474A}" srcId="{8800C39D-4012-47E3-A5F8-800384BBAAF2}" destId="{28FAE8D8-A281-4C33-ABE6-595338892DA6}" srcOrd="2" destOrd="0" parTransId="{B758A3C5-048B-4F49-9759-675B023D2530}" sibTransId="{5A90AECC-CF2F-4541-BC57-EA727F2EA2B9}"/>
    <dgm:cxn modelId="{682BFF63-8F26-4CBE-A4EB-76F26C42D55A}" srcId="{84B04AD0-2297-433E-9DCB-1DB363B6C22A}" destId="{4C8C0602-4978-4D98-BF02-1F4EA73327C9}" srcOrd="1" destOrd="0" parTransId="{7D0B159A-E708-4A77-A5A6-5218FBA22D59}" sibTransId="{D0869139-ABBB-4C61-A4A3-773C07B39626}"/>
    <dgm:cxn modelId="{67F15669-6B7E-4C8B-9ED8-C28D3316DBD0}" type="presOf" srcId="{5E73DB79-26DA-48B7-939D-3AC3F013E392}" destId="{94483167-F4C1-4CA8-8937-8D3B7B57FDCD}" srcOrd="0" destOrd="0" presId="urn:microsoft.com/office/officeart/2005/8/layout/vList5"/>
    <dgm:cxn modelId="{DA707970-2A23-4C90-BDCC-EF00CBE6FC7F}" type="presOf" srcId="{8800C39D-4012-47E3-A5F8-800384BBAAF2}" destId="{23170CC7-AD78-4D19-8EC6-B44C7673931A}" srcOrd="0" destOrd="0" presId="urn:microsoft.com/office/officeart/2005/8/layout/vList5"/>
    <dgm:cxn modelId="{14288380-3483-49F2-9B4B-627543305BE0}" type="presOf" srcId="{CAB10EAA-C715-4C27-B5C5-B04A613F3FD0}" destId="{128B8FC2-28B7-4059-8AF1-AC693D0EFEF0}" srcOrd="0" destOrd="0" presId="urn:microsoft.com/office/officeart/2005/8/layout/vList5"/>
    <dgm:cxn modelId="{B22A3986-5F7B-4895-A70B-13669CA1744B}" srcId="{84B04AD0-2297-433E-9DCB-1DB363B6C22A}" destId="{8800C39D-4012-47E3-A5F8-800384BBAAF2}" srcOrd="0" destOrd="0" parTransId="{963F4C83-4938-4C72-819C-1E9F0484887C}" sibTransId="{A8162B9F-2B86-4707-8E2F-8550ADB24B40}"/>
    <dgm:cxn modelId="{76B6C9B2-942B-4AC2-A93C-2EE015F3C235}" srcId="{84B04AD0-2297-433E-9DCB-1DB363B6C22A}" destId="{CAB10EAA-C715-4C27-B5C5-B04A613F3FD0}" srcOrd="2" destOrd="0" parTransId="{A9D0043E-57B6-4A8A-840D-BE45DE1C0C03}" sibTransId="{6E8B5ECB-DE32-42D3-AC01-94D161AA7B50}"/>
    <dgm:cxn modelId="{5F253CB3-6C27-4ECE-A7CA-5A18B7D5BC3A}" type="presOf" srcId="{84B04AD0-2297-433E-9DCB-1DB363B6C22A}" destId="{FF5A147F-C44B-4717-BA53-38ABF9CB5190}" srcOrd="0" destOrd="0" presId="urn:microsoft.com/office/officeart/2005/8/layout/vList5"/>
    <dgm:cxn modelId="{0A2A18BB-20C6-4954-9D12-283BB32E7ABB}" type="presOf" srcId="{04BC39D8-0C73-4BBB-B28E-C8E02F6C38EB}" destId="{0ECFAC7D-2540-4738-8487-5B56F4A62A3B}" srcOrd="0" destOrd="2" presId="urn:microsoft.com/office/officeart/2005/8/layout/vList5"/>
    <dgm:cxn modelId="{01D125C0-FC26-4974-98E1-D479F8964DE0}" type="presOf" srcId="{EF85C4FD-18AE-44A2-9BE1-650D1E5E492F}" destId="{0ECFAC7D-2540-4738-8487-5B56F4A62A3B}" srcOrd="0" destOrd="1" presId="urn:microsoft.com/office/officeart/2005/8/layout/vList5"/>
    <dgm:cxn modelId="{E5003BC0-9B8A-4E3E-B513-C48A0E16C6D2}" srcId="{CAB10EAA-C715-4C27-B5C5-B04A613F3FD0}" destId="{CE257BDC-C1AA-4859-8B9D-2597B12B7B5F}" srcOrd="0" destOrd="0" parTransId="{A3DEB0DB-E4A8-482E-8FD5-E064443E444F}" sibTransId="{65E0FAA7-6755-4BB9-881D-4F0EA0DBA3B9}"/>
    <dgm:cxn modelId="{A73224D2-1E54-42C8-8511-5BE91C50F6A9}" type="presOf" srcId="{CEBFEEEE-BF9C-411E-941A-818AB1AD6E44}" destId="{94483167-F4C1-4CA8-8937-8D3B7B57FDCD}" srcOrd="0" destOrd="1" presId="urn:microsoft.com/office/officeart/2005/8/layout/vList5"/>
    <dgm:cxn modelId="{878883D7-B0F6-4C63-B1C3-B7EAA6ADC7E7}" type="presOf" srcId="{28FAE8D8-A281-4C33-ABE6-595338892DA6}" destId="{94483167-F4C1-4CA8-8937-8D3B7B57FDCD}" srcOrd="0" destOrd="2" presId="urn:microsoft.com/office/officeart/2005/8/layout/vList5"/>
    <dgm:cxn modelId="{8044DAD7-BCCD-4AB6-A737-86D18EE10D4D}" srcId="{CAB10EAA-C715-4C27-B5C5-B04A613F3FD0}" destId="{53D3E686-04D4-4501-B3F5-8066A8365C1F}" srcOrd="1" destOrd="0" parTransId="{D066090B-5374-4DC6-9F63-9B0016CC0306}" sibTransId="{350AFAA3-7FD3-47A3-8121-8BFAA9EFAB8B}"/>
    <dgm:cxn modelId="{0C61DCE1-4B9F-4C93-A869-73978CDB517D}" srcId="{4C8C0602-4978-4D98-BF02-1F4EA73327C9}" destId="{04BC39D8-0C73-4BBB-B28E-C8E02F6C38EB}" srcOrd="2" destOrd="0" parTransId="{290E5A70-494C-463C-A903-3886CE6037F0}" sibTransId="{A962044D-DE1E-4296-8473-1BCFDF162463}"/>
    <dgm:cxn modelId="{E441B5EC-926E-48E2-AEA4-901F7083ECF4}" type="presOf" srcId="{4C8C0602-4978-4D98-BF02-1F4EA73327C9}" destId="{8F5A503C-75D5-469D-9FE1-0DE2E4BC0A9D}" srcOrd="0" destOrd="0" presId="urn:microsoft.com/office/officeart/2005/8/layout/vList5"/>
    <dgm:cxn modelId="{3F786AF0-C799-45A6-8D0D-64A206D71A97}" srcId="{8800C39D-4012-47E3-A5F8-800384BBAAF2}" destId="{CEBFEEEE-BF9C-411E-941A-818AB1AD6E44}" srcOrd="1" destOrd="0" parTransId="{CB434439-528B-4A08-9742-94BA9D51B80D}" sibTransId="{37928F45-3FE4-4082-8E2D-5A38F610B468}"/>
    <dgm:cxn modelId="{679EADF1-BEE1-498A-94EF-6A3F40DBD347}" srcId="{4C8C0602-4978-4D98-BF02-1F4EA73327C9}" destId="{DCA50DA7-1BB9-4042-8A06-AAC4FCD2224C}" srcOrd="0" destOrd="0" parTransId="{C9F78FA2-B512-4BE0-9048-CDCE40433326}" sibTransId="{89A4CA70-6195-4B40-A813-F5BA9F107241}"/>
    <dgm:cxn modelId="{2371C8F5-4DD0-402B-92A5-CEA6171FAA78}" srcId="{8800C39D-4012-47E3-A5F8-800384BBAAF2}" destId="{5E73DB79-26DA-48B7-939D-3AC3F013E392}" srcOrd="0" destOrd="0" parTransId="{4FC8E488-1A66-49E8-9B6C-189938503EA2}" sibTransId="{6FD1A473-AFE9-4A27-AAD3-A967CFD2B62E}"/>
    <dgm:cxn modelId="{68A598B8-E660-40E8-9737-12B4B99145E3}" type="presParOf" srcId="{FF5A147F-C44B-4717-BA53-38ABF9CB5190}" destId="{26816739-3CA2-4917-9909-4D4D6F6C6972}" srcOrd="0" destOrd="0" presId="urn:microsoft.com/office/officeart/2005/8/layout/vList5"/>
    <dgm:cxn modelId="{07F5639D-BB9E-47BE-9C8A-AE4CCE62F5A8}" type="presParOf" srcId="{26816739-3CA2-4917-9909-4D4D6F6C6972}" destId="{23170CC7-AD78-4D19-8EC6-B44C7673931A}" srcOrd="0" destOrd="0" presId="urn:microsoft.com/office/officeart/2005/8/layout/vList5"/>
    <dgm:cxn modelId="{B99522BB-D67E-4B5C-9673-AFF7D9162372}" type="presParOf" srcId="{26816739-3CA2-4917-9909-4D4D6F6C6972}" destId="{94483167-F4C1-4CA8-8937-8D3B7B57FDCD}" srcOrd="1" destOrd="0" presId="urn:microsoft.com/office/officeart/2005/8/layout/vList5"/>
    <dgm:cxn modelId="{E4A421DD-BE74-4674-9BF3-AA20920D56CC}" type="presParOf" srcId="{FF5A147F-C44B-4717-BA53-38ABF9CB5190}" destId="{989128FC-95ED-4942-B94B-7B7844AE69EA}" srcOrd="1" destOrd="0" presId="urn:microsoft.com/office/officeart/2005/8/layout/vList5"/>
    <dgm:cxn modelId="{CB48A4F5-4A9F-48A2-B45C-7A2C18CD2203}" type="presParOf" srcId="{FF5A147F-C44B-4717-BA53-38ABF9CB5190}" destId="{90B26D55-3FCC-4298-9CB8-2FE815EE4120}" srcOrd="2" destOrd="0" presId="urn:microsoft.com/office/officeart/2005/8/layout/vList5"/>
    <dgm:cxn modelId="{C4A32994-1EA2-485E-A0E2-0C9F56F9F794}" type="presParOf" srcId="{90B26D55-3FCC-4298-9CB8-2FE815EE4120}" destId="{8F5A503C-75D5-469D-9FE1-0DE2E4BC0A9D}" srcOrd="0" destOrd="0" presId="urn:microsoft.com/office/officeart/2005/8/layout/vList5"/>
    <dgm:cxn modelId="{6C330677-D868-4F99-A039-8AD4BEDA4EEF}" type="presParOf" srcId="{90B26D55-3FCC-4298-9CB8-2FE815EE4120}" destId="{0ECFAC7D-2540-4738-8487-5B56F4A62A3B}" srcOrd="1" destOrd="0" presId="urn:microsoft.com/office/officeart/2005/8/layout/vList5"/>
    <dgm:cxn modelId="{1A9458D3-E58B-40C0-B401-2A74B34A5FE2}" type="presParOf" srcId="{FF5A147F-C44B-4717-BA53-38ABF9CB5190}" destId="{4E329D40-9413-4D04-B431-174DE60ADD7F}" srcOrd="3" destOrd="0" presId="urn:microsoft.com/office/officeart/2005/8/layout/vList5"/>
    <dgm:cxn modelId="{25B9BBFE-ED32-4140-ADD6-1A7223993239}" type="presParOf" srcId="{FF5A147F-C44B-4717-BA53-38ABF9CB5190}" destId="{924154E1-51DE-4AB5-BAEF-7B81C6B39BEF}" srcOrd="4" destOrd="0" presId="urn:microsoft.com/office/officeart/2005/8/layout/vList5"/>
    <dgm:cxn modelId="{D836EC4A-D13F-40F9-B827-4A9ECFB2527F}" type="presParOf" srcId="{924154E1-51DE-4AB5-BAEF-7B81C6B39BEF}" destId="{128B8FC2-28B7-4059-8AF1-AC693D0EFEF0}" srcOrd="0" destOrd="0" presId="urn:microsoft.com/office/officeart/2005/8/layout/vList5"/>
    <dgm:cxn modelId="{A35ED977-9F5E-4BE8-A96F-6062A87ADABA}" type="presParOf" srcId="{924154E1-51DE-4AB5-BAEF-7B81C6B39BEF}" destId="{504A0E6D-B09B-4F97-84BE-F0E291162F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83167-F4C1-4CA8-8937-8D3B7B57FDCD}">
      <dsp:nvSpPr>
        <dsp:cNvPr id="0" name=""/>
        <dsp:cNvSpPr/>
      </dsp:nvSpPr>
      <dsp:spPr>
        <a:xfrm rot="5400000">
          <a:off x="1654649" y="-1087742"/>
          <a:ext cx="1416290" cy="3591776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Estado de la Pesca (FAO)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Evaluación Mundial de los Océanos de las Naciones Unidas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Componente de GEM de Evaluación de Aguas Transfronterizas (FMAM/PNUMA/COI de la UNESCO)</a:t>
          </a:r>
        </a:p>
      </dsp:txBody>
      <dsp:txXfrm rot="-5400000">
        <a:off x="566906" y="69139"/>
        <a:ext cx="3522638" cy="1278014"/>
      </dsp:txXfrm>
    </dsp:sp>
    <dsp:sp modelId="{23170CC7-AD78-4D19-8EC6-B44C7673931A}">
      <dsp:nvSpPr>
        <dsp:cNvPr id="0" name=""/>
        <dsp:cNvSpPr/>
      </dsp:nvSpPr>
      <dsp:spPr>
        <a:xfrm>
          <a:off x="0" y="29584"/>
          <a:ext cx="636995" cy="139867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b="1" kern="1200" dirty="0">
              <a:latin typeface="Arial" panose="020B0604020202020204" pitchFamily="34" charset="0"/>
              <a:cs typeface="Arial" panose="020B0604020202020204" pitchFamily="34" charset="0"/>
            </a:rPr>
            <a:t>GLOBAL</a:t>
          </a:r>
        </a:p>
      </dsp:txBody>
      <dsp:txXfrm>
        <a:off x="31096" y="60680"/>
        <a:ext cx="574803" cy="1336487"/>
      </dsp:txXfrm>
    </dsp:sp>
    <dsp:sp modelId="{0ECFAC7D-2540-4738-8487-5B56F4A62A3B}">
      <dsp:nvSpPr>
        <dsp:cNvPr id="0" name=""/>
        <dsp:cNvSpPr/>
      </dsp:nvSpPr>
      <dsp:spPr>
        <a:xfrm rot="5400000">
          <a:off x="1684678" y="555164"/>
          <a:ext cx="1478867" cy="3552608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WCR SOCAR Fuentes de Contaminantes Provenientes de la Tierra (CEP del PNUMA)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WCR Informe del Estado de los Hábitats (CEP del PNUMA)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Perspectivas ambientales de  América Latina y el Caribe (PNUMA)</a:t>
          </a:r>
        </a:p>
      </dsp:txBody>
      <dsp:txXfrm rot="-5400000">
        <a:off x="647808" y="1664226"/>
        <a:ext cx="3480416" cy="1334483"/>
      </dsp:txXfrm>
    </dsp:sp>
    <dsp:sp modelId="{8F5A503C-75D5-469D-9FE1-0DE2E4BC0A9D}">
      <dsp:nvSpPr>
        <dsp:cNvPr id="0" name=""/>
        <dsp:cNvSpPr/>
      </dsp:nvSpPr>
      <dsp:spPr>
        <a:xfrm>
          <a:off x="0" y="1456253"/>
          <a:ext cx="672765" cy="1699287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b="1" kern="1200" dirty="0">
              <a:latin typeface="Arial" panose="020B0604020202020204" pitchFamily="34" charset="0"/>
              <a:cs typeface="Arial" panose="020B0604020202020204" pitchFamily="34" charset="0"/>
            </a:rPr>
            <a:t>SUBREGIONAL-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b="1" kern="1200" dirty="0">
              <a:latin typeface="Arial" panose="020B0604020202020204" pitchFamily="34" charset="0"/>
              <a:cs typeface="Arial" panose="020B0604020202020204" pitchFamily="34" charset="0"/>
            </a:rPr>
            <a:t>REGIONAL</a:t>
          </a:r>
        </a:p>
      </dsp:txBody>
      <dsp:txXfrm>
        <a:off x="32842" y="1489095"/>
        <a:ext cx="607081" cy="1633603"/>
      </dsp:txXfrm>
    </dsp:sp>
    <dsp:sp modelId="{504A0E6D-B09B-4F97-84BE-F0E291162F23}">
      <dsp:nvSpPr>
        <dsp:cNvPr id="0" name=""/>
        <dsp:cNvSpPr/>
      </dsp:nvSpPr>
      <dsp:spPr>
        <a:xfrm rot="5400000">
          <a:off x="1742629" y="2041005"/>
          <a:ext cx="1077507" cy="3458551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Presentación de información a los Convenios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Informes del Estado Nacional del Medio Ambiente</a:t>
          </a:r>
        </a:p>
      </dsp:txBody>
      <dsp:txXfrm rot="-5400000">
        <a:off x="552107" y="3284127"/>
        <a:ext cx="3405951" cy="972307"/>
      </dsp:txXfrm>
    </dsp:sp>
    <dsp:sp modelId="{128B8FC2-28B7-4059-8AF1-AC693D0EFEF0}">
      <dsp:nvSpPr>
        <dsp:cNvPr id="0" name=""/>
        <dsp:cNvSpPr/>
      </dsp:nvSpPr>
      <dsp:spPr>
        <a:xfrm>
          <a:off x="1" y="3164941"/>
          <a:ext cx="630563" cy="114411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b="1" kern="1200" dirty="0">
              <a:latin typeface="Arial" panose="020B0604020202020204" pitchFamily="34" charset="0"/>
              <a:cs typeface="Arial" panose="020B0604020202020204" pitchFamily="34" charset="0"/>
            </a:rPr>
            <a:t>NACIONAL</a:t>
          </a:r>
        </a:p>
      </dsp:txBody>
      <dsp:txXfrm>
        <a:off x="30783" y="3195723"/>
        <a:ext cx="568999" cy="1082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3FF49-4F46-4BDD-81E2-0A50AEA486BB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F2440-4138-4C96-8884-3BE484641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4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Programa de producción del Informe y la Plataforma en línea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F2440-4138-4C96-8884-3BE48464161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8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F2440-4138-4C96-8884-3BE484641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59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551A6-2758-2049-90CE-5DBFAE8B72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23329" y="409831"/>
            <a:ext cx="6079307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6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9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2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44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5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14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4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09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8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5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137E3-D553-1245-9977-646C5658D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31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619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98030" y="65919"/>
            <a:ext cx="10359249" cy="114300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223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Marcador de contenido 5"/>
          <p:cNvSpPr>
            <a:spLocks noGrp="1"/>
          </p:cNvSpPr>
          <p:nvPr>
            <p:ph sz="quarter" idx="4"/>
          </p:nvPr>
        </p:nvSpPr>
        <p:spPr>
          <a:xfrm>
            <a:off x="298027" y="1311970"/>
            <a:ext cx="11663680" cy="5132521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2 Marcador de fecha"/>
          <p:cNvSpPr>
            <a:spLocks noGrp="1"/>
          </p:cNvSpPr>
          <p:nvPr>
            <p:ph type="dt" sz="half" idx="10"/>
          </p:nvPr>
        </p:nvSpPr>
        <p:spPr>
          <a:xfrm>
            <a:off x="298027" y="6583685"/>
            <a:ext cx="2844800" cy="259715"/>
          </a:xfrm>
        </p:spPr>
        <p:txBody>
          <a:bodyPr/>
          <a:lstStyle>
            <a:lvl1pPr>
              <a:defRPr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73BCB29-25AB-C047-8163-8069A97C01C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14/6/18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568853" y="6444491"/>
            <a:ext cx="623147" cy="365125"/>
          </a:xfrm>
        </p:spPr>
        <p:txBody>
          <a:bodyPr/>
          <a:lstStyle>
            <a:lvl1pPr algn="r">
              <a:defRPr>
                <a:solidFill>
                  <a:srgbClr val="192D45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7277" y="65919"/>
            <a:ext cx="1534723" cy="86328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 userDrawn="1"/>
        </p:nvSpPr>
        <p:spPr>
          <a:xfrm>
            <a:off x="0" y="1196815"/>
            <a:ext cx="12192000" cy="67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 userDrawn="1"/>
        </p:nvSpPr>
        <p:spPr>
          <a:xfrm>
            <a:off x="0" y="6809438"/>
            <a:ext cx="12192000" cy="679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61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551A6-2758-2049-90CE-5DBFAE8B72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23328" y="409829"/>
            <a:ext cx="6079307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9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30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6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137E3-D553-1245-9977-646C5658D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29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9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997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5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2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6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6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56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2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6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3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79517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2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6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3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5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5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5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6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524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2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6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6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:a16="http://schemas.microsoft.com/office/drawing/2014/main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49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904763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4420C5-C61C-B648-9166-EB691146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3" y="409829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6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9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949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D12BD-6C12-B646-806B-44573EEFE0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48565" y="409829"/>
            <a:ext cx="675407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6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9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451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551A6-2758-2049-90CE-5DBFAE8B72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23329" y="409833"/>
            <a:ext cx="6079307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1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0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6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7" y="5630874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7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977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4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137E3-D553-1245-9977-646C5658D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33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1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11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7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6" y="5630876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50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9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sz="1800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8187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6" y="5630876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50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6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7333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6" y="5630876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50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6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9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9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9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9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sz="1800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901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6" y="5630876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50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9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:a16="http://schemas.microsoft.com/office/drawing/2014/main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52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854771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4420C5-C61C-B648-9166-EB691146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5" y="409833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sz="180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1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4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26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D12BD-6C12-B646-806B-44573EEFE0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48567" y="409833"/>
            <a:ext cx="675407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 sz="180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1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4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7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7" y="5630874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4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78683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7" y="5630874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4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7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7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7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7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07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7" y="5630874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7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:a16="http://schemas.microsoft.com/office/drawing/2014/main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50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218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4420C5-C61C-B648-9166-EB691146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4" y="409831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5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31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D12BD-6C12-B646-806B-44573EEFE0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48566" y="409831"/>
            <a:ext cx="675407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5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19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1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6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88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8C2E09-D6BB-2846-9439-4347B1C387E2}"/>
              </a:ext>
            </a:extLst>
          </p:cNvPr>
          <p:cNvSpPr txBox="1"/>
          <p:nvPr/>
        </p:nvSpPr>
        <p:spPr bwMode="auto">
          <a:xfrm>
            <a:off x="2268494" y="6392665"/>
            <a:ext cx="83609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Norte de Brasil (2015-2020)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50279C-FE08-B744-AE9C-A2CFE4B2C2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9853" b="19853"/>
          <a:stretch>
            <a:fillRect/>
          </a:stretch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1BA48E-CA5D-C94B-8847-33D0C6DD1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7F7F7F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s-419" sz="2400" dirty="0"/>
              <a:t>Subtema 11.3 de la agenda:</a:t>
            </a:r>
          </a:p>
          <a:p>
            <a:r>
              <a:rPr lang="es-419" dirty="0"/>
              <a:t>Mecanismo de Presentación de Información del Estado del Medio Ambiente Marino y Economías Asociadas (SOMEE)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C93FE-9554-3E4C-BB7C-AD113714B93A}"/>
              </a:ext>
            </a:extLst>
          </p:cNvPr>
          <p:cNvSpPr/>
          <p:nvPr/>
        </p:nvSpPr>
        <p:spPr>
          <a:xfrm>
            <a:off x="7237574" y="472487"/>
            <a:ext cx="4663969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</p:spTree>
    <p:extLst>
      <p:ext uri="{BB962C8B-B14F-4D97-AF65-F5344CB8AC3E}">
        <p14:creationId xmlns:p14="http://schemas.microsoft.com/office/powerpoint/2010/main" val="257818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3991" y="86632"/>
            <a:ext cx="4876800" cy="543379"/>
          </a:xfrm>
        </p:spPr>
        <p:txBody>
          <a:bodyPr/>
          <a:lstStyle/>
          <a:p>
            <a:r>
              <a:rPr lang="es-419" sz="2800" dirty="0"/>
              <a:t>Marcos de evaluación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87344" y="1219200"/>
            <a:ext cx="3722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6" y="772877"/>
            <a:ext cx="4295163" cy="562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 rot="1921269">
            <a:off x="693823" y="1059912"/>
            <a:ext cx="2150240" cy="372045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3233506">
            <a:off x="1637130" y="2916973"/>
            <a:ext cx="2479588" cy="408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8715" y="2596973"/>
            <a:ext cx="138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00B0F0"/>
                </a:solidFill>
              </a:rPr>
              <a:t>Buena gobernanza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1" y="4310745"/>
            <a:ext cx="133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FF0000"/>
                </a:solidFill>
              </a:rPr>
              <a:t>Gobernanza eficaz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6" y="901701"/>
            <a:ext cx="6357257" cy="499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13717" y="901700"/>
            <a:ext cx="271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/>
              <a:t>MARCO DE FPEIR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05259" y="2596974"/>
            <a:ext cx="16872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Distancia entre el estado actual y el estado que deseamos como sociedad. </a:t>
            </a:r>
            <a:r>
              <a:rPr lang="es-419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propósito es minimizar esta distancia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101943" y="2177143"/>
            <a:ext cx="10886" cy="41983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6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3627" y="145369"/>
            <a:ext cx="8037257" cy="496888"/>
          </a:xfrm>
        </p:spPr>
        <p:txBody>
          <a:bodyPr/>
          <a:lstStyle/>
          <a:p>
            <a:r>
              <a:rPr lang="es-419" sz="2800" dirty="0"/>
              <a:t>Proceso y Equipo de Producción del SOMEE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4" y="746430"/>
            <a:ext cx="7742311" cy="563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4512" y="80738"/>
            <a:ext cx="5627575" cy="514803"/>
          </a:xfrm>
        </p:spPr>
        <p:txBody>
          <a:bodyPr/>
          <a:lstStyle/>
          <a:p>
            <a:r>
              <a:rPr lang="es-419" sz="2800" dirty="0"/>
              <a:t>Esquema del informe SOMEE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031" y="617314"/>
            <a:ext cx="5725885" cy="54784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1</a:t>
            </a:r>
          </a:p>
          <a:p>
            <a:pPr>
              <a:tabLst>
                <a:tab pos="457200" algn="l"/>
              </a:tabLst>
            </a:pPr>
            <a:r>
              <a:rPr lang="es-419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	Introducción</a:t>
            </a:r>
          </a:p>
          <a:p>
            <a:pPr>
              <a:tabLst>
                <a:tab pos="457200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	Importancia global de los océanos</a:t>
            </a:r>
          </a:p>
          <a:p>
            <a:pPr>
              <a:tabLst>
                <a:tab pos="457200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	Enfoques regionales a la gobernanza oceánica</a:t>
            </a:r>
          </a:p>
          <a:p>
            <a:pPr>
              <a:tabLst>
                <a:tab pos="457200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	La región del CLME+</a:t>
            </a:r>
          </a:p>
          <a:p>
            <a:pPr>
              <a:tabLst>
                <a:tab pos="457200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	Hacia una economía azul para la región del CLME+</a:t>
            </a:r>
          </a:p>
          <a:p>
            <a:pPr>
              <a:tabLst>
                <a:tab pos="457200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	Marco de Gobernanza Regional</a:t>
            </a:r>
          </a:p>
          <a:p>
            <a:pPr>
              <a:tabLst>
                <a:tab pos="457200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	El Programa de Acciones Estratégicas (PAE) de 10 años               del CLME+</a:t>
            </a:r>
          </a:p>
          <a:p>
            <a:pPr>
              <a:tabLst>
                <a:tab pos="457200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	El SOMEE del CLME+: objetivo, mandato y enfoque</a:t>
            </a:r>
          </a:p>
          <a:p>
            <a:pPr>
              <a:tabLst>
                <a:tab pos="457200" algn="l"/>
              </a:tabLst>
            </a:pP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s-419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2</a:t>
            </a:r>
          </a:p>
          <a:p>
            <a:pPr marL="457200" indent="-457200">
              <a:buAutoNum type="arabicPlain" startAt="2"/>
              <a:tabLst>
                <a:tab pos="403225" algn="l"/>
              </a:tabLst>
            </a:pPr>
            <a:r>
              <a:rPr lang="es-419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general del medio ambiente marino y economías asociadas </a:t>
            </a:r>
          </a:p>
          <a:p>
            <a:pPr marL="457200" indent="-457200">
              <a:tabLst>
                <a:tab pos="403225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	 Estado de los GEM y sus recursos vivos asociados</a:t>
            </a:r>
          </a:p>
          <a:p>
            <a:pPr marL="457200" indent="-457200">
              <a:tabLst>
                <a:tab pos="403225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	 Aspectos socioeconómicos asociados</a:t>
            </a:r>
          </a:p>
          <a:p>
            <a:pPr marL="457200" indent="-457200">
              <a:tabLst>
                <a:tab pos="403225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	Factores impulsores y presiones</a:t>
            </a:r>
          </a:p>
          <a:p>
            <a:pPr marL="457200" indent="-457200">
              <a:tabLst>
                <a:tab pos="403225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	Respuestas</a:t>
            </a:r>
          </a:p>
          <a:p>
            <a:pPr marL="457200" indent="-457200">
              <a:tabLst>
                <a:tab pos="403225" algn="l"/>
              </a:tabLst>
            </a:pPr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2.4.1	 Arreglos regionales de gobernanza y procesos para la protección del medio ambiente marino</a:t>
            </a:r>
          </a:p>
          <a:p>
            <a:pPr marL="457200" indent="-457200">
              <a:tabLst>
                <a:tab pos="403225" algn="l"/>
              </a:tabLst>
            </a:pPr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2.4.2	 Arreglos regionales de gobernanza y procesos para la pesca sostenible</a:t>
            </a:r>
          </a:p>
          <a:p>
            <a:pPr marL="457200" indent="-457200">
              <a:tabLst>
                <a:tab pos="403225" algn="l"/>
              </a:tabLst>
            </a:pPr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2.4.3	 Arreglos regionales y procesos para la Gobernanza Oceánica Integrada </a:t>
            </a:r>
          </a:p>
          <a:p>
            <a:pPr>
              <a:tabLst>
                <a:tab pos="457200" algn="l"/>
              </a:tabLst>
            </a:pP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0429" y="388714"/>
            <a:ext cx="5889171" cy="54784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3</a:t>
            </a:r>
          </a:p>
          <a:p>
            <a:pPr marL="347663" indent="-347663">
              <a:buAutoNum type="arabicPlain" startAt="3"/>
              <a:tabLst>
                <a:tab pos="457200" algn="l"/>
              </a:tabLst>
            </a:pPr>
            <a:r>
              <a:rPr lang="es-419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Subecosistema: arrecifes de coral, manglares y praderas de               pastos marinos</a:t>
            </a:r>
          </a:p>
          <a:p>
            <a:pPr marL="347663" indent="-347663">
              <a:tabLst>
                <a:tab pos="457200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	Manejo basado en los ecosistemas para el subecosistema de arrecifes</a:t>
            </a:r>
          </a:p>
          <a:p>
            <a:pPr marL="457200" indent="-109538">
              <a:tabLst>
                <a:tab pos="576263" algn="l"/>
              </a:tabLst>
            </a:pPr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	  Estado y tendencias del subecosistema de arrecifes</a:t>
            </a:r>
          </a:p>
          <a:p>
            <a:pPr marL="457200" indent="-109538">
              <a:tabLst>
                <a:tab pos="576263" algn="l"/>
              </a:tabLst>
            </a:pPr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3.1.2	  Factores impulsores y presiones</a:t>
            </a:r>
          </a:p>
          <a:p>
            <a:pPr marL="457200" indent="-109538">
              <a:tabLst>
                <a:tab pos="576263" algn="l"/>
              </a:tabLst>
            </a:pPr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3.1.3	  Respuestas</a:t>
            </a:r>
          </a:p>
          <a:p>
            <a:pPr marL="347663" indent="-347663">
              <a:tabLst>
                <a:tab pos="457200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Enfoque ecosistémico de la pesca en el subecosistema de arrecife </a:t>
            </a:r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(langosta espinosa, caracol rosado y otras especies de arrecife)</a:t>
            </a:r>
          </a:p>
          <a:p>
            <a:pPr>
              <a:tabLst>
                <a:tab pos="457200" algn="l"/>
              </a:tabLs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s-419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4</a:t>
            </a:r>
          </a:p>
          <a:p>
            <a:pPr marL="347663" indent="-347663">
              <a:buAutoNum type="arabicPlain" startAt="4"/>
              <a:tabLst>
                <a:tab pos="457200" algn="l"/>
              </a:tabLst>
            </a:pPr>
            <a:r>
              <a:rPr lang="es-419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Subecosistema: pelágico</a:t>
            </a:r>
          </a:p>
          <a:p>
            <a:pPr marL="347663" indent="-347663">
              <a:tabLst>
                <a:tab pos="457200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	Enfoque ecosistémico de la pesca en el subecosistema pelágico </a:t>
            </a:r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(especies pelágicas, peces voladores, grandes especies pelágicas)</a:t>
            </a:r>
          </a:p>
          <a:p>
            <a:pPr>
              <a:tabLst>
                <a:tab pos="457200" algn="l"/>
              </a:tabLs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s-419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5</a:t>
            </a:r>
          </a:p>
          <a:p>
            <a:pPr marL="347663" indent="-347663">
              <a:buAutoNum type="arabicPlain" startAt="5"/>
              <a:tabLst>
                <a:tab pos="457200" algn="l"/>
              </a:tabLst>
            </a:pPr>
            <a:r>
              <a:rPr lang="es-419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Subecosistema: Plataforma continental (llanuras arenosas                    y de marea) </a:t>
            </a:r>
          </a:p>
          <a:p>
            <a:pPr marL="347663" indent="-347663">
              <a:tabLst>
                <a:tab pos="457200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	Manejo basado en los ecosistemas para el subecosistema de plataforma continental </a:t>
            </a:r>
          </a:p>
          <a:p>
            <a:pPr marL="347663" indent="-347663">
              <a:tabLst>
                <a:tab pos="457200" algn="l"/>
              </a:tabLst>
            </a:pPr>
            <a:r>
              <a:rPr lang="es-419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	Enfoque ecosistémico de la pesca en la plataforma continental </a:t>
            </a:r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(camarón y especies demersales)</a:t>
            </a:r>
          </a:p>
          <a:p>
            <a:pPr marL="347663" indent="-347663">
              <a:tabLst>
                <a:tab pos="457200" algn="l"/>
              </a:tabLst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457200" algn="l"/>
              </a:tabLst>
            </a:pPr>
            <a:r>
              <a:rPr lang="es-419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SÍNTESIS Y CONCLUSIONES </a:t>
            </a:r>
          </a:p>
        </p:txBody>
      </p:sp>
    </p:spTree>
    <p:extLst>
      <p:ext uri="{BB962C8B-B14F-4D97-AF65-F5344CB8AC3E}">
        <p14:creationId xmlns:p14="http://schemas.microsoft.com/office/powerpoint/2010/main" val="182300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1086" y="319543"/>
            <a:ext cx="8037257" cy="594859"/>
          </a:xfrm>
        </p:spPr>
        <p:txBody>
          <a:bodyPr/>
          <a:lstStyle/>
          <a:p>
            <a:r>
              <a:rPr lang="es-419" sz="2800" dirty="0"/>
              <a:t>Contribución del MIC del PAE al Informe SOMEE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623706"/>
              </p:ext>
            </p:extLst>
          </p:nvPr>
        </p:nvGraphicFramePr>
        <p:xfrm>
          <a:off x="1045028" y="1001487"/>
          <a:ext cx="10230654" cy="470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0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935"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Capítulo del informe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Encargado propuesto del capítulo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Colaboradores               (entre otros)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8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419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CERMES, PNUD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585">
                <a:tc>
                  <a:txBody>
                    <a:bodyPr/>
                    <a:lstStyle/>
                    <a:p>
                      <a:r>
                        <a:rPr lang="es-419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Estado general del medio ambiente marino y economías asociadas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UCP, CEP del PNUMA, COPACO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CERMES,…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585">
                <a:tc>
                  <a:txBody>
                    <a:bodyPr/>
                    <a:lstStyle/>
                    <a:p>
                      <a:r>
                        <a:rPr lang="es-419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Subecosistema: arrecifes de coral, manglares y praderas de pastos marinos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UCP, CEP del PNUMA, COPACO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CERMES, JWG, TNC, WWF, IUCN, GCRMN,….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558">
                <a:tc>
                  <a:txBody>
                    <a:bodyPr/>
                    <a:lstStyle/>
                    <a:p>
                      <a:r>
                        <a:rPr lang="es-419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Subecosistema: pelágico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UCP, CERMES, COPACO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IFCM, JWG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558">
                <a:tc>
                  <a:txBody>
                    <a:bodyPr/>
                    <a:lstStyle/>
                    <a:p>
                      <a:r>
                        <a:rPr lang="es-419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Subecosistema: Plataforma continental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UCP, CERMES, CEP del PNUMA, COPACO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JWG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852">
                <a:tc>
                  <a:txBody>
                    <a:bodyPr/>
                    <a:lstStyle/>
                    <a:p>
                      <a:r>
                        <a:rPr lang="es-419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Síntesis y conclusiones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21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8755" y="226623"/>
            <a:ext cx="11550733" cy="546265"/>
          </a:xfrm>
        </p:spPr>
        <p:txBody>
          <a:bodyPr/>
          <a:lstStyle/>
          <a:p>
            <a:r>
              <a:rPr lang="es-419" sz="2250" dirty="0"/>
              <a:t>Estado actual, al momento de la 2da Reunión del Comité Directivo del Proyecto (junio de 2018)</a:t>
            </a:r>
          </a:p>
          <a:p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512" y="973778"/>
            <a:ext cx="6163293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del enfoque y metodología del SOMEE (incluidos el MEEG y FPEIR)</a:t>
            </a:r>
          </a:p>
          <a:p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han desarrollado el concepto y esquema anotado del informe en colaboración con los asociados clave del CLME+</a:t>
            </a: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realizó un taller inicial del SOMEE en febrero de 2018 (en Cartagena), con miembros del MIC del PAE y del Grupo Ejecutivo del Proyecto CLME+, entre otros, para elaborar el enfoque y la metodología, definir la propuesta inicial del contenido del informe, preparar el plan de trabajo, etc. </a:t>
            </a: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Preidentificación de indicadores, conjuntos de datos y fuentes de información calve para el SOMEE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redactó el Capítulo 1 del informe SOMEE, que está revisando la UCP del CLME+</a:t>
            </a: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contrataron la Especialista Superior en Reportes Ambientales (ESRA) y el Especialista en Monitoreo y Mapeo (EMM)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3" y="1080657"/>
            <a:ext cx="4906486" cy="4278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presentó el esquema del informe para el endoso de los países en 2017, durante las reuniones intergubernamentales de los miembros del MIC del PAE del CLME+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 de OSPESCA, el CRFM, la OECO, la FAO, el PNUMA y la COI de UNESCO han endosado el esquema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pPr marL="285750"/>
            <a:r>
              <a:rPr lang="es-419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(Este año se prevé el endoso de integrantes de la CARICOM y la CCAD)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han identificado colaboradores (instituciones y expertos)</a:t>
            </a: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 revisado el plan de trabajo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578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4380" y="194956"/>
            <a:ext cx="9658579" cy="414645"/>
          </a:xfrm>
        </p:spPr>
        <p:txBody>
          <a:bodyPr/>
          <a:lstStyle/>
          <a:p>
            <a:r>
              <a:rPr lang="es-419" sz="2800" dirty="0"/>
              <a:t>Próximos pasos inmediatos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36681"/>
              </p:ext>
            </p:extLst>
          </p:nvPr>
        </p:nvGraphicFramePr>
        <p:xfrm>
          <a:off x="154381" y="729345"/>
          <a:ext cx="11780322" cy="508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020">
                <a:tc>
                  <a:txBody>
                    <a:bodyPr/>
                    <a:lstStyle/>
                    <a:p>
                      <a:pPr algn="ctr"/>
                      <a:r>
                        <a:rPr lang="es-419" sz="2400" dirty="0"/>
                        <a:t>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400" dirty="0"/>
                        <a:t>Responsable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23"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Finalizar un plan de trabajo detallado para completar el SOMEE (con cometarios y aprobación de los países)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UCP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855"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Evaluación detallada con miembros del MIC y del Grupo Ejecutivo del Proyecto del estado actual de los colaboradores del SOMEE y su capacidad y necesidades para preparar sus colaboraciones (hacer un balance) e identificar medidas para abordar cualquier problema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UCP, MIC, Grupo Ejecutivo del Proyecto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40"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Análisis en compañía de miembros del MIC y del Grupo Ejecutivo del Proyecto para aclarar y acordar expectativas y próximos pasos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UCP, MIC, Grupo Ejecutivo del Proyecto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90"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Presentar el esquema y el enfoque del SOMEE en reuniones de la CARICOM y la CCAD en 2018 para su endoso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UCP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Determinar los conocimientos requeridos, elaborar Términos de Referencia e identificar posibles expertos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UCP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354"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Revisar/volver a revisar el esquema del SOMEE según corresponda (enfoque de manejo adaptativo, en el marco del cronograma de desarrollo del SOMEE</a:t>
                      </a:r>
                      <a:r>
                        <a:rPr lang="es-419" sz="1600" b="0" baseline="0" dirty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UCP, otros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510"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Preparar la propuesta para institucionales y mantener el mecanismo del SOMEE, incluidas las necesidades y compromisos institucionales y los requisitos financieros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UCP, MIC, Grupo Ejecutivo del Proyecto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9588"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Desarrollar materiales de promoción/concientización acerca del mecanismo del SOMEE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600" b="0" dirty="0">
                          <a:solidFill>
                            <a:srgbClr val="002060"/>
                          </a:solidFill>
                        </a:rPr>
                        <a:t>UCP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20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36496E8-7EE1-42FF-8E2E-4DF3AD7371A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738DB04-D54F-4927-9083-C5BDC86E2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47" y="-28297"/>
            <a:ext cx="10030326" cy="67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65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370033738"/>
              </p:ext>
            </p:extLst>
          </p:nvPr>
        </p:nvGraphicFramePr>
        <p:xfrm>
          <a:off x="240633" y="117121"/>
          <a:ext cx="10539659" cy="648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29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95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6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4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29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18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74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47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4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189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8891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907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847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847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189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742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385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52"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551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Consultas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paises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CLME+,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MIC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RCD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PEG (GEP),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1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Preparar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base y borrador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institutionalizando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SOMEE (UCP)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13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paises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CLME+, 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MIC, RCD, GEP (PEG),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7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49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endoso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3194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Alinear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opcion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PPCM y Plan de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Financiamiento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Sostenible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9868">
                <a:tc>
                  <a:txBody>
                    <a:bodyPr/>
                    <a:lstStyle/>
                    <a:p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MdEs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expresion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id.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Donantes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31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Preparar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borrador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institutionalizando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SOMEE (UCP);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traducciones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23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Borrador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parte de los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paises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CLME+,  MIC,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RCD, GEP (PEG)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7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Finalizar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764286" y="1670880"/>
            <a:ext cx="2033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55896" y="3048000"/>
            <a:ext cx="23486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54083" y="2339252"/>
            <a:ext cx="57925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2658" y="905316"/>
            <a:ext cx="293574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 de Tiempo indicativa -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Institutionalizando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8743981" y="5402580"/>
            <a:ext cx="762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244942" y="6553200"/>
            <a:ext cx="33597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79278" y="1062861"/>
            <a:ext cx="25914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543009" y="6111240"/>
            <a:ext cx="7113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969573" y="3897630"/>
            <a:ext cx="786026" cy="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3336" y="2366414"/>
            <a:ext cx="2760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Reunion MIC 15-17 Ago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90756" y="3406140"/>
            <a:ext cx="8862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23484" y="3506600"/>
            <a:ext cx="265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</a:t>
            </a:r>
            <a:r>
              <a:rPr lang="en-US" sz="16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Revision Borrador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PPCM: Feb 2019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825841" y="4724400"/>
            <a:ext cx="838200" cy="0"/>
          </a:xfrm>
          <a:prstGeom prst="straightConnector1">
            <a:avLst/>
          </a:prstGeom>
          <a:ln w="635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77001" y="4298515"/>
            <a:ext cx="3111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*Borrador Final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PPCM: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</p:txBody>
      </p:sp>
    </p:spTree>
    <p:extLst>
      <p:ext uri="{BB962C8B-B14F-4D97-AF65-F5344CB8AC3E}">
        <p14:creationId xmlns:p14="http://schemas.microsoft.com/office/powerpoint/2010/main" val="185382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581" y="83245"/>
            <a:ext cx="10515600" cy="6095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</a:rPr>
              <a:t>Presupuesto. ¡No solo del Proyecto CLME+!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36679"/>
              </p:ext>
            </p:extLst>
          </p:nvPr>
        </p:nvGraphicFramePr>
        <p:xfrm>
          <a:off x="304800" y="518546"/>
          <a:ext cx="11593285" cy="6343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8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881">
                <a:tc>
                  <a:txBody>
                    <a:bodyPr/>
                    <a:lstStyle/>
                    <a:p>
                      <a:pPr algn="ctr"/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DEL PROYECTO CLME+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PRESUPUESTOS DE OTRAS FUENTES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713">
                <a:tc>
                  <a:txBody>
                    <a:bodyPr/>
                    <a:lstStyle/>
                    <a:p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 Regional de Acción sobre Contaminación 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Estudios de factibilidad y Plan de inversiones - Nutrientes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 de Acción Regional - Hábitats; Estudios de factibilidad y Plan de inversiones - Hábitats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SOCAR (LBS) e Informe del Estado de los Hábitats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Subproyecto de MBE de GEM de la Plataforma Continental del Norte de Brasil y CLME</a:t>
                      </a:r>
                    </a:p>
                    <a:p>
                      <a:pPr marL="119063" marR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MyE del PAE y SOMEE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IWEco</a:t>
                      </a:r>
                    </a:p>
                    <a:p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</a:t>
                      </a:r>
                    </a:p>
                    <a:p>
                      <a:r>
                        <a:rPr lang="es-419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GCRMN Estado de los corales ¿(CAR del SPAW)?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253">
                <a:tc>
                  <a:txBody>
                    <a:bodyPr/>
                    <a:lstStyle/>
                    <a:p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OSPESCA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de datos de pesca con datos armonizados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 común para la evaluación de poblaciones de peces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Marco de MyE con valores de referencia en el portal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624">
                <a:tc>
                  <a:txBody>
                    <a:bodyPr/>
                    <a:lstStyle/>
                    <a:p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datos subregionales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Contribuciones a los datos de poblaciones de FIRMS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las poblaciones de peces voladores; Contribución del pez volador a la seguridad alimentaria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de comunicación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2366">
                <a:tc>
                  <a:txBody>
                    <a:bodyPr/>
                    <a:lstStyle/>
                    <a:p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 Regional de Acción de la Pesca INDNR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Estudios de factibilidad y Plan de inversiones - Pesca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Repositorio de datos + información</a:t>
                      </a:r>
                      <a:r>
                        <a:rPr lang="es-419" sz="14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DSS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iMarine y FIRMS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s-419" sz="14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Sistema para hacer seguimiento y evaluar el progreso hacia el EEP</a:t>
                      </a:r>
                    </a:p>
                    <a:p>
                      <a:pPr marL="119063" marR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MyE del PAE y SOMEE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Mundial de Ia Pesca y Ia Acuicultura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881">
                <a:tc>
                  <a:txBody>
                    <a:bodyPr/>
                    <a:lstStyle/>
                    <a:p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Comunicación e intercambio de datos</a:t>
                      </a:r>
                    </a:p>
                    <a:p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MyE del PAE y SOMEE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436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9829" y="228940"/>
            <a:ext cx="8037257" cy="551316"/>
          </a:xfrm>
        </p:spPr>
        <p:txBody>
          <a:bodyPr/>
          <a:lstStyle/>
          <a:p>
            <a:r>
              <a:rPr lang="es-419" sz="2800" dirty="0"/>
              <a:t>Presupuesto (continuación)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24980"/>
              </p:ext>
            </p:extLst>
          </p:nvPr>
        </p:nvGraphicFramePr>
        <p:xfrm>
          <a:off x="321679" y="761859"/>
          <a:ext cx="11239500" cy="4814319"/>
        </p:xfrm>
        <a:graphic>
          <a:graphicData uri="http://schemas.openxmlformats.org/drawingml/2006/table">
            <a:tbl>
              <a:tblPr firstRow="1" bandRow="1"/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7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419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419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DEL PROYECTO CLME+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419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PRESUPUESTOS DE OTRAS FUENTES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MyE del PAE y SOMEE</a:t>
                      </a:r>
                    </a:p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Informe Científico de los Océanos</a:t>
                      </a:r>
                    </a:p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Mundial de los Océanos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CARICOM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de Estadísticas del Caribe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CERMES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del FMAM</a:t>
                      </a:r>
                    </a:p>
                    <a:p>
                      <a:r>
                        <a:rPr lang="es-419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Subsecciones del SOMEE sobre la arquitectura y los procesos de gobernanza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SocMon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GCFI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 de investigación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C-SAP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 Mundial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419" sz="15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Mapping Ocean Wealth, Natural/Coastal Capital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827">
                <a:tc>
                  <a:txBody>
                    <a:bodyPr/>
                    <a:lstStyle/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IUCN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BIOPAMA - </a:t>
                      </a:r>
                      <a:r>
                        <a:rPr lang="es-419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¿Estado de las Áreas protegidas?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13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EDCD50-6C95-B744-B2C2-277DBBBBA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152401"/>
            <a:ext cx="11125200" cy="571005"/>
          </a:xfrm>
        </p:spPr>
        <p:txBody>
          <a:bodyPr/>
          <a:lstStyle/>
          <a:p>
            <a:r>
              <a:rPr lang="es-419" sz="2800" dirty="0"/>
              <a:t>Esquema de la presentación</a:t>
            </a:r>
          </a:p>
          <a:p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934472" y="1109516"/>
            <a:ext cx="4831328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el SOMEE?</a:t>
            </a:r>
          </a:p>
          <a:p>
            <a:pPr marL="342900" indent="-342900">
              <a:buFont typeface="+mj-lt"/>
              <a:buAutoNum type="arabicPeriod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Mandato, justificación y valor añadido del SOMEE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generales del SOMEE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Institucionalización del SOMEE</a:t>
            </a:r>
          </a:p>
          <a:p>
            <a:pPr marL="342900" indent="-342900">
              <a:buFont typeface="+mj-lt"/>
              <a:buAutoNum type="arabicPeriod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encaja todo: SOMEE y el ciclo de                        TDA/PAE y ciclo de políticas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general</a:t>
            </a:r>
          </a:p>
          <a:p>
            <a:pPr marL="342900" indent="-342900">
              <a:buFont typeface="+mj-lt"/>
              <a:buAutoNum type="arabicPeriod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de evaluación (Marco de Evaluación                                de la Gobernanza y FPEIR)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1085678"/>
            <a:ext cx="4735286" cy="32475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y Equipo de Producción del SOMEE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 del informe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actual (al momento de la 2</a:t>
            </a:r>
            <a:r>
              <a:rPr lang="es-419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Reunión del Comité Directivo del Proyecto)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pasos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Plazos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es-419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(Comité Directivo del                       Proyecto CLME+)</a:t>
            </a:r>
          </a:p>
          <a:p>
            <a:pPr lvl="0">
              <a:lnSpc>
                <a:spcPct val="150000"/>
              </a:lnSpc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2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0714" y="71096"/>
            <a:ext cx="8037257" cy="614703"/>
          </a:xfrm>
        </p:spPr>
        <p:txBody>
          <a:bodyPr/>
          <a:lstStyle/>
          <a:p>
            <a:r>
              <a:rPr lang="es-419" sz="2800" dirty="0"/>
              <a:t>Acciones del Comité Directivo del Proyecto: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4743" y="1273629"/>
            <a:ext cx="8675914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419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invita a la reunión a:</a:t>
            </a:r>
          </a:p>
          <a:p>
            <a:pPr lvl="0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s-419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reconocer el enfoque de desarrollo del SOMEE según se presentó</a:t>
            </a:r>
          </a:p>
          <a:p>
            <a:pPr lvl="0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s-419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reconocer su importancia para la consolidación del Marco Regional de Gobernanza Oceánica del CLME+, conocido como PAE del CLME+</a:t>
            </a:r>
          </a:p>
          <a:p>
            <a:pPr lvl="0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s-419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endosar la propuesta para su desarrollo e institucionalización según se presento, y sus modificaciones </a:t>
            </a:r>
          </a:p>
        </p:txBody>
      </p:sp>
    </p:spTree>
    <p:extLst>
      <p:ext uri="{BB962C8B-B14F-4D97-AF65-F5344CB8AC3E}">
        <p14:creationId xmlns:p14="http://schemas.microsoft.com/office/powerpoint/2010/main" val="2175674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46CEA1C-7B68-5641-B29F-FD13A15EB2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9853" b="1985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22576-E217-AA44-B00F-9F8ECF6DD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7F7F7F">
              <a:alpha val="50000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s-419" sz="2800" dirty="0"/>
              <a:t>Thank you! ¡Gracias! Obrigado! Merci! </a:t>
            </a:r>
          </a:p>
          <a:p>
            <a:pPr algn="ctr"/>
            <a:r>
              <a:rPr lang="es-419" sz="1800" b="1" dirty="0"/>
              <a:t>Sherry Heileman </a:t>
            </a:r>
          </a:p>
          <a:p>
            <a:pPr algn="ctr"/>
            <a:r>
              <a:rPr lang="es-419" sz="1600" b="1" dirty="0"/>
              <a:t>Especialista Superior en Reportes Ambientales (ESRA) del CLME+</a:t>
            </a:r>
          </a:p>
          <a:p>
            <a:pPr algn="ctr"/>
            <a:r>
              <a:rPr lang="es-419" sz="1600" b="1" dirty="0"/>
              <a:t>SherryH@unops.org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8C2E09-D6BB-2846-9439-4347B1C387E2}"/>
              </a:ext>
            </a:extLst>
          </p:cNvPr>
          <p:cNvSpPr txBox="1"/>
          <p:nvPr/>
        </p:nvSpPr>
        <p:spPr bwMode="auto">
          <a:xfrm>
            <a:off x="2392449" y="6542293"/>
            <a:ext cx="7385009" cy="234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Norte de Brasil (2015-2020)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2D24E-7DDC-9940-80E8-6E80B72A4C87}"/>
              </a:ext>
            </a:extLst>
          </p:cNvPr>
          <p:cNvSpPr/>
          <p:nvPr/>
        </p:nvSpPr>
        <p:spPr>
          <a:xfrm>
            <a:off x="7237574" y="472487"/>
            <a:ext cx="4663969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</p:spTree>
    <p:extLst>
      <p:ext uri="{BB962C8B-B14F-4D97-AF65-F5344CB8AC3E}">
        <p14:creationId xmlns:p14="http://schemas.microsoft.com/office/powerpoint/2010/main" val="294954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8432" y="108859"/>
            <a:ext cx="11756571" cy="570013"/>
          </a:xfrm>
        </p:spPr>
        <p:txBody>
          <a:bodyPr/>
          <a:lstStyle/>
          <a:p>
            <a:r>
              <a:rPr lang="es-419" sz="2800" dirty="0"/>
              <a:t>¿Qué es el SOMEE?</a:t>
            </a:r>
            <a:r>
              <a:rPr lang="es-419" dirty="0"/>
              <a:t>			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1371" y="729343"/>
            <a:ext cx="5910943" cy="40475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00000"/>
              </a:lnSpc>
              <a:spcAft>
                <a:spcPts val="0"/>
              </a:spcAft>
            </a:pPr>
            <a:r>
              <a:rPr lang="es-419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</a:t>
            </a:r>
            <a:r>
              <a:rPr lang="es-419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 regional amplio, colaborativo e integrado para la evaluación periódica del estado y la gobernanza del medio ambiente marino del CLME+, sus bienes y servicios de los ecosistemas y los aspectos socioeconómicos relacionados</a:t>
            </a:r>
            <a:r>
              <a:rPr lang="es-419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419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darán forma a la toma de decisiones para asegurar beneficios y medios de vida sostenibles para el bienestar de los pueblos de la región</a:t>
            </a:r>
          </a:p>
          <a:p>
            <a:pPr marL="0" lvl="1">
              <a:lnSpc>
                <a:spcPct val="100000"/>
              </a:lnSpc>
              <a:spcAft>
                <a:spcPts val="0"/>
              </a:spcAft>
            </a:pPr>
            <a:endParaRPr lang="en-US" sz="19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0000"/>
              </a:lnSpc>
              <a:spcAft>
                <a:spcPts val="0"/>
              </a:spcAft>
            </a:pPr>
            <a:r>
              <a:rPr lang="es-419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institucionalizarse en las Organizaciones Intergubernamentales que sirven de base al Marco Regional de Gobernanza Oceánica del CLME+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2405" y="730325"/>
            <a:ext cx="4602682" cy="4278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1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¿PARA QUIÉN?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20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419" sz="20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Públicos gubernamentales y no gubernamentales </a:t>
            </a:r>
            <a:r>
              <a:rPr lang="es-419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 un mandato formal o una función clave en la gobernanza y el manejo de recursos marinos vivos en la región del Gran Caribe/CLME+ </a:t>
            </a:r>
          </a:p>
          <a:p>
            <a:pPr marL="285750" marR="0" lvl="0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20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OIG</a:t>
            </a:r>
          </a:p>
          <a:p>
            <a:pPr marL="285750" marR="0" lvl="0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20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Donantes</a:t>
            </a:r>
          </a:p>
          <a:p>
            <a:pPr marL="285750" marR="0" lvl="0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419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Sector privado</a:t>
            </a:r>
          </a:p>
          <a:p>
            <a:pPr marL="285750" marR="0" lvl="0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20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ONG y otras organizaciones de apoyo</a:t>
            </a:r>
          </a:p>
        </p:txBody>
      </p:sp>
      <p:sp>
        <p:nvSpPr>
          <p:cNvPr id="8" name="Down Arrow 7"/>
          <p:cNvSpPr/>
          <p:nvPr/>
        </p:nvSpPr>
        <p:spPr>
          <a:xfrm flipH="1">
            <a:off x="1163785" y="4768934"/>
            <a:ext cx="166255" cy="46313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flipH="1">
            <a:off x="3543787" y="4768934"/>
            <a:ext cx="166255" cy="46313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flipH="1">
            <a:off x="5860466" y="4776850"/>
            <a:ext cx="166255" cy="46313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5321" y="5294417"/>
            <a:ext cx="1983179" cy="10212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rgbClr val="002060"/>
                </a:solidFill>
              </a:rPr>
              <a:t>INFORME</a:t>
            </a:r>
          </a:p>
        </p:txBody>
      </p:sp>
      <p:sp>
        <p:nvSpPr>
          <p:cNvPr id="12" name="Oval 11"/>
          <p:cNvSpPr/>
          <p:nvPr/>
        </p:nvSpPr>
        <p:spPr>
          <a:xfrm>
            <a:off x="2569594" y="5294413"/>
            <a:ext cx="2134441" cy="10549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rgbClr val="002060"/>
                </a:solidFill>
              </a:rPr>
              <a:t>RESUMEN DE POLÍTICAS</a:t>
            </a:r>
          </a:p>
        </p:txBody>
      </p:sp>
      <p:sp>
        <p:nvSpPr>
          <p:cNvPr id="13" name="Oval 12"/>
          <p:cNvSpPr/>
          <p:nvPr/>
        </p:nvSpPr>
        <p:spPr>
          <a:xfrm>
            <a:off x="4857058" y="5290459"/>
            <a:ext cx="2245347" cy="10212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rgbClr val="002060"/>
                </a:solidFill>
              </a:rPr>
              <a:t>PLATAFORMA DINÁMICA EN LÍNEA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851059" y="4768934"/>
            <a:ext cx="241469" cy="74220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6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5004" y="119743"/>
            <a:ext cx="4716483" cy="402772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419" sz="2800" dirty="0"/>
              <a:t>¿Por qué el SOMEE?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/>
          </a:p>
          <a:p>
            <a:r>
              <a:rPr lang="es-419" sz="2000" b="0" dirty="0"/>
              <a:t>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3139" y="922111"/>
            <a:ext cx="6293921" cy="3293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914" y="685801"/>
            <a:ext cx="11016343" cy="53677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actual Proyecto del PNUD/FMAM está catalizando la ejecución de las Estrategias y Acciones del PAE con miras a lograr los Objetivos del PAE y su Visión general de un “</a:t>
            </a:r>
            <a:r>
              <a:rPr lang="es-419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ambiente marino que beneficie a los pueblos de la región</a:t>
            </a:r>
            <a:r>
              <a:rPr lang="es-419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”…….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s-419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57" y="3010393"/>
            <a:ext cx="1056904" cy="102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116283" y="2120825"/>
            <a:ext cx="2594573" cy="2210696"/>
          </a:xfrm>
          <a:prstGeom prst="wedgeRoundRectCallout">
            <a:avLst>
              <a:gd name="adj1" fmla="val 64091"/>
              <a:gd name="adj2" fmla="val -54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900" b="1" dirty="0">
                <a:solidFill>
                  <a:prstClr val="white"/>
                </a:solidFill>
              </a:rPr>
              <a:t>Pero, ¿cómo sabremos si las acciones del PAE tienen el impacto deseado, y dónde se debe lograr un mejor desempeño?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5091503"/>
            <a:ext cx="137642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4008013" y="4331525"/>
            <a:ext cx="1832699" cy="1351645"/>
          </a:xfrm>
          <a:prstGeom prst="wedgeRoundRectCallout">
            <a:avLst>
              <a:gd name="adj1" fmla="val -83960"/>
              <a:gd name="adj2" fmla="val 304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rgbClr val="FFC000"/>
                </a:solidFill>
              </a:rPr>
              <a:t>¡EL MECANISMO DEL SOMEE!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7259" y="1730829"/>
            <a:ext cx="5061856" cy="4322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s-419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 DEL SOMEE</a:t>
            </a:r>
          </a:p>
          <a:p>
            <a:pPr algn="ctr"/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419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Estratégica 1.11 del PAE (Establecimiento y mejora de la capacidad de monitoreo, evaluación y presentación de información sobre el estado del medio ambiente marino)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419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CLME+ (Monitoreo y evaluación del progreso y los resultados de la ejecución del PAE, e intercambio de experiencias con la Comunidad de Prácticas global de GEM)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419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Mandatos y aportes de Asociados (como SOCAR del PNUMA, SOFIA de la FAO 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419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Miembros del MIC (endosos)</a:t>
            </a:r>
            <a:r>
              <a:rPr lang="es-419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10101" y="4331525"/>
            <a:ext cx="257359" cy="240479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07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0969" y="0"/>
            <a:ext cx="8882403" cy="457200"/>
          </a:xfrm>
        </p:spPr>
        <p:txBody>
          <a:bodyPr/>
          <a:lstStyle/>
          <a:p>
            <a:r>
              <a:rPr lang="es-419" sz="2800" dirty="0"/>
              <a:t>Valor añadido del SOMEE (PAE y más allá)</a:t>
            </a:r>
          </a:p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3783530"/>
              </p:ext>
            </p:extLst>
          </p:nvPr>
        </p:nvGraphicFramePr>
        <p:xfrm>
          <a:off x="219075" y="1139598"/>
          <a:ext cx="42291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71186" y="464003"/>
            <a:ext cx="3171825" cy="682398"/>
          </a:xfrm>
          <a:prstGeom prst="ellipse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419" b="1" dirty="0">
                <a:solidFill>
                  <a:prstClr val="white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¿Qué tenemos?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6772998" y="520080"/>
            <a:ext cx="3067051" cy="682398"/>
          </a:xfrm>
          <a:prstGeom prst="ellipse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419" b="1" dirty="0">
                <a:solidFill>
                  <a:srgbClr val="FFFFFF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¿Qué nos falta?</a:t>
            </a:r>
          </a:p>
        </p:txBody>
      </p:sp>
      <p:sp>
        <p:nvSpPr>
          <p:cNvPr id="6" name="Rounded Rectangle 8"/>
          <p:cNvSpPr>
            <a:spLocks noChangeArrowheads="1"/>
          </p:cNvSpPr>
          <p:nvPr/>
        </p:nvSpPr>
        <p:spPr bwMode="auto">
          <a:xfrm>
            <a:off x="4584926" y="1340982"/>
            <a:ext cx="3841441" cy="847725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419" sz="1300" b="1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Descripción integrada del progreso hacia logros/objetivos mundiales y regionales/subregionales</a:t>
            </a:r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4578122" y="3124200"/>
            <a:ext cx="3848248" cy="1330438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endParaRPr lang="en-US" altLang="en-US" sz="13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s-419" sz="13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Comprensión regionalmente compartida del impacto de las actividades humanas sobre el medio ambiente marino y los recursos vivos y el modo en que los impactos afectan a las industrias, los medios de vida locales y el bienestar humano</a:t>
            </a:r>
          </a:p>
          <a:p>
            <a:pPr eaLnBrk="0" hangingPunct="0"/>
            <a:endParaRPr lang="en-US" altLang="en-US" sz="1300" dirty="0">
              <a:solidFill>
                <a:prstClr val="black"/>
              </a:solidFill>
            </a:endParaRPr>
          </a:p>
        </p:txBody>
      </p:sp>
      <p:sp>
        <p:nvSpPr>
          <p:cNvPr id="8" name="Rounded Rectangle 10"/>
          <p:cNvSpPr>
            <a:spLocks noChangeArrowheads="1"/>
          </p:cNvSpPr>
          <p:nvPr/>
        </p:nvSpPr>
        <p:spPr bwMode="auto">
          <a:xfrm>
            <a:off x="4584928" y="2251985"/>
            <a:ext cx="3841442" cy="866775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419" sz="13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Evaluación integrada del estado de la gobernanza y el medio ambiente en el contexto de un economía azul</a:t>
            </a:r>
          </a:p>
        </p:txBody>
      </p:sp>
      <p:sp>
        <p:nvSpPr>
          <p:cNvPr id="9" name="Rounded Rectangle 11"/>
          <p:cNvSpPr>
            <a:spLocks noChangeArrowheads="1"/>
          </p:cNvSpPr>
          <p:nvPr/>
        </p:nvSpPr>
        <p:spPr bwMode="auto">
          <a:xfrm>
            <a:off x="4578123" y="4476414"/>
            <a:ext cx="3848247" cy="972229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1300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419" sz="13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Síntesis regionalmente integrada del enfoque de ecosistemas para el manejo de las actividades humanas en la región del CLME+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8626244" y="1423531"/>
            <a:ext cx="3179933" cy="76352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419" sz="13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Facilitar y armonizar las obligaciones e iniciativas existentes de presentación de información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8626243" y="2295963"/>
            <a:ext cx="3179933" cy="102635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300" b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419" sz="13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Apoyar a las organizaciones regionales para ejecutar sus mandatos; promover las sinergias con asociados no gubernamentales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8626242" y="3425907"/>
            <a:ext cx="3179935" cy="108738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300" b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419" sz="13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Consolidar el Marco de Gobernanza Regional del CLME+ y facilitar un enfoque más coordinado del desarrollo de políticas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7"/>
          <p:cNvSpPr>
            <a:spLocks noChangeArrowheads="1"/>
          </p:cNvSpPr>
          <p:nvPr/>
        </p:nvSpPr>
        <p:spPr bwMode="auto">
          <a:xfrm>
            <a:off x="219075" y="5505446"/>
            <a:ext cx="695325" cy="1035506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419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TEMÁTICO</a:t>
            </a:r>
          </a:p>
        </p:txBody>
      </p:sp>
      <p:sp>
        <p:nvSpPr>
          <p:cNvPr id="16" name="Rounded Rectangle 28"/>
          <p:cNvSpPr>
            <a:spLocks noChangeArrowheads="1"/>
          </p:cNvSpPr>
          <p:nvPr/>
        </p:nvSpPr>
        <p:spPr bwMode="auto">
          <a:xfrm>
            <a:off x="914398" y="5539466"/>
            <a:ext cx="1937659" cy="1001486"/>
          </a:xfrm>
          <a:prstGeom prst="roundRect">
            <a:avLst>
              <a:gd name="adj" fmla="val 16667"/>
            </a:avLst>
          </a:prstGeom>
          <a:solidFill>
            <a:srgbClr val="365F9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19063" indent="-119063">
              <a:buFontTx/>
              <a:buChar char="•"/>
              <a:tabLst>
                <a:tab pos="174625" algn="l"/>
              </a:tabLst>
            </a:pPr>
            <a:r>
              <a:rPr lang="es-419" sz="1400" b="1" dirty="0">
                <a:solidFill>
                  <a:prstClr val="white"/>
                </a:solidFill>
                <a:ea typeface="Calibri" pitchFamily="34" charset="0"/>
              </a:rPr>
              <a:t>Perspectivas de la biodiversidad (CDB)…</a:t>
            </a: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719084" y="5728611"/>
            <a:ext cx="4037917" cy="447675"/>
          </a:xfrm>
          <a:prstGeom prst="rect">
            <a:avLst/>
          </a:prstGeom>
          <a:solidFill>
            <a:srgbClr val="C2D69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419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MECANISMO DEL SOMEE</a:t>
            </a:r>
          </a:p>
        </p:txBody>
      </p:sp>
      <p:sp>
        <p:nvSpPr>
          <p:cNvPr id="18" name="Up Arrow 17"/>
          <p:cNvSpPr/>
          <p:nvPr/>
        </p:nvSpPr>
        <p:spPr>
          <a:xfrm>
            <a:off x="6448427" y="5474836"/>
            <a:ext cx="266700" cy="238125"/>
          </a:xfrm>
          <a:prstGeom prst="upArrow">
            <a:avLst/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9138215" y="5474836"/>
            <a:ext cx="266700" cy="238125"/>
          </a:xfrm>
          <a:prstGeom prst="upArrow">
            <a:avLst/>
          </a:prstGeom>
          <a:solidFill>
            <a:srgbClr val="C00000"/>
          </a:solidFill>
          <a:ln w="508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2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01143" y="5728611"/>
            <a:ext cx="1905000" cy="189819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8626241" y="4621195"/>
            <a:ext cx="3179936" cy="81327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419" sz="13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La estructura de presentación de informes formalmente adoptada permite evaluar periódicamente el progreso</a:t>
            </a:r>
          </a:p>
        </p:txBody>
      </p:sp>
    </p:spTree>
    <p:extLst>
      <p:ext uri="{BB962C8B-B14F-4D97-AF65-F5344CB8AC3E}">
        <p14:creationId xmlns:p14="http://schemas.microsoft.com/office/powerpoint/2010/main" val="106867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9828" y="161079"/>
            <a:ext cx="8037257" cy="518659"/>
          </a:xfrm>
        </p:spPr>
        <p:txBody>
          <a:bodyPr/>
          <a:lstStyle/>
          <a:p>
            <a:pPr lvl="0"/>
            <a:r>
              <a:rPr lang="es-419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Objetivos generales del SOMEE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828" y="1028343"/>
            <a:ext cx="11712689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419" sz="1700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Informar a los gobiernos, las OIG, los donantes, el sector privado</a:t>
            </a:r>
            <a:r>
              <a:rPr lang="es-419" sz="1700" b="1" dirty="0">
                <a:solidFill>
                  <a:prstClr val="black"/>
                </a:solidFill>
                <a:latin typeface="Avenir Heavy" charset="0"/>
              </a:rPr>
              <a:t> y otros acerca del estado del entorno marino, su gobernanza y economías asociadas</a:t>
            </a:r>
          </a:p>
          <a:p>
            <a:endParaRPr lang="en-US" sz="1700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419" sz="1700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Integrar los distintos mecanismos sectoriales de presentación de información en el WCR </a:t>
            </a:r>
            <a:r>
              <a:rPr lang="es-419" sz="1700" b="1" dirty="0">
                <a:solidFill>
                  <a:prstClr val="black"/>
                </a:solidFill>
                <a:latin typeface="Avenir Heavy" charset="0"/>
              </a:rPr>
              <a:t>(p. ej., bajo el Convenio de Cartagena y los órganos regionales de pesca,…), a fin de promover la coherencia de políticas y proporcionar una descripción más holística del estado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700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419" sz="1700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Apoyar el seguimiento periódico del progreso y visualizar la distancia hasta el objetivo</a:t>
            </a:r>
            <a:r>
              <a:rPr lang="es-419" sz="1700" b="1" dirty="0">
                <a:solidFill>
                  <a:prstClr val="black"/>
                </a:solidFill>
                <a:latin typeface="Avenir Heavy" charset="0"/>
              </a:rPr>
              <a:t>; p. ej., logro de la visión y los objetivos de largo plazo del PAE y otros objetivos pertinentes de carácter subregional, regional y global (incluidos los ODS)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700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419" sz="1700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Proporcionar advertencia temprana </a:t>
            </a:r>
            <a:r>
              <a:rPr lang="es-419" sz="1700" b="1" dirty="0">
                <a:solidFill>
                  <a:prstClr val="black"/>
                </a:solidFill>
                <a:latin typeface="Avenir Heavy" charset="0"/>
              </a:rPr>
              <a:t>y análisis de posibles problemas ambientales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700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419" sz="1700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Ofrecer una base científica creíble </a:t>
            </a:r>
            <a:r>
              <a:rPr lang="es-419" sz="1700" b="1" dirty="0">
                <a:solidFill>
                  <a:prstClr val="black"/>
                </a:solidFill>
                <a:latin typeface="Avenir Heavy" charset="0"/>
              </a:rPr>
              <a:t>para la toma de decisiones y la movilización del apoyo de los donantes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700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419" sz="1700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Crear capacidad institucional </a:t>
            </a:r>
            <a:r>
              <a:rPr lang="es-419" sz="1700" b="1" dirty="0">
                <a:solidFill>
                  <a:prstClr val="black"/>
                </a:solidFill>
                <a:latin typeface="Avenir Heavy" charset="0"/>
              </a:rPr>
              <a:t>en la región para el monitoreo, la evaluación y la presentación de informes ambientales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700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419" sz="1700" b="1" dirty="0">
                <a:solidFill>
                  <a:srgbClr val="C00000"/>
                </a:solidFill>
                <a:latin typeface="Avenir Heavy" charset="0"/>
              </a:rPr>
              <a:t>Desencadenar la acción entre encargados de tomar decisiones y otros actores </a:t>
            </a:r>
            <a:r>
              <a:rPr lang="es-419" sz="1700" b="1" dirty="0">
                <a:solidFill>
                  <a:prstClr val="black"/>
                </a:solidFill>
                <a:latin typeface="Avenir Heavy" charset="0"/>
              </a:rPr>
              <a:t>a fin de abordar problemas actuales y emergentes relacionados con el uso sostenible del entorno marino</a:t>
            </a:r>
          </a:p>
        </p:txBody>
      </p:sp>
    </p:spTree>
    <p:extLst>
      <p:ext uri="{BB962C8B-B14F-4D97-AF65-F5344CB8AC3E}">
        <p14:creationId xmlns:p14="http://schemas.microsoft.com/office/powerpoint/2010/main" val="375586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0166" y="130630"/>
            <a:ext cx="5844948" cy="522514"/>
          </a:xfrm>
        </p:spPr>
        <p:txBody>
          <a:bodyPr/>
          <a:lstStyle/>
          <a:p>
            <a:r>
              <a:rPr lang="es-419" sz="2800" dirty="0"/>
              <a:t>Institucionalización del SOMEE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68" y="838200"/>
            <a:ext cx="7430861" cy="515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167" y="1068136"/>
            <a:ext cx="4082143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419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SOMEE se insertará en el </a:t>
            </a:r>
            <a:r>
              <a:rPr lang="es-419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 del PAE/MPCP</a:t>
            </a:r>
            <a:r>
              <a:rPr lang="es-419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lo orientará, con aportes de otros miembros de la Asociación del CLME+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168" y="2953312"/>
            <a:ext cx="3912055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organización del MIC aportará al SOMEE según su mandato, conocimientos y recursos disponibles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112" y="4902372"/>
            <a:ext cx="3620915" cy="969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esfuerzos subregionales y nacionales también contribuyen con el SOMEE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3717898" y="5602147"/>
            <a:ext cx="905617" cy="210827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991027" y="4441376"/>
            <a:ext cx="426597" cy="46099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9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" y="97973"/>
            <a:ext cx="7616041" cy="588816"/>
          </a:xfrm>
        </p:spPr>
        <p:txBody>
          <a:bodyPr/>
          <a:lstStyle/>
          <a:p>
            <a:r>
              <a:rPr lang="es-419" sz="2800" dirty="0"/>
              <a:t>SOMEE y Ciclo de TDA/PAE / Ciclo de políticas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2031" y="5379524"/>
            <a:ext cx="452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(</a:t>
            </a:r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Fanning, L., Mahon, R., y McConney, P. 2013)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686789"/>
            <a:ext cx="7315200" cy="604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2" y="816431"/>
            <a:ext cx="4860599" cy="45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51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0628" y="119743"/>
            <a:ext cx="5566456" cy="500743"/>
          </a:xfrm>
        </p:spPr>
        <p:txBody>
          <a:bodyPr/>
          <a:lstStyle/>
          <a:p>
            <a:r>
              <a:rPr lang="es-419" dirty="0"/>
              <a:t>Enfoque general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" y="620486"/>
            <a:ext cx="10287000" cy="537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7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6697</TotalTime>
  <Words>2245</Words>
  <Application>Microsoft Macintosh PowerPoint</Application>
  <PresentationFormat>Widescreen</PresentationFormat>
  <Paragraphs>353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ArialUnicodeMS</vt:lpstr>
      <vt:lpstr>MS PGothic</vt:lpstr>
      <vt:lpstr>Arial</vt:lpstr>
      <vt:lpstr>Avenir Book</vt:lpstr>
      <vt:lpstr>Avenir Heavy</vt:lpstr>
      <vt:lpstr>Avenir Heavy Oblique</vt:lpstr>
      <vt:lpstr>Avenir Medium</vt:lpstr>
      <vt:lpstr>Calibri</vt:lpstr>
      <vt:lpstr>Calibri Light</vt:lpstr>
      <vt:lpstr>LucidaGrande</vt:lpstr>
      <vt:lpstr>Open Sans Extrabold</vt:lpstr>
      <vt:lpstr>Open Sans Light</vt:lpstr>
      <vt:lpstr>Times New Roman</vt:lpstr>
      <vt:lpstr>Wingdings</vt:lpstr>
      <vt:lpstr>Office Theme</vt:lpstr>
      <vt:lpstr>3_Office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Soporte Operadora Ming</cp:lastModifiedBy>
  <cp:revision>457</cp:revision>
  <dcterms:created xsi:type="dcterms:W3CDTF">2018-04-14T02:05:29Z</dcterms:created>
  <dcterms:modified xsi:type="dcterms:W3CDTF">2018-06-14T13:46:30Z</dcterms:modified>
</cp:coreProperties>
</file>