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351" r:id="rId3"/>
    <p:sldId id="365" r:id="rId4"/>
    <p:sldId id="347" r:id="rId5"/>
    <p:sldId id="305" r:id="rId6"/>
    <p:sldId id="352" r:id="rId7"/>
    <p:sldId id="359" r:id="rId8"/>
    <p:sldId id="358" r:id="rId9"/>
    <p:sldId id="356" r:id="rId10"/>
    <p:sldId id="306" r:id="rId11"/>
    <p:sldId id="355" r:id="rId12"/>
    <p:sldId id="346" r:id="rId13"/>
    <p:sldId id="307" r:id="rId14"/>
    <p:sldId id="308" r:id="rId15"/>
    <p:sldId id="309" r:id="rId16"/>
    <p:sldId id="310" r:id="rId17"/>
    <p:sldId id="364" r:id="rId18"/>
    <p:sldId id="360" r:id="rId19"/>
    <p:sldId id="354" r:id="rId20"/>
    <p:sldId id="323" r:id="rId21"/>
    <p:sldId id="363" r:id="rId22"/>
    <p:sldId id="266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9"/>
  </p:normalViewPr>
  <p:slideViewPr>
    <p:cSldViewPr snapToGrid="0" snapToObjects="1">
      <p:cViewPr varScale="1">
        <p:scale>
          <a:sx n="120" d="100"/>
          <a:sy n="120" d="100"/>
        </p:scale>
        <p:origin x="166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8E622E2-4F3F-B34E-A020-AE7378B829A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108F886-D3E1-E64D-96FF-13D70AF2E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E37F729-3540-A44F-AFE5-FD4995F16A6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E7E8EDF-35D7-7942-9BAC-E207580A9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80471" y="409827"/>
            <a:ext cx="4784167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88752" y="1577081"/>
            <a:ext cx="3532101" cy="3534083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9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38233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185655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133076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95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88029" y="1549400"/>
            <a:ext cx="3621088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25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492487" y="409827"/>
            <a:ext cx="467215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Text Box 10"/>
          <p:cNvSpPr txBox="1"/>
          <p:nvPr userDrawn="1"/>
        </p:nvSpPr>
        <p:spPr>
          <a:xfrm>
            <a:off x="6611556" y="477837"/>
            <a:ext cx="2468943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s-CO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 2081, Panama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8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lmeplus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 b="9077"/>
          <a:stretch>
            <a:fillRect/>
          </a:stretch>
        </p:blipFill>
        <p:spPr/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2388" y="2228850"/>
            <a:ext cx="9231313" cy="1651000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9199151 w 22351"/>
              <a:gd name="T1" fmla="*/ 1223910 h 2552"/>
              <a:gd name="T2" fmla="*/ 9199151 w 22351"/>
              <a:gd name="T3" fmla="*/ 275452 h 2552"/>
              <a:gd name="T4" fmla="*/ 3476333 w 22351"/>
              <a:gd name="T5" fmla="*/ 435050 h 2552"/>
              <a:gd name="T6" fmla="*/ 0 w 22351"/>
              <a:gd name="T7" fmla="*/ 318236 h 2552"/>
              <a:gd name="T8" fmla="*/ 0 w 22351"/>
              <a:gd name="T9" fmla="*/ 1226313 h 2552"/>
              <a:gd name="T10" fmla="*/ 9199151 w 22351"/>
              <a:gd name="T11" fmla="*/ 1223910 h 2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982127" y="6405563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50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4" y="2431846"/>
            <a:ext cx="923131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Agenda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Item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 11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100" dirty="0" smtClean="0">
              <a:solidFill>
                <a:srgbClr val="FFFFFF"/>
              </a:solidFill>
              <a:latin typeface="Avenir Heavy" charset="0"/>
              <a:ea typeface="ＭＳ Ｐゴシック" charset="-128"/>
              <a:cs typeface="Avenir Heavy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SAP Monitoring &amp; Evaluation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Sub-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Item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 1: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Monitoring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progress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with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 SAP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Actions</a:t>
            </a:r>
            <a:r>
              <a:rPr lang="es-CO" sz="20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 </a:t>
            </a:r>
            <a:r>
              <a:rPr lang="es-CO" sz="2000" dirty="0" err="1" smtClean="0">
                <a:solidFill>
                  <a:srgbClr val="FFFFFF"/>
                </a:solidFill>
                <a:latin typeface="Avenir Heavy" charset="0"/>
                <a:ea typeface="ＭＳ Ｐゴシック" charset="-128"/>
              </a:rPr>
              <a:t>implementation</a:t>
            </a:r>
            <a:endParaRPr lang="en-US" sz="2400" dirty="0"/>
          </a:p>
        </p:txBody>
      </p:sp>
      <p:sp>
        <p:nvSpPr>
          <p:cNvPr id="13" name="Text Box 10"/>
          <p:cNvSpPr txBox="1"/>
          <p:nvPr/>
        </p:nvSpPr>
        <p:spPr>
          <a:xfrm>
            <a:off x="6590414" y="477837"/>
            <a:ext cx="2468943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s-CO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 2018, Panama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1798123"/>
            <a:ext cx="8401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Identification/Definition of the </a:t>
            </a:r>
            <a:r>
              <a:rPr lang="en-US" sz="2400" b="1" dirty="0" smtClean="0">
                <a:solidFill>
                  <a:srgbClr val="0070C0"/>
                </a:solidFill>
              </a:rPr>
              <a:t>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</a:t>
            </a:r>
            <a:r>
              <a:rPr lang="en-US" sz="2400" b="1" dirty="0" smtClean="0">
                <a:solidFill>
                  <a:srgbClr val="0070C0"/>
                </a:solidFill>
              </a:rPr>
              <a:t>Methodological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Baseline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Current value(s)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Target value(s)</a:t>
            </a:r>
            <a:r>
              <a:rPr lang="en-US" sz="2400" dirty="0" smtClean="0"/>
              <a:t> (where possible/desirable)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050" y="177800"/>
            <a:ext cx="741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CONCEPTUAL APPROACH TO THE MONITORING OF SAP ACTIONS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0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8850" y="547739"/>
            <a:ext cx="7886700" cy="38425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700" b="1" dirty="0" smtClean="0">
                <a:solidFill>
                  <a:srgbClr val="C00000"/>
                </a:solidFill>
              </a:rPr>
              <a:t>a number of considerations…</a:t>
            </a: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678" y="1857110"/>
            <a:ext cx="8667947" cy="3393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Can/should</a:t>
            </a:r>
            <a:r>
              <a:rPr lang="en-US" sz="2000" b="1" dirty="0" smtClean="0"/>
              <a:t> </a:t>
            </a:r>
            <a:r>
              <a:rPr lang="en-US" sz="2000" dirty="0" smtClean="0"/>
              <a:t>the action be monitored and evaluated with </a:t>
            </a:r>
            <a:r>
              <a:rPr lang="en-US" sz="2000" b="1" dirty="0" smtClean="0"/>
              <a:t>one single indicator?</a:t>
            </a:r>
          </a:p>
          <a:p>
            <a:pPr eaLnBrk="1" hangingPunct="1">
              <a:buFont typeface="Arial" charset="0"/>
              <a:buAutoNum type="arabicPeriod"/>
            </a:pPr>
            <a:endParaRPr lang="en-US" sz="900" b="1" dirty="0" smtClean="0"/>
          </a:p>
          <a:p>
            <a:pPr eaLnBrk="1" hangingPunct="1">
              <a:buFont typeface="Arial" charset="0"/>
              <a:buAutoNum type="arabicPeriod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the indicator(s) be </a:t>
            </a:r>
            <a:r>
              <a:rPr lang="en-US" sz="2000" b="1" i="1" dirty="0" smtClean="0">
                <a:solidFill>
                  <a:srgbClr val="0070C0"/>
                </a:solidFill>
              </a:rPr>
              <a:t>quantitative?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qualitative?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	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(number, percentage, binary (1/0; YES/NO, categories, descriptive)</a:t>
            </a:r>
          </a:p>
          <a:p>
            <a:pPr marL="0" indent="0" eaLnBrk="1" hangingPunct="1">
              <a:buFont typeface="Arial" charset="0"/>
              <a:buNone/>
            </a:pPr>
            <a:endParaRPr lang="en-US" sz="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4.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level of </a:t>
            </a:r>
            <a:r>
              <a:rPr lang="en-US" sz="2000" b="1" i="1" dirty="0" smtClean="0">
                <a:solidFill>
                  <a:srgbClr val="0070C0"/>
                </a:solidFill>
              </a:rPr>
              <a:t>objectivity/subjectivity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be associated with the indicator?</a:t>
            </a:r>
          </a:p>
          <a:p>
            <a:pPr marL="0" indent="0" eaLnBrk="1" hangingPunct="1">
              <a:buFont typeface="Arial" charset="0"/>
              <a:buNone/>
            </a:pPr>
            <a:endParaRPr lang="en-US" sz="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5.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targets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clear?</a:t>
            </a:r>
          </a:p>
          <a:p>
            <a:pPr marL="0" indent="0" eaLnBrk="1" hangingPunct="1">
              <a:buFont typeface="Arial" charset="0"/>
              <a:buNone/>
            </a:pPr>
            <a:r>
              <a:rPr lang="es-C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(</a:t>
            </a:r>
            <a:r>
              <a:rPr lang="es-CO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specified</a:t>
            </a:r>
            <a:r>
              <a:rPr lang="es-C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SAP? </a:t>
            </a:r>
            <a:r>
              <a:rPr lang="es-CO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</a:t>
            </a:r>
            <a:r>
              <a:rPr lang="es-C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regional/global </a:t>
            </a:r>
            <a:r>
              <a:rPr lang="es-CO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commitments</a:t>
            </a:r>
            <a:r>
              <a:rPr lang="es-C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94" y="24519"/>
            <a:ext cx="860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SAP ACTION MONITORING – CONCEPTUAL APPROACH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4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56287"/>
              </p:ext>
            </p:extLst>
          </p:nvPr>
        </p:nvGraphicFramePr>
        <p:xfrm>
          <a:off x="208044" y="1305280"/>
          <a:ext cx="8788728" cy="162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625"/>
                <a:gridCol w="2701661"/>
                <a:gridCol w="311586"/>
                <a:gridCol w="382400"/>
                <a:gridCol w="523234"/>
                <a:gridCol w="730191"/>
                <a:gridCol w="693987"/>
                <a:gridCol w="743558"/>
                <a:gridCol w="2301486"/>
              </a:tblGrid>
              <a:tr h="324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Action description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F/P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OA/P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SUBTYPE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Description, comments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Level of objectivity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Indicator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4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Decide upon and establish an 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interim coordination mechanism </a:t>
                      </a:r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amongst the regional sub-arrangements for sustainable 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fisheries </a:t>
                      </a:r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and for the 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protection of the marine environment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Semi-numeric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Discrete </a:t>
                      </a:r>
                      <a:r>
                        <a:rPr lang="en-US" sz="1100" u="none" strike="noStrike" dirty="0" smtClean="0">
                          <a:effectLst/>
                        </a:rPr>
                        <a:t>integer (categories)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highly desirable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highly objective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Status of the ICM establishment </a:t>
                      </a:r>
                      <a:endParaRPr lang="en-US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fontAlgn="b"/>
                      <a:endParaRPr lang="en-US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0=not initiated; 1=options proposed; 2=final option identified; 3=ICM established)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3" marR="4313" marT="431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98249"/>
              </p:ext>
            </p:extLst>
          </p:nvPr>
        </p:nvGraphicFramePr>
        <p:xfrm>
          <a:off x="201564" y="3147137"/>
          <a:ext cx="8795208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21"/>
                <a:gridCol w="2695784"/>
                <a:gridCol w="311085"/>
                <a:gridCol w="360575"/>
                <a:gridCol w="685800"/>
                <a:gridCol w="593888"/>
                <a:gridCol w="671660"/>
                <a:gridCol w="749431"/>
                <a:gridCol w="2326064"/>
              </a:tblGrid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Establish and/or enhance the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capacity 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of the regional, sub-regional and national fisheries institutions to develop and implement harmonized management and conservation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measures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with special focus on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Illegal, Unreported and Unregulated Fishing (IUU) 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Monitoring, Control &amp; Surveillance (MCS)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Discrete integer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highly objective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Number of countries which have endorsed an IUU </a:t>
                      </a:r>
                      <a:r>
                        <a:rPr lang="en-US" sz="1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NPoA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994" y="75319"/>
            <a:ext cx="860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/>
              <a:t>Draft</a:t>
            </a:r>
            <a:r>
              <a:rPr lang="es-CO" sz="2800" b="1" dirty="0" smtClean="0"/>
              <a:t> EXAMPLES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1564" y="5219700"/>
            <a:ext cx="257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</a:t>
            </a:r>
            <a:r>
              <a:rPr lang="es-CO" sz="1200" dirty="0" smtClean="0"/>
              <a:t>  =  </a:t>
            </a:r>
            <a:r>
              <a:rPr lang="es-CO" sz="1200" b="1" dirty="0" smtClean="0"/>
              <a:t>F</a:t>
            </a:r>
            <a:r>
              <a:rPr lang="es-CO" sz="1200" dirty="0" smtClean="0"/>
              <a:t>ull </a:t>
            </a:r>
            <a:r>
              <a:rPr lang="es-CO" sz="1200" b="1" dirty="0" err="1" smtClean="0"/>
              <a:t>C</a:t>
            </a:r>
            <a:r>
              <a:rPr lang="es-CO" sz="1200" dirty="0" err="1" smtClean="0"/>
              <a:t>overage</a:t>
            </a:r>
            <a:endParaRPr lang="es-CO" sz="1200" dirty="0" smtClean="0"/>
          </a:p>
          <a:p>
            <a:r>
              <a:rPr lang="es-CO" sz="1200" b="1" dirty="0" smtClean="0"/>
              <a:t>P</a:t>
            </a:r>
            <a:r>
              <a:rPr lang="es-CO" sz="1200" dirty="0" smtClean="0"/>
              <a:t>  =  </a:t>
            </a:r>
            <a:r>
              <a:rPr lang="es-CO" sz="1200" b="1" dirty="0" err="1" smtClean="0"/>
              <a:t>P</a:t>
            </a:r>
            <a:r>
              <a:rPr lang="es-CO" sz="1200" dirty="0" err="1" smtClean="0"/>
              <a:t>artial</a:t>
            </a:r>
            <a:r>
              <a:rPr lang="es-CO" sz="1200" dirty="0" smtClean="0"/>
              <a:t> </a:t>
            </a:r>
            <a:r>
              <a:rPr lang="es-CO" sz="1200" dirty="0" err="1" smtClean="0"/>
              <a:t>coverage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18456" y="5230664"/>
            <a:ext cx="34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OA</a:t>
            </a:r>
            <a:r>
              <a:rPr lang="es-CO" sz="1200" dirty="0" smtClean="0"/>
              <a:t>  =  </a:t>
            </a:r>
            <a:r>
              <a:rPr lang="es-CO" sz="1200" b="1" dirty="0" err="1" smtClean="0"/>
              <a:t>O</a:t>
            </a:r>
            <a:r>
              <a:rPr lang="es-CO" sz="1200" dirty="0" err="1" smtClean="0"/>
              <a:t>ver-</a:t>
            </a:r>
            <a:r>
              <a:rPr lang="es-CO" sz="1200" b="1" dirty="0" err="1" smtClean="0"/>
              <a:t>A</a:t>
            </a:r>
            <a:r>
              <a:rPr lang="es-CO" sz="1200" dirty="0" err="1" smtClean="0"/>
              <a:t>rching</a:t>
            </a:r>
            <a:r>
              <a:rPr lang="es-CO" sz="1200" dirty="0" smtClean="0"/>
              <a:t> (status of </a:t>
            </a:r>
            <a:r>
              <a:rPr lang="es-CO" sz="1200" dirty="0" err="1" smtClean="0"/>
              <a:t>Action</a:t>
            </a:r>
            <a:r>
              <a:rPr lang="es-CO" sz="1200" dirty="0" smtClean="0"/>
              <a:t> as a </a:t>
            </a:r>
            <a:r>
              <a:rPr lang="es-CO" sz="1200" dirty="0" err="1" smtClean="0"/>
              <a:t>whole</a:t>
            </a:r>
            <a:r>
              <a:rPr lang="es-CO" sz="1200" dirty="0" smtClean="0"/>
              <a:t>)</a:t>
            </a:r>
          </a:p>
          <a:p>
            <a:r>
              <a:rPr lang="es-CO" sz="1200" b="1" dirty="0" smtClean="0"/>
              <a:t>P</a:t>
            </a:r>
            <a:r>
              <a:rPr lang="es-CO" sz="1200" dirty="0" smtClean="0"/>
              <a:t>     =  </a:t>
            </a:r>
            <a:r>
              <a:rPr lang="es-CO" sz="1200" b="1" dirty="0" err="1" smtClean="0"/>
              <a:t>P</a:t>
            </a:r>
            <a:r>
              <a:rPr lang="es-CO" sz="1200" dirty="0" err="1" smtClean="0"/>
              <a:t>artial</a:t>
            </a:r>
            <a:r>
              <a:rPr lang="es-CO" sz="1200" dirty="0" smtClean="0"/>
              <a:t> (</a:t>
            </a:r>
            <a:r>
              <a:rPr lang="es-CO" sz="1200" dirty="0" err="1" smtClean="0"/>
              <a:t>distinct</a:t>
            </a:r>
            <a:r>
              <a:rPr lang="es-CO" sz="1200" dirty="0" smtClean="0"/>
              <a:t> </a:t>
            </a:r>
            <a:r>
              <a:rPr lang="es-CO" sz="1200" dirty="0" err="1" smtClean="0"/>
              <a:t>aspects</a:t>
            </a:r>
            <a:r>
              <a:rPr lang="es-CO" sz="1200" dirty="0" smtClean="0"/>
              <a:t> of the </a:t>
            </a:r>
            <a:r>
              <a:rPr lang="es-CO" sz="1200" dirty="0" err="1" smtClean="0"/>
              <a:t>Action</a:t>
            </a:r>
            <a:r>
              <a:rPr lang="es-CO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9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0"/>
            <a:ext cx="7721775" cy="5719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3463" y="6244431"/>
            <a:ext cx="3613150" cy="369332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10-year CLME+ SAP: 2015-2025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60450" y="628650"/>
            <a:ext cx="7340600" cy="1968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463" y="6244431"/>
            <a:ext cx="3613150" cy="369332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10-year CLME+ SAP: 2015-2025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44" y="115527"/>
            <a:ext cx="7093025" cy="5617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65956" y="2190750"/>
            <a:ext cx="7340600" cy="4191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463" y="6244431"/>
            <a:ext cx="3613150" cy="369332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10-year CLME+ SAP: 2015-2025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9" y="600076"/>
            <a:ext cx="74866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463" y="6244431"/>
            <a:ext cx="3613150" cy="369332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10-year CLME+ SAP: 2015-2025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375025"/>
            <a:ext cx="7486650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44463"/>
            <a:ext cx="75152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918" y="172757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sng" dirty="0" smtClean="0"/>
              <a:t>DEVELOPMENT &amp; ADOPTION PROCESS </a:t>
            </a:r>
          </a:p>
          <a:p>
            <a:pPr algn="ctr"/>
            <a:r>
              <a:rPr lang="es-CO" sz="2400" b="1" u="sng" dirty="0" smtClean="0"/>
              <a:t>FOR THE SAP M&amp;E FRAMEWORK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4247" y="1125697"/>
            <a:ext cx="78243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/>
              <a:t>pre-</a:t>
            </a:r>
            <a:r>
              <a:rPr lang="es-CO" dirty="0" err="1"/>
              <a:t>endorsement</a:t>
            </a:r>
            <a:r>
              <a:rPr lang="es-CO" dirty="0"/>
              <a:t> and </a:t>
            </a:r>
            <a:r>
              <a:rPr lang="es-CO" dirty="0" err="1"/>
              <a:t>adoption</a:t>
            </a:r>
            <a:r>
              <a:rPr lang="es-CO" dirty="0"/>
              <a:t> of </a:t>
            </a:r>
            <a:r>
              <a:rPr lang="es-CO" dirty="0">
                <a:solidFill>
                  <a:srgbClr val="0070C0"/>
                </a:solidFill>
              </a:rPr>
              <a:t>Conceptual </a:t>
            </a:r>
            <a:r>
              <a:rPr lang="es-CO" dirty="0" err="1">
                <a:solidFill>
                  <a:srgbClr val="0070C0"/>
                </a:solidFill>
              </a:rPr>
              <a:t>Approach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/>
              <a:t>by</a:t>
            </a:r>
            <a:r>
              <a:rPr lang="es-CO" dirty="0"/>
              <a:t> PEG and ICM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err="1"/>
              <a:t>endorsement</a:t>
            </a:r>
            <a:r>
              <a:rPr lang="es-CO" dirty="0"/>
              <a:t> of Conceptual </a:t>
            </a:r>
            <a:r>
              <a:rPr lang="es-CO" dirty="0" err="1"/>
              <a:t>Approach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countries</a:t>
            </a:r>
            <a:r>
              <a:rPr lang="es-CO" dirty="0"/>
              <a:t> (</a:t>
            </a:r>
            <a:r>
              <a:rPr lang="es-CO" dirty="0">
                <a:solidFill>
                  <a:srgbClr val="C00000"/>
                </a:solidFill>
              </a:rPr>
              <a:t>CLME+ PSC</a:t>
            </a:r>
            <a:r>
              <a:rPr lang="es-CO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PCU, PEG, ICM, JWG </a:t>
            </a:r>
            <a:r>
              <a:rPr lang="es-CO" dirty="0" err="1" smtClean="0"/>
              <a:t>work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Monitoring</a:t>
            </a:r>
            <a:r>
              <a:rPr lang="es-CO" dirty="0" smtClean="0"/>
              <a:t> Framework (</a:t>
            </a:r>
            <a:r>
              <a:rPr lang="es-CO" dirty="0" err="1" smtClean="0"/>
              <a:t>indicators</a:t>
            </a:r>
            <a:r>
              <a:rPr lang="es-CO" dirty="0" smtClean="0"/>
              <a:t>, </a:t>
            </a:r>
            <a:r>
              <a:rPr lang="es-CO" dirty="0" err="1" smtClean="0"/>
              <a:t>sheets</a:t>
            </a:r>
            <a:r>
              <a:rPr lang="es-CO" dirty="0" smtClean="0"/>
              <a:t>,…)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/>
              <a:t>p</a:t>
            </a:r>
            <a:r>
              <a:rPr lang="es-CO" dirty="0" smtClean="0"/>
              <a:t>re-</a:t>
            </a:r>
            <a:r>
              <a:rPr lang="es-CO" dirty="0" err="1" smtClean="0"/>
              <a:t>endorsement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ICM of</a:t>
            </a: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s-CO" dirty="0" err="1" smtClean="0">
                <a:solidFill>
                  <a:srgbClr val="0070C0"/>
                </a:solidFill>
              </a:rPr>
              <a:t>Indicators</a:t>
            </a:r>
            <a:endParaRPr lang="es-CO" dirty="0" smtClean="0">
              <a:solidFill>
                <a:srgbClr val="0070C0"/>
              </a:solidFill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s-CO" dirty="0" err="1" smtClean="0">
                <a:solidFill>
                  <a:srgbClr val="0070C0"/>
                </a:solidFill>
              </a:rPr>
              <a:t>Sheets</a:t>
            </a:r>
            <a:endParaRPr lang="es-CO" dirty="0" smtClean="0">
              <a:solidFill>
                <a:srgbClr val="0070C0"/>
              </a:solidFill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0070C0"/>
                </a:solidFill>
              </a:rPr>
              <a:t>Target </a:t>
            </a:r>
            <a:r>
              <a:rPr lang="es-CO" dirty="0" err="1" smtClean="0">
                <a:solidFill>
                  <a:srgbClr val="0070C0"/>
                </a:solidFill>
              </a:rPr>
              <a:t>Value</a:t>
            </a:r>
            <a:endParaRPr lang="es-CO" dirty="0" smtClean="0">
              <a:solidFill>
                <a:srgbClr val="0070C0"/>
              </a:solidFill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s-CO" dirty="0" err="1">
                <a:solidFill>
                  <a:srgbClr val="0070C0"/>
                </a:solidFill>
              </a:rPr>
              <a:t>B</a:t>
            </a:r>
            <a:r>
              <a:rPr lang="es-CO" dirty="0" err="1" smtClean="0">
                <a:solidFill>
                  <a:srgbClr val="0070C0"/>
                </a:solidFill>
              </a:rPr>
              <a:t>aseline</a:t>
            </a:r>
            <a:r>
              <a:rPr lang="es-CO" dirty="0" smtClean="0">
                <a:solidFill>
                  <a:srgbClr val="0070C0"/>
                </a:solidFill>
              </a:rPr>
              <a:t>, </a:t>
            </a:r>
            <a:r>
              <a:rPr lang="es-CO" dirty="0" err="1" smtClean="0">
                <a:solidFill>
                  <a:srgbClr val="0070C0"/>
                </a:solidFill>
              </a:rPr>
              <a:t>current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value</a:t>
            </a:r>
            <a:endParaRPr lang="es-CO" dirty="0" smtClean="0">
              <a:solidFill>
                <a:srgbClr val="0070C0"/>
              </a:solidFill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dirty="0" smtClean="0"/>
              <a:t>Final </a:t>
            </a:r>
            <a:r>
              <a:rPr lang="es-CO" dirty="0" err="1" smtClean="0"/>
              <a:t>Endorsement</a:t>
            </a:r>
            <a:r>
              <a:rPr lang="es-CO" dirty="0" smtClean="0"/>
              <a:t> of </a:t>
            </a:r>
            <a:r>
              <a:rPr lang="es-CO" dirty="0" err="1" smtClean="0"/>
              <a:t>Indicators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ICM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dirty="0"/>
          </a:p>
          <a:p>
            <a:r>
              <a:rPr lang="es-CO" sz="1600" i="1" dirty="0" smtClean="0">
                <a:solidFill>
                  <a:srgbClr val="C00000"/>
                </a:solidFill>
              </a:rPr>
              <a:t>Note: Targets </a:t>
            </a:r>
            <a:r>
              <a:rPr lang="es-CO" sz="1600" i="1" dirty="0" err="1" smtClean="0">
                <a:solidFill>
                  <a:srgbClr val="C00000"/>
                </a:solidFill>
              </a:rPr>
              <a:t>not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directly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harvested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from</a:t>
            </a:r>
            <a:r>
              <a:rPr lang="es-CO" sz="1600" i="1" dirty="0" smtClean="0">
                <a:solidFill>
                  <a:srgbClr val="C00000"/>
                </a:solidFill>
              </a:rPr>
              <a:t> SAP </a:t>
            </a:r>
            <a:r>
              <a:rPr lang="es-CO" sz="1600" i="1" dirty="0" err="1" smtClean="0">
                <a:solidFill>
                  <a:srgbClr val="C00000"/>
                </a:solidFill>
              </a:rPr>
              <a:t>or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other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international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commitments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may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need</a:t>
            </a:r>
            <a:r>
              <a:rPr lang="es-CO" sz="1600" i="1" dirty="0" smtClean="0">
                <a:solidFill>
                  <a:srgbClr val="C00000"/>
                </a:solidFill>
              </a:rPr>
              <a:t> to be </a:t>
            </a:r>
            <a:r>
              <a:rPr lang="es-CO" sz="1600" i="1" dirty="0" err="1" smtClean="0">
                <a:solidFill>
                  <a:srgbClr val="C00000"/>
                </a:solidFill>
              </a:rPr>
              <a:t>submitted</a:t>
            </a:r>
            <a:r>
              <a:rPr lang="es-CO" sz="1600" i="1" dirty="0" smtClean="0">
                <a:solidFill>
                  <a:srgbClr val="C00000"/>
                </a:solidFill>
              </a:rPr>
              <a:t> to </a:t>
            </a:r>
            <a:r>
              <a:rPr lang="es-CO" sz="1600" i="1" dirty="0" err="1" smtClean="0">
                <a:solidFill>
                  <a:srgbClr val="C00000"/>
                </a:solidFill>
              </a:rPr>
              <a:t>countries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for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their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approval</a:t>
            </a:r>
            <a:r>
              <a:rPr lang="es-CO" sz="1600" i="1" dirty="0">
                <a:solidFill>
                  <a:srgbClr val="C00000"/>
                </a:solidFill>
              </a:rPr>
              <a:t> </a:t>
            </a:r>
            <a:r>
              <a:rPr lang="es-CO" sz="1600" i="1" dirty="0" smtClean="0">
                <a:solidFill>
                  <a:srgbClr val="C00000"/>
                </a:solidFill>
              </a:rPr>
              <a:t>(meetings of </a:t>
            </a:r>
            <a:r>
              <a:rPr lang="es-CO" sz="1600" i="1" dirty="0" err="1" smtClean="0">
                <a:solidFill>
                  <a:srgbClr val="C00000"/>
                </a:solidFill>
              </a:rPr>
              <a:t>relevant</a:t>
            </a:r>
            <a:r>
              <a:rPr lang="es-CO" sz="1600" i="1" dirty="0" smtClean="0">
                <a:solidFill>
                  <a:srgbClr val="C00000"/>
                </a:solidFill>
              </a:rPr>
              <a:t> </a:t>
            </a:r>
            <a:r>
              <a:rPr lang="es-CO" sz="1600" i="1" dirty="0" err="1" smtClean="0">
                <a:solidFill>
                  <a:srgbClr val="C00000"/>
                </a:solidFill>
              </a:rPr>
              <a:t>IGO’s</a:t>
            </a:r>
            <a:r>
              <a:rPr lang="es-CO" sz="1600" i="1" dirty="0" smtClean="0">
                <a:solidFill>
                  <a:srgbClr val="C00000"/>
                </a:solidFill>
              </a:rPr>
              <a:t>,…)</a:t>
            </a:r>
            <a:endParaRPr lang="en-US" sz="1600" i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0" y="3289300"/>
            <a:ext cx="1244600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8600" y="2901810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 smtClean="0"/>
              <a:t>whenever</a:t>
            </a:r>
            <a:r>
              <a:rPr lang="es-CO" sz="1200" dirty="0" smtClean="0"/>
              <a:t> posible, to be </a:t>
            </a:r>
            <a:r>
              <a:rPr lang="es-CO" sz="1200" dirty="0" err="1"/>
              <a:t>d</a:t>
            </a:r>
            <a:r>
              <a:rPr lang="es-CO" sz="1200" dirty="0" err="1" smtClean="0"/>
              <a:t>erived</a:t>
            </a:r>
            <a:r>
              <a:rPr lang="es-CO" sz="1200" dirty="0" smtClean="0"/>
              <a:t> </a:t>
            </a:r>
            <a:r>
              <a:rPr lang="es-CO" sz="1200" dirty="0" err="1" smtClean="0"/>
              <a:t>from</a:t>
            </a:r>
            <a:r>
              <a:rPr lang="es-CO" sz="1200" dirty="0" smtClean="0"/>
              <a:t> SAP and/</a:t>
            </a:r>
            <a:r>
              <a:rPr lang="es-CO" sz="1200" dirty="0" err="1" smtClean="0"/>
              <a:t>or</a:t>
            </a:r>
            <a:r>
              <a:rPr lang="es-CO" sz="1200" dirty="0" smtClean="0"/>
              <a:t> </a:t>
            </a:r>
            <a:r>
              <a:rPr lang="es-CO" sz="1200" dirty="0" err="1" smtClean="0"/>
              <a:t>other</a:t>
            </a:r>
            <a:r>
              <a:rPr lang="es-CO" sz="1200" dirty="0" smtClean="0"/>
              <a:t> </a:t>
            </a:r>
            <a:r>
              <a:rPr lang="es-CO" sz="1200" dirty="0" err="1" smtClean="0"/>
              <a:t>existing</a:t>
            </a:r>
            <a:r>
              <a:rPr lang="es-CO" sz="1200" dirty="0" smtClean="0"/>
              <a:t> regional/global </a:t>
            </a:r>
            <a:r>
              <a:rPr lang="es-CO" sz="1200" dirty="0" err="1" smtClean="0"/>
              <a:t>commitments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09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618" y="218786"/>
            <a:ext cx="840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sng" dirty="0" smtClean="0"/>
              <a:t>TIMELINE – PROGRESS TO DATE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8618" y="912226"/>
            <a:ext cx="84709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smtClean="0"/>
              <a:t>2016			</a:t>
            </a:r>
            <a:r>
              <a:rPr lang="es-CO" sz="1400" dirty="0" err="1" smtClean="0"/>
              <a:t>Recruitment</a:t>
            </a:r>
            <a:r>
              <a:rPr lang="es-CO" sz="1400" dirty="0" smtClean="0"/>
              <a:t> of CLME+ Environmental </a:t>
            </a:r>
            <a:r>
              <a:rPr lang="es-CO" sz="1400" dirty="0" err="1" smtClean="0"/>
              <a:t>Mapping</a:t>
            </a:r>
            <a:r>
              <a:rPr lang="es-CO" sz="1400" dirty="0" smtClean="0"/>
              <a:t> &amp; </a:t>
            </a:r>
            <a:r>
              <a:rPr lang="es-CO" sz="1400" dirty="0" err="1" smtClean="0"/>
              <a:t>Reporting</a:t>
            </a:r>
            <a:r>
              <a:rPr lang="es-CO" sz="1400" dirty="0" smtClean="0"/>
              <a:t> </a:t>
            </a:r>
            <a:r>
              <a:rPr lang="es-CO" sz="1400" dirty="0" err="1" smtClean="0"/>
              <a:t>Specialist</a:t>
            </a:r>
            <a:r>
              <a:rPr lang="es-CO" sz="1400" dirty="0" smtClean="0"/>
              <a:t> (EMRS)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err="1" smtClean="0"/>
              <a:t>July</a:t>
            </a:r>
            <a:r>
              <a:rPr lang="es-CO" sz="1400" dirty="0" smtClean="0"/>
              <a:t> 2017		</a:t>
            </a:r>
            <a:r>
              <a:rPr lang="es-CO" sz="1400" b="1" dirty="0" smtClean="0">
                <a:solidFill>
                  <a:srgbClr val="0070C0"/>
                </a:solidFill>
              </a:rPr>
              <a:t>CLME+ SAP ICM </a:t>
            </a:r>
            <a:r>
              <a:rPr lang="es-CO" sz="1400" b="1" dirty="0" err="1" smtClean="0">
                <a:solidFill>
                  <a:srgbClr val="0070C0"/>
                </a:solidFill>
              </a:rPr>
              <a:t>established</a:t>
            </a:r>
            <a:r>
              <a:rPr lang="es-CO" sz="1400" b="1" dirty="0" smtClean="0">
                <a:solidFill>
                  <a:srgbClr val="0070C0"/>
                </a:solidFill>
              </a:rPr>
              <a:t>, mandate </a:t>
            </a:r>
            <a:r>
              <a:rPr lang="es-CO" sz="1400" b="1" dirty="0" err="1" smtClean="0">
                <a:solidFill>
                  <a:srgbClr val="0070C0"/>
                </a:solidFill>
              </a:rPr>
              <a:t>includes</a:t>
            </a:r>
            <a:r>
              <a:rPr lang="es-CO" sz="1400" b="1" dirty="0" smtClean="0">
                <a:solidFill>
                  <a:srgbClr val="0070C0"/>
                </a:solidFill>
              </a:rPr>
              <a:t>: </a:t>
            </a:r>
            <a:r>
              <a:rPr lang="es-CO" sz="1400" b="1" dirty="0" err="1" smtClean="0">
                <a:solidFill>
                  <a:srgbClr val="0070C0"/>
                </a:solidFill>
              </a:rPr>
              <a:t>support</a:t>
            </a:r>
            <a:r>
              <a:rPr lang="es-CO" sz="1400" b="1" dirty="0" smtClean="0">
                <a:solidFill>
                  <a:srgbClr val="0070C0"/>
                </a:solidFill>
              </a:rPr>
              <a:t> SAP M&amp;E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smtClean="0"/>
              <a:t>2017			</a:t>
            </a:r>
            <a:r>
              <a:rPr lang="es-CO" sz="1400" b="1" dirty="0" smtClean="0">
                <a:solidFill>
                  <a:srgbClr val="0070C0"/>
                </a:solidFill>
              </a:rPr>
              <a:t>Conceptual </a:t>
            </a:r>
            <a:r>
              <a:rPr lang="es-CO" sz="1400" b="1" dirty="0" err="1" smtClean="0">
                <a:solidFill>
                  <a:srgbClr val="0070C0"/>
                </a:solidFill>
              </a:rPr>
              <a:t>approach</a:t>
            </a:r>
            <a:r>
              <a:rPr lang="es-CO" sz="1400" b="1" dirty="0" smtClean="0">
                <a:solidFill>
                  <a:srgbClr val="0070C0"/>
                </a:solidFill>
              </a:rPr>
              <a:t> </a:t>
            </a:r>
            <a:r>
              <a:rPr lang="es-CO" sz="1400" b="1" dirty="0" err="1" smtClean="0">
                <a:solidFill>
                  <a:srgbClr val="0070C0"/>
                </a:solidFill>
              </a:rPr>
              <a:t>developed</a:t>
            </a:r>
            <a:endParaRPr lang="es-CO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smtClean="0"/>
              <a:t>2017			</a:t>
            </a:r>
            <a:r>
              <a:rPr lang="es-CO" sz="1400" dirty="0" err="1" smtClean="0"/>
              <a:t>Draft</a:t>
            </a:r>
            <a:r>
              <a:rPr lang="es-CO" sz="1400" dirty="0" smtClean="0"/>
              <a:t> </a:t>
            </a:r>
            <a:r>
              <a:rPr lang="es-CO" sz="1400" dirty="0" err="1" smtClean="0"/>
              <a:t>indicators</a:t>
            </a:r>
            <a:r>
              <a:rPr lang="es-CO" sz="1400" dirty="0" smtClean="0"/>
              <a:t> (</a:t>
            </a:r>
            <a:r>
              <a:rPr lang="es-CO" sz="1400" dirty="0" err="1" smtClean="0"/>
              <a:t>partial</a:t>
            </a:r>
            <a:r>
              <a:rPr lang="es-CO" sz="1400" dirty="0" smtClean="0"/>
              <a:t> set) </a:t>
            </a:r>
            <a:r>
              <a:rPr lang="es-CO" sz="1400" dirty="0" err="1" smtClean="0"/>
              <a:t>prepared</a:t>
            </a:r>
            <a:r>
              <a:rPr lang="es-CO" sz="1400" dirty="0" smtClean="0"/>
              <a:t> </a:t>
            </a:r>
            <a:r>
              <a:rPr lang="es-CO" sz="1400" dirty="0" err="1" smtClean="0"/>
              <a:t>by</a:t>
            </a:r>
            <a:r>
              <a:rPr lang="es-CO" sz="1400" dirty="0" smtClean="0"/>
              <a:t> PCU </a:t>
            </a:r>
            <a:r>
              <a:rPr lang="es-CO" sz="1400" dirty="0" err="1" smtClean="0"/>
              <a:t>discussed</a:t>
            </a:r>
            <a:r>
              <a:rPr lang="es-CO" sz="1400" dirty="0" smtClean="0"/>
              <a:t> </a:t>
            </a:r>
            <a:r>
              <a:rPr lang="es-CO" sz="1400" dirty="0" err="1" smtClean="0"/>
              <a:t>with</a:t>
            </a:r>
            <a:r>
              <a:rPr lang="es-CO" sz="1400" dirty="0" smtClean="0"/>
              <a:t> PEG and ICM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smtClean="0"/>
              <a:t>2017			Development of </a:t>
            </a:r>
            <a:r>
              <a:rPr lang="es-CO" sz="1400" dirty="0" err="1" smtClean="0"/>
              <a:t>methodological</a:t>
            </a:r>
            <a:r>
              <a:rPr lang="es-CO" sz="1400" dirty="0" smtClean="0"/>
              <a:t> </a:t>
            </a:r>
            <a:r>
              <a:rPr lang="es-CO" sz="1400" dirty="0" err="1" smtClean="0"/>
              <a:t>sheets</a:t>
            </a:r>
            <a:endParaRPr lang="es-CO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err="1" smtClean="0"/>
              <a:t>January</a:t>
            </a:r>
            <a:r>
              <a:rPr lang="es-CO" sz="1400" dirty="0" smtClean="0"/>
              <a:t> 2018		</a:t>
            </a:r>
            <a:r>
              <a:rPr lang="es-CO" sz="1400" b="1" dirty="0" smtClean="0">
                <a:solidFill>
                  <a:srgbClr val="0070C0"/>
                </a:solidFill>
              </a:rPr>
              <a:t>SAP M&amp;E Workshop</a:t>
            </a:r>
            <a:r>
              <a:rPr lang="es-CO" sz="1400" dirty="0" smtClean="0"/>
              <a:t>, Cartagena, Colombia (PEG, ICM </a:t>
            </a:r>
            <a:r>
              <a:rPr lang="es-CO" sz="1400" dirty="0" err="1" smtClean="0"/>
              <a:t>members</a:t>
            </a:r>
            <a:r>
              <a:rPr lang="es-CO" sz="1400" dirty="0" smtClean="0"/>
              <a:t>,..)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400" dirty="0"/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es-CO" sz="1400" b="1" dirty="0" err="1" smtClean="0">
                <a:solidFill>
                  <a:srgbClr val="C00000"/>
                </a:solidFill>
              </a:rPr>
              <a:t>Progress</a:t>
            </a:r>
            <a:r>
              <a:rPr lang="es-CO" sz="1400" b="1" dirty="0" smtClean="0">
                <a:solidFill>
                  <a:srgbClr val="C00000"/>
                </a:solidFill>
              </a:rPr>
              <a:t> to date</a:t>
            </a:r>
            <a:r>
              <a:rPr lang="es-CO" sz="1400" dirty="0" smtClean="0">
                <a:solidFill>
                  <a:srgbClr val="C00000"/>
                </a:solidFill>
              </a:rPr>
              <a:t>: </a:t>
            </a: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70C0"/>
                </a:solidFill>
              </a:rPr>
              <a:t>indicators </a:t>
            </a:r>
            <a:r>
              <a:rPr lang="en-US" sz="1400" i="1" dirty="0">
                <a:solidFill>
                  <a:srgbClr val="0070C0"/>
                </a:solidFill>
              </a:rPr>
              <a:t>for 34 SAP Actions </a:t>
            </a:r>
            <a:r>
              <a:rPr lang="en-US" sz="1400" i="1" dirty="0" smtClean="0">
                <a:solidFill>
                  <a:srgbClr val="0070C0"/>
                </a:solidFill>
              </a:rPr>
              <a:t>at </a:t>
            </a:r>
            <a:r>
              <a:rPr lang="en-US" sz="1400" i="1" dirty="0">
                <a:solidFill>
                  <a:srgbClr val="0070C0"/>
                </a:solidFill>
              </a:rPr>
              <a:t>the January M&amp;E </a:t>
            </a:r>
            <a:r>
              <a:rPr lang="en-US" sz="1400" i="1" dirty="0" smtClean="0">
                <a:solidFill>
                  <a:srgbClr val="0070C0"/>
                </a:solidFill>
              </a:rPr>
              <a:t>workshop</a:t>
            </a: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70C0"/>
                </a:solidFill>
              </a:rPr>
              <a:t>baseline </a:t>
            </a:r>
            <a:r>
              <a:rPr lang="en-US" sz="1400" i="1" dirty="0">
                <a:solidFill>
                  <a:srgbClr val="0070C0"/>
                </a:solidFill>
              </a:rPr>
              <a:t>and target values </a:t>
            </a:r>
            <a:r>
              <a:rPr lang="en-US" sz="1400" i="1" dirty="0" smtClean="0">
                <a:solidFill>
                  <a:srgbClr val="0070C0"/>
                </a:solidFill>
              </a:rPr>
              <a:t>for 29 Actions</a:t>
            </a: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70C0"/>
                </a:solidFill>
              </a:rPr>
              <a:t>Methodological </a:t>
            </a:r>
            <a:r>
              <a:rPr lang="en-US" sz="1400" i="1" dirty="0">
                <a:solidFill>
                  <a:srgbClr val="0070C0"/>
                </a:solidFill>
              </a:rPr>
              <a:t>Sheets </a:t>
            </a:r>
            <a:r>
              <a:rPr lang="en-US" sz="1400" i="1" dirty="0" smtClean="0">
                <a:solidFill>
                  <a:srgbClr val="0070C0"/>
                </a:solidFill>
              </a:rPr>
              <a:t>for 11 </a:t>
            </a:r>
            <a:r>
              <a:rPr lang="en-US" sz="1400" i="1" dirty="0">
                <a:solidFill>
                  <a:srgbClr val="0070C0"/>
                </a:solidFill>
              </a:rPr>
              <a:t>SAP Actions</a:t>
            </a:r>
            <a:endParaRPr lang="es-CO" sz="1400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err="1" smtClean="0"/>
              <a:t>February</a:t>
            </a:r>
            <a:r>
              <a:rPr lang="es-CO" sz="1400" dirty="0" smtClean="0"/>
              <a:t> 2018	</a:t>
            </a:r>
            <a:r>
              <a:rPr lang="es-CO" sz="1400" dirty="0" err="1" smtClean="0"/>
              <a:t>Resignation</a:t>
            </a:r>
            <a:r>
              <a:rPr lang="es-CO" sz="1400" dirty="0" smtClean="0"/>
              <a:t> of EMRS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dirty="0" smtClean="0"/>
              <a:t>June 2018		</a:t>
            </a:r>
            <a:r>
              <a:rPr lang="es-CO" sz="1400" dirty="0" err="1" smtClean="0"/>
              <a:t>Recruitment</a:t>
            </a:r>
            <a:r>
              <a:rPr lang="es-CO" sz="1400" dirty="0" smtClean="0"/>
              <a:t> of CLME+ Senior Environmental </a:t>
            </a:r>
            <a:r>
              <a:rPr lang="es-CO" sz="1400" dirty="0" err="1" smtClean="0"/>
              <a:t>Reporting</a:t>
            </a:r>
            <a:r>
              <a:rPr lang="es-CO" sz="1400" dirty="0" smtClean="0"/>
              <a:t> </a:t>
            </a:r>
            <a:r>
              <a:rPr lang="es-CO" sz="1400" dirty="0" err="1" smtClean="0"/>
              <a:t>Specialist</a:t>
            </a:r>
            <a:r>
              <a:rPr lang="es-CO" sz="1400" dirty="0" smtClean="0"/>
              <a:t> (SERS), </a:t>
            </a:r>
          </a:p>
          <a:p>
            <a:pPr lvl="2"/>
            <a:r>
              <a:rPr lang="es-CO" sz="1400" dirty="0"/>
              <a:t>	</a:t>
            </a:r>
            <a:r>
              <a:rPr lang="es-CO" sz="1400" dirty="0" smtClean="0"/>
              <a:t>	Mrs. Sherry Heileman</a:t>
            </a:r>
          </a:p>
          <a:p>
            <a:pPr lvl="2"/>
            <a:endParaRPr lang="es-CO" sz="1100" dirty="0"/>
          </a:p>
          <a:p>
            <a:pPr lvl="2"/>
            <a:r>
              <a:rPr lang="es-CO" sz="1400" dirty="0" smtClean="0"/>
              <a:t>		</a:t>
            </a:r>
            <a:r>
              <a:rPr lang="es-CO" sz="1400" b="1" dirty="0" err="1" smtClean="0">
                <a:solidFill>
                  <a:srgbClr val="0070C0"/>
                </a:solidFill>
              </a:rPr>
              <a:t>Recruitment</a:t>
            </a:r>
            <a:r>
              <a:rPr lang="es-CO" sz="1400" b="1" dirty="0" smtClean="0">
                <a:solidFill>
                  <a:srgbClr val="0070C0"/>
                </a:solidFill>
              </a:rPr>
              <a:t> of CLME+ </a:t>
            </a:r>
            <a:r>
              <a:rPr lang="es-CO" sz="1400" b="1" dirty="0" err="1" smtClean="0">
                <a:solidFill>
                  <a:srgbClr val="0070C0"/>
                </a:solidFill>
              </a:rPr>
              <a:t>Monitoring</a:t>
            </a:r>
            <a:r>
              <a:rPr lang="es-CO" sz="1400" b="1" dirty="0" smtClean="0">
                <a:solidFill>
                  <a:srgbClr val="0070C0"/>
                </a:solidFill>
              </a:rPr>
              <a:t> &amp; </a:t>
            </a:r>
            <a:r>
              <a:rPr lang="es-CO" sz="1400" b="1" dirty="0" err="1" smtClean="0">
                <a:solidFill>
                  <a:srgbClr val="0070C0"/>
                </a:solidFill>
              </a:rPr>
              <a:t>Mapping</a:t>
            </a:r>
            <a:r>
              <a:rPr lang="es-CO" sz="1400" b="1" dirty="0" smtClean="0">
                <a:solidFill>
                  <a:srgbClr val="0070C0"/>
                </a:solidFill>
              </a:rPr>
              <a:t> </a:t>
            </a:r>
            <a:r>
              <a:rPr lang="es-CO" sz="1400" b="1" dirty="0" err="1" smtClean="0">
                <a:solidFill>
                  <a:srgbClr val="0070C0"/>
                </a:solidFill>
              </a:rPr>
              <a:t>Specialist</a:t>
            </a:r>
            <a:r>
              <a:rPr lang="es-CO" sz="1400" b="1" dirty="0" smtClean="0">
                <a:solidFill>
                  <a:srgbClr val="0070C0"/>
                </a:solidFill>
              </a:rPr>
              <a:t> (MMS),</a:t>
            </a:r>
          </a:p>
          <a:p>
            <a:pPr lvl="2"/>
            <a:r>
              <a:rPr lang="es-CO" sz="1400" b="1" dirty="0" smtClean="0">
                <a:solidFill>
                  <a:srgbClr val="0070C0"/>
                </a:solidFill>
              </a:rPr>
              <a:t>		Mr. John Knowles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05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618" y="110836"/>
            <a:ext cx="840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sng" dirty="0" smtClean="0"/>
              <a:t>LINKAGES WITH CARIBBEAN MARINE ATLAS 2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00" y="633814"/>
            <a:ext cx="6971075" cy="49970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302000" y="1424030"/>
            <a:ext cx="1054100" cy="6096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4950" y="4219060"/>
            <a:ext cx="385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http://www.caribbeanmarineatlas.net/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" y="1422785"/>
            <a:ext cx="1505364" cy="12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38151" y="952500"/>
            <a:ext cx="5543549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42951" y="4875077"/>
            <a:ext cx="6927849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1" y="136907"/>
            <a:ext cx="869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CLME+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M&amp;E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151" y="952500"/>
            <a:ext cx="7562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calls </a:t>
            </a:r>
            <a:r>
              <a:rPr lang="en-US" dirty="0"/>
              <a:t>for </a:t>
            </a:r>
            <a:r>
              <a:rPr lang="en-US" dirty="0" smtClean="0"/>
              <a:t>a </a:t>
            </a:r>
            <a:r>
              <a:rPr lang="en-US" b="1" dirty="0">
                <a:solidFill>
                  <a:srgbClr val="0070C0"/>
                </a:solidFill>
              </a:rPr>
              <a:t>SAP Monitoring &amp; Evaluation Framework </a:t>
            </a:r>
            <a:endParaRPr lang="en-US" b="1" dirty="0">
              <a:solidFill>
                <a:srgbClr val="0070C0"/>
              </a:solidFill>
            </a:endParaRPr>
          </a:p>
          <a:p>
            <a:endParaRPr lang="es-CO" b="1" dirty="0" smtClean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u="sng" dirty="0" smtClean="0"/>
              <a:t>M&amp;E </a:t>
            </a:r>
            <a:r>
              <a:rPr lang="en-US" u="sng" dirty="0"/>
              <a:t>Framework </a:t>
            </a:r>
            <a:r>
              <a:rPr lang="en-US" u="sng" dirty="0" smtClean="0"/>
              <a:t>to be </a:t>
            </a:r>
            <a:r>
              <a:rPr lang="en-US" u="sng" dirty="0"/>
              <a:t>composed </a:t>
            </a:r>
            <a:r>
              <a:rPr lang="en-US" u="sng" dirty="0" smtClean="0"/>
              <a:t>of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pPr marL="800100" lvl="1" indent="-342900">
              <a:buAutoNum type="alphaLcParenBoth"/>
            </a:pPr>
            <a:r>
              <a:rPr lang="en-US" b="1" dirty="0" smtClean="0">
                <a:solidFill>
                  <a:srgbClr val="0070C0"/>
                </a:solidFill>
              </a:rPr>
              <a:t>Monitoring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b="1" dirty="0" smtClean="0">
                <a:solidFill>
                  <a:srgbClr val="0070C0"/>
                </a:solidFill>
              </a:rPr>
              <a:t>SAP implementation                         </a:t>
            </a:r>
            <a:r>
              <a:rPr lang="en-US" dirty="0" smtClean="0">
                <a:solidFill>
                  <a:srgbClr val="C00000"/>
                </a:solidFill>
              </a:rPr>
              <a:t>this presentation   </a:t>
            </a:r>
          </a:p>
          <a:p>
            <a:pPr marL="800100" lvl="1" indent="-342900">
              <a:buAutoNum type="alphaLcParenBoth"/>
            </a:pPr>
            <a:endParaRPr lang="en-US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s-CO" i="1" dirty="0" smtClean="0"/>
              <a:t>At the </a:t>
            </a:r>
            <a:r>
              <a:rPr lang="es-CO" i="1" dirty="0" err="1" smtClean="0"/>
              <a:t>level</a:t>
            </a:r>
            <a:r>
              <a:rPr lang="es-CO" i="1" dirty="0" smtClean="0"/>
              <a:t> of the individual SAP </a:t>
            </a:r>
            <a:r>
              <a:rPr lang="es-CO" i="1" dirty="0" err="1" smtClean="0"/>
              <a:t>Actions</a:t>
            </a:r>
            <a:endParaRPr lang="es-CO" i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800100" lvl="1" indent="-342900">
              <a:buAutoNum type="alphaLcParenBoth"/>
            </a:pPr>
            <a:r>
              <a:rPr lang="en-US" b="1" dirty="0" smtClean="0"/>
              <a:t>Evaluation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dirty="0" smtClean="0"/>
              <a:t>SAP performance                     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next presentation</a:t>
            </a:r>
          </a:p>
          <a:p>
            <a:pPr lvl="1"/>
            <a:r>
              <a:rPr lang="es-CO" b="1" dirty="0" smtClean="0"/>
              <a:t>                                                                                              </a:t>
            </a:r>
            <a:r>
              <a:rPr lang="es-CO" dirty="0" smtClean="0">
                <a:solidFill>
                  <a:schemeClr val="bg1">
                    <a:lumMod val="65000"/>
                  </a:schemeClr>
                </a:solidFill>
              </a:rPr>
              <a:t>(GEAF Framework)</a:t>
            </a:r>
            <a:r>
              <a:rPr lang="es-CO" i="1" dirty="0" smtClean="0"/>
              <a:t> </a:t>
            </a:r>
            <a:endParaRPr lang="en-US" i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Overall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At level of the individual SAP (Sub)Strategies</a:t>
            </a:r>
          </a:p>
          <a:p>
            <a:endParaRPr lang="es-CO" dirty="0" smtClean="0"/>
          </a:p>
          <a:p>
            <a:endParaRPr lang="es-CO" dirty="0"/>
          </a:p>
          <a:p>
            <a:pPr lvl="1"/>
            <a:r>
              <a:rPr lang="en-US" dirty="0" smtClean="0"/>
              <a:t>→   CLME+ Project: </a:t>
            </a:r>
            <a:r>
              <a:rPr lang="en-US" b="1" dirty="0" smtClean="0"/>
              <a:t>Output 5.2</a:t>
            </a:r>
            <a:r>
              <a:rPr lang="en-US" dirty="0" smtClean="0"/>
              <a:t>: </a:t>
            </a:r>
            <a:r>
              <a:rPr lang="en-US" i="1" dirty="0" smtClean="0"/>
              <a:t>SAP </a:t>
            </a:r>
            <a:r>
              <a:rPr lang="en-US" i="1" dirty="0"/>
              <a:t>implementation M&amp;E </a:t>
            </a:r>
            <a:r>
              <a:rPr lang="en-US" i="1" dirty="0" smtClean="0"/>
              <a:t>mechanism</a:t>
            </a:r>
            <a:endParaRPr lang="es-CO" dirty="0"/>
          </a:p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5187950" y="2349500"/>
            <a:ext cx="590550" cy="2286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5187950" y="3535089"/>
            <a:ext cx="590550" cy="2286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701" y="95250"/>
            <a:ext cx="89249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 smtClean="0"/>
              <a:t>ONLINE VERSION OF THE SAP M&amp;E FRAMEWORK ON THE CLME+ HUB</a:t>
            </a:r>
            <a:endParaRPr lang="en-US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781050"/>
            <a:ext cx="8583132" cy="3668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9250" y="4768850"/>
            <a:ext cx="3600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hlinkClick r:id="rId4"/>
              </a:rPr>
              <a:t>www.clmeplus.org</a:t>
            </a:r>
            <a:endParaRPr lang="es-CO" sz="2800" dirty="0" smtClean="0"/>
          </a:p>
          <a:p>
            <a:pPr algn="ctr"/>
            <a:r>
              <a:rPr lang="es-CO" sz="1600" dirty="0" smtClean="0">
                <a:solidFill>
                  <a:srgbClr val="C00000"/>
                </a:solidFill>
              </a:rPr>
              <a:t>(</a:t>
            </a:r>
            <a:r>
              <a:rPr lang="es-CO" sz="1600" dirty="0" err="1" smtClean="0">
                <a:solidFill>
                  <a:srgbClr val="C00000"/>
                </a:solidFill>
              </a:rPr>
              <a:t>under</a:t>
            </a:r>
            <a:r>
              <a:rPr lang="es-CO" sz="1600" dirty="0" smtClean="0">
                <a:solidFill>
                  <a:srgbClr val="C00000"/>
                </a:solidFill>
              </a:rPr>
              <a:t> </a:t>
            </a:r>
            <a:r>
              <a:rPr lang="es-CO" sz="1600" dirty="0" err="1" smtClean="0">
                <a:solidFill>
                  <a:srgbClr val="C00000"/>
                </a:solidFill>
              </a:rPr>
              <a:t>development</a:t>
            </a:r>
            <a:r>
              <a:rPr lang="es-CO" sz="1600" dirty="0" smtClean="0">
                <a:solidFill>
                  <a:srgbClr val="C00000"/>
                </a:solidFill>
              </a:rPr>
              <a:t>!)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51000" y="1225550"/>
            <a:ext cx="1460500" cy="16700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701" y="450850"/>
            <a:ext cx="89249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 smtClean="0"/>
              <a:t>WELCOMING JOHN KNOWLES</a:t>
            </a:r>
          </a:p>
          <a:p>
            <a:pPr algn="ctr"/>
            <a:r>
              <a:rPr lang="es-CO" sz="2300" b="1" dirty="0" smtClean="0"/>
              <a:t>CLME+ MONITORING &amp; MAPPING SPECIALIST </a:t>
            </a:r>
          </a:p>
          <a:p>
            <a:pPr algn="ctr"/>
            <a:r>
              <a:rPr lang="es-CO" sz="2300" b="1" dirty="0" smtClean="0"/>
              <a:t>(CLME+ MMS)</a:t>
            </a:r>
          </a:p>
          <a:p>
            <a:pPr algn="ctr"/>
            <a:endParaRPr lang="es-CO" sz="2300" b="1" dirty="0"/>
          </a:p>
          <a:p>
            <a:pPr algn="ctr"/>
            <a:r>
              <a:rPr lang="es-CO" sz="2300" b="1" dirty="0" smtClean="0"/>
              <a:t>JohnK@unops.org</a:t>
            </a:r>
            <a:endParaRPr lang="en-US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17" y="2501900"/>
            <a:ext cx="317885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 b="9077"/>
          <a:stretch>
            <a:fillRect/>
          </a:stretch>
        </p:blipFill>
        <p:spPr/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2388" y="2228850"/>
            <a:ext cx="9231313" cy="1651000"/>
          </a:xfrm>
          <a:prstGeom prst="rect">
            <a:avLst/>
          </a:prstGeom>
          <a:solidFill>
            <a:schemeClr val="tx1">
              <a:lumMod val="50000"/>
              <a:lumOff val="50000"/>
              <a:alpha val="73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9199151 w 22351"/>
              <a:gd name="T1" fmla="*/ 1223910 h 2552"/>
              <a:gd name="T2" fmla="*/ 9199151 w 22351"/>
              <a:gd name="T3" fmla="*/ 275452 h 2552"/>
              <a:gd name="T4" fmla="*/ 3476333 w 22351"/>
              <a:gd name="T5" fmla="*/ 435050 h 2552"/>
              <a:gd name="T6" fmla="*/ 0 w 22351"/>
              <a:gd name="T7" fmla="*/ 318236 h 2552"/>
              <a:gd name="T8" fmla="*/ 0 w 22351"/>
              <a:gd name="T9" fmla="*/ 1226313 h 2552"/>
              <a:gd name="T10" fmla="*/ 9199151 w 22351"/>
              <a:gd name="T11" fmla="*/ 1223910 h 2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982127" y="6405563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50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5654" y="2287441"/>
            <a:ext cx="257211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THANK </a:t>
            </a:r>
            <a:r>
              <a:rPr lang="en-US" sz="3200" dirty="0" smtClean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YOU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FFFFFF"/>
              </a:solidFill>
              <a:latin typeface="Avenir Heavy" charset="0"/>
              <a:ea typeface="ＭＳ Ｐゴシック" charset="-128"/>
              <a:cs typeface="Avenir Heavy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Patrick Debels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CLME+ Regional Coordinator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Avenir Heavy" charset="0"/>
                <a:ea typeface="ＭＳ Ｐゴシック" charset="-128"/>
                <a:cs typeface="Avenir Heavy" charset="0"/>
              </a:rPr>
              <a:t>PatrickD@unops.org</a:t>
            </a:r>
          </a:p>
        </p:txBody>
      </p:sp>
    </p:spTree>
    <p:extLst>
      <p:ext uri="{BB962C8B-B14F-4D97-AF65-F5344CB8AC3E}">
        <p14:creationId xmlns:p14="http://schemas.microsoft.com/office/powerpoint/2010/main" val="16900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664533" y="657058"/>
            <a:ext cx="2077742" cy="1919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22740" y="3000931"/>
            <a:ext cx="2151939" cy="19196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6641" y="3089174"/>
            <a:ext cx="1936341" cy="19196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8818" y="2265639"/>
            <a:ext cx="1195715" cy="961535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71574" y="2230290"/>
            <a:ext cx="1025165" cy="858884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51621" y="4112638"/>
            <a:ext cx="3570402" cy="26580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3972" y="1236016"/>
            <a:ext cx="14988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GEAF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5381" y="3321884"/>
            <a:ext cx="1498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M&amp;E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2789" y="3579889"/>
            <a:ext cx="18718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SOMEE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7600" y="175113"/>
            <a:ext cx="49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Governance</a:t>
            </a:r>
            <a:r>
              <a:rPr lang="es-CO" dirty="0" smtClean="0"/>
              <a:t> </a:t>
            </a:r>
            <a:r>
              <a:rPr lang="es-CO" dirty="0" err="1" smtClean="0"/>
              <a:t>Effectiveness</a:t>
            </a:r>
            <a:r>
              <a:rPr lang="es-CO" dirty="0" smtClean="0"/>
              <a:t> </a:t>
            </a:r>
            <a:r>
              <a:rPr lang="es-CO" dirty="0" err="1" smtClean="0"/>
              <a:t>Assessment</a:t>
            </a:r>
            <a:r>
              <a:rPr lang="es-CO" dirty="0" smtClean="0"/>
              <a:t> Framework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98925" y="4952564"/>
            <a:ext cx="496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err="1" smtClean="0"/>
              <a:t>State</a:t>
            </a:r>
            <a:r>
              <a:rPr lang="es-CO" dirty="0" smtClean="0"/>
              <a:t> of the Marine Environment </a:t>
            </a:r>
          </a:p>
          <a:p>
            <a:pPr algn="r"/>
            <a:r>
              <a:rPr lang="es-CO" dirty="0" smtClean="0"/>
              <a:t>&amp; </a:t>
            </a:r>
            <a:r>
              <a:rPr lang="es-CO" dirty="0" err="1" smtClean="0"/>
              <a:t>associated</a:t>
            </a:r>
            <a:r>
              <a:rPr lang="es-CO" dirty="0" smtClean="0"/>
              <a:t> </a:t>
            </a:r>
            <a:r>
              <a:rPr lang="es-CO" dirty="0" err="1" smtClean="0"/>
              <a:t>Economies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132" y="5175702"/>
            <a:ext cx="365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10-year </a:t>
            </a:r>
            <a:r>
              <a:rPr lang="es-CO" dirty="0" err="1" smtClean="0"/>
              <a:t>Strategic</a:t>
            </a:r>
            <a:r>
              <a:rPr lang="es-CO" dirty="0" smtClean="0"/>
              <a:t> </a:t>
            </a:r>
            <a:r>
              <a:rPr lang="es-CO" dirty="0" err="1" smtClean="0"/>
              <a:t>Action</a:t>
            </a:r>
            <a:r>
              <a:rPr lang="es-CO" dirty="0" smtClean="0"/>
              <a:t> Programme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741" y="2631599"/>
            <a:ext cx="1854200" cy="369332"/>
          </a:xfrm>
          <a:prstGeom prst="rect">
            <a:avLst/>
          </a:prstGeom>
          <a:solidFill>
            <a:srgbClr val="FFFF00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Agenda </a:t>
            </a:r>
            <a:r>
              <a:rPr lang="es-CO" b="1" dirty="0" err="1" smtClean="0">
                <a:solidFill>
                  <a:srgbClr val="C00000"/>
                </a:solidFill>
              </a:rPr>
              <a:t>Item</a:t>
            </a:r>
            <a:r>
              <a:rPr lang="es-CO" b="1" dirty="0" smtClean="0">
                <a:solidFill>
                  <a:srgbClr val="C00000"/>
                </a:solidFill>
              </a:rPr>
              <a:t> 11.1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469" y="674694"/>
            <a:ext cx="192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Agenda </a:t>
            </a:r>
            <a:r>
              <a:rPr lang="es-CO" b="1" dirty="0" err="1" smtClean="0">
                <a:solidFill>
                  <a:srgbClr val="C00000"/>
                </a:solidFill>
              </a:rPr>
              <a:t>Item</a:t>
            </a:r>
            <a:r>
              <a:rPr lang="es-CO" b="1" dirty="0" smtClean="0">
                <a:solidFill>
                  <a:srgbClr val="C00000"/>
                </a:solidFill>
              </a:rPr>
              <a:t> 11.2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0869" y="2588685"/>
            <a:ext cx="190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Agenda </a:t>
            </a:r>
            <a:r>
              <a:rPr lang="es-CO" b="1" dirty="0" err="1" smtClean="0">
                <a:solidFill>
                  <a:srgbClr val="C00000"/>
                </a:solidFill>
              </a:rPr>
              <a:t>Item</a:t>
            </a:r>
            <a:r>
              <a:rPr lang="es-CO" b="1" dirty="0" smtClean="0">
                <a:solidFill>
                  <a:srgbClr val="C00000"/>
                </a:solidFill>
              </a:rPr>
              <a:t> 11.3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0" y="323290"/>
            <a:ext cx="9178925" cy="517263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2200" dirty="0" smtClean="0"/>
              <a:t>The UNDP/GEF supported process of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b="1" dirty="0" smtClean="0">
                <a:solidFill>
                  <a:srgbClr val="00B0F0"/>
                </a:solidFill>
              </a:rPr>
              <a:t>Transboundary Diagnostic Analysis (TDA)</a:t>
            </a:r>
            <a:r>
              <a:rPr lang="en-US" sz="2200" b="1" dirty="0" smtClean="0"/>
              <a:t> </a:t>
            </a:r>
            <a:r>
              <a:rPr lang="en-US" sz="2200" dirty="0" smtClean="0"/>
              <a:t>and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Strategic Action Programme (SAP)</a:t>
            </a:r>
            <a:r>
              <a:rPr lang="en-US" sz="2200" dirty="0" smtClean="0"/>
              <a:t> development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/>
              <a:t>is cyclical</a:t>
            </a:r>
          </a:p>
          <a:p>
            <a:pPr marL="860425" indent="0" eaLnBrk="1" hangingPunct="1">
              <a:buFont typeface="Arial" charset="0"/>
              <a:buNone/>
            </a:pPr>
            <a:endParaRPr lang="en-US" sz="2200" dirty="0"/>
          </a:p>
          <a:p>
            <a:pPr marL="860425" indent="0" eaLnBrk="1" hangingPunct="1">
              <a:buFont typeface="Arial" charset="0"/>
              <a:buNone/>
            </a:pPr>
            <a:r>
              <a:rPr lang="en-US" sz="2200" dirty="0" smtClean="0"/>
              <a:t>Ensure </a:t>
            </a:r>
            <a:r>
              <a:rPr lang="en-US" sz="2200" dirty="0" smtClean="0">
                <a:solidFill>
                  <a:srgbClr val="C00000"/>
                </a:solidFill>
              </a:rPr>
              <a:t>continuity</a:t>
            </a:r>
            <a:r>
              <a:rPr lang="en-US" sz="2200" dirty="0" smtClean="0"/>
              <a:t> of TDA/SAP approach beyond the CLME+ Project lifespan</a:t>
            </a:r>
          </a:p>
          <a:p>
            <a:pPr marL="1828800" indent="0" eaLnBrk="1" hangingPunct="1">
              <a:buFont typeface="Arial" charset="0"/>
              <a:buNone/>
            </a:pPr>
            <a:endParaRPr lang="en-US" sz="2200" b="1" dirty="0" smtClean="0"/>
          </a:p>
          <a:p>
            <a:pPr marL="1658938" indent="0" eaLnBrk="1" hangingPunct="1">
              <a:buFont typeface="Arial" charset="0"/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Institutionalization</a:t>
            </a:r>
            <a:r>
              <a:rPr lang="en-US" sz="2200" b="1" dirty="0" smtClean="0"/>
              <a:t> of the integrated “SOMEE” reporting mechanism</a:t>
            </a:r>
          </a:p>
          <a:p>
            <a:pPr marL="1828800" indent="0" eaLnBrk="1" hangingPunct="1">
              <a:buFont typeface="Arial" charset="0"/>
              <a:buNone/>
            </a:pPr>
            <a:endParaRPr lang="en-US" sz="2200" b="1" dirty="0" smtClean="0"/>
          </a:p>
          <a:p>
            <a:pPr marL="2286000" indent="0" eaLnBrk="1" hangingPunct="1">
              <a:buFont typeface="Arial" charset="0"/>
              <a:buNone/>
            </a:pPr>
            <a:r>
              <a:rPr lang="en-US" sz="2200" dirty="0" smtClean="0"/>
              <a:t>Through Intergovernmental Organizations with a mandate on the protection of shared living marine resources</a:t>
            </a:r>
          </a:p>
          <a:p>
            <a:pPr marL="2286000" indent="0"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chemeClr val="accent2"/>
                </a:solidFill>
              </a:rPr>
              <a:t>“REGIONAL GOVERNANCE FRAMEWORK”</a:t>
            </a:r>
          </a:p>
          <a:p>
            <a:pPr marL="2286000" indent="0" eaLnBrk="1" hangingPunct="1">
              <a:buFont typeface="Arial" charset="0"/>
              <a:buNone/>
            </a:pPr>
            <a:endParaRPr lang="en-US" sz="2200" dirty="0" smtClean="0"/>
          </a:p>
          <a:p>
            <a:pPr eaLnBrk="1" hangingPunct="1"/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54000" y="2444750"/>
            <a:ext cx="381000" cy="266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 bwMode="auto">
          <a:xfrm rot="2507070">
            <a:off x="1771650" y="3111500"/>
            <a:ext cx="444500" cy="28575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 bwMode="auto">
          <a:xfrm rot="2507070">
            <a:off x="2901950" y="4273550"/>
            <a:ext cx="444500" cy="28575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1" y="136907"/>
            <a:ext cx="869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CLME+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SAP: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Actions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Sub-Strategies</a:t>
            </a:r>
            <a:endParaRPr lang="en-US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8671" y="1066074"/>
            <a:ext cx="7915273" cy="4283363"/>
            <a:chOff x="3115711" y="1803400"/>
            <a:chExt cx="8983156" cy="4938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464"/>
            <a:stretch/>
          </p:blipFill>
          <p:spPr>
            <a:xfrm>
              <a:off x="4250784" y="1803400"/>
              <a:ext cx="6467475" cy="4882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59799" y="2074333"/>
              <a:ext cx="329353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Regional Policy Coordination Mechanism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9030" y="3149111"/>
              <a:ext cx="20449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Sustainable fisheries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5711" y="3149109"/>
              <a:ext cx="329353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Protection of the marine environment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6067" y="4298686"/>
              <a:ext cx="179493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Reef Sub-ecosystem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11634" y="4606462"/>
              <a:ext cx="115092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Pelagic Sub-ecosystem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00267" y="4343014"/>
              <a:ext cx="1498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Continental Shelf Sub-ecosystem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7398" y="6378244"/>
              <a:ext cx="188806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Spiny Lobster fisheries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0950" y="6403644"/>
              <a:ext cx="188806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Queen Conch fisheries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6262" y="6403644"/>
              <a:ext cx="15835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Flyingfish fisheries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8526" y="6378243"/>
              <a:ext cx="188806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Large pelagic fisheries</a:t>
              </a:r>
            </a:p>
          </p:txBody>
        </p:sp>
      </p:grpSp>
      <p:sp>
        <p:nvSpPr>
          <p:cNvPr id="2" name="Left Brace 1"/>
          <p:cNvSpPr/>
          <p:nvPr/>
        </p:nvSpPr>
        <p:spPr>
          <a:xfrm>
            <a:off x="1016000" y="1066074"/>
            <a:ext cx="370943" cy="18866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019422" y="3034274"/>
            <a:ext cx="370943" cy="24711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7228" y="1641224"/>
            <a:ext cx="89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region-wide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64" y="3131507"/>
            <a:ext cx="121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sub-</a:t>
            </a:r>
            <a:r>
              <a:rPr lang="es-CO" dirty="0" err="1" smtClean="0"/>
              <a:t>ecosystem</a:t>
            </a:r>
            <a:endParaRPr lang="es-CO" dirty="0" smtClean="0"/>
          </a:p>
          <a:p>
            <a:r>
              <a:rPr lang="es-CO" dirty="0" err="1" smtClean="0"/>
              <a:t>level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867" y="4259112"/>
            <a:ext cx="121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species</a:t>
            </a:r>
            <a:r>
              <a:rPr lang="es-CO" dirty="0" smtClean="0"/>
              <a:t> </a:t>
            </a:r>
            <a:r>
              <a:rPr lang="es-CO" dirty="0" err="1" smtClean="0"/>
              <a:t>level</a:t>
            </a:r>
            <a:endParaRPr lang="es-CO" dirty="0" smtClean="0"/>
          </a:p>
          <a:p>
            <a:r>
              <a:rPr lang="es-CO" dirty="0" smtClean="0"/>
              <a:t>(</a:t>
            </a:r>
            <a:r>
              <a:rPr lang="es-CO" dirty="0" err="1" smtClean="0"/>
              <a:t>fisheries</a:t>
            </a:r>
            <a:r>
              <a:rPr lang="es-CO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968" y="104486"/>
            <a:ext cx="840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FROM THE POLITICALLY ENDORSED SAP DOCUMENT: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844550"/>
            <a:ext cx="7250020" cy="484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397000" y="2444750"/>
            <a:ext cx="2800350" cy="32385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397000" y="3473450"/>
            <a:ext cx="6216650" cy="40005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397000" y="4800599"/>
            <a:ext cx="6477000" cy="54292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31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1587" y="367667"/>
            <a:ext cx="8703009" cy="4932997"/>
            <a:chOff x="1712258" y="2973598"/>
            <a:chExt cx="9569710" cy="3783613"/>
          </a:xfrm>
        </p:grpSpPr>
        <p:grpSp>
          <p:nvGrpSpPr>
            <p:cNvPr id="7" name="Group 6"/>
            <p:cNvGrpSpPr/>
            <p:nvPr/>
          </p:nvGrpSpPr>
          <p:grpSpPr>
            <a:xfrm>
              <a:off x="1712258" y="6402467"/>
              <a:ext cx="8157479" cy="354744"/>
              <a:chOff x="2124635" y="6357642"/>
              <a:chExt cx="8157479" cy="35474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124635" y="6371028"/>
                <a:ext cx="1508963" cy="3413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COUNTRIES</a:t>
                </a:r>
                <a:endParaRPr lang="en-US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112833" y="6357642"/>
                <a:ext cx="1508963" cy="3413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COUNTRIES</a:t>
                </a:r>
                <a:endParaRPr lang="en-US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787368" y="6360319"/>
                <a:ext cx="1508963" cy="3413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COUNTRIES</a:t>
                </a:r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450100" y="6360319"/>
                <a:ext cx="1508963" cy="3413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COUNTRIES</a:t>
                </a:r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8773151" y="6357642"/>
                <a:ext cx="1508963" cy="34135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OTs</a:t>
                </a:r>
                <a:endParaRPr lang="en-US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020807" y="3607825"/>
              <a:ext cx="1508963" cy="341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DOALOS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84184" y="3603809"/>
              <a:ext cx="1508963" cy="341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CBD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06292" y="3611840"/>
              <a:ext cx="1508963" cy="341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UNFCCC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97813" y="3607825"/>
              <a:ext cx="1508963" cy="3413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SDG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55274" y="4701744"/>
              <a:ext cx="1508963" cy="341358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UNEP CEP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38101" y="4701744"/>
              <a:ext cx="1508963" cy="341358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FAO WECAFC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3545" y="5409895"/>
              <a:ext cx="1508963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CARICOM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75604" y="5446039"/>
              <a:ext cx="1508963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SICA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49860" y="5391779"/>
              <a:ext cx="1508963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OECS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11654" y="5848975"/>
              <a:ext cx="916110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CCAD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4812" y="5848975"/>
              <a:ext cx="998268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OSPESCA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23360" y="5848975"/>
              <a:ext cx="729148" cy="3413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CRFM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10703" y="3646344"/>
              <a:ext cx="12388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310703" y="4341949"/>
              <a:ext cx="1539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REGIONAL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3519" y="5560073"/>
              <a:ext cx="21384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SUB-REGIONAL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9558" y="5043102"/>
              <a:ext cx="202676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(Cartagena Convention)</a:t>
              </a:r>
            </a:p>
          </p:txBody>
        </p:sp>
        <p:sp>
          <p:nvSpPr>
            <p:cNvPr id="25" name="2 Título"/>
            <p:cNvSpPr txBox="1">
              <a:spLocks/>
            </p:cNvSpPr>
            <p:nvPr/>
          </p:nvSpPr>
          <p:spPr>
            <a:xfrm>
              <a:off x="1787012" y="2973598"/>
              <a:ext cx="8937812" cy="4164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vert="horz" lIns="68580" tIns="34290" rIns="68580" bIns="3429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2000" b="1" dirty="0" err="1">
                  <a:solidFill>
                    <a:schemeClr val="bg1"/>
                  </a:solidFill>
                </a:rPr>
                <a:t>Multi-level</a:t>
              </a:r>
              <a:r>
                <a:rPr lang="es-CO" sz="2000" b="1" dirty="0">
                  <a:solidFill>
                    <a:schemeClr val="bg1"/>
                  </a:solidFill>
                </a:rPr>
                <a:t>, </a:t>
              </a:r>
              <a:r>
                <a:rPr lang="es-CO" sz="2000" b="1" dirty="0" err="1">
                  <a:solidFill>
                    <a:schemeClr val="bg1"/>
                  </a:solidFill>
                </a:rPr>
                <a:t>nested</a:t>
              </a:r>
              <a:r>
                <a:rPr lang="es-CO" sz="2000" b="1" dirty="0">
                  <a:solidFill>
                    <a:schemeClr val="bg1"/>
                  </a:solidFill>
                </a:rPr>
                <a:t> </a:t>
              </a:r>
              <a:r>
                <a:rPr lang="es-CO" sz="2000" b="1" dirty="0">
                  <a:solidFill>
                    <a:srgbClr val="FFFF00"/>
                  </a:solidFill>
                </a:rPr>
                <a:t>Regional </a:t>
              </a:r>
              <a:r>
                <a:rPr lang="es-CO" sz="2000" b="1" dirty="0" err="1">
                  <a:solidFill>
                    <a:srgbClr val="FFFF00"/>
                  </a:solidFill>
                </a:rPr>
                <a:t>Governance</a:t>
              </a:r>
              <a:r>
                <a:rPr lang="es-CO" sz="2000" b="1" dirty="0">
                  <a:solidFill>
                    <a:srgbClr val="FFFF00"/>
                  </a:solidFill>
                </a:rPr>
                <a:t> Framework </a:t>
              </a:r>
              <a:r>
                <a:rPr lang="es-CO" sz="2000" b="1" dirty="0" err="1">
                  <a:solidFill>
                    <a:schemeClr val="bg1"/>
                  </a:solidFill>
                </a:rPr>
                <a:t>for</a:t>
              </a:r>
              <a:r>
                <a:rPr lang="es-CO" sz="2000" b="1" dirty="0">
                  <a:solidFill>
                    <a:schemeClr val="bg1"/>
                  </a:solidFill>
                </a:rPr>
                <a:t> </a:t>
              </a:r>
              <a:r>
                <a:rPr lang="es-CO" sz="2000" b="1" dirty="0" err="1">
                  <a:solidFill>
                    <a:schemeClr val="bg1"/>
                  </a:solidFill>
                </a:rPr>
                <a:t>the</a:t>
              </a:r>
              <a:r>
                <a:rPr lang="es-CO" sz="2000" b="1" dirty="0">
                  <a:solidFill>
                    <a:schemeClr val="bg1"/>
                  </a:solidFill>
                </a:rPr>
                <a:t> CLME+</a:t>
              </a:r>
              <a:r>
                <a:rPr lang="es-CO" sz="2000" b="1" baseline="30000" dirty="0">
                  <a:solidFill>
                    <a:schemeClr val="bg1"/>
                  </a:solidFill>
                </a:rPr>
                <a:t> </a:t>
              </a:r>
              <a:r>
                <a:rPr lang="es-CO" sz="2000" b="1" dirty="0" err="1">
                  <a:solidFill>
                    <a:schemeClr val="bg1"/>
                  </a:solidFill>
                </a:rPr>
                <a:t>region</a:t>
              </a: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81486" y="4696887"/>
              <a:ext cx="1508963" cy="341358"/>
            </a:xfrm>
            <a:prstGeom prst="roundRect">
              <a:avLst/>
            </a:prstGeom>
            <a:solidFill>
              <a:schemeClr val="accent6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IOCaribe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74991" y="4163994"/>
              <a:ext cx="4316727" cy="3413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solidFill>
                    <a:srgbClr val="FF0000"/>
                  </a:solidFill>
                </a:rPr>
                <a:t>CLME+ Permanent Policy Coordination Mechanism</a:t>
              </a:r>
              <a:endParaRPr lang="en-US" sz="17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15726" y="4874369"/>
            <a:ext cx="115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211863" y="2631873"/>
            <a:ext cx="1372301" cy="4450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ACS/CSC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968" y="104486"/>
            <a:ext cx="840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CLME+ SAP INTERIM COORDINATION MECHANISM (ICM)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00100" y="912226"/>
            <a:ext cx="8343900" cy="4464545"/>
            <a:chOff x="442118" y="1235567"/>
            <a:chExt cx="8343900" cy="44645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8" y="1235567"/>
              <a:ext cx="8343900" cy="446454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1289050" y="2247900"/>
              <a:ext cx="354965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" y="1860550"/>
            <a:ext cx="2216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MILESTONE OF HAVING 5 (OUT OF THE 8) PARTIES SIGNING THE “CLME+ SAP ICM” BY </a:t>
            </a:r>
            <a:r>
              <a:rPr lang="es-CO" dirty="0" smtClean="0">
                <a:solidFill>
                  <a:srgbClr val="C00000"/>
                </a:solidFill>
              </a:rPr>
              <a:t>JULY 2017 FORMALLY ESTABLISHED THE COORDINATION MECHANISM</a:t>
            </a:r>
          </a:p>
          <a:p>
            <a:endParaRPr lang="es-CO" dirty="0"/>
          </a:p>
          <a:p>
            <a:r>
              <a:rPr lang="es-CO" i="1" dirty="0" smtClean="0"/>
              <a:t>(ALL 8 SIGNED BY DECEMBER 2018)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8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618" y="250536"/>
            <a:ext cx="840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CLME+ REGIONAL GOVERNANCE FRAMEWORK, CLME+ SAP INTERIM COORDINATION MECHANISM, AND THE SAP M&amp;E FRAMEWORK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6950" y="2340534"/>
            <a:ext cx="7461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CLME+ SAP ICM MOU </a:t>
            </a:r>
            <a:r>
              <a:rPr lang="en-US" sz="2400" dirty="0"/>
              <a:t>specifies as one of the core functions of the ICM: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“</a:t>
            </a:r>
            <a:r>
              <a:rPr lang="en-US" sz="2400" i="1" dirty="0">
                <a:solidFill>
                  <a:srgbClr val="0070C0"/>
                </a:solidFill>
              </a:rPr>
              <a:t>to coordinate, cooperate, and, where feasible and appropriate, take action to implement, monitor and evaluate, in a cost-effective and synergistic manner, the CLME+ SAP</a:t>
            </a:r>
            <a:r>
              <a:rPr lang="en-US" sz="2400" dirty="0">
                <a:solidFill>
                  <a:srgbClr val="0070C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296C017-2D57-5A44-8CFE-CBFA8C165753}" vid="{74321D34-4779-9542-96FE-4022094BE9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851</Words>
  <Application>Microsoft Office PowerPoint</Application>
  <PresentationFormat>On-screen Show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Avenir Heavy</vt:lpstr>
      <vt:lpstr>Calibri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Ventura</dc:creator>
  <cp:lastModifiedBy>RPC CLMEPROJECT</cp:lastModifiedBy>
  <cp:revision>115</cp:revision>
  <dcterms:created xsi:type="dcterms:W3CDTF">2017-09-18T17:42:48Z</dcterms:created>
  <dcterms:modified xsi:type="dcterms:W3CDTF">2018-06-15T19:02:16Z</dcterms:modified>
</cp:coreProperties>
</file>