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77" r:id="rId2"/>
    <p:sldId id="263" r:id="rId3"/>
    <p:sldId id="298" r:id="rId4"/>
    <p:sldId id="314" r:id="rId5"/>
    <p:sldId id="276" r:id="rId6"/>
    <p:sldId id="291" r:id="rId7"/>
    <p:sldId id="285" r:id="rId8"/>
    <p:sldId id="307" r:id="rId9"/>
    <p:sldId id="308" r:id="rId10"/>
    <p:sldId id="309" r:id="rId11"/>
    <p:sldId id="315" r:id="rId12"/>
    <p:sldId id="316" r:id="rId13"/>
    <p:sldId id="310" r:id="rId14"/>
    <p:sldId id="311" r:id="rId15"/>
    <p:sldId id="312" r:id="rId16"/>
    <p:sldId id="281" r:id="rId17"/>
    <p:sldId id="317" r:id="rId18"/>
    <p:sldId id="279" r:id="rId19"/>
    <p:sldId id="306" r:id="rId2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4572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initials="SH" lastIdx="8" clrIdx="0"/>
  <p:cmAuthor id="1" name="ashanapuri hertz" initials="ah" lastIdx="6" clrIdx="1">
    <p:extLst>
      <p:ext uri="{19B8F6BF-5375-455C-9EA6-DF929625EA0E}">
        <p15:presenceInfo xmlns:p15="http://schemas.microsoft.com/office/powerpoint/2012/main" userId="3e7d8917c89c106b" providerId="Windows Live"/>
      </p:ext>
    </p:extLst>
  </p:cmAuthor>
  <p:cmAuthor id="2" name="Peter Whalley" initials="PW" lastIdx="7" clrIdx="2">
    <p:extLst>
      <p:ext uri="{19B8F6BF-5375-455C-9EA6-DF929625EA0E}">
        <p15:presenceInfo xmlns:p15="http://schemas.microsoft.com/office/powerpoint/2012/main" userId="fdd260ebc72c09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4FB"/>
    <a:srgbClr val="F39F46"/>
    <a:srgbClr val="0095D4"/>
    <a:srgbClr val="46549F"/>
    <a:srgbClr val="0057A8"/>
    <a:srgbClr val="00BCE5"/>
    <a:srgbClr val="FFD03D"/>
    <a:srgbClr val="6568AE"/>
    <a:srgbClr val="909F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88"/>
    <p:restoredTop sz="74524" autoAdjust="0"/>
  </p:normalViewPr>
  <p:slideViewPr>
    <p:cSldViewPr snapToGrid="0" snapToObjects="1">
      <p:cViewPr varScale="1">
        <p:scale>
          <a:sx n="86" d="100"/>
          <a:sy n="86" d="100"/>
        </p:scale>
        <p:origin x="632" y="200"/>
      </p:cViewPr>
      <p:guideLst>
        <p:guide orient="horz" pos="2160"/>
        <p:guide pos="2880"/>
      </p:guideLst>
    </p:cSldViewPr>
  </p:slideViewPr>
  <p:notesTextViewPr>
    <p:cViewPr>
      <p:scale>
        <a:sx n="1" d="1"/>
        <a:sy n="1" d="1"/>
      </p:scale>
      <p:origin x="0" y="0"/>
    </p:cViewPr>
  </p:notesTextViewPr>
  <p:sorterViewPr>
    <p:cViewPr>
      <p:scale>
        <a:sx n="100" d="100"/>
        <a:sy n="100" d="100"/>
      </p:scale>
      <p:origin x="0" y="23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A169C5-8BEE-6A48-B32A-7723C894B1EC}" type="datetimeFigureOut">
              <a:rPr lang="en-US" smtClean="0"/>
              <a:t>6/15/18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4B2401-2471-1847-A6A6-3B35C84A6D66}" type="slidenum">
              <a:rPr lang="en-US" smtClean="0"/>
              <a:t>‹#›</a:t>
            </a:fld>
            <a:endParaRPr lang="en-US"/>
          </a:p>
        </p:txBody>
      </p:sp>
    </p:spTree>
    <p:extLst>
      <p:ext uri="{BB962C8B-B14F-4D97-AF65-F5344CB8AC3E}">
        <p14:creationId xmlns:p14="http://schemas.microsoft.com/office/powerpoint/2010/main" val="1627106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702A2-1F2C-5F40-81D4-D3DFDA5A24DB}" type="datetimeFigureOut">
              <a:rPr lang="en-US" smtClean="0"/>
              <a:t>6/15/18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8BD40-435A-A547-B4EA-C38EED6FEDA4}" type="slidenum">
              <a:rPr lang="en-US" smtClean="0"/>
              <a:t>‹#›</a:t>
            </a:fld>
            <a:endParaRPr lang="en-US"/>
          </a:p>
        </p:txBody>
      </p:sp>
    </p:spTree>
    <p:extLst>
      <p:ext uri="{BB962C8B-B14F-4D97-AF65-F5344CB8AC3E}">
        <p14:creationId xmlns:p14="http://schemas.microsoft.com/office/powerpoint/2010/main" val="703360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1</a:t>
            </a:fld>
            <a:endParaRPr lang="en-US"/>
          </a:p>
        </p:txBody>
      </p:sp>
    </p:spTree>
    <p:extLst>
      <p:ext uri="{BB962C8B-B14F-4D97-AF65-F5344CB8AC3E}">
        <p14:creationId xmlns:p14="http://schemas.microsoft.com/office/powerpoint/2010/main" val="371072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00000"/>
              </a:lnSpc>
              <a:spcAft>
                <a:spcPts val="0"/>
              </a:spcAft>
              <a:buFont typeface="Arial" panose="020B0604020202020204" pitchFamily="34" charset="0"/>
              <a:buChar char="•"/>
            </a:pPr>
            <a:endParaRPr lang="en-US" sz="1200" b="0" dirty="0">
              <a:solidFill>
                <a:schemeClr val="tx1"/>
              </a:solidFill>
              <a:latin typeface="Avenir Heavy"/>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12</a:t>
            </a:fld>
            <a:endParaRPr lang="en-US"/>
          </a:p>
        </p:txBody>
      </p:sp>
    </p:spTree>
    <p:extLst>
      <p:ext uri="{BB962C8B-B14F-4D97-AF65-F5344CB8AC3E}">
        <p14:creationId xmlns:p14="http://schemas.microsoft.com/office/powerpoint/2010/main" val="2932756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00000"/>
              </a:lnSpc>
              <a:spcAft>
                <a:spcPts val="0"/>
              </a:spcAft>
              <a:buFont typeface="Arial" panose="020B0604020202020204" pitchFamily="34" charset="0"/>
              <a:buChar char="•"/>
            </a:pPr>
            <a:endParaRPr lang="en-US" sz="1200" b="0" dirty="0">
              <a:solidFill>
                <a:schemeClr val="tx1"/>
              </a:solidFill>
              <a:latin typeface="Avenir Heavy"/>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13</a:t>
            </a:fld>
            <a:endParaRPr lang="en-US"/>
          </a:p>
        </p:txBody>
      </p:sp>
    </p:spTree>
    <p:extLst>
      <p:ext uri="{BB962C8B-B14F-4D97-AF65-F5344CB8AC3E}">
        <p14:creationId xmlns:p14="http://schemas.microsoft.com/office/powerpoint/2010/main" val="426611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strike="noStrike" dirty="0">
                <a:solidFill>
                  <a:schemeClr val="tx1"/>
                </a:solidFill>
                <a:latin typeface="Avenir Heavy"/>
                <a:ea typeface="MS PGothic" panose="020B0600070205080204" pitchFamily="34" charset="-128"/>
              </a:rPr>
              <a:t>In the context of the RGF, financial </a:t>
            </a:r>
            <a:r>
              <a:rPr lang="en-US" sz="1200" b="0" strike="noStrike" baseline="0" dirty="0">
                <a:solidFill>
                  <a:schemeClr val="tx1"/>
                </a:solidFill>
                <a:latin typeface="Avenir Heavy"/>
                <a:ea typeface="MS PGothic" panose="020B0600070205080204" pitchFamily="34" charset="-128"/>
              </a:rPr>
              <a:t>sustainability</a:t>
            </a:r>
            <a:r>
              <a:rPr lang="en-US" sz="1200" b="0" strike="noStrike" dirty="0">
                <a:solidFill>
                  <a:schemeClr val="tx1"/>
                </a:solidFill>
                <a:latin typeface="Avenir Heavy"/>
                <a:ea typeface="MS PGothic" panose="020B0600070205080204" pitchFamily="34" charset="-128"/>
              </a:rPr>
              <a:t> is understood as: </a:t>
            </a:r>
            <a:r>
              <a:rPr lang="en-US" sz="1200" dirty="0">
                <a:solidFill>
                  <a:srgbClr val="0070C0"/>
                </a:solidFill>
                <a:latin typeface="Avenir Heavy"/>
                <a:ea typeface="MS PGothic" panose="020B0600070205080204" pitchFamily="34" charset="-128"/>
              </a:rPr>
              <a:t>Funding being sufficient, reliable and resilient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70C0"/>
              </a:solidFill>
              <a:latin typeface="Avenir Heavy"/>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70C0"/>
                </a:solidFill>
                <a:latin typeface="Avenir Heavy"/>
                <a:ea typeface="MS PGothic" panose="020B0600070205080204" pitchFamily="34" charset="-128"/>
              </a:rPr>
              <a:t>The results presented on the table was developed based on the information provided by the IGOs during the Inception phase and Phase 1. The collected information </a:t>
            </a:r>
            <a:r>
              <a:rPr lang="en-GB" sz="1200" kern="1200" dirty="0">
                <a:solidFill>
                  <a:schemeClr val="tx1"/>
                </a:solidFill>
                <a:effectLst/>
                <a:latin typeface="+mn-lt"/>
                <a:ea typeface="+mn-ea"/>
                <a:cs typeface="+mn-cs"/>
              </a:rPr>
              <a:t>can partially be used here, but may require further clarification and validation of the figures. </a:t>
            </a:r>
            <a:endParaRPr lang="en-US" sz="1200" dirty="0">
              <a:solidFill>
                <a:srgbClr val="0070C0"/>
              </a:solidFill>
              <a:latin typeface="Avenir Heavy"/>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strike="sngStrike" dirty="0">
              <a:solidFill>
                <a:schemeClr val="tx1"/>
              </a:solidFill>
              <a:latin typeface="Avenir Heavy"/>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strike="noStrike" baseline="0" dirty="0">
                <a:solidFill>
                  <a:schemeClr val="tx1"/>
                </a:solidFill>
                <a:latin typeface="Avenir Heavy"/>
                <a:ea typeface="MS PGothic" panose="020B0600070205080204" pitchFamily="34" charset="-128"/>
              </a:rPr>
              <a:t>Definition of the criteria:</a:t>
            </a:r>
          </a:p>
          <a:p>
            <a:pPr lvl="0"/>
            <a:r>
              <a:rPr lang="en-GB" sz="1200" b="1" kern="1200" dirty="0">
                <a:solidFill>
                  <a:schemeClr val="tx1"/>
                </a:solidFill>
                <a:effectLst/>
                <a:latin typeface="+mn-lt"/>
                <a:ea typeface="+mn-ea"/>
                <a:cs typeface="+mn-cs"/>
              </a:rPr>
              <a:t>Sufficiency:</a:t>
            </a:r>
            <a:r>
              <a:rPr lang="en-GB" sz="1200" kern="1200" dirty="0">
                <a:solidFill>
                  <a:schemeClr val="tx1"/>
                </a:solidFill>
                <a:effectLst/>
                <a:latin typeface="+mn-lt"/>
                <a:ea typeface="+mn-ea"/>
                <a:cs typeface="+mn-cs"/>
              </a:rPr>
              <a:t> This criterion is met if the amount of financing an IGO receives is sufficient to fully carry out its work in accordance with its mandates. It is assessed using indicators for both the regular budget as well as the programme budget. </a:t>
            </a:r>
            <a:endParaRPr lang="de-DE"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Reliability:</a:t>
            </a:r>
            <a:r>
              <a:rPr lang="en-GB" sz="1200" kern="1200" dirty="0">
                <a:solidFill>
                  <a:schemeClr val="tx1"/>
                </a:solidFill>
                <a:effectLst/>
                <a:latin typeface="+mn-lt"/>
                <a:ea typeface="+mn-ea"/>
                <a:cs typeface="+mn-cs"/>
              </a:rPr>
              <a:t> This criterion is met if regular budget is secured and allocated reliably. This is indicated by whether the agreed regular contributions to an IGO vary over time, and by the extent to which they are actually paid.</a:t>
            </a:r>
            <a:endParaRPr lang="de-DE"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Resilience:</a:t>
            </a:r>
            <a:r>
              <a:rPr lang="en-GB" sz="1200" kern="1200" dirty="0">
                <a:solidFill>
                  <a:schemeClr val="tx1"/>
                </a:solidFill>
                <a:effectLst/>
                <a:latin typeface="+mn-lt"/>
                <a:ea typeface="+mn-ea"/>
                <a:cs typeface="+mn-cs"/>
              </a:rPr>
              <a:t> This criterion is met if an IGO can flexibly react to and cope with (unplanned) budget fluctuations. This is indicated by whether it has an adequate mechanism in place to cope with the uncertainty of member states’ contributions, and by the diversity of donors and overall diversity income sources.</a:t>
            </a:r>
            <a:endParaRPr lang="de-DE" sz="1200" kern="1200" dirty="0">
              <a:solidFill>
                <a:schemeClr val="tx1"/>
              </a:solidFill>
              <a:effectLst/>
              <a:latin typeface="+mn-lt"/>
              <a:ea typeface="+mn-ea"/>
              <a:cs typeface="+mn-cs"/>
            </a:endParaRPr>
          </a:p>
          <a:p>
            <a:pPr marL="0" indent="0">
              <a:lnSpc>
                <a:spcPct val="100000"/>
              </a:lnSpc>
              <a:spcAft>
                <a:spcPts val="0"/>
              </a:spcAft>
              <a:buFont typeface="Arial" panose="020B0604020202020204" pitchFamily="34" charset="0"/>
              <a:buNone/>
            </a:pPr>
            <a:endParaRPr lang="en-US" sz="1200" b="0" dirty="0">
              <a:solidFill>
                <a:schemeClr val="tx1"/>
              </a:solidFill>
              <a:latin typeface="Avenir Heavy"/>
            </a:endParaRPr>
          </a:p>
          <a:p>
            <a:pPr marL="0" indent="0">
              <a:lnSpc>
                <a:spcPct val="100000"/>
              </a:lnSpc>
              <a:spcAft>
                <a:spcPts val="0"/>
              </a:spcAft>
              <a:buFont typeface="Arial" panose="020B0604020202020204" pitchFamily="34" charset="0"/>
              <a:buNone/>
            </a:pPr>
            <a:endParaRPr lang="en-US" sz="1200" b="0" dirty="0">
              <a:solidFill>
                <a:schemeClr val="tx1"/>
              </a:solidFill>
              <a:latin typeface="Avenir Heavy"/>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14</a:t>
            </a:fld>
            <a:endParaRPr lang="en-US"/>
          </a:p>
        </p:txBody>
      </p:sp>
    </p:spTree>
    <p:extLst>
      <p:ext uri="{BB962C8B-B14F-4D97-AF65-F5344CB8AC3E}">
        <p14:creationId xmlns:p14="http://schemas.microsoft.com/office/powerpoint/2010/main" val="223625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lvl="0" indent="-285750">
              <a:lnSpc>
                <a:spcPct val="100000"/>
              </a:lnSpc>
              <a:spcBef>
                <a:spcPct val="20000"/>
              </a:spcBef>
              <a:spcAft>
                <a:spcPct val="0"/>
              </a:spcAft>
              <a:buFont typeface="Arial" panose="020B0604020202020204" pitchFamily="34" charset="0"/>
              <a:buChar char="•"/>
            </a:pPr>
            <a:r>
              <a:rPr lang="en-US" sz="1200" b="0" strike="noStrike" baseline="0" dirty="0">
                <a:solidFill>
                  <a:schemeClr val="tx1"/>
                </a:solidFill>
                <a:latin typeface="Avenir Heavy"/>
                <a:ea typeface="MS PGothic" panose="020B0600070205080204" pitchFamily="34" charset="-128"/>
              </a:rPr>
              <a:t>Two general options: a) </a:t>
            </a:r>
            <a:r>
              <a:rPr lang="en-US" sz="1400" strike="noStrike" baseline="0" dirty="0">
                <a:solidFill>
                  <a:schemeClr val="tx1"/>
                </a:solidFill>
                <a:latin typeface="Avenir Heavy"/>
                <a:ea typeface="MS PGothic" panose="020B0600070205080204" pitchFamily="34" charset="-128"/>
              </a:rPr>
              <a:t>Donor </a:t>
            </a:r>
            <a:r>
              <a:rPr lang="en-US" sz="1400" strike="noStrike" baseline="0" dirty="0" err="1">
                <a:solidFill>
                  <a:schemeClr val="tx1"/>
                </a:solidFill>
                <a:latin typeface="Avenir Heavy"/>
                <a:ea typeface="MS PGothic" panose="020B0600070205080204" pitchFamily="34" charset="-128"/>
              </a:rPr>
              <a:t>centred</a:t>
            </a:r>
            <a:r>
              <a:rPr lang="en-US" sz="1400" strike="noStrike" baseline="0" dirty="0">
                <a:solidFill>
                  <a:schemeClr val="tx1"/>
                </a:solidFill>
                <a:latin typeface="Avenir Heavy"/>
                <a:ea typeface="MS PGothic" panose="020B0600070205080204" pitchFamily="34" charset="-128"/>
              </a:rPr>
              <a:t> option</a:t>
            </a:r>
            <a:r>
              <a:rPr lang="en-US" sz="1200" b="0" strike="noStrike" baseline="0" dirty="0">
                <a:solidFill>
                  <a:schemeClr val="tx1"/>
                </a:solidFill>
                <a:latin typeface="Avenir Heavy"/>
                <a:ea typeface="MS PGothic" panose="020B0600070205080204" pitchFamily="34" charset="-128"/>
              </a:rPr>
              <a:t> and b) </a:t>
            </a:r>
            <a:r>
              <a:rPr lang="en-US" sz="1400" strike="noStrike" baseline="0" dirty="0">
                <a:solidFill>
                  <a:schemeClr val="tx1"/>
                </a:solidFill>
                <a:latin typeface="Avenir Heavy"/>
                <a:ea typeface="MS PGothic" panose="020B0600070205080204" pitchFamily="34" charset="-128"/>
              </a:rPr>
              <a:t>Beneficiary </a:t>
            </a:r>
            <a:r>
              <a:rPr lang="en-US" sz="1400" strike="noStrike" baseline="0" dirty="0" err="1">
                <a:solidFill>
                  <a:schemeClr val="tx1"/>
                </a:solidFill>
                <a:latin typeface="Avenir Heavy"/>
                <a:ea typeface="MS PGothic" panose="020B0600070205080204" pitchFamily="34" charset="-128"/>
              </a:rPr>
              <a:t>centred</a:t>
            </a:r>
            <a:r>
              <a:rPr lang="en-US" sz="1400" strike="noStrike" baseline="0" dirty="0">
                <a:solidFill>
                  <a:schemeClr val="tx1"/>
                </a:solidFill>
                <a:latin typeface="Avenir Heavy"/>
                <a:ea typeface="MS PGothic" panose="020B0600070205080204" pitchFamily="34" charset="-128"/>
              </a:rPr>
              <a:t> option</a:t>
            </a:r>
            <a:r>
              <a:rPr lang="en-US" sz="1200" b="0" strike="noStrike" baseline="0" dirty="0">
                <a:solidFill>
                  <a:schemeClr val="tx1"/>
                </a:solidFill>
                <a:latin typeface="Avenir Heavy"/>
                <a:ea typeface="MS PGothic" panose="020B0600070205080204" pitchFamily="34" charset="-128"/>
              </a:rPr>
              <a:t>. These two are potentially complementary and can be combined over time. </a:t>
            </a:r>
          </a:p>
          <a:p>
            <a:pPr marL="285750" lvl="0" indent="-285750">
              <a:lnSpc>
                <a:spcPct val="100000"/>
              </a:lnSpc>
              <a:spcBef>
                <a:spcPct val="20000"/>
              </a:spcBef>
              <a:spcAft>
                <a:spcPct val="0"/>
              </a:spcAft>
              <a:buFont typeface="Arial" panose="020B0604020202020204" pitchFamily="34" charset="0"/>
              <a:buChar char="•"/>
            </a:pPr>
            <a:r>
              <a:rPr lang="en-US" sz="1200" b="0" strike="noStrike" baseline="0" dirty="0">
                <a:solidFill>
                  <a:schemeClr val="tx1"/>
                </a:solidFill>
                <a:latin typeface="Avenir Heavy"/>
                <a:ea typeface="MS PGothic" panose="020B0600070205080204" pitchFamily="34" charset="-128"/>
              </a:rPr>
              <a:t>Expectation in the long-term for RGF financing: </a:t>
            </a:r>
            <a:r>
              <a:rPr lang="en-US" sz="1200" b="0" i="1" strike="noStrike" baseline="0" dirty="0">
                <a:solidFill>
                  <a:schemeClr val="tx1"/>
                </a:solidFill>
                <a:latin typeface="Avenir Heavy"/>
                <a:ea typeface="MS PGothic" panose="020B0600070205080204" pitchFamily="34" charset="-128"/>
              </a:rPr>
              <a:t>The large proportion of ocean governance financing is provided by the direct beneficiaries of the marine resources, both public and private</a:t>
            </a:r>
            <a:endParaRPr lang="en-US" sz="1200" b="0" i="1" dirty="0">
              <a:solidFill>
                <a:schemeClr val="tx1"/>
              </a:solidFill>
              <a:latin typeface="Avenir Heavy"/>
              <a:ea typeface="MS PGothic" panose="020B0600070205080204" pitchFamily="34" charset="-128"/>
            </a:endParaRPr>
          </a:p>
          <a:p>
            <a:pPr marL="0" indent="0">
              <a:lnSpc>
                <a:spcPct val="100000"/>
              </a:lnSpc>
              <a:spcAft>
                <a:spcPts val="0"/>
              </a:spcAft>
              <a:buFont typeface="Arial" panose="020B0604020202020204" pitchFamily="34" charset="0"/>
              <a:buNone/>
            </a:pPr>
            <a:endParaRPr lang="en-US" sz="1200" b="0" dirty="0">
              <a:solidFill>
                <a:schemeClr val="tx1"/>
              </a:solidFill>
              <a:latin typeface="Avenir Heavy"/>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15</a:t>
            </a:fld>
            <a:endParaRPr lang="en-US"/>
          </a:p>
        </p:txBody>
      </p:sp>
    </p:spTree>
    <p:extLst>
      <p:ext uri="{BB962C8B-B14F-4D97-AF65-F5344CB8AC3E}">
        <p14:creationId xmlns:p14="http://schemas.microsoft.com/office/powerpoint/2010/main" val="4176231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19</a:t>
            </a:fld>
            <a:endParaRPr lang="en-US"/>
          </a:p>
        </p:txBody>
      </p:sp>
    </p:spTree>
    <p:extLst>
      <p:ext uri="{BB962C8B-B14F-4D97-AF65-F5344CB8AC3E}">
        <p14:creationId xmlns:p14="http://schemas.microsoft.com/office/powerpoint/2010/main" val="76705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95D4"/>
                </a:solidFill>
              </a:rPr>
              <a:t>Arose from the recognition that weaknesses and gaps in transboundary and cross sectoral ocean governance arrangements, and overall lack of coordination of efforts, are among the root causes of  environmental degradation and living marine resources depletion in the CLME+ region</a:t>
            </a:r>
            <a:endParaRPr lang="en-US" sz="1200" dirty="0">
              <a:solidFill>
                <a:srgbClr val="0095D4"/>
              </a:solidFill>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2</a:t>
            </a:fld>
            <a:endParaRPr lang="en-US"/>
          </a:p>
        </p:txBody>
      </p:sp>
    </p:spTree>
    <p:extLst>
      <p:ext uri="{BB962C8B-B14F-4D97-AF65-F5344CB8AC3E}">
        <p14:creationId xmlns:p14="http://schemas.microsoft.com/office/powerpoint/2010/main" val="254450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lumMod val="50000"/>
                  </a:schemeClr>
                </a:solidFill>
              </a:rPr>
              <a:t>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lumMod val="50000"/>
                  </a:schemeClr>
                </a:solidFill>
              </a:rPr>
              <a:t>Ocean Governance:</a:t>
            </a:r>
            <a:r>
              <a:rPr lang="en-US" sz="1200" dirty="0">
                <a:solidFill>
                  <a:schemeClr val="tx2">
                    <a:lumMod val="50000"/>
                  </a:schemeClr>
                </a:solidFill>
              </a:rPr>
              <a:t> The principles, processes, rules and institutions that guide how we manage and use our oceans. Ocean governance spans public and private spheres, multiple levels (from the local to the global) and all relevant sectors.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2">
                    <a:lumMod val="50000"/>
                  </a:schemeClr>
                </a:solidFill>
              </a:rPr>
              <a:t>Blue Economy: </a:t>
            </a:r>
            <a:r>
              <a:rPr lang="en-US" sz="1200" dirty="0">
                <a:solidFill>
                  <a:schemeClr val="tx2">
                    <a:lumMod val="50000"/>
                  </a:schemeClr>
                </a:solidFill>
              </a:rPr>
              <a:t>An economy that is based on ocean resources while ensuring a sustainable resource use and conservation. The Blue Economy is also referred to as a sustainable ocean-based economy.</a:t>
            </a:r>
            <a:endParaRPr lang="de-DE" sz="1200" dirty="0">
              <a:solidFill>
                <a:schemeClr val="tx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lumMod val="50000"/>
                  </a:schemeClr>
                </a:solidFill>
              </a:rPr>
              <a:t>RGF – Regional Governance Framework: </a:t>
            </a:r>
            <a:r>
              <a:rPr lang="en-US" sz="1200" dirty="0">
                <a:solidFill>
                  <a:schemeClr val="tx2">
                    <a:lumMod val="50000"/>
                  </a:schemeClr>
                </a:solidFill>
              </a:rPr>
              <a:t>The entire set of ocean governance issues, the </a:t>
            </a:r>
            <a:r>
              <a:rPr lang="en-US" sz="1200" dirty="0" err="1">
                <a:solidFill>
                  <a:schemeClr val="tx2">
                    <a:lumMod val="50000"/>
                  </a:schemeClr>
                </a:solidFill>
              </a:rPr>
              <a:t>organisations</a:t>
            </a:r>
            <a:r>
              <a:rPr lang="en-US" sz="1200" dirty="0">
                <a:solidFill>
                  <a:schemeClr val="tx2">
                    <a:lumMod val="50000"/>
                  </a:schemeClr>
                </a:solidFill>
              </a:rPr>
              <a:t> with responsibility for ocean governance, their policy processes and the interactions among them.</a:t>
            </a:r>
            <a:endParaRPr lang="de-DE" sz="1200" dirty="0">
              <a:solidFill>
                <a:schemeClr val="tx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lumMod val="50000"/>
                  </a:schemeClr>
                </a:solidFill>
              </a:rPr>
              <a:t>PPCM – Permanent Policy Coordination Mechanism:</a:t>
            </a:r>
            <a:r>
              <a:rPr lang="en-US" sz="1200" dirty="0">
                <a:solidFill>
                  <a:schemeClr val="tx2">
                    <a:lumMod val="50000"/>
                  </a:schemeClr>
                </a:solidFill>
              </a:rPr>
              <a:t> A regional mechanism through which various parties with a mandate for ocean governance cooperate to improve the synergy, efficiency and impact of their actions</a:t>
            </a:r>
            <a:endParaRPr lang="de-DE" sz="1200" dirty="0">
              <a:solidFill>
                <a:schemeClr val="tx2">
                  <a:lumMod val="50000"/>
                </a:schemeClr>
              </a:solidFill>
            </a:endParaRPr>
          </a:p>
          <a:p>
            <a:r>
              <a:rPr lang="en-US" sz="1400" b="1" dirty="0">
                <a:solidFill>
                  <a:schemeClr val="tx2">
                    <a:lumMod val="50000"/>
                  </a:schemeClr>
                </a:solidFill>
              </a:rPr>
              <a:t>SFP – Sustainable Financing Plan:</a:t>
            </a:r>
            <a:r>
              <a:rPr lang="en-US" sz="1200" dirty="0">
                <a:solidFill>
                  <a:schemeClr val="tx2">
                    <a:lumMod val="50000"/>
                  </a:schemeClr>
                </a:solidFill>
              </a:rPr>
              <a:t> </a:t>
            </a:r>
          </a:p>
          <a:p>
            <a:r>
              <a:rPr lang="en-US" sz="1200" dirty="0">
                <a:solidFill>
                  <a:schemeClr val="tx2">
                    <a:lumMod val="50000"/>
                  </a:schemeClr>
                </a:solidFill>
              </a:rPr>
              <a:t>A plan that helps to determine the funding requirements of an </a:t>
            </a:r>
            <a:r>
              <a:rPr lang="en-US" sz="1200" dirty="0" err="1">
                <a:solidFill>
                  <a:schemeClr val="tx2">
                    <a:lumMod val="50000"/>
                  </a:schemeClr>
                </a:solidFill>
              </a:rPr>
              <a:t>organisation</a:t>
            </a:r>
            <a:r>
              <a:rPr lang="en-US" sz="1200" dirty="0">
                <a:solidFill>
                  <a:schemeClr val="tx2">
                    <a:lumMod val="50000"/>
                  </a:schemeClr>
                </a:solidFill>
              </a:rPr>
              <a:t> (in terms of amount and timing) and to identify income sources for the different needs (such as institutional costs and </a:t>
            </a:r>
            <a:r>
              <a:rPr lang="en-US" sz="1200" dirty="0" err="1">
                <a:solidFill>
                  <a:schemeClr val="tx2">
                    <a:lumMod val="50000"/>
                  </a:schemeClr>
                </a:solidFill>
              </a:rPr>
              <a:t>programme</a:t>
            </a:r>
            <a:r>
              <a:rPr lang="en-US" sz="1200" dirty="0">
                <a:solidFill>
                  <a:schemeClr val="tx2">
                    <a:lumMod val="50000"/>
                  </a:schemeClr>
                </a:solidFill>
              </a:rPr>
              <a:t> budgets)</a:t>
            </a:r>
            <a:endParaRPr lang="de-DE" sz="1200" dirty="0">
              <a:solidFill>
                <a:schemeClr val="tx2">
                  <a:lumMod val="50000"/>
                </a:schemeClr>
              </a:solidFill>
            </a:endParaRPr>
          </a:p>
          <a:p>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4</a:t>
            </a:fld>
            <a:endParaRPr lang="en-US"/>
          </a:p>
        </p:txBody>
      </p:sp>
    </p:spTree>
    <p:extLst>
      <p:ext uri="{BB962C8B-B14F-4D97-AF65-F5344CB8AC3E}">
        <p14:creationId xmlns:p14="http://schemas.microsoft.com/office/powerpoint/2010/main" val="247953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5</a:t>
            </a:fld>
            <a:endParaRPr lang="en-US"/>
          </a:p>
        </p:txBody>
      </p:sp>
    </p:spTree>
    <p:extLst>
      <p:ext uri="{BB962C8B-B14F-4D97-AF65-F5344CB8AC3E}">
        <p14:creationId xmlns:p14="http://schemas.microsoft.com/office/powerpoint/2010/main" val="269971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00000"/>
              </a:lnSpc>
              <a:spcAft>
                <a:spcPts val="0"/>
              </a:spcAft>
              <a:buFont typeface="Arial" panose="020B0604020202020204" pitchFamily="34" charset="0"/>
              <a:buChar char="•"/>
            </a:pPr>
            <a:r>
              <a:rPr lang="en-US" sz="1200" b="0" dirty="0">
                <a:solidFill>
                  <a:schemeClr val="tx1"/>
                </a:solidFill>
                <a:latin typeface="Avenir Heavy"/>
                <a:ea typeface="Calibri"/>
              </a:rPr>
              <a:t>No comprehensive financing baseline had been established prior to this consultancy (in contrast to the institutional and policy aspects of the existing Regional Governance Framework)</a:t>
            </a:r>
          </a:p>
          <a:p>
            <a:pPr marL="285750" indent="-285750">
              <a:lnSpc>
                <a:spcPct val="100000"/>
              </a:lnSpc>
              <a:spcAft>
                <a:spcPts val="0"/>
              </a:spcAft>
              <a:buFont typeface="Arial" panose="020B0604020202020204" pitchFamily="34" charset="0"/>
              <a:buChar char="•"/>
            </a:pPr>
            <a:r>
              <a:rPr lang="en-US" sz="1200" b="0" dirty="0">
                <a:solidFill>
                  <a:schemeClr val="tx1"/>
                </a:solidFill>
                <a:latin typeface="Avenir Heavy"/>
                <a:ea typeface="Calibri"/>
              </a:rPr>
              <a:t>The baseline is the first compilation of available information (as reported by the IGOs) </a:t>
            </a:r>
          </a:p>
          <a:p>
            <a:pPr marL="285750" indent="-285750">
              <a:lnSpc>
                <a:spcPct val="100000"/>
              </a:lnSpc>
              <a:spcAft>
                <a:spcPts val="0"/>
              </a:spcAft>
              <a:buFont typeface="Arial" panose="020B0604020202020204" pitchFamily="34" charset="0"/>
              <a:buChar char="•"/>
            </a:pPr>
            <a:r>
              <a:rPr lang="en-US" sz="1200" b="0" dirty="0">
                <a:solidFill>
                  <a:schemeClr val="tx1"/>
                </a:solidFill>
                <a:latin typeface="Avenir Heavy"/>
                <a:ea typeface="Calibri"/>
              </a:rPr>
              <a:t>Information gaps will be filled during Phase 1, which will build on the results of the baseline assessment</a:t>
            </a:r>
          </a:p>
          <a:p>
            <a:pPr marL="285750" indent="-285750">
              <a:lnSpc>
                <a:spcPct val="100000"/>
              </a:lnSpc>
              <a:spcAft>
                <a:spcPts val="0"/>
              </a:spcAft>
              <a:buFont typeface="Arial" panose="020B0604020202020204" pitchFamily="34" charset="0"/>
              <a:buChar char="•"/>
            </a:pPr>
            <a:r>
              <a:rPr lang="en-US" sz="1200" dirty="0">
                <a:solidFill>
                  <a:schemeClr val="tx1"/>
                </a:solidFill>
                <a:latin typeface="Avenir Heavy"/>
              </a:rPr>
              <a:t>SWOT analysis</a:t>
            </a:r>
            <a:r>
              <a:rPr lang="en-US" sz="1200" b="0" dirty="0">
                <a:solidFill>
                  <a:schemeClr val="tx1"/>
                </a:solidFill>
                <a:latin typeface="Avenir Heavy"/>
              </a:rPr>
              <a:t>:  </a:t>
            </a:r>
          </a:p>
          <a:p>
            <a:pPr marL="625475" indent="-285750">
              <a:lnSpc>
                <a:spcPct val="100000"/>
              </a:lnSpc>
              <a:spcAft>
                <a:spcPts val="0"/>
              </a:spcAft>
              <a:buFont typeface="Courier New" panose="02070309020205020404" pitchFamily="49" charset="0"/>
              <a:buChar char="o"/>
            </a:pPr>
            <a:r>
              <a:rPr lang="en-US" sz="1200" b="0" dirty="0">
                <a:solidFill>
                  <a:schemeClr val="tx1"/>
                </a:solidFill>
                <a:latin typeface="Avenir Heavy"/>
              </a:rPr>
              <a:t>Highlighted key strengths that are expected to alleviate perceived weaknesses identified, and on which this project will build </a:t>
            </a:r>
          </a:p>
          <a:p>
            <a:pPr marL="625475" indent="-285750">
              <a:lnSpc>
                <a:spcPct val="100000"/>
              </a:lnSpc>
              <a:spcAft>
                <a:spcPts val="0"/>
              </a:spcAft>
              <a:buFont typeface="Courier New" panose="02070309020205020404" pitchFamily="49" charset="0"/>
              <a:buChar char="o"/>
            </a:pPr>
            <a:r>
              <a:rPr lang="en-US" sz="1200" b="0" dirty="0">
                <a:solidFill>
                  <a:schemeClr val="tx1"/>
                </a:solidFill>
                <a:latin typeface="Avenir Heavy"/>
              </a:rPr>
              <a:t>Assisted in refining the consultancy’s approach in </a:t>
            </a:r>
            <a:r>
              <a:rPr lang="en-US" sz="1200" b="0" dirty="0" err="1">
                <a:solidFill>
                  <a:schemeClr val="tx1"/>
                </a:solidFill>
                <a:latin typeface="Avenir Heavy"/>
              </a:rPr>
              <a:t>recognising</a:t>
            </a:r>
            <a:r>
              <a:rPr lang="en-US" sz="1200" b="0" dirty="0">
                <a:solidFill>
                  <a:schemeClr val="tx1"/>
                </a:solidFill>
                <a:latin typeface="Avenir Heavy"/>
              </a:rPr>
              <a:t> the maturity of the concepts and activities towards a RGF and thereby allocating additional resources to identifying and quantifying potential sustainable financing mechanisms </a:t>
            </a:r>
          </a:p>
          <a:p>
            <a:pPr marL="285750" indent="-285750">
              <a:lnSpc>
                <a:spcPct val="100000"/>
              </a:lnSpc>
              <a:spcAft>
                <a:spcPts val="0"/>
              </a:spcAft>
              <a:buFont typeface="Arial" panose="020B0604020202020204" pitchFamily="34" charset="0"/>
              <a:buChar char="•"/>
            </a:pPr>
            <a:r>
              <a:rPr lang="en-US" sz="1200" b="0" dirty="0">
                <a:solidFill>
                  <a:schemeClr val="tx1"/>
                </a:solidFill>
                <a:latin typeface="Avenir Heavy"/>
              </a:rPr>
              <a:t>These assessments will be further developed &amp; elaborated during Phase 1</a:t>
            </a:r>
          </a:p>
          <a:p>
            <a:pPr>
              <a:lnSpc>
                <a:spcPct val="100000"/>
              </a:lnSpc>
              <a:spcBef>
                <a:spcPct val="20000"/>
              </a:spcBef>
              <a:spcAft>
                <a:spcPct val="0"/>
              </a:spcAft>
            </a:pPr>
            <a:endParaRPr lang="en-US" sz="1400" b="0" dirty="0">
              <a:solidFill>
                <a:schemeClr val="tx1"/>
              </a:solidFill>
              <a:latin typeface="Avenir Heavy"/>
              <a:ea typeface="MS PGothic" panose="020B0600070205080204" pitchFamily="34" charset="-128"/>
            </a:endParaRPr>
          </a:p>
          <a:p>
            <a:pPr>
              <a:lnSpc>
                <a:spcPct val="100000"/>
              </a:lnSpc>
              <a:spcBef>
                <a:spcPct val="20000"/>
              </a:spcBef>
              <a:spcAft>
                <a:spcPct val="0"/>
              </a:spcAft>
            </a:pPr>
            <a:r>
              <a:rPr lang="en-US" sz="1400" b="0" dirty="0">
                <a:solidFill>
                  <a:schemeClr val="tx1"/>
                </a:solidFill>
                <a:latin typeface="Avenir Heavy"/>
                <a:ea typeface="MS PGothic" panose="020B0600070205080204" pitchFamily="34" charset="-128"/>
              </a:rPr>
              <a:t>*</a:t>
            </a:r>
            <a:r>
              <a:rPr lang="en-US" sz="1200" b="0" dirty="0">
                <a:solidFill>
                  <a:schemeClr val="tx1"/>
                </a:solidFill>
                <a:latin typeface="Avenir Heavy"/>
                <a:ea typeface="MS PGothic" panose="020B0600070205080204" pitchFamily="34" charset="-128"/>
              </a:rPr>
              <a:t>These activities were carried out with participation of the Project Coordination Unit and the eight IGOs that make up the Interim Coordination Mechanism for the CLME+ Strategic Action </a:t>
            </a:r>
            <a:r>
              <a:rPr lang="en-US" sz="1200" b="0" dirty="0" err="1">
                <a:solidFill>
                  <a:schemeClr val="tx1"/>
                </a:solidFill>
                <a:latin typeface="Avenir Heavy"/>
                <a:ea typeface="MS PGothic" panose="020B0600070205080204" pitchFamily="34" charset="-128"/>
              </a:rPr>
              <a:t>Programme</a:t>
            </a:r>
            <a:r>
              <a:rPr lang="en-US" sz="1400" b="0" dirty="0">
                <a:solidFill>
                  <a:schemeClr val="tx1"/>
                </a:solidFill>
                <a:latin typeface="Avenir Heavy"/>
                <a:ea typeface="MS PGothic" panose="020B0600070205080204" pitchFamily="34" charset="-128"/>
              </a:rPr>
              <a:t>) </a:t>
            </a:r>
          </a:p>
          <a:p>
            <a:pPr marL="285750" indent="-285750">
              <a:lnSpc>
                <a:spcPct val="100000"/>
              </a:lnSpc>
              <a:spcAft>
                <a:spcPts val="0"/>
              </a:spcAft>
              <a:buFont typeface="Arial" panose="020B0604020202020204" pitchFamily="34" charset="0"/>
              <a:buChar char="•"/>
            </a:pPr>
            <a:endParaRPr lang="en-US" sz="1200" b="0" dirty="0">
              <a:solidFill>
                <a:schemeClr val="tx1"/>
              </a:solidFill>
              <a:latin typeface="Avenir Heavy"/>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6</a:t>
            </a:fld>
            <a:endParaRPr lang="en-US"/>
          </a:p>
        </p:txBody>
      </p:sp>
    </p:spTree>
    <p:extLst>
      <p:ext uri="{BB962C8B-B14F-4D97-AF65-F5344CB8AC3E}">
        <p14:creationId xmlns:p14="http://schemas.microsoft.com/office/powerpoint/2010/main" val="367667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baseline="0" dirty="0">
                <a:solidFill>
                  <a:schemeClr val="tx1"/>
                </a:solidFill>
                <a:latin typeface="Avenir Heavy"/>
                <a:ea typeface="MS PGothic" panose="020B0600070205080204" pitchFamily="34" charset="-128"/>
              </a:rPr>
              <a:t>These activities were carried out with participation of the Project Coordination Unit and the eight IGOs that make up the Interim Coordination Mechanism for the CLME+ Strategic Action </a:t>
            </a:r>
            <a:r>
              <a:rPr lang="en-US" sz="1200" b="0" strike="noStrike" baseline="0" dirty="0" err="1">
                <a:solidFill>
                  <a:schemeClr val="tx1"/>
                </a:solidFill>
                <a:latin typeface="Avenir Heavy"/>
                <a:ea typeface="MS PGothic" panose="020B0600070205080204" pitchFamily="34" charset="-128"/>
              </a:rPr>
              <a:t>Programme</a:t>
            </a:r>
            <a:r>
              <a:rPr lang="en-US" sz="1200" b="0" strike="noStrike" baseline="0" dirty="0">
                <a:solidFill>
                  <a:schemeClr val="tx1"/>
                </a:solidFill>
                <a:latin typeface="Avenir Heavy"/>
                <a:ea typeface="MS PGothic" panose="020B0600070205080204" pitchFamily="34" charset="-128"/>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baseline="0" dirty="0" err="1">
                <a:solidFill>
                  <a:schemeClr val="tx1"/>
                </a:solidFill>
                <a:latin typeface="Avenir Heavy"/>
                <a:ea typeface="MS PGothic" panose="020B0600070205080204" pitchFamily="34" charset="-128"/>
              </a:rPr>
              <a:t>BaU</a:t>
            </a:r>
            <a:r>
              <a:rPr lang="en-US" sz="1200" b="0" strike="noStrike" baseline="0" dirty="0">
                <a:solidFill>
                  <a:schemeClr val="tx1"/>
                </a:solidFill>
                <a:latin typeface="Avenir Heavy"/>
                <a:ea typeface="MS PGothic" panose="020B0600070205080204" pitchFamily="34" charset="-128"/>
              </a:rPr>
              <a:t> analysis, looks at scenario between 2015 – 2050 </a:t>
            </a:r>
          </a:p>
          <a:p>
            <a:pPr marL="285750" indent="-285750">
              <a:lnSpc>
                <a:spcPct val="100000"/>
              </a:lnSpc>
              <a:spcAft>
                <a:spcPts val="0"/>
              </a:spcAft>
              <a:buFont typeface="Arial" panose="020B0604020202020204" pitchFamily="34" charset="0"/>
              <a:buChar char="•"/>
            </a:pPr>
            <a:endParaRPr lang="en-US" sz="1200" b="0" dirty="0">
              <a:solidFill>
                <a:schemeClr val="tx1"/>
              </a:solidFill>
              <a:latin typeface="Avenir Heavy"/>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8</a:t>
            </a:fld>
            <a:endParaRPr lang="en-US"/>
          </a:p>
        </p:txBody>
      </p:sp>
    </p:spTree>
    <p:extLst>
      <p:ext uri="{BB962C8B-B14F-4D97-AF65-F5344CB8AC3E}">
        <p14:creationId xmlns:p14="http://schemas.microsoft.com/office/powerpoint/2010/main" val="2846825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00000"/>
              </a:lnSpc>
              <a:spcAft>
                <a:spcPts val="0"/>
              </a:spcAft>
              <a:buFont typeface="Arial" panose="020B0604020202020204" pitchFamily="34" charset="0"/>
              <a:buChar char="•"/>
            </a:pPr>
            <a:endParaRPr lang="en-US" sz="1200" b="0" dirty="0">
              <a:solidFill>
                <a:schemeClr val="tx1"/>
              </a:solidFill>
              <a:latin typeface="Avenir Heavy"/>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9</a:t>
            </a:fld>
            <a:endParaRPr lang="en-US"/>
          </a:p>
        </p:txBody>
      </p:sp>
    </p:spTree>
    <p:extLst>
      <p:ext uri="{BB962C8B-B14F-4D97-AF65-F5344CB8AC3E}">
        <p14:creationId xmlns:p14="http://schemas.microsoft.com/office/powerpoint/2010/main" val="2562000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00000"/>
              </a:lnSpc>
              <a:spcAft>
                <a:spcPts val="0"/>
              </a:spcAft>
              <a:buFont typeface="Arial" panose="020B0604020202020204" pitchFamily="34" charset="0"/>
              <a:buChar char="•"/>
            </a:pPr>
            <a:endParaRPr lang="en-US" sz="1200" b="0" dirty="0">
              <a:solidFill>
                <a:schemeClr val="tx1"/>
              </a:solidFill>
              <a:latin typeface="Avenir Heavy"/>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10</a:t>
            </a:fld>
            <a:endParaRPr lang="en-US"/>
          </a:p>
        </p:txBody>
      </p:sp>
    </p:spTree>
    <p:extLst>
      <p:ext uri="{BB962C8B-B14F-4D97-AF65-F5344CB8AC3E}">
        <p14:creationId xmlns:p14="http://schemas.microsoft.com/office/powerpoint/2010/main" val="192914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00000"/>
              </a:lnSpc>
              <a:spcAft>
                <a:spcPts val="0"/>
              </a:spcAft>
              <a:buFont typeface="Arial" panose="020B0604020202020204" pitchFamily="34" charset="0"/>
              <a:buChar char="•"/>
            </a:pPr>
            <a:endParaRPr lang="en-US" sz="1200" b="0" dirty="0">
              <a:solidFill>
                <a:schemeClr val="tx1"/>
              </a:solidFill>
              <a:latin typeface="Avenir Heavy"/>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11</a:t>
            </a:fld>
            <a:endParaRPr lang="en-US"/>
          </a:p>
        </p:txBody>
      </p:sp>
    </p:spTree>
    <p:extLst>
      <p:ext uri="{BB962C8B-B14F-4D97-AF65-F5344CB8AC3E}">
        <p14:creationId xmlns:p14="http://schemas.microsoft.com/office/powerpoint/2010/main" val="324846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_cover">
    <p:spTree>
      <p:nvGrpSpPr>
        <p:cNvPr id="1" name=""/>
        <p:cNvGrpSpPr/>
        <p:nvPr/>
      </p:nvGrpSpPr>
      <p:grpSpPr>
        <a:xfrm>
          <a:off x="0" y="0"/>
          <a:ext cx="0" cy="0"/>
          <a:chOff x="0" y="0"/>
          <a:chExt cx="0" cy="0"/>
        </a:xfrm>
      </p:grpSpPr>
      <p:sp>
        <p:nvSpPr>
          <p:cNvPr id="12" name="Picture Placeholder 18"/>
          <p:cNvSpPr>
            <a:spLocks noGrp="1"/>
          </p:cNvSpPr>
          <p:nvPr>
            <p:ph type="pic" sz="quarter" idx="10"/>
          </p:nvPr>
        </p:nvSpPr>
        <p:spPr>
          <a:xfrm>
            <a:off x="-25307" y="1495426"/>
            <a:ext cx="9194615"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5" name="Rectangle 4"/>
          <p:cNvSpPr>
            <a:spLocks noChangeArrowheads="1"/>
          </p:cNvSpPr>
          <p:nvPr userDrawn="1"/>
        </p:nvSpPr>
        <p:spPr bwMode="auto">
          <a:xfrm>
            <a:off x="4837815" y="409827"/>
            <a:ext cx="4326824" cy="404345"/>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sp>
        <p:nvSpPr>
          <p:cNvPr id="11" name="Text Placeholder 2"/>
          <p:cNvSpPr>
            <a:spLocks noGrp="1"/>
          </p:cNvSpPr>
          <p:nvPr>
            <p:ph type="body" sz="quarter" idx="11"/>
          </p:nvPr>
        </p:nvSpPr>
        <p:spPr>
          <a:xfrm>
            <a:off x="-41968" y="2232000"/>
            <a:ext cx="9204232" cy="1479550"/>
          </a:xfrm>
          <a:prstGeom prst="rect">
            <a:avLst/>
          </a:prstGeom>
          <a:solidFill>
            <a:srgbClr val="0095D4"/>
          </a:solidFill>
          <a:ln>
            <a:solidFill>
              <a:srgbClr val="0095D4"/>
            </a:solidFill>
          </a:ln>
        </p:spPr>
        <p:txBody>
          <a:bodyPr anchor="ctr" anchorCtr="0"/>
          <a:lstStyle>
            <a:lvl1pPr marL="622300" indent="0" algn="l">
              <a:spcBef>
                <a:spcPts val="0"/>
              </a:spcBef>
              <a:spcAft>
                <a:spcPts val="0"/>
              </a:spcAft>
              <a:buNone/>
              <a:tabLst>
                <a:tab pos="609600" algn="l"/>
              </a:tabLst>
              <a:defRPr sz="2800" b="1" i="0">
                <a:solidFill>
                  <a:schemeClr val="bg1"/>
                </a:solidFill>
                <a:latin typeface="Avenir Heavy" charset="0"/>
                <a:ea typeface="Avenir Heavy" charset="0"/>
                <a:cs typeface="Avenir Heavy" charset="0"/>
              </a:defRPr>
            </a:lvl1pPr>
            <a:lvl2pPr marL="622300" indent="0" algn="l">
              <a:spcBef>
                <a:spcPts val="0"/>
              </a:spcBef>
              <a:spcAft>
                <a:spcPts val="0"/>
              </a:spcAft>
              <a:buNone/>
              <a:tabLst>
                <a:tab pos="609600" algn="l"/>
              </a:tabLst>
              <a:defRPr sz="2000" b="0" i="0">
                <a:solidFill>
                  <a:schemeClr val="bg1"/>
                </a:solidFill>
                <a:latin typeface="Avenir Medium" charset="0"/>
                <a:ea typeface="Avenir Medium" charset="0"/>
                <a:cs typeface="Avenir Medium" charset="0"/>
              </a:defRPr>
            </a:lvl2pPr>
            <a:lvl3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3pPr>
            <a:lvl4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4pPr>
            <a:lvl5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Sub-title</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388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_text">
    <p:spTree>
      <p:nvGrpSpPr>
        <p:cNvPr id="1" name=""/>
        <p:cNvGrpSpPr/>
        <p:nvPr/>
      </p:nvGrpSpPr>
      <p:grpSpPr>
        <a:xfrm>
          <a:off x="0" y="0"/>
          <a:ext cx="0" cy="0"/>
          <a:chOff x="0" y="0"/>
          <a:chExt cx="0" cy="0"/>
        </a:xfrm>
      </p:grpSpPr>
      <p:sp>
        <p:nvSpPr>
          <p:cNvPr id="5" name="Freeform 4"/>
          <p:cNvSpPr>
            <a:spLocks noChangeArrowheads="1"/>
          </p:cNvSpPr>
          <p:nvPr userDrawn="1"/>
        </p:nvSpPr>
        <p:spPr bwMode="auto">
          <a:xfrm>
            <a:off x="-20638" y="5630863"/>
            <a:ext cx="9199563"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sp>
        <p:nvSpPr>
          <p:cNvPr id="6" name="Picture Placeholder 18"/>
          <p:cNvSpPr>
            <a:spLocks noGrp="1"/>
          </p:cNvSpPr>
          <p:nvPr>
            <p:ph type="pic" sz="quarter" idx="10"/>
          </p:nvPr>
        </p:nvSpPr>
        <p:spPr>
          <a:xfrm>
            <a:off x="488753" y="1865312"/>
            <a:ext cx="3244032" cy="3245852"/>
          </a:xfrm>
          <a:prstGeom prst="ellipse">
            <a:avLst/>
          </a:prstGeom>
        </p:spPr>
        <p:txBody>
          <a:bodyPr/>
          <a:lstStyle>
            <a:lvl1pPr marL="0" indent="0" algn="ctr">
              <a:buNone/>
              <a:defRPr sz="1400" b="0" i="0">
                <a:solidFill>
                  <a:schemeClr val="bg1">
                    <a:lumMod val="65000"/>
                  </a:schemeClr>
                </a:solidFill>
                <a:latin typeface="Avenir Medium" charset="0"/>
                <a:ea typeface="Avenir Medium" charset="0"/>
                <a:cs typeface="Avenir Medium" charset="0"/>
              </a:defRPr>
            </a:lvl1pPr>
          </a:lstStyle>
          <a:p>
            <a:pPr lvl="0"/>
            <a:r>
              <a:rPr lang="en-US" noProof="0" dirty="0"/>
              <a:t>Drag picture to placeholder or click icon to add</a:t>
            </a:r>
          </a:p>
        </p:txBody>
      </p:sp>
      <p:sp>
        <p:nvSpPr>
          <p:cNvPr id="21" name="Rectangle 20"/>
          <p:cNvSpPr>
            <a:spLocks noChangeArrowheads="1"/>
          </p:cNvSpPr>
          <p:nvPr userDrawn="1"/>
        </p:nvSpPr>
        <p:spPr bwMode="auto">
          <a:xfrm>
            <a:off x="4229383" y="409828"/>
            <a:ext cx="4935255" cy="181188"/>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0913"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1" hasCustomPrompt="1"/>
          </p:nvPr>
        </p:nvSpPr>
        <p:spPr>
          <a:xfrm>
            <a:off x="4096748"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0095D4"/>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0095D4"/>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0095D4"/>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74136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8" name="Rectangle 17"/>
          <p:cNvSpPr>
            <a:spLocks noChangeArrowheads="1"/>
          </p:cNvSpPr>
          <p:nvPr userDrawn="1"/>
        </p:nvSpPr>
        <p:spPr bwMode="auto">
          <a:xfrm>
            <a:off x="4229383" y="409828"/>
            <a:ext cx="4935255" cy="181188"/>
          </a:xfrm>
          <a:prstGeom prst="rect">
            <a:avLst/>
          </a:prstGeom>
          <a:solidFill>
            <a:srgbClr val="0095D4"/>
          </a:solidFill>
          <a:ln>
            <a:noFill/>
          </a:ln>
          <a:effectLst/>
        </p:spPr>
        <p:txBody>
          <a:bodyPr anchor="ctr"/>
          <a:lstStyle/>
          <a:p>
            <a:pPr algn="ctr" eaLnBrk="1" hangingPunct="1"/>
            <a:endParaRPr lang="en-US" altLang="en-US">
              <a:solidFill>
                <a:srgbClr val="0095D4"/>
              </a:solidFill>
              <a:ea typeface="MS PGothic" charset="-128"/>
            </a:endParaRPr>
          </a:p>
        </p:txBody>
      </p:sp>
      <p:sp>
        <p:nvSpPr>
          <p:cNvPr id="4" name="Freeform 3"/>
          <p:cNvSpPr>
            <a:spLocks noChangeArrowheads="1"/>
          </p:cNvSpPr>
          <p:nvPr userDrawn="1"/>
        </p:nvSpPr>
        <p:spPr bwMode="auto">
          <a:xfrm>
            <a:off x="-20638" y="5630863"/>
            <a:ext cx="9199563"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0913"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1" hasCustomPrompt="1"/>
          </p:nvPr>
        </p:nvSpPr>
        <p:spPr>
          <a:xfrm>
            <a:off x="577516" y="1865312"/>
            <a:ext cx="8037257"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0095D4"/>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0095D4"/>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0095D4"/>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141786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Picture Placeholder 18"/>
          <p:cNvSpPr>
            <a:spLocks noGrp="1" noChangeAspect="1"/>
          </p:cNvSpPr>
          <p:nvPr>
            <p:ph type="pic" sz="quarter" idx="10"/>
          </p:nvPr>
        </p:nvSpPr>
        <p:spPr>
          <a:xfrm>
            <a:off x="262296" y="1744891"/>
            <a:ext cx="2700000" cy="2701515"/>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8" name="Picture Placeholder 18"/>
          <p:cNvSpPr>
            <a:spLocks noGrp="1" noChangeAspect="1"/>
          </p:cNvSpPr>
          <p:nvPr>
            <p:ph type="pic" sz="quarter" idx="11"/>
          </p:nvPr>
        </p:nvSpPr>
        <p:spPr>
          <a:xfrm>
            <a:off x="3209718" y="1744891"/>
            <a:ext cx="2700000" cy="2700000"/>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9" name="Picture Placeholder 18"/>
          <p:cNvSpPr>
            <a:spLocks noGrp="1" noChangeAspect="1"/>
          </p:cNvSpPr>
          <p:nvPr>
            <p:ph type="pic" sz="quarter" idx="12"/>
          </p:nvPr>
        </p:nvSpPr>
        <p:spPr>
          <a:xfrm>
            <a:off x="6157139" y="1744891"/>
            <a:ext cx="2700000" cy="2700000"/>
          </a:xfrm>
          <a:prstGeom prst="ellipse">
            <a:avLst/>
          </a:prstGeom>
        </p:spPr>
        <p:txBody>
          <a:bodyPr/>
          <a:lstStyle>
            <a:lvl1pPr marL="0" indent="0" algn="ctr">
              <a:buNone/>
              <a:defRPr lang="en-US" sz="2000" kern="1200" noProof="0" dirty="0">
                <a:solidFill>
                  <a:schemeClr val="bg1">
                    <a:lumMod val="50000"/>
                  </a:schemeClr>
                </a:solidFill>
                <a:latin typeface="+mn-lt"/>
                <a:ea typeface="MS PGothic" panose="020B0600070205080204" pitchFamily="34" charset="-128"/>
                <a:cs typeface="MS PGothic" charset="0"/>
              </a:defRPr>
            </a:lvl1pPr>
          </a:lstStyle>
          <a:p>
            <a:pPr lvl="0"/>
            <a:r>
              <a:rPr lang="en-US" noProof="0" dirty="0"/>
              <a:t>Drag picture to placeholder or click icon to add</a:t>
            </a:r>
          </a:p>
        </p:txBody>
      </p:sp>
      <p:sp>
        <p:nvSpPr>
          <p:cNvPr id="22" name="Rectangle 21"/>
          <p:cNvSpPr>
            <a:spLocks noChangeArrowheads="1"/>
          </p:cNvSpPr>
          <p:nvPr userDrawn="1"/>
        </p:nvSpPr>
        <p:spPr bwMode="auto">
          <a:xfrm>
            <a:off x="4229383" y="409828"/>
            <a:ext cx="4935255" cy="181188"/>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Freeform 9"/>
          <p:cNvSpPr>
            <a:spLocks noChangeArrowheads="1"/>
          </p:cNvSpPr>
          <p:nvPr userDrawn="1"/>
        </p:nvSpPr>
        <p:spPr bwMode="auto">
          <a:xfrm>
            <a:off x="-20638" y="5630863"/>
            <a:ext cx="9199563"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0913"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38"/>
          <p:cNvSpPr>
            <a:spLocks noGrp="1"/>
          </p:cNvSpPr>
          <p:nvPr>
            <p:ph type="body" sz="quarter" idx="19" hasCustomPrompt="1"/>
          </p:nvPr>
        </p:nvSpPr>
        <p:spPr>
          <a:xfrm>
            <a:off x="262296"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8"/>
          <p:cNvSpPr>
            <a:spLocks noGrp="1"/>
          </p:cNvSpPr>
          <p:nvPr>
            <p:ph type="body" sz="quarter" idx="20" hasCustomPrompt="1"/>
          </p:nvPr>
        </p:nvSpPr>
        <p:spPr>
          <a:xfrm>
            <a:off x="3209718"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8"/>
          <p:cNvSpPr>
            <a:spLocks noGrp="1"/>
          </p:cNvSpPr>
          <p:nvPr>
            <p:ph type="body" sz="quarter" idx="21" hasCustomPrompt="1"/>
          </p:nvPr>
        </p:nvSpPr>
        <p:spPr>
          <a:xfrm>
            <a:off x="6157139"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934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_text">
    <p:spTree>
      <p:nvGrpSpPr>
        <p:cNvPr id="1" name=""/>
        <p:cNvGrpSpPr/>
        <p:nvPr/>
      </p:nvGrpSpPr>
      <p:grpSpPr>
        <a:xfrm>
          <a:off x="0" y="0"/>
          <a:ext cx="0" cy="0"/>
          <a:chOff x="0" y="0"/>
          <a:chExt cx="0" cy="0"/>
        </a:xfrm>
      </p:grpSpPr>
      <p:sp>
        <p:nvSpPr>
          <p:cNvPr id="6" name="Table Placeholder 3"/>
          <p:cNvSpPr>
            <a:spLocks noGrp="1"/>
          </p:cNvSpPr>
          <p:nvPr>
            <p:ph type="tbl" sz="quarter" idx="10"/>
          </p:nvPr>
        </p:nvSpPr>
        <p:spPr>
          <a:xfrm>
            <a:off x="488029" y="1865312"/>
            <a:ext cx="3494424" cy="3245852"/>
          </a:xfrm>
          <a:prstGeom prst="rect">
            <a:avLst/>
          </a:prstGeom>
          <a:solidFill>
            <a:schemeClr val="bg1"/>
          </a:solidFill>
          <a:ln>
            <a:noFill/>
          </a:ln>
        </p:spPr>
        <p:style>
          <a:lnRef idx="2">
            <a:schemeClr val="dk1"/>
          </a:lnRef>
          <a:fillRef idx="1">
            <a:schemeClr val="lt1"/>
          </a:fillRef>
          <a:effectRef idx="0">
            <a:schemeClr val="dk1"/>
          </a:effectRef>
          <a:fontRef idx="none"/>
        </p:style>
        <p:txBody>
          <a:bodyPr/>
          <a:lstStyle>
            <a:lvl1pPr marL="0" indent="0" algn="ctr">
              <a:buNone/>
              <a:defRPr sz="2000">
                <a:solidFill>
                  <a:schemeClr val="bg1">
                    <a:lumMod val="50000"/>
                  </a:schemeClr>
                </a:solidFill>
                <a:latin typeface="Avenir Book" charset="0"/>
                <a:ea typeface="Avenir Book" charset="0"/>
                <a:cs typeface="Avenir Book" charset="0"/>
              </a:defRPr>
            </a:lvl1pPr>
          </a:lstStyle>
          <a:p>
            <a:pPr lvl="0"/>
            <a:r>
              <a:rPr lang="en-US" noProof="0" dirty="0"/>
              <a:t>Click icon to add table</a:t>
            </a:r>
          </a:p>
        </p:txBody>
      </p:sp>
      <p:sp>
        <p:nvSpPr>
          <p:cNvPr id="19" name="Rectangle 18"/>
          <p:cNvSpPr>
            <a:spLocks noChangeArrowheads="1"/>
          </p:cNvSpPr>
          <p:nvPr userDrawn="1"/>
        </p:nvSpPr>
        <p:spPr bwMode="auto">
          <a:xfrm>
            <a:off x="4229383" y="409828"/>
            <a:ext cx="4935255" cy="181188"/>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sp>
        <p:nvSpPr>
          <p:cNvPr id="5" name="Freeform 4"/>
          <p:cNvSpPr>
            <a:spLocks noChangeArrowheads="1"/>
          </p:cNvSpPr>
          <p:nvPr userDrawn="1"/>
        </p:nvSpPr>
        <p:spPr bwMode="auto">
          <a:xfrm>
            <a:off x="-20638" y="5630863"/>
            <a:ext cx="9199563"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0913"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
          <p:cNvSpPr>
            <a:spLocks noGrp="1"/>
          </p:cNvSpPr>
          <p:nvPr>
            <p:ph type="body" sz="quarter" idx="11" hasCustomPrompt="1"/>
          </p:nvPr>
        </p:nvSpPr>
        <p:spPr>
          <a:xfrm>
            <a:off x="4096748"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0095D4"/>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0095D4"/>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0095D4"/>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164829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_cover">
    <p:spTree>
      <p:nvGrpSpPr>
        <p:cNvPr id="1" name=""/>
        <p:cNvGrpSpPr/>
        <p:nvPr/>
      </p:nvGrpSpPr>
      <p:grpSpPr>
        <a:xfrm>
          <a:off x="0" y="0"/>
          <a:ext cx="0" cy="0"/>
          <a:chOff x="0" y="0"/>
          <a:chExt cx="0" cy="0"/>
        </a:xfrm>
      </p:grpSpPr>
      <p:sp>
        <p:nvSpPr>
          <p:cNvPr id="10" name="Picture Placeholder 18"/>
          <p:cNvSpPr>
            <a:spLocks noGrp="1"/>
          </p:cNvSpPr>
          <p:nvPr>
            <p:ph type="pic" sz="quarter" idx="10"/>
          </p:nvPr>
        </p:nvSpPr>
        <p:spPr>
          <a:xfrm>
            <a:off x="-25307" y="1495426"/>
            <a:ext cx="9194615"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3" name="Text Placeholder 2"/>
          <p:cNvSpPr>
            <a:spLocks noGrp="1"/>
          </p:cNvSpPr>
          <p:nvPr>
            <p:ph type="body" sz="quarter" idx="11"/>
          </p:nvPr>
        </p:nvSpPr>
        <p:spPr>
          <a:xfrm>
            <a:off x="-41968" y="2232000"/>
            <a:ext cx="9204232" cy="1479550"/>
          </a:xfrm>
          <a:prstGeom prst="rect">
            <a:avLst/>
          </a:prstGeom>
          <a:solidFill>
            <a:srgbClr val="0095D4"/>
          </a:solidFill>
          <a:ln>
            <a:solidFill>
              <a:srgbClr val="0095D4"/>
            </a:solidFill>
          </a:ln>
        </p:spPr>
        <p:txBody>
          <a:bodyPr anchor="ctr" anchorCtr="1"/>
          <a:lstStyle>
            <a:lvl1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1pPr>
            <a:lvl2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2pPr>
            <a:lvl3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3pPr>
            <a:lvl4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4pPr>
            <a:lvl5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BF8D07F1-114C-9544-9A6D-6CD2310F1989}"/>
              </a:ext>
            </a:extLst>
          </p:cNvPr>
          <p:cNvSpPr>
            <a:spLocks noChangeArrowheads="1"/>
          </p:cNvSpPr>
          <p:nvPr userDrawn="1"/>
        </p:nvSpPr>
        <p:spPr bwMode="auto">
          <a:xfrm>
            <a:off x="4837815" y="409827"/>
            <a:ext cx="4326824" cy="404345"/>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116321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AF4A83D-1567-4EB1-A6DE-F50B4B28FFB9}" type="datetimeFigureOut">
              <a:rPr lang="en-US" smtClean="0"/>
              <a:t>6/15/18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80D3D6E-AA5D-4BFA-BA09-C5883FF7CF5F}" type="slidenum">
              <a:rPr lang="en-US" smtClean="0"/>
              <a:t>‹#›</a:t>
            </a:fld>
            <a:endParaRPr lang="en-US"/>
          </a:p>
        </p:txBody>
      </p:sp>
    </p:spTree>
    <p:extLst>
      <p:ext uri="{BB962C8B-B14F-4D97-AF65-F5344CB8AC3E}">
        <p14:creationId xmlns:p14="http://schemas.microsoft.com/office/powerpoint/2010/main" val="160747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8900" b="8900"/>
          <a:stretch/>
        </p:blipFill>
        <p:spPr bwMode="auto">
          <a:xfrm>
            <a:off x="735858" y="28576"/>
            <a:ext cx="2261638" cy="1312976"/>
          </a:xfrm>
          <a:prstGeom prst="rect">
            <a:avLst/>
          </a:prstGeom>
          <a:noFill/>
          <a:ln>
            <a:noFill/>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globalcad.org/" TargetMode="External"/><Relationship Id="rId2" Type="http://schemas.openxmlformats.org/officeDocument/2006/relationships/hyperlink" Target="https://clmeplus.org/"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r>
              <a:rPr lang="en-US" sz="2200" dirty="0"/>
              <a:t>Development of a Permanent Policy Coordination Mechanism for Ocean Governance and Sustainable Financing Plan</a:t>
            </a:r>
          </a:p>
          <a:p>
            <a:pPr marL="622300" lvl="0" algn="ctr">
              <a:lnSpc>
                <a:spcPct val="100000"/>
              </a:lnSpc>
              <a:spcAft>
                <a:spcPts val="0"/>
              </a:spcAft>
              <a:tabLst>
                <a:tab pos="609600" algn="l"/>
              </a:tabLst>
            </a:pPr>
            <a:r>
              <a:rPr lang="en-US" sz="2200" dirty="0"/>
              <a:t> in the CLME+ region</a:t>
            </a:r>
          </a:p>
          <a:p>
            <a:pPr marL="622300" lvl="0" algn="ctr">
              <a:lnSpc>
                <a:spcPct val="100000"/>
              </a:lnSpc>
              <a:spcAft>
                <a:spcPts val="0"/>
              </a:spcAft>
              <a:tabLst>
                <a:tab pos="609600" algn="l"/>
              </a:tabLst>
            </a:pPr>
            <a:r>
              <a:rPr lang="en-US" sz="2200" b="0" dirty="0">
                <a:solidFill>
                  <a:schemeClr val="tx1"/>
                </a:solidFill>
                <a:highlight>
                  <a:srgbClr val="FFFF00"/>
                </a:highlight>
              </a:rPr>
              <a:t>June 2018</a:t>
            </a:r>
          </a:p>
          <a:p>
            <a:pPr marL="622300" lvl="0" algn="ctr">
              <a:lnSpc>
                <a:spcPct val="100000"/>
              </a:lnSpc>
              <a:spcAft>
                <a:spcPts val="0"/>
              </a:spcAft>
              <a:tabLst>
                <a:tab pos="609600" algn="l"/>
              </a:tabLst>
            </a:pPr>
            <a:endParaRPr lang="en-US" sz="2200" dirty="0">
              <a:solidFill>
                <a:srgbClr val="0070C0"/>
              </a:solidFill>
            </a:endParaRPr>
          </a:p>
          <a:p>
            <a:pPr marL="622300" lvl="0" algn="ctr">
              <a:lnSpc>
                <a:spcPct val="100000"/>
              </a:lnSpc>
              <a:spcAft>
                <a:spcPts val="0"/>
              </a:spcAft>
              <a:tabLst>
                <a:tab pos="609600" algn="l"/>
              </a:tabLst>
            </a:pPr>
            <a:endParaRPr lang="en-US" sz="2200" dirty="0">
              <a:solidFill>
                <a:srgbClr val="0057A8"/>
              </a:solidFill>
            </a:endParaRPr>
          </a:p>
          <a:p>
            <a:pPr marL="622300" lvl="0" algn="ctr">
              <a:lnSpc>
                <a:spcPct val="100000"/>
              </a:lnSpc>
              <a:spcAft>
                <a:spcPts val="0"/>
              </a:spcAft>
              <a:tabLst>
                <a:tab pos="609600" algn="l"/>
              </a:tabLst>
            </a:pPr>
            <a:endParaRPr lang="en-US" sz="2200" dirty="0">
              <a:solidFill>
                <a:srgbClr val="0057A8"/>
              </a:solidFill>
            </a:endParaRPr>
          </a:p>
          <a:p>
            <a:endParaRPr lang="en-US" sz="2200" dirty="0">
              <a:solidFill>
                <a:srgbClr val="0057A8"/>
              </a:solidFill>
            </a:endParaRPr>
          </a:p>
        </p:txBody>
      </p:sp>
      <p:sp>
        <p:nvSpPr>
          <p:cNvPr id="7" name="Text Box 10">
            <a:extLst>
              <a:ext uri="{FF2B5EF4-FFF2-40B4-BE49-F238E27FC236}">
                <a16:creationId xmlns:a16="http://schemas.microsoft.com/office/drawing/2014/main" id="{C85FA9DB-76C7-CA41-BF50-D828B7314642}"/>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bg1">
                    <a:lumMod val="95000"/>
                  </a:schemeClr>
                </a:solidFill>
                <a:ea typeface="Calibri" panose="020F0502020204030204" pitchFamily="34" charset="0"/>
                <a:cs typeface="Times New Roman" panose="02020603050405020304" pitchFamily="18" charset="0"/>
              </a:rPr>
              <a:t>Second CLME+ Project Steering Committee Meeting</a:t>
            </a:r>
          </a:p>
        </p:txBody>
      </p:sp>
    </p:spTree>
    <p:extLst>
      <p:ext uri="{BB962C8B-B14F-4D97-AF65-F5344CB8AC3E}">
        <p14:creationId xmlns:p14="http://schemas.microsoft.com/office/powerpoint/2010/main" val="1188156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516523" y="1287275"/>
            <a:ext cx="4453772" cy="358900"/>
          </a:xfrm>
        </p:spPr>
        <p:txBody>
          <a:bodyPr/>
          <a:lstStyle/>
          <a:p>
            <a:pPr algn="ctr">
              <a:lnSpc>
                <a:spcPct val="100000"/>
              </a:lnSpc>
              <a:spcBef>
                <a:spcPct val="20000"/>
              </a:spcBef>
              <a:spcAft>
                <a:spcPct val="0"/>
              </a:spcAft>
            </a:pPr>
            <a:r>
              <a:rPr lang="en-US" sz="2000" cap="all" dirty="0">
                <a:solidFill>
                  <a:srgbClr val="0057A8"/>
                </a:solidFill>
                <a:latin typeface="Avenir Heavy"/>
                <a:ea typeface="MS PGothic" panose="020B0600070205080204" pitchFamily="34" charset="-128"/>
              </a:rPr>
              <a:t>Proposal of the PPCM Options</a:t>
            </a:r>
          </a:p>
          <a:p>
            <a:pPr lvl="0" algn="ctr">
              <a:lnSpc>
                <a:spcPts val="500"/>
              </a:lnSpc>
              <a:spcAft>
                <a:spcPts val="0"/>
              </a:spcAft>
            </a:pPr>
            <a:endParaRPr lang="de-DE" sz="2000" cap="all" dirty="0"/>
          </a:p>
        </p:txBody>
      </p:sp>
      <p:sp>
        <p:nvSpPr>
          <p:cNvPr id="9" name="Content Placeholder 2">
            <a:extLst>
              <a:ext uri="{FF2B5EF4-FFF2-40B4-BE49-F238E27FC236}">
                <a16:creationId xmlns:a16="http://schemas.microsoft.com/office/drawing/2014/main" id="{81EAB776-A812-41A4-BE80-D18BDBB98206}"/>
              </a:ext>
            </a:extLst>
          </p:cNvPr>
          <p:cNvSpPr txBox="1">
            <a:spLocks/>
          </p:cNvSpPr>
          <p:nvPr/>
        </p:nvSpPr>
        <p:spPr>
          <a:xfrm>
            <a:off x="628650" y="1825625"/>
            <a:ext cx="7886700" cy="435133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b="1" dirty="0">
                <a:solidFill>
                  <a:srgbClr val="0070C0"/>
                </a:solidFill>
                <a:latin typeface="Avenir Heavy"/>
              </a:rPr>
              <a:t>Option 1: The ‘Base Model’</a:t>
            </a:r>
            <a:r>
              <a:rPr lang="en-GB" sz="1800" b="1" dirty="0">
                <a:latin typeface="Avenir Heavy"/>
              </a:rPr>
              <a:t> </a:t>
            </a:r>
            <a:r>
              <a:rPr lang="en-GB" sz="1800" dirty="0">
                <a:latin typeface="Avenir Heavy"/>
              </a:rPr>
              <a:t>– continuing with the existing MoU/ICM arrangement with a simple secretariat to replicate functions currently provide by the CLME+ PCU</a:t>
            </a:r>
          </a:p>
          <a:p>
            <a:r>
              <a:rPr lang="en-GB" sz="1800" b="1" dirty="0">
                <a:solidFill>
                  <a:srgbClr val="0070C0"/>
                </a:solidFill>
                <a:latin typeface="Avenir Heavy"/>
              </a:rPr>
              <a:t>Option 2: The ‘Enhanced Base Model</a:t>
            </a:r>
            <a:r>
              <a:rPr lang="en-GB" sz="1800" dirty="0">
                <a:solidFill>
                  <a:srgbClr val="0070C0"/>
                </a:solidFill>
                <a:latin typeface="Avenir Heavy"/>
              </a:rPr>
              <a:t>’</a:t>
            </a:r>
            <a:r>
              <a:rPr lang="en-GB" sz="1800" dirty="0">
                <a:latin typeface="Avenir Heavy"/>
              </a:rPr>
              <a:t> -  Providing the PPCM/secretariat with enhanced capabilities in addition to those envisaged with the ‘Base Model’</a:t>
            </a:r>
          </a:p>
          <a:p>
            <a:r>
              <a:rPr lang="en-GB" sz="1800" b="1" dirty="0">
                <a:solidFill>
                  <a:srgbClr val="0070C0"/>
                </a:solidFill>
                <a:latin typeface="Avenir Heavy"/>
              </a:rPr>
              <a:t>Option 3: ‘PPCM within an existing IGO model</a:t>
            </a:r>
            <a:r>
              <a:rPr lang="en-GB" sz="1800" dirty="0">
                <a:solidFill>
                  <a:srgbClr val="0070C0"/>
                </a:solidFill>
                <a:latin typeface="Avenir Heavy"/>
              </a:rPr>
              <a:t>’</a:t>
            </a:r>
          </a:p>
          <a:p>
            <a:r>
              <a:rPr lang="en-GB" sz="1800" b="1" dirty="0">
                <a:solidFill>
                  <a:srgbClr val="0070C0"/>
                </a:solidFill>
                <a:latin typeface="Avenir Heavy"/>
              </a:rPr>
              <a:t>Option 4: The ‘WCR Commission model’</a:t>
            </a:r>
          </a:p>
          <a:p>
            <a:pPr marL="0" indent="0">
              <a:buNone/>
            </a:pPr>
            <a:endParaRPr lang="en-GB" sz="1800" dirty="0">
              <a:latin typeface="Avenir Heavy"/>
            </a:endParaRPr>
          </a:p>
          <a:p>
            <a:pPr marL="0" indent="0">
              <a:buFont typeface="Arial" charset="0"/>
              <a:buNone/>
            </a:pPr>
            <a:r>
              <a:rPr lang="en-GB" sz="1800" dirty="0">
                <a:latin typeface="Avenir Heavy"/>
              </a:rPr>
              <a:t>In the report, options are presented with:</a:t>
            </a:r>
          </a:p>
          <a:p>
            <a:pPr lvl="1"/>
            <a:r>
              <a:rPr lang="en-GB" sz="1800" dirty="0">
                <a:latin typeface="Avenir Heavy"/>
              </a:rPr>
              <a:t>Advantages/disadvantages</a:t>
            </a:r>
          </a:p>
          <a:p>
            <a:pPr lvl="1"/>
            <a:r>
              <a:rPr lang="en-GB" sz="1800" dirty="0">
                <a:latin typeface="Avenir Heavy"/>
              </a:rPr>
              <a:t>Staffing level</a:t>
            </a:r>
          </a:p>
          <a:p>
            <a:pPr lvl="1"/>
            <a:r>
              <a:rPr lang="en-GB" sz="1800" dirty="0">
                <a:latin typeface="Avenir Heavy"/>
              </a:rPr>
              <a:t>Brief summary of potential mandate/functions to be performed</a:t>
            </a:r>
          </a:p>
          <a:p>
            <a:pPr lvl="1"/>
            <a:r>
              <a:rPr lang="en-GB" sz="1800" dirty="0">
                <a:latin typeface="Avenir Heavy"/>
              </a:rPr>
              <a:t>Preliminary cost-estimates for each option</a:t>
            </a:r>
          </a:p>
          <a:p>
            <a:endParaRPr lang="en-GB" sz="1800" dirty="0">
              <a:latin typeface="Avenir Heavy"/>
            </a:endParaRPr>
          </a:p>
        </p:txBody>
      </p:sp>
    </p:spTree>
    <p:extLst>
      <p:ext uri="{BB962C8B-B14F-4D97-AF65-F5344CB8AC3E}">
        <p14:creationId xmlns:p14="http://schemas.microsoft.com/office/powerpoint/2010/main" val="2701606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160923" y="1460250"/>
            <a:ext cx="4453772" cy="358900"/>
          </a:xfrm>
        </p:spPr>
        <p:txBody>
          <a:bodyPr/>
          <a:lstStyle/>
          <a:p>
            <a:pPr algn="ctr">
              <a:lnSpc>
                <a:spcPct val="100000"/>
              </a:lnSpc>
              <a:spcBef>
                <a:spcPct val="20000"/>
              </a:spcBef>
              <a:spcAft>
                <a:spcPct val="0"/>
              </a:spcAft>
            </a:pPr>
            <a:r>
              <a:rPr lang="en-US" sz="2000" cap="all" dirty="0">
                <a:solidFill>
                  <a:srgbClr val="0057A8"/>
                </a:solidFill>
                <a:latin typeface="Avenir Heavy"/>
                <a:ea typeface="MS PGothic" panose="020B0600070205080204" pitchFamily="34" charset="-128"/>
              </a:rPr>
              <a:t>PPCM Options</a:t>
            </a:r>
          </a:p>
          <a:p>
            <a:pPr lvl="0" algn="ctr">
              <a:lnSpc>
                <a:spcPts val="500"/>
              </a:lnSpc>
              <a:spcAft>
                <a:spcPts val="0"/>
              </a:spcAft>
            </a:pPr>
            <a:endParaRPr lang="de-DE" sz="2000" cap="all" dirty="0"/>
          </a:p>
        </p:txBody>
      </p:sp>
      <p:sp>
        <p:nvSpPr>
          <p:cNvPr id="9" name="Content Placeholder 2">
            <a:extLst>
              <a:ext uri="{FF2B5EF4-FFF2-40B4-BE49-F238E27FC236}">
                <a16:creationId xmlns:a16="http://schemas.microsoft.com/office/drawing/2014/main" id="{81EAB776-A812-41A4-BE80-D18BDBB98206}"/>
              </a:ext>
            </a:extLst>
          </p:cNvPr>
          <p:cNvSpPr txBox="1">
            <a:spLocks/>
          </p:cNvSpPr>
          <p:nvPr/>
        </p:nvSpPr>
        <p:spPr>
          <a:xfrm>
            <a:off x="628650" y="2158999"/>
            <a:ext cx="7886700" cy="4017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venir Heavy"/>
              </a:rPr>
              <a:t>Each option contains of:</a:t>
            </a:r>
          </a:p>
          <a:p>
            <a:endParaRPr lang="en-US" sz="1800" dirty="0">
              <a:latin typeface="Avenir Heavy"/>
            </a:endParaRPr>
          </a:p>
          <a:p>
            <a:pPr marL="0" indent="0">
              <a:buNone/>
            </a:pPr>
            <a:r>
              <a:rPr lang="en-US" sz="1800" dirty="0">
                <a:latin typeface="Avenir Heavy"/>
              </a:rPr>
              <a:t>             a </a:t>
            </a:r>
            <a:r>
              <a:rPr lang="en-US" sz="1800" b="1" dirty="0">
                <a:solidFill>
                  <a:srgbClr val="0070C0"/>
                </a:solidFill>
                <a:latin typeface="Avenir Heavy"/>
              </a:rPr>
              <a:t>Permanent Coordination Body (PCB)</a:t>
            </a:r>
            <a:r>
              <a:rPr lang="en-US" sz="1800" dirty="0">
                <a:latin typeface="Avenir Heavy"/>
              </a:rPr>
              <a:t> that performs a ‘secretariat’</a:t>
            </a:r>
          </a:p>
          <a:p>
            <a:pPr marL="0" indent="0">
              <a:buNone/>
            </a:pPr>
            <a:r>
              <a:rPr lang="en-US" sz="1800" dirty="0">
                <a:latin typeface="Avenir Heavy"/>
              </a:rPr>
              <a:t>             function</a:t>
            </a:r>
          </a:p>
          <a:p>
            <a:pPr marL="0" indent="0">
              <a:buNone/>
            </a:pPr>
            <a:r>
              <a:rPr lang="en-US" sz="1800" dirty="0">
                <a:latin typeface="Avenir Heavy"/>
              </a:rPr>
              <a:t>       </a:t>
            </a:r>
          </a:p>
          <a:p>
            <a:pPr marL="0" indent="0">
              <a:buNone/>
            </a:pPr>
            <a:r>
              <a:rPr lang="en-US" sz="1800" dirty="0">
                <a:latin typeface="Avenir Heavy"/>
              </a:rPr>
              <a:t>             a </a:t>
            </a:r>
            <a:r>
              <a:rPr lang="en-US" sz="1800" b="1" dirty="0">
                <a:solidFill>
                  <a:srgbClr val="0070C0"/>
                </a:solidFill>
                <a:latin typeface="Avenir Heavy"/>
              </a:rPr>
              <a:t>Steering Committee (SC) </a:t>
            </a:r>
            <a:r>
              <a:rPr lang="en-US" sz="1800" dirty="0">
                <a:latin typeface="Avenir Heavy"/>
              </a:rPr>
              <a:t>that represents all CLME+ countries through the</a:t>
            </a:r>
          </a:p>
          <a:p>
            <a:pPr marL="0" indent="0">
              <a:buNone/>
            </a:pPr>
            <a:r>
              <a:rPr lang="en-US" sz="1800" dirty="0">
                <a:latin typeface="Avenir Heavy"/>
              </a:rPr>
              <a:t>             8 IGO members of the ICM, or directly by member states delegates,</a:t>
            </a:r>
          </a:p>
          <a:p>
            <a:pPr marL="0" indent="0">
              <a:buNone/>
            </a:pPr>
            <a:r>
              <a:rPr lang="en-US" sz="1800" dirty="0">
                <a:latin typeface="Avenir Heavy"/>
              </a:rPr>
              <a:t>             depending on the option. </a:t>
            </a:r>
          </a:p>
          <a:p>
            <a:endParaRPr lang="en-GB" sz="1800" dirty="0">
              <a:latin typeface="Avenir Heavy"/>
            </a:endParaRPr>
          </a:p>
        </p:txBody>
      </p:sp>
    </p:spTree>
    <p:extLst>
      <p:ext uri="{BB962C8B-B14F-4D97-AF65-F5344CB8AC3E}">
        <p14:creationId xmlns:p14="http://schemas.microsoft.com/office/powerpoint/2010/main" val="390433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249823" y="1460250"/>
            <a:ext cx="4453772" cy="358900"/>
          </a:xfrm>
        </p:spPr>
        <p:txBody>
          <a:bodyPr/>
          <a:lstStyle/>
          <a:p>
            <a:pPr algn="ctr">
              <a:lnSpc>
                <a:spcPct val="100000"/>
              </a:lnSpc>
              <a:spcBef>
                <a:spcPct val="20000"/>
              </a:spcBef>
              <a:spcAft>
                <a:spcPct val="0"/>
              </a:spcAft>
            </a:pPr>
            <a:r>
              <a:rPr lang="en-US" sz="2000" cap="all" dirty="0">
                <a:solidFill>
                  <a:srgbClr val="0057A8"/>
                </a:solidFill>
                <a:latin typeface="Avenir Heavy"/>
                <a:ea typeface="MS PGothic" panose="020B0600070205080204" pitchFamily="34" charset="-128"/>
              </a:rPr>
              <a:t>Benefits of establishing the PPCM</a:t>
            </a:r>
            <a:endParaRPr lang="de-DE" sz="2000" cap="all" dirty="0">
              <a:solidFill>
                <a:srgbClr val="0057A8"/>
              </a:solidFill>
              <a:latin typeface="Avenir Heavy"/>
              <a:ea typeface="MS PGothic" panose="020B0600070205080204" pitchFamily="34" charset="-128"/>
            </a:endParaRPr>
          </a:p>
        </p:txBody>
      </p:sp>
      <p:sp>
        <p:nvSpPr>
          <p:cNvPr id="9" name="Content Placeholder 2">
            <a:extLst>
              <a:ext uri="{FF2B5EF4-FFF2-40B4-BE49-F238E27FC236}">
                <a16:creationId xmlns:a16="http://schemas.microsoft.com/office/drawing/2014/main" id="{81EAB776-A812-41A4-BE80-D18BDBB98206}"/>
              </a:ext>
            </a:extLst>
          </p:cNvPr>
          <p:cNvSpPr txBox="1">
            <a:spLocks/>
          </p:cNvSpPr>
          <p:nvPr/>
        </p:nvSpPr>
        <p:spPr>
          <a:xfrm>
            <a:off x="628650" y="2158999"/>
            <a:ext cx="7886700" cy="4017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Avenir Heavy"/>
              </a:rPr>
              <a:t>For the preliminary  Cost-Benefit Analysis, the benefits categories are:</a:t>
            </a:r>
          </a:p>
          <a:p>
            <a:pPr marL="0" indent="0">
              <a:buNone/>
            </a:pPr>
            <a:endParaRPr lang="en-US" sz="1200" dirty="0">
              <a:latin typeface="Avenir Heavy"/>
            </a:endParaRPr>
          </a:p>
          <a:p>
            <a:r>
              <a:rPr lang="en-US" sz="1800" dirty="0">
                <a:latin typeface="Avenir Heavy"/>
              </a:rPr>
              <a:t>Quality of decision making (“</a:t>
            </a:r>
            <a:r>
              <a:rPr lang="en-US" sz="1800" i="1" dirty="0">
                <a:solidFill>
                  <a:srgbClr val="0070C0"/>
                </a:solidFill>
                <a:latin typeface="Avenir Heavy"/>
              </a:rPr>
              <a:t>taking the right decisions</a:t>
            </a:r>
            <a:r>
              <a:rPr lang="en-US" sz="1800" dirty="0">
                <a:latin typeface="Avenir Heavy"/>
              </a:rPr>
              <a:t>”)	</a:t>
            </a:r>
          </a:p>
          <a:p>
            <a:r>
              <a:rPr lang="en-US" sz="1800" dirty="0">
                <a:latin typeface="Avenir Heavy"/>
              </a:rPr>
              <a:t>Effectiveness of implementation toward achieving SAP and SDG objectives (“</a:t>
            </a:r>
            <a:r>
              <a:rPr lang="en-US" sz="1800" i="1" dirty="0">
                <a:solidFill>
                  <a:srgbClr val="0070C0"/>
                </a:solidFill>
                <a:latin typeface="Avenir Heavy"/>
              </a:rPr>
              <a:t>increasing volume of implemented actions</a:t>
            </a:r>
            <a:r>
              <a:rPr lang="en-US" sz="1800" dirty="0">
                <a:latin typeface="Avenir Heavy"/>
              </a:rPr>
              <a:t>”)	</a:t>
            </a:r>
          </a:p>
          <a:p>
            <a:r>
              <a:rPr lang="en-US" sz="1800" dirty="0">
                <a:latin typeface="Avenir Heavy"/>
              </a:rPr>
              <a:t>Awareness building potential (“</a:t>
            </a:r>
            <a:r>
              <a:rPr lang="en-US" sz="1800" i="1" dirty="0">
                <a:solidFill>
                  <a:srgbClr val="0070C0"/>
                </a:solidFill>
                <a:latin typeface="Avenir Heavy"/>
              </a:rPr>
              <a:t>changing minds</a:t>
            </a:r>
            <a:r>
              <a:rPr lang="en-US" sz="1800" dirty="0">
                <a:latin typeface="Avenir Heavy"/>
              </a:rPr>
              <a:t>”) 	</a:t>
            </a:r>
          </a:p>
          <a:p>
            <a:pPr marL="0" indent="0">
              <a:buNone/>
            </a:pPr>
            <a:endParaRPr lang="en-US" sz="1200" dirty="0">
              <a:latin typeface="Avenir Heavy"/>
            </a:endParaRPr>
          </a:p>
          <a:p>
            <a:pPr marL="0" indent="0">
              <a:buNone/>
            </a:pPr>
            <a:r>
              <a:rPr lang="en-US" sz="1800" dirty="0">
                <a:latin typeface="Avenir Heavy"/>
              </a:rPr>
              <a:t>The benefits of the PPCM are expected to materialize in the improvements of protection of marine environment and </a:t>
            </a:r>
            <a:r>
              <a:rPr lang="en-US" sz="1800" dirty="0" err="1">
                <a:latin typeface="Avenir Heavy"/>
              </a:rPr>
              <a:t>sLMR</a:t>
            </a:r>
            <a:r>
              <a:rPr lang="en-US" sz="1800" dirty="0">
                <a:latin typeface="Avenir Heavy"/>
              </a:rPr>
              <a:t> in the region, with significant economic benefits that outweigh the costs of a PPCM.</a:t>
            </a:r>
          </a:p>
          <a:p>
            <a:pPr marL="0" indent="0">
              <a:buNone/>
            </a:pPr>
            <a:endParaRPr lang="en-US" sz="1800" dirty="0">
              <a:latin typeface="Avenir Heavy"/>
            </a:endParaRPr>
          </a:p>
          <a:p>
            <a:pPr marL="0" indent="0">
              <a:buNone/>
            </a:pPr>
            <a:r>
              <a:rPr lang="en-US" sz="1800" dirty="0">
                <a:latin typeface="Avenir Heavy"/>
              </a:rPr>
              <a:t>In the context of this consultancy, the expected improvements will be estimated in a qualitative way</a:t>
            </a:r>
          </a:p>
          <a:p>
            <a:pPr marL="0" indent="0">
              <a:buNone/>
            </a:pPr>
            <a:endParaRPr lang="en-US" sz="1200" dirty="0">
              <a:latin typeface="Avenir Heavy"/>
            </a:endParaRPr>
          </a:p>
        </p:txBody>
      </p:sp>
    </p:spTree>
    <p:extLst>
      <p:ext uri="{BB962C8B-B14F-4D97-AF65-F5344CB8AC3E}">
        <p14:creationId xmlns:p14="http://schemas.microsoft.com/office/powerpoint/2010/main" val="3911843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77516" y="998836"/>
            <a:ext cx="8037257" cy="5097294"/>
          </a:xfrm>
        </p:spPr>
        <p:txBody>
          <a:bodyPr/>
          <a:lstStyle/>
          <a:p>
            <a:pPr lvl="0">
              <a:lnSpc>
                <a:spcPts val="500"/>
              </a:lnSpc>
              <a:spcAft>
                <a:spcPts val="0"/>
              </a:spcAft>
            </a:pPr>
            <a:endParaRPr lang="de-DE" sz="1600" dirty="0"/>
          </a:p>
          <a:p>
            <a:pPr lvl="0">
              <a:lnSpc>
                <a:spcPts val="500"/>
              </a:lnSpc>
              <a:spcAft>
                <a:spcPts val="0"/>
              </a:spcAft>
            </a:pPr>
            <a:endParaRPr lang="de-DE" sz="1600" dirty="0"/>
          </a:p>
          <a:p>
            <a:pPr lvl="0">
              <a:lnSpc>
                <a:spcPts val="500"/>
              </a:lnSpc>
              <a:spcAft>
                <a:spcPts val="0"/>
              </a:spcAft>
            </a:pPr>
            <a:endParaRPr lang="de-DE" sz="1600" dirty="0"/>
          </a:p>
          <a:p>
            <a:pPr lvl="0">
              <a:lnSpc>
                <a:spcPts val="500"/>
              </a:lnSpc>
              <a:spcAft>
                <a:spcPts val="0"/>
              </a:spcAft>
            </a:pPr>
            <a:endParaRPr lang="de-DE" sz="1600" dirty="0"/>
          </a:p>
          <a:p>
            <a:pPr algn="ctr">
              <a:lnSpc>
                <a:spcPct val="100000"/>
              </a:lnSpc>
              <a:spcBef>
                <a:spcPct val="20000"/>
              </a:spcBef>
              <a:spcAft>
                <a:spcPct val="0"/>
              </a:spcAft>
            </a:pPr>
            <a:r>
              <a:rPr lang="de-DE" sz="2000" cap="all" dirty="0" err="1">
                <a:solidFill>
                  <a:srgbClr val="0057A8"/>
                </a:solidFill>
                <a:latin typeface="Avenir Heavy"/>
                <a:ea typeface="MS PGothic" panose="020B0600070205080204" pitchFamily="34" charset="-128"/>
              </a:rPr>
              <a:t>Sustainable</a:t>
            </a:r>
            <a:r>
              <a:rPr lang="de-DE" sz="2000" cap="all" dirty="0">
                <a:solidFill>
                  <a:srgbClr val="0057A8"/>
                </a:solidFill>
                <a:latin typeface="Avenir Heavy"/>
                <a:ea typeface="MS PGothic" panose="020B0600070205080204" pitchFamily="34" charset="-128"/>
              </a:rPr>
              <a:t> Financing Plan </a:t>
            </a:r>
            <a:r>
              <a:rPr lang="de-DE" sz="2000" cap="all" dirty="0" err="1">
                <a:solidFill>
                  <a:srgbClr val="0057A8"/>
                </a:solidFill>
                <a:latin typeface="Avenir Heavy"/>
                <a:ea typeface="MS PGothic" panose="020B0600070205080204" pitchFamily="34" charset="-128"/>
              </a:rPr>
              <a:t>for</a:t>
            </a:r>
            <a:r>
              <a:rPr lang="de-DE" sz="2000" cap="all" dirty="0">
                <a:solidFill>
                  <a:srgbClr val="0057A8"/>
                </a:solidFill>
                <a:latin typeface="Avenir Heavy"/>
                <a:ea typeface="MS PGothic" panose="020B0600070205080204" pitchFamily="34" charset="-128"/>
              </a:rPr>
              <a:t> PPCM</a:t>
            </a:r>
          </a:p>
          <a:p>
            <a:pPr lvl="0" algn="just">
              <a:lnSpc>
                <a:spcPct val="100000"/>
              </a:lnSpc>
            </a:pPr>
            <a:endParaRPr lang="de-DE" sz="1600" b="0" dirty="0">
              <a:solidFill>
                <a:schemeClr val="tx1"/>
              </a:solidFill>
            </a:endParaRPr>
          </a:p>
          <a:p>
            <a:pPr lvl="0" algn="just">
              <a:lnSpc>
                <a:spcPct val="100000"/>
              </a:lnSpc>
            </a:pPr>
            <a:endParaRPr lang="de-DE" sz="1000" b="0" dirty="0">
              <a:solidFill>
                <a:schemeClr val="tx1"/>
              </a:solidFill>
            </a:endParaRPr>
          </a:p>
          <a:p>
            <a:pPr marL="285750" lvl="0" indent="-285750" algn="just">
              <a:lnSpc>
                <a:spcPct val="100000"/>
              </a:lnSpc>
              <a:buFont typeface="Arial" panose="020B0604020202020204" pitchFamily="34" charset="0"/>
              <a:buChar char="•"/>
            </a:pPr>
            <a:r>
              <a:rPr lang="en-US" sz="1400" b="0" dirty="0">
                <a:solidFill>
                  <a:schemeClr val="tx1"/>
                </a:solidFill>
              </a:rPr>
              <a:t>Aimed at securing funding for the PPCM in the short, medium and long term to enable its full functioning according to the selected option</a:t>
            </a:r>
            <a:endParaRPr lang="en-US" sz="1600" b="0" dirty="0">
              <a:solidFill>
                <a:schemeClr val="tx1"/>
              </a:solidFill>
            </a:endParaRPr>
          </a:p>
          <a:p>
            <a:pPr marL="285750" lvl="0" indent="-285750" algn="just">
              <a:lnSpc>
                <a:spcPct val="100000"/>
              </a:lnSpc>
              <a:buFont typeface="Arial" panose="020B0604020202020204" pitchFamily="34" charset="0"/>
              <a:buChar char="•"/>
            </a:pPr>
            <a:endParaRPr lang="en-US" sz="1600" b="0" dirty="0">
              <a:solidFill>
                <a:schemeClr val="tx1"/>
              </a:solidFill>
            </a:endParaRPr>
          </a:p>
          <a:p>
            <a:pPr marL="285750" lvl="0" indent="-285750" algn="just">
              <a:lnSpc>
                <a:spcPct val="100000"/>
              </a:lnSpc>
              <a:buFont typeface="Arial" panose="020B0604020202020204" pitchFamily="34" charset="0"/>
              <a:buChar char="•"/>
            </a:pPr>
            <a:endParaRPr lang="en-US" sz="1600" b="0" dirty="0">
              <a:solidFill>
                <a:schemeClr val="tx1"/>
              </a:solidFill>
            </a:endParaRPr>
          </a:p>
          <a:p>
            <a:pPr marL="285750" lvl="0" indent="-285750" algn="just">
              <a:lnSpc>
                <a:spcPct val="100000"/>
              </a:lnSpc>
              <a:buFont typeface="Arial" panose="020B0604020202020204" pitchFamily="34" charset="0"/>
              <a:buChar char="•"/>
            </a:pPr>
            <a:endParaRPr lang="en-US" sz="1600" b="0" dirty="0">
              <a:solidFill>
                <a:schemeClr val="tx1"/>
              </a:solidFill>
            </a:endParaRPr>
          </a:p>
          <a:p>
            <a:pPr marL="285750" lvl="0" indent="-285750" algn="just">
              <a:lnSpc>
                <a:spcPct val="100000"/>
              </a:lnSpc>
              <a:buFont typeface="Arial" panose="020B0604020202020204" pitchFamily="34" charset="0"/>
              <a:buChar char="•"/>
            </a:pPr>
            <a:endParaRPr lang="en-US" sz="1600" b="0" dirty="0">
              <a:solidFill>
                <a:schemeClr val="tx1"/>
              </a:solidFill>
            </a:endParaRPr>
          </a:p>
          <a:p>
            <a:pPr marL="285750" lvl="0" indent="-285750" algn="just">
              <a:lnSpc>
                <a:spcPct val="100000"/>
              </a:lnSpc>
              <a:buFont typeface="Arial" panose="020B0604020202020204" pitchFamily="34" charset="0"/>
              <a:buChar char="•"/>
            </a:pPr>
            <a:endParaRPr lang="en-US" sz="1600" dirty="0">
              <a:solidFill>
                <a:schemeClr val="tx1"/>
              </a:solidFill>
            </a:endParaRPr>
          </a:p>
          <a:p>
            <a:pPr marL="285750" lvl="0" indent="-285750" algn="just">
              <a:lnSpc>
                <a:spcPct val="100000"/>
              </a:lnSpc>
              <a:buFont typeface="Arial" panose="020B0604020202020204" pitchFamily="34" charset="0"/>
              <a:buChar char="•"/>
            </a:pPr>
            <a:endParaRPr lang="en-US" sz="1600" b="0" dirty="0">
              <a:solidFill>
                <a:schemeClr val="tx1"/>
              </a:solidFill>
            </a:endParaRPr>
          </a:p>
          <a:p>
            <a:pPr marL="285750" lvl="0" indent="-285750" algn="just">
              <a:lnSpc>
                <a:spcPct val="100000"/>
              </a:lnSpc>
              <a:buFont typeface="Arial" panose="020B0604020202020204" pitchFamily="34" charset="0"/>
              <a:buChar char="•"/>
            </a:pPr>
            <a:endParaRPr lang="en-US" sz="1600" b="0" dirty="0">
              <a:solidFill>
                <a:schemeClr val="tx1"/>
              </a:solidFill>
            </a:endParaRPr>
          </a:p>
          <a:p>
            <a:pPr lvl="0" algn="just">
              <a:lnSpc>
                <a:spcPct val="100000"/>
              </a:lnSpc>
            </a:pPr>
            <a:endParaRPr lang="de-DE" sz="1600" b="0" dirty="0">
              <a:solidFill>
                <a:schemeClr val="tx1"/>
              </a:solidFill>
            </a:endParaRPr>
          </a:p>
          <a:p>
            <a:pPr lvl="0" algn="just">
              <a:lnSpc>
                <a:spcPct val="100000"/>
              </a:lnSpc>
            </a:pPr>
            <a:endParaRPr lang="de-DE" sz="1600" b="0" dirty="0">
              <a:solidFill>
                <a:schemeClr val="tx1"/>
              </a:solidFill>
            </a:endParaRPr>
          </a:p>
          <a:p>
            <a:pPr lvl="0" algn="just">
              <a:lnSpc>
                <a:spcPct val="100000"/>
              </a:lnSpc>
            </a:pPr>
            <a:endParaRPr lang="de-DE" sz="1600" b="0" dirty="0">
              <a:solidFill>
                <a:schemeClr val="tx1"/>
              </a:solidFill>
            </a:endParaRPr>
          </a:p>
          <a:p>
            <a:pPr lvl="0" algn="just">
              <a:lnSpc>
                <a:spcPct val="100000"/>
              </a:lnSpc>
            </a:pPr>
            <a:endParaRPr lang="de-DE" sz="1600" b="0" dirty="0">
              <a:solidFill>
                <a:schemeClr val="tx1"/>
              </a:solidFill>
            </a:endParaRPr>
          </a:p>
          <a:p>
            <a:pPr lvl="0">
              <a:lnSpc>
                <a:spcPts val="500"/>
              </a:lnSpc>
              <a:spcAft>
                <a:spcPts val="0"/>
              </a:spcAft>
            </a:pPr>
            <a:endParaRPr lang="de-DE" sz="1600" dirty="0"/>
          </a:p>
        </p:txBody>
      </p:sp>
      <p:sp>
        <p:nvSpPr>
          <p:cNvPr id="9" name="Rechteck: abgerundete Ecken 8">
            <a:extLst>
              <a:ext uri="{FF2B5EF4-FFF2-40B4-BE49-F238E27FC236}">
                <a16:creationId xmlns:a16="http://schemas.microsoft.com/office/drawing/2014/main" id="{A828A1A9-8F03-4603-BB5E-FA29FAAD412F}"/>
              </a:ext>
            </a:extLst>
          </p:cNvPr>
          <p:cNvSpPr/>
          <p:nvPr/>
        </p:nvSpPr>
        <p:spPr>
          <a:xfrm>
            <a:off x="1244710" y="4105174"/>
            <a:ext cx="7596094" cy="14376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r>
              <a:rPr lang="en-GB" sz="2000" dirty="0">
                <a:solidFill>
                  <a:srgbClr val="002060"/>
                </a:solidFill>
              </a:rPr>
              <a:t>Consolidation and Evolution phase (5 years and beyond)</a:t>
            </a:r>
          </a:p>
          <a:p>
            <a:r>
              <a:rPr lang="en-GB" sz="1400" dirty="0">
                <a:solidFill>
                  <a:srgbClr val="002060"/>
                </a:solidFill>
              </a:rPr>
              <a:t>Options for funds: Country contribution and revenue from services provision</a:t>
            </a:r>
            <a:endParaRPr lang="de-DE" sz="1400" dirty="0">
              <a:solidFill>
                <a:srgbClr val="002060"/>
              </a:solidFill>
            </a:endParaRPr>
          </a:p>
        </p:txBody>
      </p:sp>
      <p:sp>
        <p:nvSpPr>
          <p:cNvPr id="3" name="Rechteck: abgerundete Ecken 2">
            <a:extLst>
              <a:ext uri="{FF2B5EF4-FFF2-40B4-BE49-F238E27FC236}">
                <a16:creationId xmlns:a16="http://schemas.microsoft.com/office/drawing/2014/main" id="{AE2A00A1-33DB-4311-A8A2-9811FC534D9A}"/>
              </a:ext>
            </a:extLst>
          </p:cNvPr>
          <p:cNvSpPr/>
          <p:nvPr/>
        </p:nvSpPr>
        <p:spPr>
          <a:xfrm>
            <a:off x="404906" y="2699004"/>
            <a:ext cx="7596094" cy="1188720"/>
          </a:xfrm>
          <a:prstGeom prst="roundRect">
            <a:avLst/>
          </a:prstGeom>
          <a:gradFill>
            <a:gsLst>
              <a:gs pos="50000">
                <a:schemeClr val="accent1">
                  <a:tint val="100000"/>
                  <a:shade val="100000"/>
                  <a:satMod val="130000"/>
                </a:schemeClr>
              </a:gs>
              <a:gs pos="75000">
                <a:srgbClr val="6DA1E6"/>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lvl="0"/>
            <a:r>
              <a:rPr lang="en-GB" sz="2000" dirty="0">
                <a:solidFill>
                  <a:srgbClr val="002060"/>
                </a:solidFill>
              </a:rPr>
              <a:t>Establishment phase (short term, 1-5 years)</a:t>
            </a:r>
          </a:p>
          <a:p>
            <a:pPr lvl="0"/>
            <a:r>
              <a:rPr lang="en-GB" sz="1400" dirty="0"/>
              <a:t>Options for funds: </a:t>
            </a:r>
            <a:r>
              <a:rPr lang="en-GB" sz="1400" i="1" dirty="0"/>
              <a:t>Grant financing and country contribution</a:t>
            </a:r>
            <a:endParaRPr lang="de-DE" sz="1400" dirty="0"/>
          </a:p>
        </p:txBody>
      </p:sp>
      <p:grpSp>
        <p:nvGrpSpPr>
          <p:cNvPr id="6" name="Gruppieren 5">
            <a:extLst>
              <a:ext uri="{FF2B5EF4-FFF2-40B4-BE49-F238E27FC236}">
                <a16:creationId xmlns:a16="http://schemas.microsoft.com/office/drawing/2014/main" id="{5078A040-A16D-4751-BE68-F515CBC51685}"/>
              </a:ext>
            </a:extLst>
          </p:cNvPr>
          <p:cNvGrpSpPr/>
          <p:nvPr/>
        </p:nvGrpSpPr>
        <p:grpSpPr>
          <a:xfrm>
            <a:off x="7234587" y="3701463"/>
            <a:ext cx="726870" cy="726870"/>
            <a:chOff x="6812356" y="879078"/>
            <a:chExt cx="726870" cy="726870"/>
          </a:xfrm>
          <a:solidFill>
            <a:srgbClr val="002060"/>
          </a:solidFill>
        </p:grpSpPr>
        <p:sp>
          <p:nvSpPr>
            <p:cNvPr id="7" name="Pfeil: nach unten 6">
              <a:extLst>
                <a:ext uri="{FF2B5EF4-FFF2-40B4-BE49-F238E27FC236}">
                  <a16:creationId xmlns:a16="http://schemas.microsoft.com/office/drawing/2014/main" id="{D620D18A-796E-4D57-8000-3B60991442A1}"/>
                </a:ext>
              </a:extLst>
            </p:cNvPr>
            <p:cNvSpPr/>
            <p:nvPr/>
          </p:nvSpPr>
          <p:spPr>
            <a:xfrm>
              <a:off x="6812356" y="879078"/>
              <a:ext cx="726870" cy="726870"/>
            </a:xfrm>
            <a:prstGeom prst="downArrow">
              <a:avLst>
                <a:gd name="adj1" fmla="val 55000"/>
                <a:gd name="adj2" fmla="val 45000"/>
              </a:avLst>
            </a:prstGeom>
            <a:grp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Pfeil: nach unten 4">
              <a:extLst>
                <a:ext uri="{FF2B5EF4-FFF2-40B4-BE49-F238E27FC236}">
                  <a16:creationId xmlns:a16="http://schemas.microsoft.com/office/drawing/2014/main" id="{EA38BB0B-3A80-49AE-9F36-0BA6D046B5A6}"/>
                </a:ext>
              </a:extLst>
            </p:cNvPr>
            <p:cNvSpPr txBox="1"/>
            <p:nvPr/>
          </p:nvSpPr>
          <p:spPr>
            <a:xfrm>
              <a:off x="6975902" y="879078"/>
              <a:ext cx="399778" cy="5469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de-DE" sz="3400" kern="1200"/>
            </a:p>
          </p:txBody>
        </p:sp>
      </p:grpSp>
    </p:spTree>
    <p:extLst>
      <p:ext uri="{BB962C8B-B14F-4D97-AF65-F5344CB8AC3E}">
        <p14:creationId xmlns:p14="http://schemas.microsoft.com/office/powerpoint/2010/main" val="40789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77516" y="1044556"/>
            <a:ext cx="8037257" cy="5097294"/>
          </a:xfrm>
        </p:spPr>
        <p:txBody>
          <a:bodyPr/>
          <a:lstStyle/>
          <a:p>
            <a:pPr algn="ctr">
              <a:lnSpc>
                <a:spcPct val="100000"/>
              </a:lnSpc>
              <a:spcBef>
                <a:spcPct val="20000"/>
              </a:spcBef>
              <a:spcAft>
                <a:spcPct val="0"/>
              </a:spcAft>
            </a:pPr>
            <a:r>
              <a:rPr lang="de-DE" sz="1600" cap="all" dirty="0" err="1">
                <a:solidFill>
                  <a:srgbClr val="0057A8"/>
                </a:solidFill>
                <a:latin typeface="Avenir Heavy"/>
                <a:ea typeface="MS PGothic" panose="020B0600070205080204" pitchFamily="34" charset="-128"/>
              </a:rPr>
              <a:t>Sustainable</a:t>
            </a:r>
            <a:r>
              <a:rPr lang="de-DE" sz="1600" cap="all" dirty="0">
                <a:solidFill>
                  <a:srgbClr val="0057A8"/>
                </a:solidFill>
                <a:latin typeface="Avenir Heavy"/>
                <a:ea typeface="MS PGothic" panose="020B0600070205080204" pitchFamily="34" charset="-128"/>
              </a:rPr>
              <a:t> Financing Plan </a:t>
            </a:r>
            <a:r>
              <a:rPr lang="de-DE" sz="1600" cap="all" dirty="0" err="1">
                <a:solidFill>
                  <a:srgbClr val="0057A8"/>
                </a:solidFill>
                <a:latin typeface="Avenir Heavy"/>
                <a:ea typeface="MS PGothic" panose="020B0600070205080204" pitchFamily="34" charset="-128"/>
              </a:rPr>
              <a:t>for</a:t>
            </a:r>
            <a:r>
              <a:rPr lang="de-DE" sz="1600" cap="all" dirty="0">
                <a:solidFill>
                  <a:srgbClr val="0057A8"/>
                </a:solidFill>
                <a:latin typeface="Avenir Heavy"/>
                <a:ea typeface="MS PGothic" panose="020B0600070205080204" pitchFamily="34" charset="-128"/>
              </a:rPr>
              <a:t> </a:t>
            </a:r>
            <a:r>
              <a:rPr lang="de-DE" sz="1600" cap="all" dirty="0" err="1">
                <a:solidFill>
                  <a:srgbClr val="0057A8"/>
                </a:solidFill>
                <a:latin typeface="Avenir Heavy"/>
                <a:ea typeface="MS PGothic" panose="020B0600070205080204" pitchFamily="34" charset="-128"/>
              </a:rPr>
              <a:t>the</a:t>
            </a:r>
            <a:r>
              <a:rPr lang="de-DE" sz="1600" cap="all" dirty="0">
                <a:solidFill>
                  <a:srgbClr val="0057A8"/>
                </a:solidFill>
                <a:latin typeface="Avenir Heavy"/>
                <a:ea typeface="MS PGothic" panose="020B0600070205080204" pitchFamily="34" charset="-128"/>
              </a:rPr>
              <a:t> RGF</a:t>
            </a:r>
          </a:p>
          <a:p>
            <a:pPr algn="ctr">
              <a:lnSpc>
                <a:spcPct val="100000"/>
              </a:lnSpc>
              <a:spcBef>
                <a:spcPct val="20000"/>
              </a:spcBef>
              <a:spcAft>
                <a:spcPct val="0"/>
              </a:spcAft>
            </a:pPr>
            <a:endParaRPr lang="en-US" sz="1600" dirty="0">
              <a:solidFill>
                <a:srgbClr val="0070C0"/>
              </a:solidFill>
              <a:latin typeface="Avenir Heavy"/>
              <a:ea typeface="MS PGothic" panose="020B0600070205080204" pitchFamily="34" charset="-128"/>
            </a:endParaRPr>
          </a:p>
          <a:p>
            <a:pPr>
              <a:lnSpc>
                <a:spcPct val="100000"/>
              </a:lnSpc>
              <a:spcBef>
                <a:spcPct val="20000"/>
              </a:spcBef>
              <a:spcAft>
                <a:spcPct val="0"/>
              </a:spcAft>
            </a:pPr>
            <a:endParaRPr lang="en-US" sz="1600" dirty="0">
              <a:solidFill>
                <a:srgbClr val="0070C0"/>
              </a:solidFill>
              <a:latin typeface="Avenir Heavy"/>
              <a:ea typeface="MS PGothic" panose="020B0600070205080204" pitchFamily="34" charset="-128"/>
            </a:endParaRPr>
          </a:p>
        </p:txBody>
      </p:sp>
      <p:pic>
        <p:nvPicPr>
          <p:cNvPr id="2" name="Grafik 1">
            <a:extLst>
              <a:ext uri="{FF2B5EF4-FFF2-40B4-BE49-F238E27FC236}">
                <a16:creationId xmlns:a16="http://schemas.microsoft.com/office/drawing/2014/main" id="{C271472F-4455-4549-8B8D-BB77EB081675}"/>
              </a:ext>
            </a:extLst>
          </p:cNvPr>
          <p:cNvPicPr>
            <a:picLocks noChangeAspect="1"/>
          </p:cNvPicPr>
          <p:nvPr/>
        </p:nvPicPr>
        <p:blipFill>
          <a:blip r:embed="rId3"/>
          <a:stretch>
            <a:fillRect/>
          </a:stretch>
        </p:blipFill>
        <p:spPr>
          <a:xfrm>
            <a:off x="314071" y="1536335"/>
            <a:ext cx="8564145" cy="4113736"/>
          </a:xfrm>
          <a:prstGeom prst="rect">
            <a:avLst/>
          </a:prstGeom>
        </p:spPr>
      </p:pic>
      <p:sp>
        <p:nvSpPr>
          <p:cNvPr id="3" name="Rechteck 2">
            <a:extLst>
              <a:ext uri="{FF2B5EF4-FFF2-40B4-BE49-F238E27FC236}">
                <a16:creationId xmlns:a16="http://schemas.microsoft.com/office/drawing/2014/main" id="{DAFEFADA-474B-4F5D-80C9-7FC62B447BDA}"/>
              </a:ext>
            </a:extLst>
          </p:cNvPr>
          <p:cNvSpPr/>
          <p:nvPr/>
        </p:nvSpPr>
        <p:spPr>
          <a:xfrm>
            <a:off x="879830" y="5710720"/>
            <a:ext cx="6428232" cy="307777"/>
          </a:xfrm>
          <a:prstGeom prst="rect">
            <a:avLst/>
          </a:prstGeom>
        </p:spPr>
        <p:txBody>
          <a:bodyPr wrap="square">
            <a:spAutoFit/>
          </a:bodyPr>
          <a:lstStyle/>
          <a:p>
            <a:r>
              <a:rPr lang="en-GB" sz="1400" i="1" dirty="0">
                <a:solidFill>
                  <a:srgbClr val="00B050"/>
                </a:solidFill>
                <a:latin typeface="Arial" panose="020B0604020202020204" pitchFamily="34" charset="0"/>
                <a:ea typeface="Calibri" panose="020F0502020204030204" pitchFamily="34" charset="0"/>
              </a:rPr>
              <a:t>green – high score</a:t>
            </a:r>
            <a:r>
              <a:rPr lang="en-GB" sz="1400" i="1" dirty="0">
                <a:latin typeface="Arial" panose="020B0604020202020204" pitchFamily="34" charset="0"/>
                <a:ea typeface="Calibri" panose="020F0502020204030204" pitchFamily="34" charset="0"/>
              </a:rPr>
              <a:t>; </a:t>
            </a:r>
            <a:r>
              <a:rPr lang="en-GB" sz="1400" i="1" dirty="0">
                <a:solidFill>
                  <a:srgbClr val="FFC000"/>
                </a:solidFill>
                <a:latin typeface="Arial" panose="020B0604020202020204" pitchFamily="34" charset="0"/>
                <a:ea typeface="Calibri" panose="020F0502020204030204" pitchFamily="34" charset="0"/>
              </a:rPr>
              <a:t>yellow – medium score</a:t>
            </a:r>
            <a:r>
              <a:rPr lang="en-GB" sz="1400" i="1" dirty="0">
                <a:latin typeface="Arial" panose="020B0604020202020204" pitchFamily="34" charset="0"/>
                <a:ea typeface="Calibri" panose="020F0502020204030204" pitchFamily="34" charset="0"/>
              </a:rPr>
              <a:t>; </a:t>
            </a:r>
            <a:r>
              <a:rPr lang="en-GB" sz="1400" i="1" dirty="0">
                <a:solidFill>
                  <a:srgbClr val="FF0000"/>
                </a:solidFill>
                <a:latin typeface="Arial" panose="020B0604020202020204" pitchFamily="34" charset="0"/>
                <a:ea typeface="Calibri" panose="020F0502020204030204" pitchFamily="34" charset="0"/>
              </a:rPr>
              <a:t>red – low score</a:t>
            </a:r>
            <a:endParaRPr lang="de-DE" sz="1400" dirty="0">
              <a:solidFill>
                <a:srgbClr val="FF0000"/>
              </a:solidFill>
            </a:endParaRPr>
          </a:p>
        </p:txBody>
      </p:sp>
    </p:spTree>
    <p:extLst>
      <p:ext uri="{BB962C8B-B14F-4D97-AF65-F5344CB8AC3E}">
        <p14:creationId xmlns:p14="http://schemas.microsoft.com/office/powerpoint/2010/main" val="669464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77516" y="971404"/>
            <a:ext cx="8037257" cy="5097294"/>
          </a:xfrm>
        </p:spPr>
        <p:txBody>
          <a:bodyPr/>
          <a:lstStyle/>
          <a:p>
            <a:pPr lvl="0">
              <a:lnSpc>
                <a:spcPts val="500"/>
              </a:lnSpc>
              <a:spcAft>
                <a:spcPts val="0"/>
              </a:spcAft>
            </a:pPr>
            <a:endParaRPr lang="de-DE" sz="1600" dirty="0"/>
          </a:p>
          <a:p>
            <a:pPr lvl="0">
              <a:lnSpc>
                <a:spcPts val="500"/>
              </a:lnSpc>
              <a:spcAft>
                <a:spcPts val="0"/>
              </a:spcAft>
            </a:pPr>
            <a:endParaRPr lang="de-DE" sz="1600" dirty="0"/>
          </a:p>
          <a:p>
            <a:pPr lvl="0" algn="ctr">
              <a:lnSpc>
                <a:spcPts val="500"/>
              </a:lnSpc>
              <a:spcAft>
                <a:spcPts val="0"/>
              </a:spcAft>
            </a:pPr>
            <a:endParaRPr lang="de-DE" sz="2000" cap="all" dirty="0">
              <a:solidFill>
                <a:srgbClr val="0057A8"/>
              </a:solidFill>
              <a:latin typeface="Avenir Heavy"/>
              <a:ea typeface="MS PGothic" panose="020B0600070205080204" pitchFamily="34" charset="-128"/>
            </a:endParaRPr>
          </a:p>
          <a:p>
            <a:pPr lvl="0" algn="ctr">
              <a:lnSpc>
                <a:spcPct val="100000"/>
              </a:lnSpc>
              <a:spcBef>
                <a:spcPct val="20000"/>
              </a:spcBef>
              <a:spcAft>
                <a:spcPct val="0"/>
              </a:spcAft>
            </a:pPr>
            <a:endParaRPr lang="de-DE" sz="2000" cap="all" dirty="0">
              <a:solidFill>
                <a:srgbClr val="0057A8"/>
              </a:solidFill>
              <a:latin typeface="Avenir Heavy"/>
              <a:ea typeface="MS PGothic" panose="020B0600070205080204" pitchFamily="34" charset="-128"/>
            </a:endParaRPr>
          </a:p>
          <a:p>
            <a:pPr lvl="0" algn="ctr">
              <a:lnSpc>
                <a:spcPct val="100000"/>
              </a:lnSpc>
              <a:spcBef>
                <a:spcPct val="20000"/>
              </a:spcBef>
              <a:spcAft>
                <a:spcPct val="0"/>
              </a:spcAft>
            </a:pPr>
            <a:r>
              <a:rPr lang="de-DE" sz="2000" cap="all" dirty="0" err="1">
                <a:solidFill>
                  <a:srgbClr val="0057A8"/>
                </a:solidFill>
                <a:latin typeface="Avenir Heavy"/>
                <a:ea typeface="MS PGothic" panose="020B0600070205080204" pitchFamily="34" charset="-128"/>
              </a:rPr>
              <a:t>Sustainable</a:t>
            </a:r>
            <a:r>
              <a:rPr lang="de-DE" sz="2000" cap="all" dirty="0">
                <a:solidFill>
                  <a:srgbClr val="0057A8"/>
                </a:solidFill>
                <a:latin typeface="Avenir Heavy"/>
                <a:ea typeface="MS PGothic" panose="020B0600070205080204" pitchFamily="34" charset="-128"/>
              </a:rPr>
              <a:t> Financing Options </a:t>
            </a:r>
            <a:r>
              <a:rPr lang="de-DE" sz="2000" cap="all" dirty="0" err="1">
                <a:solidFill>
                  <a:srgbClr val="0057A8"/>
                </a:solidFill>
                <a:latin typeface="Avenir Heavy"/>
                <a:ea typeface="MS PGothic" panose="020B0600070205080204" pitchFamily="34" charset="-128"/>
              </a:rPr>
              <a:t>for</a:t>
            </a:r>
            <a:r>
              <a:rPr lang="de-DE" sz="2000" cap="all" dirty="0">
                <a:solidFill>
                  <a:srgbClr val="0057A8"/>
                </a:solidFill>
                <a:latin typeface="Avenir Heavy"/>
                <a:ea typeface="MS PGothic" panose="020B0600070205080204" pitchFamily="34" charset="-128"/>
              </a:rPr>
              <a:t> </a:t>
            </a:r>
            <a:r>
              <a:rPr lang="de-DE" sz="2000" cap="all" dirty="0" err="1">
                <a:solidFill>
                  <a:srgbClr val="0057A8"/>
                </a:solidFill>
                <a:latin typeface="Avenir Heavy"/>
                <a:ea typeface="MS PGothic" panose="020B0600070205080204" pitchFamily="34" charset="-128"/>
              </a:rPr>
              <a:t>the</a:t>
            </a:r>
            <a:r>
              <a:rPr lang="de-DE" sz="2000" cap="all" dirty="0">
                <a:solidFill>
                  <a:srgbClr val="0057A8"/>
                </a:solidFill>
                <a:latin typeface="Avenir Heavy"/>
                <a:ea typeface="MS PGothic" panose="020B0600070205080204" pitchFamily="34" charset="-128"/>
              </a:rPr>
              <a:t> RGF</a:t>
            </a:r>
          </a:p>
          <a:p>
            <a:pPr lvl="0">
              <a:lnSpc>
                <a:spcPct val="100000"/>
              </a:lnSpc>
              <a:spcBef>
                <a:spcPct val="20000"/>
              </a:spcBef>
              <a:spcAft>
                <a:spcPct val="0"/>
              </a:spcAft>
            </a:pPr>
            <a:endParaRPr lang="en-US" sz="1200" b="0" i="1" strike="sngStrike" dirty="0">
              <a:solidFill>
                <a:schemeClr val="tx1"/>
              </a:solidFill>
              <a:latin typeface="Avenir Heavy"/>
              <a:ea typeface="MS PGothic" panose="020B0600070205080204" pitchFamily="34" charset="-128"/>
            </a:endParaRPr>
          </a:p>
          <a:p>
            <a:pPr lvl="0">
              <a:lnSpc>
                <a:spcPct val="100000"/>
              </a:lnSpc>
              <a:spcBef>
                <a:spcPct val="20000"/>
              </a:spcBef>
              <a:spcAft>
                <a:spcPct val="0"/>
              </a:spcAft>
            </a:pPr>
            <a:endParaRPr lang="en-US" sz="1200" b="0" i="1" strike="sngStrike" dirty="0">
              <a:solidFill>
                <a:schemeClr val="tx1"/>
              </a:solidFill>
              <a:latin typeface="Avenir Heavy"/>
              <a:ea typeface="MS PGothic" panose="020B0600070205080204" pitchFamily="34" charset="-128"/>
            </a:endParaRPr>
          </a:p>
          <a:p>
            <a:pPr lvl="0">
              <a:lnSpc>
                <a:spcPct val="100000"/>
              </a:lnSpc>
              <a:spcBef>
                <a:spcPct val="20000"/>
              </a:spcBef>
              <a:spcAft>
                <a:spcPct val="0"/>
              </a:spcAft>
            </a:pPr>
            <a:r>
              <a:rPr lang="en-US" sz="1600" i="1" dirty="0">
                <a:solidFill>
                  <a:schemeClr val="tx1"/>
                </a:solidFill>
                <a:latin typeface="Avenir Heavy"/>
                <a:ea typeface="MS PGothic" panose="020B0600070205080204" pitchFamily="34" charset="-128"/>
              </a:rPr>
              <a:t>Option 1: Donor </a:t>
            </a:r>
            <a:r>
              <a:rPr lang="en-US" sz="1600" i="1" dirty="0" err="1">
                <a:solidFill>
                  <a:schemeClr val="tx1"/>
                </a:solidFill>
                <a:latin typeface="Avenir Heavy"/>
                <a:ea typeface="MS PGothic" panose="020B0600070205080204" pitchFamily="34" charset="-128"/>
              </a:rPr>
              <a:t>centred</a:t>
            </a:r>
            <a:r>
              <a:rPr lang="en-US" sz="1600" i="1" dirty="0">
                <a:solidFill>
                  <a:schemeClr val="tx1"/>
                </a:solidFill>
                <a:latin typeface="Avenir Heavy"/>
                <a:ea typeface="MS PGothic" panose="020B0600070205080204" pitchFamily="34" charset="-128"/>
              </a:rPr>
              <a:t> approach – Strategic planning to enhance grant acquisition</a:t>
            </a:r>
          </a:p>
          <a:p>
            <a:pPr marL="285750" lvl="0" indent="-285750">
              <a:lnSpc>
                <a:spcPct val="100000"/>
              </a:lnSpc>
              <a:spcBef>
                <a:spcPct val="20000"/>
              </a:spcBef>
              <a:spcAft>
                <a:spcPct val="0"/>
              </a:spcAft>
              <a:buFont typeface="Arial" panose="020B0604020202020204" pitchFamily="34" charset="0"/>
              <a:buChar char="•"/>
            </a:pPr>
            <a:r>
              <a:rPr lang="en-US" sz="1400" dirty="0">
                <a:solidFill>
                  <a:schemeClr val="tx1"/>
                </a:solidFill>
                <a:latin typeface="Avenir Heavy"/>
                <a:ea typeface="MS PGothic" panose="020B0600070205080204" pitchFamily="34" charset="-128"/>
              </a:rPr>
              <a:t>Phase 1:  </a:t>
            </a:r>
            <a:r>
              <a:rPr lang="en-US" sz="1400" b="0" dirty="0">
                <a:solidFill>
                  <a:schemeClr val="tx1"/>
                </a:solidFill>
                <a:latin typeface="Avenir Heavy"/>
                <a:ea typeface="MS PGothic" panose="020B0600070205080204" pitchFamily="34" charset="-128"/>
              </a:rPr>
              <a:t>IGOs enhance their individual and joint grant acquisition potential, while increasing donor diversity</a:t>
            </a:r>
          </a:p>
          <a:p>
            <a:pPr marL="285750" lvl="0" indent="-285750">
              <a:lnSpc>
                <a:spcPct val="100000"/>
              </a:lnSpc>
              <a:spcBef>
                <a:spcPct val="20000"/>
              </a:spcBef>
              <a:spcAft>
                <a:spcPct val="0"/>
              </a:spcAft>
              <a:buFont typeface="Arial" panose="020B0604020202020204" pitchFamily="34" charset="0"/>
              <a:buChar char="•"/>
            </a:pPr>
            <a:r>
              <a:rPr lang="en-US" sz="1400" dirty="0">
                <a:solidFill>
                  <a:schemeClr val="tx1"/>
                </a:solidFill>
                <a:latin typeface="Avenir Heavy"/>
                <a:ea typeface="MS PGothic" panose="020B0600070205080204" pitchFamily="34" charset="-128"/>
              </a:rPr>
              <a:t>Phase 2:</a:t>
            </a:r>
            <a:r>
              <a:rPr lang="en-US" sz="1400" b="0" dirty="0">
                <a:solidFill>
                  <a:schemeClr val="tx1"/>
                </a:solidFill>
                <a:latin typeface="Avenir Heavy"/>
                <a:ea typeface="MS PGothic" panose="020B0600070205080204" pitchFamily="34" charset="-128"/>
              </a:rPr>
              <a:t> Intensifying coordination and cooperation among IGOs, while assuring that resources for ocean governance are allocated efficiently at IGO and RGF level</a:t>
            </a:r>
          </a:p>
          <a:p>
            <a:pPr lvl="0">
              <a:lnSpc>
                <a:spcPct val="100000"/>
              </a:lnSpc>
              <a:spcBef>
                <a:spcPct val="20000"/>
              </a:spcBef>
              <a:spcAft>
                <a:spcPct val="0"/>
              </a:spcAft>
            </a:pPr>
            <a:endParaRPr lang="en-US" sz="1300" b="0" dirty="0">
              <a:solidFill>
                <a:schemeClr val="tx1"/>
              </a:solidFill>
              <a:latin typeface="Avenir Heavy"/>
              <a:ea typeface="MS PGothic" panose="020B0600070205080204" pitchFamily="34" charset="-128"/>
            </a:endParaRPr>
          </a:p>
          <a:p>
            <a:pPr lvl="0">
              <a:lnSpc>
                <a:spcPct val="100000"/>
              </a:lnSpc>
              <a:spcBef>
                <a:spcPct val="20000"/>
              </a:spcBef>
              <a:spcAft>
                <a:spcPct val="0"/>
              </a:spcAft>
            </a:pPr>
            <a:endParaRPr lang="en-US" sz="1400" b="0" dirty="0">
              <a:solidFill>
                <a:schemeClr val="tx1"/>
              </a:solidFill>
              <a:latin typeface="Avenir Heavy"/>
              <a:ea typeface="MS PGothic" panose="020B0600070205080204" pitchFamily="34" charset="-128"/>
            </a:endParaRPr>
          </a:p>
          <a:p>
            <a:pPr lvl="0">
              <a:lnSpc>
                <a:spcPct val="100000"/>
              </a:lnSpc>
              <a:spcBef>
                <a:spcPct val="20000"/>
              </a:spcBef>
              <a:spcAft>
                <a:spcPct val="0"/>
              </a:spcAft>
            </a:pPr>
            <a:r>
              <a:rPr lang="en-US" sz="1600" i="1" dirty="0">
                <a:solidFill>
                  <a:schemeClr val="tx1"/>
                </a:solidFill>
                <a:latin typeface="Avenir Heavy"/>
                <a:ea typeface="MS PGothic" panose="020B0600070205080204" pitchFamily="34" charset="-128"/>
              </a:rPr>
              <a:t>Option 2: Beneficiary </a:t>
            </a:r>
            <a:r>
              <a:rPr lang="en-US" sz="1600" i="1" dirty="0" err="1">
                <a:solidFill>
                  <a:schemeClr val="tx1"/>
                </a:solidFill>
                <a:latin typeface="Avenir Heavy"/>
                <a:ea typeface="MS PGothic" panose="020B0600070205080204" pitchFamily="34" charset="-128"/>
              </a:rPr>
              <a:t>centred</a:t>
            </a:r>
            <a:r>
              <a:rPr lang="en-US" sz="1600" i="1" dirty="0">
                <a:solidFill>
                  <a:schemeClr val="tx1"/>
                </a:solidFill>
                <a:latin typeface="Avenir Heavy"/>
                <a:ea typeface="MS PGothic" panose="020B0600070205080204" pitchFamily="34" charset="-128"/>
              </a:rPr>
              <a:t> approach – Combining a “business planning” with EBM revenue generation</a:t>
            </a:r>
          </a:p>
          <a:p>
            <a:pPr marL="285750" lvl="0" indent="-285750">
              <a:lnSpc>
                <a:spcPct val="100000"/>
              </a:lnSpc>
              <a:spcBef>
                <a:spcPct val="20000"/>
              </a:spcBef>
              <a:spcAft>
                <a:spcPct val="0"/>
              </a:spcAft>
              <a:buFont typeface="Arial" panose="020B0604020202020204" pitchFamily="34" charset="0"/>
              <a:buChar char="•"/>
            </a:pPr>
            <a:r>
              <a:rPr lang="en-US" sz="1400" dirty="0">
                <a:solidFill>
                  <a:schemeClr val="tx1"/>
                </a:solidFill>
                <a:latin typeface="Avenir Heavy"/>
                <a:ea typeface="MS PGothic" panose="020B0600070205080204" pitchFamily="34" charset="-128"/>
              </a:rPr>
              <a:t>Phase 1: </a:t>
            </a:r>
            <a:r>
              <a:rPr lang="en-US" sz="1400" b="0" dirty="0">
                <a:solidFill>
                  <a:schemeClr val="tx1"/>
                </a:solidFill>
                <a:latin typeface="Avenir Heavy"/>
                <a:ea typeface="MS PGothic" panose="020B0600070205080204" pitchFamily="34" charset="-128"/>
              </a:rPr>
              <a:t>IGOs explore and strengthen their potential to generate revenue from their intrinsic activities, as well as increasing partnership with the private sector </a:t>
            </a:r>
          </a:p>
          <a:p>
            <a:pPr marL="285750" lvl="0" indent="-285750">
              <a:lnSpc>
                <a:spcPct val="100000"/>
              </a:lnSpc>
              <a:spcBef>
                <a:spcPct val="20000"/>
              </a:spcBef>
              <a:spcAft>
                <a:spcPct val="0"/>
              </a:spcAft>
              <a:buFont typeface="Arial" panose="020B0604020202020204" pitchFamily="34" charset="0"/>
              <a:buChar char="•"/>
            </a:pPr>
            <a:r>
              <a:rPr lang="en-US" sz="1400" dirty="0">
                <a:solidFill>
                  <a:schemeClr val="tx1"/>
                </a:solidFill>
                <a:latin typeface="Avenir Heavy"/>
                <a:ea typeface="MS PGothic" panose="020B0600070205080204" pitchFamily="34" charset="-128"/>
              </a:rPr>
              <a:t>Phase 2: </a:t>
            </a:r>
            <a:r>
              <a:rPr lang="en-US" sz="1400" b="0" dirty="0">
                <a:solidFill>
                  <a:schemeClr val="tx1"/>
                </a:solidFill>
                <a:latin typeface="Avenir Heavy"/>
                <a:ea typeface="MS PGothic" panose="020B0600070205080204" pitchFamily="34" charset="-128"/>
              </a:rPr>
              <a:t>Recurring voluntary contributions and/or revenue from user charges replenish a revolving trust fund managed by the PPCM,  and private sector cooperation emerges into a regional scale.</a:t>
            </a:r>
            <a:endParaRPr lang="en-US" sz="1400" i="1" dirty="0">
              <a:solidFill>
                <a:schemeClr val="tx1"/>
              </a:solidFill>
              <a:latin typeface="Avenir Heavy"/>
              <a:ea typeface="MS PGothic" panose="020B0600070205080204" pitchFamily="34" charset="-128"/>
            </a:endParaRPr>
          </a:p>
          <a:p>
            <a:pPr lvl="0">
              <a:lnSpc>
                <a:spcPct val="100000"/>
              </a:lnSpc>
              <a:spcBef>
                <a:spcPct val="20000"/>
              </a:spcBef>
              <a:spcAft>
                <a:spcPct val="0"/>
              </a:spcAft>
            </a:pPr>
            <a:endParaRPr lang="de-DE" sz="1600" b="0" i="1" dirty="0">
              <a:solidFill>
                <a:schemeClr val="tx1"/>
              </a:solidFill>
              <a:latin typeface="Avenir Heavy"/>
              <a:ea typeface="MS PGothic" panose="020B0600070205080204" pitchFamily="34" charset="-128"/>
            </a:endParaRPr>
          </a:p>
        </p:txBody>
      </p:sp>
    </p:spTree>
    <p:extLst>
      <p:ext uri="{BB962C8B-B14F-4D97-AF65-F5344CB8AC3E}">
        <p14:creationId xmlns:p14="http://schemas.microsoft.com/office/powerpoint/2010/main" val="170091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7516" y="1520307"/>
            <a:ext cx="8037257" cy="3817385"/>
          </a:xfrm>
        </p:spPr>
        <p:txBody>
          <a:bodyPr/>
          <a:lstStyle/>
          <a:p>
            <a:pPr algn="ctr">
              <a:lnSpc>
                <a:spcPct val="100000"/>
              </a:lnSpc>
              <a:spcAft>
                <a:spcPts val="0"/>
              </a:spcAft>
            </a:pPr>
            <a:r>
              <a:rPr lang="en-US" sz="2000" dirty="0">
                <a:solidFill>
                  <a:srgbClr val="0070C0"/>
                </a:solidFill>
              </a:rPr>
              <a:t>BENEFITS TO CLME+ COUNTRIES AND ICM MEMBERS</a:t>
            </a:r>
          </a:p>
          <a:p>
            <a:pPr>
              <a:lnSpc>
                <a:spcPct val="100000"/>
              </a:lnSpc>
              <a:spcAft>
                <a:spcPts val="0"/>
              </a:spcAft>
            </a:pPr>
            <a:endParaRPr lang="en-US" sz="1800" dirty="0">
              <a:solidFill>
                <a:srgbClr val="0057A8"/>
              </a:solidFill>
            </a:endParaRPr>
          </a:p>
          <a:p>
            <a:pPr>
              <a:lnSpc>
                <a:spcPct val="100000"/>
              </a:lnSpc>
              <a:spcAft>
                <a:spcPts val="0"/>
              </a:spcAft>
            </a:pPr>
            <a:r>
              <a:rPr lang="en-US" sz="1800" dirty="0">
                <a:solidFill>
                  <a:srgbClr val="00B0F0"/>
                </a:solidFill>
              </a:rPr>
              <a:t>Expected benefits include:</a:t>
            </a:r>
          </a:p>
          <a:p>
            <a:pPr marL="285750" indent="-285750">
              <a:lnSpc>
                <a:spcPct val="100000"/>
              </a:lnSpc>
              <a:spcAft>
                <a:spcPts val="0"/>
              </a:spcAft>
              <a:buFont typeface="Arial" panose="020B0604020202020204" pitchFamily="34" charset="0"/>
              <a:buChar char="•"/>
            </a:pPr>
            <a:endParaRPr lang="en-US" sz="1400" b="0" dirty="0">
              <a:solidFill>
                <a:schemeClr val="tx1"/>
              </a:solidFill>
            </a:endParaRPr>
          </a:p>
          <a:p>
            <a:pPr marL="285750" indent="-285750">
              <a:lnSpc>
                <a:spcPct val="100000"/>
              </a:lnSpc>
              <a:spcAft>
                <a:spcPts val="0"/>
              </a:spcAft>
              <a:buFont typeface="Arial" panose="020B0604020202020204" pitchFamily="34" charset="0"/>
              <a:buChar char="•"/>
            </a:pPr>
            <a:r>
              <a:rPr lang="en-US" sz="1800" b="0" dirty="0">
                <a:solidFill>
                  <a:schemeClr val="tx1"/>
                </a:solidFill>
              </a:rPr>
              <a:t>Higher impact of policies, </a:t>
            </a:r>
            <a:r>
              <a:rPr lang="en-US" sz="1800" b="0" dirty="0" err="1">
                <a:solidFill>
                  <a:schemeClr val="tx1"/>
                </a:solidFill>
              </a:rPr>
              <a:t>programmes</a:t>
            </a:r>
            <a:r>
              <a:rPr lang="en-US" sz="1800" b="0" dirty="0">
                <a:solidFill>
                  <a:schemeClr val="tx1"/>
                </a:solidFill>
              </a:rPr>
              <a:t> and projects on the regional level by working towards common goals and SAP and SDG objectives</a:t>
            </a:r>
          </a:p>
          <a:p>
            <a:pPr marL="285750" indent="-285750">
              <a:lnSpc>
                <a:spcPct val="100000"/>
              </a:lnSpc>
              <a:spcAft>
                <a:spcPts val="0"/>
              </a:spcAft>
              <a:buFont typeface="Arial" panose="020B0604020202020204" pitchFamily="34" charset="0"/>
              <a:buChar char="•"/>
            </a:pPr>
            <a:r>
              <a:rPr lang="en-US" sz="1800" b="0" dirty="0">
                <a:solidFill>
                  <a:schemeClr val="tx1"/>
                </a:solidFill>
              </a:rPr>
              <a:t>Better monitoring of the progress made toward achieving SAP and SDG objectives and tracking distance to targets</a:t>
            </a:r>
          </a:p>
          <a:p>
            <a:pPr marL="285750" indent="-285750">
              <a:lnSpc>
                <a:spcPct val="100000"/>
              </a:lnSpc>
              <a:spcAft>
                <a:spcPts val="0"/>
              </a:spcAft>
              <a:buFont typeface="Arial" panose="020B0604020202020204" pitchFamily="34" charset="0"/>
              <a:buChar char="•"/>
            </a:pPr>
            <a:r>
              <a:rPr lang="en-US" sz="1800" b="0" dirty="0">
                <a:solidFill>
                  <a:schemeClr val="tx1"/>
                </a:solidFill>
              </a:rPr>
              <a:t>More efficient use of resources by maximizing synergies and minimizing duplications in the work of IGOs, countries and other stakeholders</a:t>
            </a:r>
          </a:p>
          <a:p>
            <a:pPr marL="285750" indent="-285750">
              <a:lnSpc>
                <a:spcPct val="100000"/>
              </a:lnSpc>
              <a:spcAft>
                <a:spcPts val="0"/>
              </a:spcAft>
              <a:buFont typeface="Arial" panose="020B0604020202020204" pitchFamily="34" charset="0"/>
              <a:buChar char="•"/>
            </a:pPr>
            <a:r>
              <a:rPr lang="en-US" sz="1800" b="0" dirty="0">
                <a:solidFill>
                  <a:schemeClr val="tx1"/>
                </a:solidFill>
              </a:rPr>
              <a:t>Higher leverage effect for financing and a stronger position toward funding partners through design of joint </a:t>
            </a:r>
            <a:r>
              <a:rPr lang="en-US" sz="1800" b="0" dirty="0" err="1">
                <a:solidFill>
                  <a:schemeClr val="tx1"/>
                </a:solidFill>
              </a:rPr>
              <a:t>programmes</a:t>
            </a:r>
            <a:r>
              <a:rPr lang="en-US" sz="1800" b="0" dirty="0">
                <a:solidFill>
                  <a:schemeClr val="tx1"/>
                </a:solidFill>
              </a:rPr>
              <a:t> and projects</a:t>
            </a:r>
          </a:p>
          <a:p>
            <a:pPr marL="285750" indent="-285750">
              <a:lnSpc>
                <a:spcPct val="100000"/>
              </a:lnSpc>
              <a:spcAft>
                <a:spcPts val="0"/>
              </a:spcAft>
              <a:buFont typeface="Arial" panose="020B0604020202020204" pitchFamily="34" charset="0"/>
              <a:buChar char="•"/>
            </a:pPr>
            <a:r>
              <a:rPr lang="en-US" sz="1800" b="0" dirty="0">
                <a:solidFill>
                  <a:schemeClr val="tx1"/>
                </a:solidFill>
              </a:rPr>
              <a:t>Better oversight of the status and return of investments in the marine environment</a:t>
            </a:r>
          </a:p>
          <a:p>
            <a:pPr marL="285750" indent="-285750">
              <a:lnSpc>
                <a:spcPct val="100000"/>
              </a:lnSpc>
              <a:spcAft>
                <a:spcPts val="0"/>
              </a:spcAft>
              <a:buFont typeface="Arial" panose="020B0604020202020204" pitchFamily="34" charset="0"/>
              <a:buChar char="•"/>
            </a:pPr>
            <a:r>
              <a:rPr lang="en-US" sz="1800" b="0" dirty="0">
                <a:solidFill>
                  <a:schemeClr val="tx1"/>
                </a:solidFill>
              </a:rPr>
              <a:t>More informed decision making and allocation of resources based on timely shared information and knowledge</a:t>
            </a:r>
          </a:p>
          <a:p>
            <a:pPr marL="285750" indent="-285750">
              <a:lnSpc>
                <a:spcPct val="100000"/>
              </a:lnSpc>
              <a:spcAft>
                <a:spcPts val="0"/>
              </a:spcAft>
              <a:buFont typeface="Arial" panose="020B0604020202020204" pitchFamily="34" charset="0"/>
              <a:buChar char="•"/>
            </a:pPr>
            <a:endParaRPr lang="en-US" sz="1800" b="0" dirty="0">
              <a:solidFill>
                <a:schemeClr val="tx1"/>
              </a:solidFill>
            </a:endParaRPr>
          </a:p>
        </p:txBody>
      </p:sp>
    </p:spTree>
    <p:extLst>
      <p:ext uri="{BB962C8B-B14F-4D97-AF65-F5344CB8AC3E}">
        <p14:creationId xmlns:p14="http://schemas.microsoft.com/office/powerpoint/2010/main" val="285247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7516" y="1520307"/>
            <a:ext cx="8037257" cy="4588393"/>
          </a:xfrm>
        </p:spPr>
        <p:txBody>
          <a:bodyPr/>
          <a:lstStyle/>
          <a:p>
            <a:pPr algn="ctr">
              <a:lnSpc>
                <a:spcPct val="100000"/>
              </a:lnSpc>
              <a:spcAft>
                <a:spcPts val="0"/>
              </a:spcAft>
            </a:pPr>
            <a:r>
              <a:rPr lang="en-US" sz="2000" dirty="0">
                <a:solidFill>
                  <a:srgbClr val="0070C0"/>
                </a:solidFill>
              </a:rPr>
              <a:t>NEXT STEPS</a:t>
            </a:r>
          </a:p>
          <a:p>
            <a:pPr>
              <a:lnSpc>
                <a:spcPct val="100000"/>
              </a:lnSpc>
              <a:spcAft>
                <a:spcPts val="0"/>
              </a:spcAft>
            </a:pPr>
            <a:endParaRPr lang="en-US" sz="1800" dirty="0">
              <a:solidFill>
                <a:srgbClr val="0057A8"/>
              </a:solidFill>
            </a:endParaRPr>
          </a:p>
          <a:p>
            <a:pPr>
              <a:lnSpc>
                <a:spcPct val="100000"/>
              </a:lnSpc>
              <a:spcAft>
                <a:spcPts val="0"/>
              </a:spcAft>
            </a:pPr>
            <a:r>
              <a:rPr lang="en-US" sz="1800" dirty="0">
                <a:solidFill>
                  <a:srgbClr val="00B0F0"/>
                </a:solidFill>
              </a:rPr>
              <a:t>Phase 1:</a:t>
            </a:r>
          </a:p>
          <a:p>
            <a:pPr marL="285750" indent="-285750">
              <a:lnSpc>
                <a:spcPct val="100000"/>
              </a:lnSpc>
              <a:spcAft>
                <a:spcPts val="0"/>
              </a:spcAft>
              <a:buFont typeface="Arial" panose="020B0604020202020204" pitchFamily="34" charset="0"/>
              <a:buChar char="•"/>
            </a:pPr>
            <a:endParaRPr lang="en-US" sz="1400" b="0" dirty="0">
              <a:solidFill>
                <a:schemeClr val="tx1"/>
              </a:solidFill>
            </a:endParaRPr>
          </a:p>
          <a:p>
            <a:pPr marL="285750" indent="-285750">
              <a:lnSpc>
                <a:spcPct val="100000"/>
              </a:lnSpc>
              <a:spcAft>
                <a:spcPts val="0"/>
              </a:spcAft>
              <a:buFont typeface="Arial" panose="020B0604020202020204" pitchFamily="34" charset="0"/>
              <a:buChar char="•"/>
            </a:pPr>
            <a:r>
              <a:rPr lang="en-US" sz="1800" b="0" dirty="0">
                <a:solidFill>
                  <a:schemeClr val="tx1"/>
                </a:solidFill>
              </a:rPr>
              <a:t>Revision of the PPCM and SFP proposals based on input received </a:t>
            </a:r>
          </a:p>
          <a:p>
            <a:pPr marL="285750" indent="-285750">
              <a:lnSpc>
                <a:spcPct val="100000"/>
              </a:lnSpc>
              <a:spcAft>
                <a:spcPts val="0"/>
              </a:spcAft>
              <a:buFont typeface="Arial" panose="020B0604020202020204" pitchFamily="34" charset="0"/>
              <a:buChar char="•"/>
            </a:pPr>
            <a:r>
              <a:rPr lang="en-US" sz="1800" b="0" dirty="0">
                <a:solidFill>
                  <a:schemeClr val="tx1"/>
                </a:solidFill>
              </a:rPr>
              <a:t>ICM meeting in August 2018</a:t>
            </a:r>
          </a:p>
          <a:p>
            <a:pPr marL="285750" indent="-285750">
              <a:lnSpc>
                <a:spcPct val="100000"/>
              </a:lnSpc>
              <a:spcAft>
                <a:spcPts val="0"/>
              </a:spcAft>
              <a:buFont typeface="Arial" panose="020B0604020202020204" pitchFamily="34" charset="0"/>
              <a:buChar char="•"/>
            </a:pPr>
            <a:r>
              <a:rPr lang="en-US" sz="1800" b="0" dirty="0">
                <a:solidFill>
                  <a:schemeClr val="tx1"/>
                </a:solidFill>
              </a:rPr>
              <a:t>First Major Consultation Meeting in September 2018 (selection of 1 or 2 priority  options to progress further) </a:t>
            </a:r>
          </a:p>
          <a:p>
            <a:pPr marL="285750" indent="-285750">
              <a:lnSpc>
                <a:spcPct val="100000"/>
              </a:lnSpc>
              <a:spcAft>
                <a:spcPts val="0"/>
              </a:spcAft>
              <a:buFont typeface="Arial" panose="020B0604020202020204" pitchFamily="34" charset="0"/>
              <a:buChar char="•"/>
            </a:pPr>
            <a:endParaRPr lang="en-US" sz="1800" b="0" dirty="0">
              <a:solidFill>
                <a:schemeClr val="tx1"/>
              </a:solidFill>
            </a:endParaRPr>
          </a:p>
          <a:p>
            <a:pPr>
              <a:lnSpc>
                <a:spcPct val="100000"/>
              </a:lnSpc>
              <a:spcAft>
                <a:spcPts val="0"/>
              </a:spcAft>
            </a:pPr>
            <a:r>
              <a:rPr lang="en-US" sz="1800" dirty="0">
                <a:solidFill>
                  <a:srgbClr val="00B0F0"/>
                </a:solidFill>
              </a:rPr>
              <a:t>Phase 2:</a:t>
            </a:r>
          </a:p>
          <a:p>
            <a:pPr marL="285750" indent="-285750">
              <a:lnSpc>
                <a:spcPct val="100000"/>
              </a:lnSpc>
              <a:spcAft>
                <a:spcPts val="0"/>
              </a:spcAft>
              <a:buFont typeface="Arial" panose="020B0604020202020204" pitchFamily="34" charset="0"/>
              <a:buChar char="•"/>
            </a:pPr>
            <a:endParaRPr lang="en-US" sz="1400" b="0" dirty="0">
              <a:solidFill>
                <a:schemeClr val="tx1"/>
              </a:solidFill>
            </a:endParaRPr>
          </a:p>
          <a:p>
            <a:pPr marL="285750" indent="-285750">
              <a:lnSpc>
                <a:spcPct val="100000"/>
              </a:lnSpc>
              <a:spcAft>
                <a:spcPts val="0"/>
              </a:spcAft>
              <a:buFont typeface="Arial" panose="020B0604020202020204" pitchFamily="34" charset="0"/>
              <a:buChar char="•"/>
            </a:pPr>
            <a:r>
              <a:rPr lang="en-US" sz="1800" b="0" dirty="0">
                <a:solidFill>
                  <a:schemeClr val="tx1"/>
                </a:solidFill>
              </a:rPr>
              <a:t>Fine-tuning of the selected PPCM and SFP option/s and development of the roadmap</a:t>
            </a:r>
          </a:p>
          <a:p>
            <a:pPr marL="285750" indent="-285750">
              <a:lnSpc>
                <a:spcPct val="100000"/>
              </a:lnSpc>
              <a:spcAft>
                <a:spcPts val="0"/>
              </a:spcAft>
              <a:buFont typeface="Arial" panose="020B0604020202020204" pitchFamily="34" charset="0"/>
              <a:buChar char="•"/>
            </a:pPr>
            <a:r>
              <a:rPr lang="en-US" sz="1800" b="0" dirty="0">
                <a:solidFill>
                  <a:schemeClr val="tx1"/>
                </a:solidFill>
              </a:rPr>
              <a:t>Second Major Consultation Meeting to select final option (June 2019)</a:t>
            </a:r>
          </a:p>
          <a:p>
            <a:pPr marL="285750" indent="-285750">
              <a:lnSpc>
                <a:spcPct val="100000"/>
              </a:lnSpc>
              <a:spcAft>
                <a:spcPts val="0"/>
              </a:spcAft>
              <a:buFont typeface="Arial" panose="020B0604020202020204" pitchFamily="34" charset="0"/>
              <a:buChar char="•"/>
            </a:pPr>
            <a:r>
              <a:rPr lang="en-US" sz="1800" b="0" dirty="0">
                <a:solidFill>
                  <a:schemeClr val="tx1"/>
                </a:solidFill>
              </a:rPr>
              <a:t>Endorsement of the selected options (March/April 2020) </a:t>
            </a:r>
          </a:p>
          <a:p>
            <a:pPr marL="285750" indent="-285750">
              <a:lnSpc>
                <a:spcPct val="100000"/>
              </a:lnSpc>
              <a:spcAft>
                <a:spcPts val="0"/>
              </a:spcAft>
              <a:buFont typeface="Arial" panose="020B0604020202020204" pitchFamily="34" charset="0"/>
              <a:buChar char="•"/>
            </a:pPr>
            <a:endParaRPr lang="en-US" sz="1800" b="0" dirty="0">
              <a:solidFill>
                <a:schemeClr val="tx1"/>
              </a:solidFill>
            </a:endParaRPr>
          </a:p>
          <a:p>
            <a:pPr marL="285750" indent="-285750">
              <a:lnSpc>
                <a:spcPct val="100000"/>
              </a:lnSpc>
              <a:spcAft>
                <a:spcPts val="0"/>
              </a:spcAft>
              <a:buFont typeface="Arial" panose="020B0604020202020204" pitchFamily="34" charset="0"/>
              <a:buChar char="•"/>
            </a:pPr>
            <a:endParaRPr lang="en-US" sz="1800" b="0" dirty="0">
              <a:solidFill>
                <a:schemeClr val="tx1"/>
              </a:solidFill>
            </a:endParaRPr>
          </a:p>
        </p:txBody>
      </p:sp>
    </p:spTree>
    <p:extLst>
      <p:ext uri="{BB962C8B-B14F-4D97-AF65-F5344CB8AC3E}">
        <p14:creationId xmlns:p14="http://schemas.microsoft.com/office/powerpoint/2010/main" val="1617530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lgn="ctr"/>
            <a:r>
              <a:rPr lang="en-US" sz="2000" dirty="0">
                <a:solidFill>
                  <a:srgbClr val="0057A8"/>
                </a:solidFill>
              </a:rPr>
              <a:t>FOR FURTHER INFORMATION</a:t>
            </a:r>
          </a:p>
        </p:txBody>
      </p:sp>
      <p:graphicFrame>
        <p:nvGraphicFramePr>
          <p:cNvPr id="3" name="Table 2"/>
          <p:cNvGraphicFramePr>
            <a:graphicFrameLocks noGrp="1"/>
          </p:cNvGraphicFramePr>
          <p:nvPr>
            <p:extLst>
              <p:ext uri="{D42A27DB-BD31-4B8C-83A1-F6EECF244321}">
                <p14:modId xmlns:p14="http://schemas.microsoft.com/office/powerpoint/2010/main" val="1430240261"/>
              </p:ext>
            </p:extLst>
          </p:nvPr>
        </p:nvGraphicFramePr>
        <p:xfrm>
          <a:off x="1366991" y="2630686"/>
          <a:ext cx="6736149" cy="1920240"/>
        </p:xfrm>
        <a:graphic>
          <a:graphicData uri="http://schemas.openxmlformats.org/drawingml/2006/table">
            <a:tbl>
              <a:tblPr firstRow="1" firstCol="1" bandRow="1"/>
              <a:tblGrid>
                <a:gridCol w="3170097">
                  <a:extLst>
                    <a:ext uri="{9D8B030D-6E8A-4147-A177-3AD203B41FA5}">
                      <a16:colId xmlns:a16="http://schemas.microsoft.com/office/drawing/2014/main" val="20000"/>
                    </a:ext>
                  </a:extLst>
                </a:gridCol>
                <a:gridCol w="3566052">
                  <a:extLst>
                    <a:ext uri="{9D8B030D-6E8A-4147-A177-3AD203B41FA5}">
                      <a16:colId xmlns:a16="http://schemas.microsoft.com/office/drawing/2014/main" val="20001"/>
                    </a:ext>
                  </a:extLst>
                </a:gridCol>
              </a:tblGrid>
              <a:tr h="0">
                <a:tc>
                  <a:txBody>
                    <a:bodyPr/>
                    <a:lstStyle/>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rPr>
                        <a:t>UNDP/GEF CLME+ Project</a:t>
                      </a:r>
                    </a:p>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rPr>
                        <a:t>Coordination Unit</a:t>
                      </a:r>
                      <a:endParaRPr lang="en-US" sz="1800" kern="1200" dirty="0">
                        <a:solidFill>
                          <a:schemeClr val="tx1"/>
                        </a:solidFill>
                        <a:effectLst/>
                        <a:latin typeface="Calibri"/>
                        <a:ea typeface="Malgun Gothic"/>
                        <a:cs typeface="Arial"/>
                      </a:endParaRPr>
                    </a:p>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rPr>
                        <a:t>Email: info@clmeplus.org</a:t>
                      </a:r>
                      <a:endParaRPr lang="en-US" sz="1800" kern="1200" dirty="0">
                        <a:solidFill>
                          <a:schemeClr val="tx1"/>
                        </a:solidFill>
                        <a:effectLst/>
                        <a:latin typeface="Calibri"/>
                        <a:ea typeface="Malgun Gothic"/>
                        <a:cs typeface="Arial"/>
                      </a:endParaRPr>
                    </a:p>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rPr>
                        <a:t>Tel: (+57) (5) 664 82 92</a:t>
                      </a:r>
                      <a:endParaRPr lang="en-US" sz="1800" kern="1200" dirty="0">
                        <a:solidFill>
                          <a:schemeClr val="tx1"/>
                        </a:solidFill>
                        <a:effectLst/>
                        <a:latin typeface="Calibri"/>
                        <a:ea typeface="Malgun Gothic"/>
                        <a:cs typeface="Arial"/>
                      </a:endParaRPr>
                    </a:p>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hlinkClick r:id="rId2"/>
                        </a:rPr>
                        <a:t>https://clmeplus.org</a:t>
                      </a:r>
                      <a:r>
                        <a:rPr lang="en-GB" sz="1800" kern="1200" dirty="0">
                          <a:solidFill>
                            <a:schemeClr val="tx1"/>
                          </a:solidFill>
                          <a:effectLst/>
                          <a:latin typeface="Calibri"/>
                          <a:ea typeface="Malgun Gothic"/>
                          <a:cs typeface="Arial"/>
                        </a:rPr>
                        <a:t> </a:t>
                      </a:r>
                      <a:endParaRPr lang="en-US" sz="1800" kern="1200" dirty="0">
                        <a:solidFill>
                          <a:schemeClr val="tx1"/>
                        </a:solidFill>
                        <a:effectLst/>
                        <a:latin typeface="Calibri"/>
                        <a:ea typeface="Malgun Gothic"/>
                        <a:cs typeface="Arial"/>
                      </a:endParaRPr>
                    </a:p>
                  </a:txBody>
                  <a:tcPr marL="68580" marR="68580" marT="0" marB="0">
                    <a:lnL>
                      <a:noFill/>
                    </a:lnL>
                    <a:lnR>
                      <a:noFill/>
                    </a:lnR>
                    <a:lnT>
                      <a:noFill/>
                    </a:lnT>
                    <a:lnB>
                      <a:noFill/>
                    </a:lnB>
                  </a:tcPr>
                </a:tc>
                <a:tc>
                  <a:txBody>
                    <a:bodyPr/>
                    <a:lstStyle/>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rPr>
                        <a:t>Steffen </a:t>
                      </a:r>
                      <a:r>
                        <a:rPr lang="en-GB" sz="1800" kern="1200" dirty="0" err="1">
                          <a:solidFill>
                            <a:schemeClr val="tx1"/>
                          </a:solidFill>
                          <a:effectLst/>
                          <a:latin typeface="Calibri"/>
                          <a:ea typeface="Malgun Gothic"/>
                          <a:cs typeface="Arial"/>
                        </a:rPr>
                        <a:t>Schwörer</a:t>
                      </a:r>
                      <a:endParaRPr lang="en-US" sz="1800" kern="1200" dirty="0">
                        <a:solidFill>
                          <a:schemeClr val="tx1"/>
                        </a:solidFill>
                        <a:effectLst/>
                        <a:latin typeface="Calibri"/>
                        <a:ea typeface="Malgun Gothic"/>
                        <a:cs typeface="Arial"/>
                      </a:endParaRPr>
                    </a:p>
                    <a:p>
                      <a:pPr marL="0" marR="0" algn="l" defTabSz="457200" rtl="0" eaLnBrk="1" latinLnBrk="0" hangingPunct="1">
                        <a:spcBef>
                          <a:spcPts val="0"/>
                        </a:spcBef>
                        <a:spcAft>
                          <a:spcPts val="0"/>
                        </a:spcAft>
                      </a:pPr>
                      <a:r>
                        <a:rPr lang="en-GB" sz="1800" kern="1200" dirty="0">
                          <a:solidFill>
                            <a:schemeClr val="tx1"/>
                          </a:solidFill>
                          <a:effectLst/>
                          <a:latin typeface="Calibri"/>
                          <a:ea typeface="Malgun Gothic"/>
                          <a:cs typeface="Arial"/>
                        </a:rPr>
                        <a:t>Centre of Partnerships for Development (CAD) </a:t>
                      </a:r>
                      <a:endParaRPr lang="en-US" sz="1800" kern="1200" dirty="0">
                        <a:solidFill>
                          <a:schemeClr val="tx1"/>
                        </a:solidFill>
                        <a:effectLst/>
                        <a:latin typeface="Calibri"/>
                        <a:ea typeface="Malgun Gothic"/>
                        <a:cs typeface="Arial"/>
                      </a:endParaRPr>
                    </a:p>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rPr>
                        <a:t>Barcelona</a:t>
                      </a:r>
                      <a:r>
                        <a:rPr lang="fr-FR" sz="1800" kern="1200" dirty="0">
                          <a:solidFill>
                            <a:schemeClr val="tx1"/>
                          </a:solidFill>
                          <a:effectLst/>
                          <a:latin typeface="Calibri"/>
                          <a:ea typeface="Malgun Gothic"/>
                          <a:cs typeface="Arial"/>
                        </a:rPr>
                        <a:t>, Spain    </a:t>
                      </a:r>
                      <a:endParaRPr lang="en-US" sz="1800" kern="1200" dirty="0">
                        <a:solidFill>
                          <a:schemeClr val="tx1"/>
                        </a:solidFill>
                        <a:effectLst/>
                        <a:latin typeface="Calibri"/>
                        <a:ea typeface="Malgun Gothic"/>
                        <a:cs typeface="Arial"/>
                      </a:endParaRPr>
                    </a:p>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rPr>
                        <a:t>Email: sschwoerer@globalcad.org</a:t>
                      </a:r>
                      <a:endParaRPr lang="en-US" sz="1800" kern="1200" dirty="0">
                        <a:solidFill>
                          <a:schemeClr val="tx1"/>
                        </a:solidFill>
                        <a:effectLst/>
                        <a:latin typeface="Calibri"/>
                        <a:ea typeface="Malgun Gothic"/>
                        <a:cs typeface="Arial"/>
                      </a:endParaRPr>
                    </a:p>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rPr>
                        <a:t>Tel: </a:t>
                      </a:r>
                      <a:r>
                        <a:rPr lang="de-DE" sz="1800" kern="1200" dirty="0">
                          <a:solidFill>
                            <a:schemeClr val="tx1"/>
                          </a:solidFill>
                          <a:effectLst/>
                          <a:latin typeface="Calibri"/>
                          <a:ea typeface="Malgun Gothic"/>
                          <a:cs typeface="Arial"/>
                        </a:rPr>
                        <a:t>(+34) 93 495 0383</a:t>
                      </a:r>
                      <a:endParaRPr lang="en-GB" sz="1800" kern="1200" dirty="0">
                        <a:solidFill>
                          <a:schemeClr val="tx1"/>
                        </a:solidFill>
                        <a:effectLst/>
                        <a:latin typeface="Calibri"/>
                        <a:ea typeface="Malgun Gothic"/>
                        <a:cs typeface="Arial"/>
                      </a:endParaRPr>
                    </a:p>
                    <a:p>
                      <a:pPr marL="0" marR="0" algn="just" defTabSz="457200" rtl="0" eaLnBrk="1" latinLnBrk="0" hangingPunct="1">
                        <a:spcBef>
                          <a:spcPts val="0"/>
                        </a:spcBef>
                        <a:spcAft>
                          <a:spcPts val="0"/>
                        </a:spcAft>
                      </a:pPr>
                      <a:r>
                        <a:rPr lang="en-GB" sz="1800" kern="1200" dirty="0">
                          <a:solidFill>
                            <a:schemeClr val="tx1"/>
                          </a:solidFill>
                          <a:effectLst/>
                          <a:latin typeface="Calibri"/>
                          <a:ea typeface="Malgun Gothic"/>
                          <a:cs typeface="Arial"/>
                          <a:hlinkClick r:id="rId3"/>
                        </a:rPr>
                        <a:t>http://globalcad.org</a:t>
                      </a:r>
                      <a:r>
                        <a:rPr lang="en-GB" sz="1800" kern="1200" dirty="0">
                          <a:solidFill>
                            <a:schemeClr val="tx1"/>
                          </a:solidFill>
                          <a:effectLst/>
                          <a:latin typeface="Calibri"/>
                          <a:ea typeface="Malgun Gothic"/>
                          <a:cs typeface="Arial"/>
                        </a:rPr>
                        <a:t>  </a:t>
                      </a:r>
                      <a:endParaRPr lang="en-US" sz="1800" kern="1200" dirty="0">
                        <a:solidFill>
                          <a:schemeClr val="tx1"/>
                        </a:solidFill>
                        <a:effectLst/>
                        <a:latin typeface="Calibri"/>
                        <a:ea typeface="Malgun Gothic"/>
                        <a:cs typeface="Arial"/>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2487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3316D5C-FC88-7C4D-A23A-68C91B030965}"/>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solidFill>
            <a:srgbClr val="0095D4">
              <a:alpha val="50000"/>
            </a:srgbClr>
          </a:solidFill>
          <a:ln>
            <a:noFill/>
          </a:ln>
        </p:spPr>
        <p:txBody>
          <a:bodyPr/>
          <a:lstStyle/>
          <a:p>
            <a:pPr algn="ctr"/>
            <a:r>
              <a:rPr lang="en-US" sz="1600" b="1" dirty="0">
                <a:latin typeface="Avenir Roman" panose="02000503020000020003" pitchFamily="2" charset="0"/>
              </a:rPr>
              <a:t>Thank you</a:t>
            </a:r>
          </a:p>
          <a:p>
            <a:pPr algn="ctr"/>
            <a:r>
              <a:rPr lang="en-US" sz="1600" b="1" dirty="0">
                <a:latin typeface="Avenir Roman" panose="02000503020000020003" pitchFamily="2" charset="0"/>
              </a:rPr>
              <a:t>Gracias</a:t>
            </a:r>
          </a:p>
          <a:p>
            <a:pPr algn="ctr"/>
            <a:r>
              <a:rPr lang="en-US" sz="1600" b="1" dirty="0">
                <a:latin typeface="Avenir Roman" panose="02000503020000020003" pitchFamily="2" charset="0"/>
              </a:rPr>
              <a:t>Obrigado</a:t>
            </a:r>
          </a:p>
          <a:p>
            <a:pPr algn="ctr"/>
            <a:r>
              <a:rPr lang="en-US" sz="1600" b="1" dirty="0">
                <a:latin typeface="Avenir Roman" panose="02000503020000020003" pitchFamily="2" charset="0"/>
              </a:rPr>
              <a:t>Merci</a:t>
            </a:r>
          </a:p>
          <a:p>
            <a:pPr algn="ctr"/>
            <a:r>
              <a:rPr lang="en-US" sz="1600" b="1" dirty="0">
                <a:latin typeface="Avenir Roman" panose="02000503020000020003" pitchFamily="2" charset="0"/>
              </a:rPr>
              <a:t>Dank u</a:t>
            </a:r>
          </a:p>
        </p:txBody>
      </p:sp>
      <p:sp>
        <p:nvSpPr>
          <p:cNvPr id="6" name="Text Box 10">
            <a:extLst>
              <a:ext uri="{FF2B5EF4-FFF2-40B4-BE49-F238E27FC236}">
                <a16:creationId xmlns:a16="http://schemas.microsoft.com/office/drawing/2014/main" id="{7B3052FE-E287-9B4D-A3C7-CA659F73D6A3}"/>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bg1">
                    <a:lumMod val="95000"/>
                  </a:schemeClr>
                </a:solidFill>
                <a:ea typeface="Calibri" panose="020F0502020204030204" pitchFamily="34" charset="0"/>
                <a:cs typeface="Times New Roman" panose="02020603050405020304" pitchFamily="18" charset="0"/>
              </a:rPr>
              <a:t>Second CLME+ Project Steering Committee Meeting</a:t>
            </a:r>
          </a:p>
        </p:txBody>
      </p:sp>
    </p:spTree>
    <p:extLst>
      <p:ext uri="{BB962C8B-B14F-4D97-AF65-F5344CB8AC3E}">
        <p14:creationId xmlns:p14="http://schemas.microsoft.com/office/powerpoint/2010/main" val="92050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7516" y="1128410"/>
            <a:ext cx="8037257" cy="5184842"/>
          </a:xfrm>
        </p:spPr>
        <p:txBody>
          <a:bodyPr/>
          <a:lstStyle/>
          <a:p>
            <a:pPr algn="ctr">
              <a:lnSpc>
                <a:spcPct val="100000"/>
              </a:lnSpc>
            </a:pPr>
            <a:r>
              <a:rPr lang="en-US" sz="2000" dirty="0">
                <a:solidFill>
                  <a:srgbClr val="0070C0"/>
                </a:solidFill>
              </a:rPr>
              <a:t>BACKGROUND AND OBJECTIVES</a:t>
            </a:r>
          </a:p>
          <a:p>
            <a:pPr>
              <a:lnSpc>
                <a:spcPct val="100000"/>
              </a:lnSpc>
            </a:pPr>
            <a:r>
              <a:rPr lang="en-US" sz="1400" b="0" dirty="0">
                <a:solidFill>
                  <a:schemeClr val="tx1"/>
                </a:solidFill>
              </a:rPr>
              <a:t> </a:t>
            </a:r>
          </a:p>
          <a:p>
            <a:pPr algn="just">
              <a:lnSpc>
                <a:spcPct val="100000"/>
              </a:lnSpc>
            </a:pPr>
            <a:r>
              <a:rPr lang="en-US" sz="1600" b="0" dirty="0">
                <a:solidFill>
                  <a:schemeClr val="tx1"/>
                </a:solidFill>
              </a:rPr>
              <a:t>The CLME+ Strategic Action </a:t>
            </a:r>
            <a:r>
              <a:rPr lang="en-US" sz="1600" b="0" dirty="0" err="1">
                <a:solidFill>
                  <a:schemeClr val="tx1"/>
                </a:solidFill>
              </a:rPr>
              <a:t>Programme</a:t>
            </a:r>
            <a:r>
              <a:rPr lang="en-US" sz="1600" b="0" dirty="0">
                <a:solidFill>
                  <a:schemeClr val="tx1"/>
                </a:solidFill>
              </a:rPr>
              <a:t> (endorsed by over 30 countries), calls for the establishment of a sustainable, region-wide </a:t>
            </a:r>
            <a:r>
              <a:rPr lang="en-US" sz="1600" dirty="0">
                <a:solidFill>
                  <a:srgbClr val="0057A8"/>
                </a:solidFill>
              </a:rPr>
              <a:t>Permanent Policy Coordination Mechanism (PPCM) </a:t>
            </a:r>
            <a:r>
              <a:rPr lang="en-US" sz="1600" b="0" dirty="0">
                <a:solidFill>
                  <a:schemeClr val="tx1"/>
                </a:solidFill>
              </a:rPr>
              <a:t>for integrative ocean governance, with an initial focus on shared living marine resources</a:t>
            </a:r>
          </a:p>
          <a:p>
            <a:pPr algn="just">
              <a:lnSpc>
                <a:spcPct val="100000"/>
              </a:lnSpc>
            </a:pPr>
            <a:r>
              <a:rPr lang="en-US" sz="1600" b="0" dirty="0">
                <a:solidFill>
                  <a:schemeClr val="tx1"/>
                </a:solidFill>
              </a:rPr>
              <a:t> </a:t>
            </a:r>
          </a:p>
          <a:p>
            <a:pPr algn="just">
              <a:lnSpc>
                <a:spcPct val="100000"/>
              </a:lnSpc>
            </a:pPr>
            <a:r>
              <a:rPr lang="en-US" sz="1600" b="0" dirty="0">
                <a:solidFill>
                  <a:schemeClr val="tx1"/>
                </a:solidFill>
              </a:rPr>
              <a:t>In November 2017, the UNDP/GEF CLME+ Project awarded a consultancy to the Centre of Partnership for Development (CAD), to develop and present proposals, for selection and adoption by the CLME+ Countries, for the following:</a:t>
            </a:r>
          </a:p>
          <a:p>
            <a:pPr algn="just">
              <a:lnSpc>
                <a:spcPct val="100000"/>
              </a:lnSpc>
            </a:pPr>
            <a:endParaRPr lang="en-US" sz="1600" b="0" dirty="0">
              <a:solidFill>
                <a:schemeClr val="tx1"/>
              </a:solidFill>
            </a:endParaRPr>
          </a:p>
          <a:p>
            <a:pPr marL="342900" indent="-342900" algn="just">
              <a:lnSpc>
                <a:spcPct val="100000"/>
              </a:lnSpc>
              <a:buFont typeface="+mj-lt"/>
              <a:buAutoNum type="arabicPeriod"/>
            </a:pPr>
            <a:r>
              <a:rPr lang="en-US" sz="1600" b="0" dirty="0">
                <a:solidFill>
                  <a:schemeClr val="tx1"/>
                </a:solidFill>
              </a:rPr>
              <a:t>A </a:t>
            </a:r>
            <a:r>
              <a:rPr lang="en-US" sz="1600" dirty="0">
                <a:solidFill>
                  <a:srgbClr val="0057A8"/>
                </a:solidFill>
              </a:rPr>
              <a:t>PPCM</a:t>
            </a:r>
            <a:r>
              <a:rPr lang="en-US" sz="1600" b="0" dirty="0">
                <a:solidFill>
                  <a:schemeClr val="tx1"/>
                </a:solidFill>
              </a:rPr>
              <a:t>, to also include specifications of the mandate of the mechanisms and of their constituents, and a Regional Governance Framework (RGF). </a:t>
            </a:r>
            <a:endParaRPr lang="en-US" sz="1600" u="sng" dirty="0">
              <a:solidFill>
                <a:srgbClr val="F39F46"/>
              </a:solidFill>
            </a:endParaRPr>
          </a:p>
          <a:p>
            <a:pPr marL="342900" indent="-342900" algn="just">
              <a:lnSpc>
                <a:spcPct val="100000"/>
              </a:lnSpc>
              <a:buFont typeface="+mj-lt"/>
              <a:buAutoNum type="arabicPeriod"/>
            </a:pPr>
            <a:endParaRPr lang="en-US" sz="1600" b="0" u="sng" dirty="0">
              <a:solidFill>
                <a:schemeClr val="tx1"/>
              </a:solidFill>
            </a:endParaRPr>
          </a:p>
          <a:p>
            <a:pPr marL="342900" indent="-342900" algn="just">
              <a:lnSpc>
                <a:spcPct val="100000"/>
              </a:lnSpc>
              <a:buFont typeface="+mj-lt"/>
              <a:buAutoNum type="arabicPeriod"/>
            </a:pPr>
            <a:r>
              <a:rPr lang="en-US" sz="1600" b="0" dirty="0">
                <a:solidFill>
                  <a:schemeClr val="tx1"/>
                </a:solidFill>
              </a:rPr>
              <a:t>A </a:t>
            </a:r>
            <a:r>
              <a:rPr lang="en-US" sz="1600" dirty="0">
                <a:solidFill>
                  <a:srgbClr val="0057A8"/>
                </a:solidFill>
              </a:rPr>
              <a:t>Sustainable Financing Plan </a:t>
            </a:r>
            <a:r>
              <a:rPr lang="en-US" sz="1600" b="0" dirty="0">
                <a:solidFill>
                  <a:schemeClr val="tx1"/>
                </a:solidFill>
              </a:rPr>
              <a:t>to support and optimise the operations of the different organisations and (inter-)organisational arrangements that make up the CLME+ governance arrangements including the PPCM</a:t>
            </a:r>
          </a:p>
          <a:p>
            <a:pPr>
              <a:lnSpc>
                <a:spcPct val="100000"/>
              </a:lnSpc>
            </a:pPr>
            <a:endParaRPr lang="en-US" sz="1400" b="0" dirty="0"/>
          </a:p>
          <a:p>
            <a:pPr>
              <a:lnSpc>
                <a:spcPct val="100000"/>
              </a:lnSpc>
            </a:pPr>
            <a:endParaRPr lang="en-US" sz="1400" b="0" dirty="0"/>
          </a:p>
          <a:p>
            <a:pPr>
              <a:lnSpc>
                <a:spcPct val="100000"/>
              </a:lnSpc>
            </a:pPr>
            <a:endParaRPr lang="en-US" sz="1400" b="0" dirty="0"/>
          </a:p>
        </p:txBody>
      </p:sp>
    </p:spTree>
    <p:extLst>
      <p:ext uri="{BB962C8B-B14F-4D97-AF65-F5344CB8AC3E}">
        <p14:creationId xmlns:p14="http://schemas.microsoft.com/office/powerpoint/2010/main" val="1121420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7578" y="1479660"/>
            <a:ext cx="3746006" cy="4424183"/>
          </a:xfrm>
        </p:spPr>
        <p:txBody>
          <a:bodyPr/>
          <a:lstStyle/>
          <a:p>
            <a:pPr algn="ctr">
              <a:lnSpc>
                <a:spcPct val="100000"/>
              </a:lnSpc>
            </a:pPr>
            <a:r>
              <a:rPr lang="en-US" sz="2000" dirty="0">
                <a:solidFill>
                  <a:srgbClr val="0070C0"/>
                </a:solidFill>
              </a:rPr>
              <a:t>CONSULTANCY TEAM</a:t>
            </a:r>
          </a:p>
          <a:p>
            <a:pPr>
              <a:lnSpc>
                <a:spcPct val="100000"/>
              </a:lnSpc>
              <a:spcAft>
                <a:spcPts val="0"/>
              </a:spcAft>
            </a:pPr>
            <a:endParaRPr lang="en-US" sz="2000" dirty="0">
              <a:solidFill>
                <a:srgbClr val="0070C0"/>
              </a:solidFill>
            </a:endParaRPr>
          </a:p>
          <a:p>
            <a:pPr>
              <a:lnSpc>
                <a:spcPct val="100000"/>
              </a:lnSpc>
              <a:spcAft>
                <a:spcPts val="0"/>
              </a:spcAft>
            </a:pPr>
            <a:endParaRPr lang="en-US" sz="1800" b="0" dirty="0">
              <a:solidFill>
                <a:srgbClr val="0070C0"/>
              </a:solidFill>
            </a:endParaRPr>
          </a:p>
          <a:p>
            <a:pPr>
              <a:lnSpc>
                <a:spcPct val="100000"/>
              </a:lnSpc>
              <a:spcAft>
                <a:spcPts val="0"/>
              </a:spcAft>
            </a:pPr>
            <a:r>
              <a:rPr lang="en-US" sz="1800" b="0" dirty="0">
                <a:solidFill>
                  <a:srgbClr val="0070C0"/>
                </a:solidFill>
              </a:rPr>
              <a:t>Coordination</a:t>
            </a:r>
            <a:r>
              <a:rPr lang="en-US" sz="1800" b="0" dirty="0">
                <a:solidFill>
                  <a:schemeClr val="tx1"/>
                </a:solidFill>
              </a:rPr>
              <a:t>: Centre of Partnerships for Development (Global CAD), Barcelona</a:t>
            </a:r>
          </a:p>
          <a:p>
            <a:pPr>
              <a:lnSpc>
                <a:spcPct val="100000"/>
              </a:lnSpc>
              <a:spcAft>
                <a:spcPts val="0"/>
              </a:spcAft>
            </a:pPr>
            <a:endParaRPr lang="en-US" sz="1800" b="0" dirty="0">
              <a:solidFill>
                <a:schemeClr val="tx1"/>
              </a:solidFill>
            </a:endParaRPr>
          </a:p>
          <a:p>
            <a:pPr>
              <a:lnSpc>
                <a:spcPct val="100000"/>
              </a:lnSpc>
              <a:spcAft>
                <a:spcPts val="0"/>
              </a:spcAft>
            </a:pPr>
            <a:r>
              <a:rPr lang="en-US" sz="1800" b="0" dirty="0">
                <a:solidFill>
                  <a:srgbClr val="0070C0"/>
                </a:solidFill>
              </a:rPr>
              <a:t>Consultants</a:t>
            </a:r>
            <a:r>
              <a:rPr lang="en-US" sz="1800" b="0" dirty="0">
                <a:solidFill>
                  <a:schemeClr val="tx1"/>
                </a:solidFill>
              </a:rPr>
              <a:t>: A multi-disciplinary team of experts with extensive experience in the CLME+ region and globally</a:t>
            </a:r>
          </a:p>
          <a:p>
            <a:pPr>
              <a:lnSpc>
                <a:spcPct val="100000"/>
              </a:lnSpc>
              <a:spcAft>
                <a:spcPts val="0"/>
              </a:spcAft>
            </a:pPr>
            <a:endParaRPr lang="en-US" sz="1800" b="0" dirty="0">
              <a:solidFill>
                <a:schemeClr val="tx1"/>
              </a:solidFill>
            </a:endParaRPr>
          </a:p>
          <a:p>
            <a:pPr>
              <a:lnSpc>
                <a:spcPct val="100000"/>
              </a:lnSpc>
              <a:spcAft>
                <a:spcPts val="0"/>
              </a:spcAft>
            </a:pPr>
            <a:r>
              <a:rPr lang="en-US" sz="1800" b="0" dirty="0">
                <a:solidFill>
                  <a:srgbClr val="0070C0"/>
                </a:solidFill>
              </a:rPr>
              <a:t>Advisory Group</a:t>
            </a:r>
            <a:r>
              <a:rPr lang="en-US" sz="1800" b="0" dirty="0">
                <a:solidFill>
                  <a:schemeClr val="tx1"/>
                </a:solidFill>
              </a:rPr>
              <a:t>: Centre for Resource Management and Environmental Studies (CERMES-UWI)</a:t>
            </a:r>
          </a:p>
          <a:p>
            <a:pPr>
              <a:lnSpc>
                <a:spcPct val="100000"/>
              </a:lnSpc>
              <a:spcAft>
                <a:spcPts val="0"/>
              </a:spcAft>
            </a:pPr>
            <a:endParaRPr lang="en-US" sz="1800" b="0" dirty="0">
              <a:solidFill>
                <a:schemeClr val="tx1"/>
              </a:solidFill>
            </a:endParaRPr>
          </a:p>
        </p:txBody>
      </p:sp>
      <p:sp>
        <p:nvSpPr>
          <p:cNvPr id="3" name="Text Placeholder 1">
            <a:extLst>
              <a:ext uri="{FF2B5EF4-FFF2-40B4-BE49-F238E27FC236}">
                <a16:creationId xmlns:a16="http://schemas.microsoft.com/office/drawing/2014/main" id="{2970B208-6C92-4606-81FB-2C5BF7A961B0}"/>
              </a:ext>
            </a:extLst>
          </p:cNvPr>
          <p:cNvSpPr txBox="1">
            <a:spLocks/>
          </p:cNvSpPr>
          <p:nvPr/>
        </p:nvSpPr>
        <p:spPr>
          <a:xfrm>
            <a:off x="4890052" y="1372656"/>
            <a:ext cx="3746006" cy="4212077"/>
          </a:xfrm>
          <a:prstGeom prst="rect">
            <a:avLst/>
          </a:prstGeom>
        </p:spPr>
        <p:txBody>
          <a:bodyPr/>
          <a:lstStyle>
            <a:lvl1pPr marL="0" indent="0" algn="l" defTabSz="457200" rtl="0" eaLnBrk="1" fontAlgn="base" hangingPunct="1">
              <a:lnSpc>
                <a:spcPts val="4000"/>
              </a:lnSpc>
              <a:spcBef>
                <a:spcPts val="0"/>
              </a:spcBef>
              <a:spcAft>
                <a:spcPts val="400"/>
              </a:spcAft>
              <a:buFontTx/>
              <a:buNone/>
              <a:defRPr sz="3000" b="1" i="0" kern="1200">
                <a:solidFill>
                  <a:schemeClr val="tx1">
                    <a:lumMod val="65000"/>
                    <a:lumOff val="35000"/>
                  </a:schemeClr>
                </a:solidFill>
                <a:latin typeface="Avenir Heavy" charset="0"/>
                <a:ea typeface="Avenir Heavy" charset="0"/>
                <a:cs typeface="Avenir Heavy" charset="0"/>
              </a:defRPr>
            </a:lvl1pPr>
            <a:lvl2pPr marL="11113" indent="0" algn="l" defTabSz="457200" rtl="0" eaLnBrk="1" fontAlgn="base" hangingPunct="1">
              <a:lnSpc>
                <a:spcPts val="2000"/>
              </a:lnSpc>
              <a:spcBef>
                <a:spcPts val="0"/>
              </a:spcBef>
              <a:spcAft>
                <a:spcPts val="400"/>
              </a:spcAft>
              <a:buFontTx/>
              <a:buNone/>
              <a:tabLst/>
              <a:defRPr sz="2400" b="1" i="1" kern="1200">
                <a:solidFill>
                  <a:schemeClr val="tx1">
                    <a:lumMod val="65000"/>
                    <a:lumOff val="35000"/>
                  </a:schemeClr>
                </a:solidFill>
                <a:latin typeface="Avenir Heavy Oblique" charset="0"/>
                <a:ea typeface="Avenir Heavy Oblique" charset="0"/>
                <a:cs typeface="Avenir Heavy Oblique" charset="0"/>
              </a:defRPr>
            </a:lvl2pPr>
            <a:lvl3pPr marL="11113" indent="0" algn="l" defTabSz="457200" rtl="0" eaLnBrk="1" fontAlgn="base" hangingPunct="1">
              <a:spcBef>
                <a:spcPts val="400"/>
              </a:spcBef>
              <a:spcAft>
                <a:spcPct val="0"/>
              </a:spcAft>
              <a:buFontTx/>
              <a:buNone/>
              <a:tabLst/>
              <a:defRPr sz="2100" b="0" i="0" kern="1200">
                <a:solidFill>
                  <a:schemeClr val="tx1">
                    <a:lumMod val="65000"/>
                    <a:lumOff val="35000"/>
                  </a:schemeClr>
                </a:solidFill>
                <a:latin typeface="Avenir Medium" charset="0"/>
                <a:ea typeface="Avenir Medium" charset="0"/>
                <a:cs typeface="Avenir Medium" charset="0"/>
              </a:defRPr>
            </a:lvl3pPr>
            <a:lvl4pPr marL="669925" indent="-179388" algn="l" defTabSz="457200" rtl="0" eaLnBrk="1" fontAlgn="base" hangingPunct="1">
              <a:spcBef>
                <a:spcPct val="20000"/>
              </a:spcBef>
              <a:spcAft>
                <a:spcPct val="0"/>
              </a:spcAft>
              <a:buClr>
                <a:srgbClr val="0095D4"/>
              </a:buClr>
              <a:buFont typeface="Wingdings" charset="2"/>
              <a:buChar char="§"/>
              <a:tabLst/>
              <a:defRPr sz="1800" b="0" i="0" kern="1200">
                <a:solidFill>
                  <a:schemeClr val="tx1">
                    <a:lumMod val="65000"/>
                    <a:lumOff val="35000"/>
                  </a:schemeClr>
                </a:solidFill>
                <a:latin typeface="Avenir Medium" charset="0"/>
                <a:ea typeface="Avenir Medium" charset="0"/>
                <a:cs typeface="Avenir Medium" charset="0"/>
              </a:defRPr>
            </a:lvl4pPr>
            <a:lvl5pPr marL="849313" indent="-227013" algn="l" defTabSz="457200" rtl="0" eaLnBrk="1" fontAlgn="base" hangingPunct="1">
              <a:spcBef>
                <a:spcPct val="20000"/>
              </a:spcBef>
              <a:spcAft>
                <a:spcPct val="0"/>
              </a:spcAft>
              <a:buClr>
                <a:srgbClr val="0095D4"/>
              </a:buClr>
              <a:buSzPct val="150000"/>
              <a:buFont typeface="ArialUnicodeMS" charset="0"/>
              <a:buChar char="▸"/>
              <a:tabLst/>
              <a:defRPr sz="1400" b="0" i="0" kern="1200">
                <a:solidFill>
                  <a:schemeClr val="tx1">
                    <a:lumMod val="65000"/>
                    <a:lumOff val="35000"/>
                  </a:schemeClr>
                </a:solidFill>
                <a:latin typeface="Avenir Medium" charset="0"/>
                <a:ea typeface="Avenir Medium" charset="0"/>
                <a:cs typeface="Avenir Medium" charset="0"/>
              </a:defRPr>
            </a:lvl5pPr>
            <a:lvl6pPr marL="47625" indent="0" algn="ctr" defTabSz="457200" rtl="0" eaLnBrk="1" latinLnBrk="0" hangingPunct="1">
              <a:spcBef>
                <a:spcPct val="20000"/>
              </a:spcBef>
              <a:buFont typeface="Arial"/>
              <a:buNone/>
              <a:tabLst/>
              <a:defRPr sz="2200" b="1" i="1" kern="1200">
                <a:solidFill>
                  <a:srgbClr val="0095D4"/>
                </a:solidFill>
                <a:latin typeface="Avenir Heavy Oblique" charset="0"/>
                <a:ea typeface="Avenir Heavy Oblique" charset="0"/>
                <a:cs typeface="Avenir Heavy Oblique" charset="0"/>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2000" dirty="0">
                <a:solidFill>
                  <a:srgbClr val="0070C0"/>
                </a:solidFill>
              </a:rPr>
              <a:t>STAKEHOLDERS </a:t>
            </a:r>
          </a:p>
          <a:p>
            <a:pPr algn="ctr">
              <a:lnSpc>
                <a:spcPct val="100000"/>
              </a:lnSpc>
              <a:spcAft>
                <a:spcPts val="0"/>
              </a:spcAft>
            </a:pPr>
            <a:r>
              <a:rPr lang="en-US" sz="1800" dirty="0">
                <a:solidFill>
                  <a:srgbClr val="0070C0"/>
                </a:solidFill>
              </a:rPr>
              <a:t>(to be actively engaged) </a:t>
            </a:r>
          </a:p>
          <a:p>
            <a:pPr algn="ctr">
              <a:lnSpc>
                <a:spcPct val="100000"/>
              </a:lnSpc>
              <a:spcAft>
                <a:spcPts val="0"/>
              </a:spcAft>
            </a:pPr>
            <a:endParaRPr lang="en-US" sz="1800" b="0" dirty="0">
              <a:solidFill>
                <a:srgbClr val="0070C0"/>
              </a:solidFill>
            </a:endParaRPr>
          </a:p>
          <a:p>
            <a:pPr algn="ctr">
              <a:lnSpc>
                <a:spcPct val="100000"/>
              </a:lnSpc>
              <a:spcAft>
                <a:spcPts val="0"/>
              </a:spcAft>
            </a:pPr>
            <a:r>
              <a:rPr lang="en-US" sz="1800" b="0" dirty="0">
                <a:solidFill>
                  <a:srgbClr val="0070C0"/>
                </a:solidFill>
              </a:rPr>
              <a:t>CLME+ Countries, ICM members, and the CLME+ Project Coordinating Unit, among others</a:t>
            </a:r>
          </a:p>
          <a:p>
            <a:pPr algn="ctr">
              <a:lnSpc>
                <a:spcPct val="100000"/>
              </a:lnSpc>
              <a:spcAft>
                <a:spcPts val="0"/>
              </a:spcAft>
            </a:pPr>
            <a:endParaRPr lang="en-US" sz="1800" b="0" dirty="0">
              <a:solidFill>
                <a:srgbClr val="0070C0"/>
              </a:solidFill>
            </a:endParaRPr>
          </a:p>
          <a:p>
            <a:pPr marL="285750" indent="-285750">
              <a:lnSpc>
                <a:spcPct val="100000"/>
              </a:lnSpc>
              <a:spcAft>
                <a:spcPts val="0"/>
              </a:spcAft>
              <a:buFont typeface="Arial" panose="020B0604020202020204" pitchFamily="34" charset="0"/>
              <a:buChar char="•"/>
            </a:pPr>
            <a:r>
              <a:rPr lang="en-US" sz="1500" b="0" dirty="0">
                <a:solidFill>
                  <a:schemeClr val="tx1"/>
                </a:solidFill>
              </a:rPr>
              <a:t>Engagement through various forms of consultations </a:t>
            </a:r>
            <a:endParaRPr lang="en-US" sz="1500" b="0" strike="sngStrike" dirty="0">
              <a:solidFill>
                <a:schemeClr val="tx1"/>
              </a:solidFill>
            </a:endParaRPr>
          </a:p>
          <a:p>
            <a:pPr marL="285750" indent="-285750">
              <a:lnSpc>
                <a:spcPct val="100000"/>
              </a:lnSpc>
              <a:spcAft>
                <a:spcPts val="0"/>
              </a:spcAft>
              <a:buFont typeface="Arial" panose="020B0604020202020204" pitchFamily="34" charset="0"/>
              <a:buChar char="•"/>
            </a:pPr>
            <a:r>
              <a:rPr lang="en-US" sz="1500" b="0" dirty="0">
                <a:solidFill>
                  <a:schemeClr val="tx1"/>
                </a:solidFill>
              </a:rPr>
              <a:t>Participation in regional meetings</a:t>
            </a:r>
          </a:p>
          <a:p>
            <a:pPr marL="285750" indent="-285750">
              <a:lnSpc>
                <a:spcPct val="100000"/>
              </a:lnSpc>
              <a:spcAft>
                <a:spcPts val="0"/>
              </a:spcAft>
              <a:buFont typeface="Arial" panose="020B0604020202020204" pitchFamily="34" charset="0"/>
              <a:buChar char="•"/>
            </a:pPr>
            <a:r>
              <a:rPr lang="en-US" sz="1500" b="0" dirty="0">
                <a:solidFill>
                  <a:srgbClr val="0070C0"/>
                </a:solidFill>
              </a:rPr>
              <a:t>Countries:</a:t>
            </a:r>
            <a:r>
              <a:rPr lang="en-US" sz="1500" b="0" dirty="0">
                <a:solidFill>
                  <a:schemeClr val="tx1"/>
                </a:solidFill>
              </a:rPr>
              <a:t> organize consultations on the options with relevant government ministries and other stakeholders</a:t>
            </a:r>
          </a:p>
          <a:p>
            <a:pPr marL="285750" indent="-285750">
              <a:lnSpc>
                <a:spcPct val="100000"/>
              </a:lnSpc>
              <a:spcAft>
                <a:spcPts val="0"/>
              </a:spcAft>
              <a:buFont typeface="Arial" panose="020B0604020202020204" pitchFamily="34" charset="0"/>
              <a:buChar char="•"/>
            </a:pPr>
            <a:r>
              <a:rPr lang="en-US" sz="1500" b="0" dirty="0">
                <a:solidFill>
                  <a:srgbClr val="0070C0"/>
                </a:solidFill>
              </a:rPr>
              <a:t>ICM Members: </a:t>
            </a:r>
            <a:r>
              <a:rPr lang="en-US" sz="1500" b="0" dirty="0">
                <a:solidFill>
                  <a:schemeClr val="tx1"/>
                </a:solidFill>
              </a:rPr>
              <a:t>use their appropriate forums to discuss the proposed options with their constituents</a:t>
            </a:r>
          </a:p>
          <a:p>
            <a:pPr>
              <a:lnSpc>
                <a:spcPct val="100000"/>
              </a:lnSpc>
              <a:spcAft>
                <a:spcPts val="0"/>
              </a:spcAft>
            </a:pPr>
            <a:endParaRPr lang="en-US" sz="1800" b="0" dirty="0">
              <a:solidFill>
                <a:srgbClr val="0070C0"/>
              </a:solidFill>
            </a:endParaRPr>
          </a:p>
          <a:p>
            <a:endParaRPr lang="en-US" sz="1800" dirty="0"/>
          </a:p>
        </p:txBody>
      </p:sp>
    </p:spTree>
    <p:extLst>
      <p:ext uri="{BB962C8B-B14F-4D97-AF65-F5344CB8AC3E}">
        <p14:creationId xmlns:p14="http://schemas.microsoft.com/office/powerpoint/2010/main" val="30253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7578" y="1479660"/>
            <a:ext cx="8004922" cy="4424183"/>
          </a:xfrm>
        </p:spPr>
        <p:txBody>
          <a:bodyPr/>
          <a:lstStyle/>
          <a:p>
            <a:pPr algn="ctr">
              <a:lnSpc>
                <a:spcPct val="100000"/>
              </a:lnSpc>
              <a:spcAft>
                <a:spcPts val="0"/>
              </a:spcAft>
            </a:pPr>
            <a:r>
              <a:rPr lang="en-US" sz="2000" cap="all" dirty="0">
                <a:solidFill>
                  <a:srgbClr val="0070C0"/>
                </a:solidFill>
              </a:rPr>
              <a:t>Definition of the Key </a:t>
            </a:r>
            <a:r>
              <a:rPr lang="en-US" sz="2000" cap="all" dirty="0" err="1">
                <a:solidFill>
                  <a:srgbClr val="0070C0"/>
                </a:solidFill>
              </a:rPr>
              <a:t>ConceptS</a:t>
            </a:r>
            <a:endParaRPr lang="en-US" sz="2000" cap="all" dirty="0">
              <a:solidFill>
                <a:srgbClr val="0070C0"/>
              </a:solidFill>
            </a:endParaRPr>
          </a:p>
          <a:p>
            <a:pPr>
              <a:lnSpc>
                <a:spcPct val="100000"/>
              </a:lnSpc>
              <a:spcAft>
                <a:spcPts val="0"/>
              </a:spcAft>
            </a:pPr>
            <a:endParaRPr lang="en-US" sz="2000" dirty="0">
              <a:solidFill>
                <a:srgbClr val="0070C0"/>
              </a:solidFill>
            </a:endParaRPr>
          </a:p>
          <a:p>
            <a:pPr>
              <a:lnSpc>
                <a:spcPct val="100000"/>
              </a:lnSpc>
              <a:spcAft>
                <a:spcPts val="0"/>
              </a:spcAft>
            </a:pPr>
            <a:r>
              <a:rPr lang="en-US" sz="1800" b="0" dirty="0">
                <a:solidFill>
                  <a:srgbClr val="0070C0"/>
                </a:solidFill>
              </a:rPr>
              <a:t>The following terms are defined and used in the consultancy:</a:t>
            </a:r>
          </a:p>
          <a:p>
            <a:pPr>
              <a:lnSpc>
                <a:spcPct val="100000"/>
              </a:lnSpc>
              <a:spcAft>
                <a:spcPts val="0"/>
              </a:spcAft>
            </a:pPr>
            <a:endParaRPr lang="en-US" sz="1800" b="0" dirty="0">
              <a:solidFill>
                <a:srgbClr val="0070C0"/>
              </a:solidFill>
            </a:endParaRPr>
          </a:p>
          <a:p>
            <a:pPr marL="285750" indent="-285750">
              <a:lnSpc>
                <a:spcPct val="100000"/>
              </a:lnSpc>
              <a:spcAft>
                <a:spcPts val="0"/>
              </a:spcAft>
              <a:buFont typeface="Arial" panose="020B0604020202020204" pitchFamily="34" charset="0"/>
              <a:buChar char="•"/>
            </a:pPr>
            <a:r>
              <a:rPr lang="en-US" sz="1800" dirty="0">
                <a:solidFill>
                  <a:srgbClr val="0070C0"/>
                </a:solidFill>
              </a:rPr>
              <a:t>Ocean Governance</a:t>
            </a:r>
          </a:p>
          <a:p>
            <a:pPr>
              <a:lnSpc>
                <a:spcPct val="100000"/>
              </a:lnSpc>
              <a:spcAft>
                <a:spcPts val="0"/>
              </a:spcAft>
            </a:pPr>
            <a:endParaRPr lang="en-US" sz="1800" dirty="0">
              <a:solidFill>
                <a:srgbClr val="0070C0"/>
              </a:solidFill>
            </a:endParaRPr>
          </a:p>
          <a:p>
            <a:pPr marL="285750" indent="-285750">
              <a:lnSpc>
                <a:spcPct val="100000"/>
              </a:lnSpc>
              <a:spcAft>
                <a:spcPts val="0"/>
              </a:spcAft>
              <a:buFont typeface="Arial" panose="020B0604020202020204" pitchFamily="34" charset="0"/>
              <a:buChar char="•"/>
            </a:pPr>
            <a:r>
              <a:rPr lang="en-US" sz="1800" dirty="0">
                <a:solidFill>
                  <a:srgbClr val="0070C0"/>
                </a:solidFill>
              </a:rPr>
              <a:t>Blue Economy</a:t>
            </a:r>
          </a:p>
          <a:p>
            <a:pPr marL="285750" indent="-285750">
              <a:lnSpc>
                <a:spcPct val="100000"/>
              </a:lnSpc>
              <a:spcAft>
                <a:spcPts val="0"/>
              </a:spcAft>
              <a:buFont typeface="Arial" panose="020B0604020202020204" pitchFamily="34" charset="0"/>
              <a:buChar char="•"/>
            </a:pPr>
            <a:endParaRPr lang="en-US" sz="1800" dirty="0">
              <a:solidFill>
                <a:srgbClr val="0070C0"/>
              </a:solidFill>
            </a:endParaRPr>
          </a:p>
          <a:p>
            <a:pPr marL="285750" indent="-285750">
              <a:lnSpc>
                <a:spcPct val="100000"/>
              </a:lnSpc>
              <a:spcAft>
                <a:spcPts val="0"/>
              </a:spcAft>
              <a:buFont typeface="Arial" panose="020B0604020202020204" pitchFamily="34" charset="0"/>
              <a:buChar char="•"/>
            </a:pPr>
            <a:r>
              <a:rPr lang="en-US" sz="1800" dirty="0">
                <a:solidFill>
                  <a:srgbClr val="0070C0"/>
                </a:solidFill>
              </a:rPr>
              <a:t>Regional Governance Framework (RGF)</a:t>
            </a:r>
          </a:p>
          <a:p>
            <a:pPr marL="285750" indent="-285750">
              <a:lnSpc>
                <a:spcPct val="100000"/>
              </a:lnSpc>
              <a:spcAft>
                <a:spcPts val="0"/>
              </a:spcAft>
              <a:buFont typeface="Arial" panose="020B0604020202020204" pitchFamily="34" charset="0"/>
              <a:buChar char="•"/>
            </a:pPr>
            <a:endParaRPr lang="en-US" sz="1800" dirty="0">
              <a:solidFill>
                <a:srgbClr val="0070C0"/>
              </a:solidFill>
            </a:endParaRPr>
          </a:p>
          <a:p>
            <a:pPr marL="285750" indent="-285750">
              <a:lnSpc>
                <a:spcPct val="100000"/>
              </a:lnSpc>
              <a:spcAft>
                <a:spcPts val="0"/>
              </a:spcAft>
              <a:buFont typeface="Arial" panose="020B0604020202020204" pitchFamily="34" charset="0"/>
              <a:buChar char="•"/>
            </a:pPr>
            <a:r>
              <a:rPr lang="en-US" sz="1800" dirty="0">
                <a:solidFill>
                  <a:srgbClr val="0070C0"/>
                </a:solidFill>
              </a:rPr>
              <a:t>Permanent Policy Coordination Mechanism (PPCM)</a:t>
            </a:r>
          </a:p>
          <a:p>
            <a:pPr marL="285750" indent="-285750">
              <a:lnSpc>
                <a:spcPct val="100000"/>
              </a:lnSpc>
              <a:spcAft>
                <a:spcPts val="0"/>
              </a:spcAft>
              <a:buFont typeface="Arial" panose="020B0604020202020204" pitchFamily="34" charset="0"/>
              <a:buChar char="•"/>
            </a:pPr>
            <a:endParaRPr lang="en-US" sz="1800" dirty="0">
              <a:solidFill>
                <a:srgbClr val="0070C0"/>
              </a:solidFill>
            </a:endParaRPr>
          </a:p>
          <a:p>
            <a:pPr marL="285750" indent="-285750">
              <a:lnSpc>
                <a:spcPct val="100000"/>
              </a:lnSpc>
              <a:spcAft>
                <a:spcPts val="0"/>
              </a:spcAft>
              <a:buFont typeface="Arial" panose="020B0604020202020204" pitchFamily="34" charset="0"/>
              <a:buChar char="•"/>
            </a:pPr>
            <a:r>
              <a:rPr lang="en-US" sz="1800" dirty="0">
                <a:solidFill>
                  <a:srgbClr val="0070C0"/>
                </a:solidFill>
              </a:rPr>
              <a:t>Sustainable Financing Plan (SFP)</a:t>
            </a:r>
          </a:p>
          <a:p>
            <a:pPr>
              <a:lnSpc>
                <a:spcPct val="100000"/>
              </a:lnSpc>
              <a:spcAft>
                <a:spcPts val="0"/>
              </a:spcAft>
            </a:pPr>
            <a:r>
              <a:rPr lang="en-US" sz="1800" b="0" dirty="0">
                <a:solidFill>
                  <a:srgbClr val="0070C0"/>
                </a:solidFill>
              </a:rPr>
              <a:t> </a:t>
            </a:r>
          </a:p>
          <a:p>
            <a:pPr>
              <a:lnSpc>
                <a:spcPct val="100000"/>
              </a:lnSpc>
              <a:spcAft>
                <a:spcPts val="0"/>
              </a:spcAft>
            </a:pPr>
            <a:endParaRPr lang="en-US" sz="1800" b="0" dirty="0">
              <a:solidFill>
                <a:srgbClr val="0070C0"/>
              </a:solidFill>
            </a:endParaRPr>
          </a:p>
          <a:p>
            <a:pPr>
              <a:lnSpc>
                <a:spcPct val="100000"/>
              </a:lnSpc>
              <a:spcAft>
                <a:spcPts val="0"/>
              </a:spcAft>
            </a:pPr>
            <a:endParaRPr lang="en-US" sz="1800" b="0" dirty="0">
              <a:solidFill>
                <a:schemeClr val="tx1"/>
              </a:solidFill>
            </a:endParaRPr>
          </a:p>
        </p:txBody>
      </p:sp>
    </p:spTree>
    <p:extLst>
      <p:ext uri="{BB962C8B-B14F-4D97-AF65-F5344CB8AC3E}">
        <p14:creationId xmlns:p14="http://schemas.microsoft.com/office/powerpoint/2010/main" val="259443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562" y="529178"/>
            <a:ext cx="5992238" cy="715962"/>
          </a:xfrm>
        </p:spPr>
        <p:txBody>
          <a:bodyPr>
            <a:normAutofit/>
          </a:bodyPr>
          <a:lstStyle/>
          <a:p>
            <a:r>
              <a:rPr lang="en-US" sz="2000" b="1" dirty="0">
                <a:solidFill>
                  <a:srgbClr val="0057A8"/>
                </a:solidFill>
                <a:latin typeface="Avenir Heavy"/>
              </a:rPr>
              <a:t>METHODOLOGICAL APPROACH &amp; STATUS</a:t>
            </a:r>
          </a:p>
        </p:txBody>
      </p:sp>
      <p:sp>
        <p:nvSpPr>
          <p:cNvPr id="3" name="Content Placeholder 2"/>
          <p:cNvSpPr>
            <a:spLocks noGrp="1"/>
          </p:cNvSpPr>
          <p:nvPr>
            <p:ph sz="half" idx="1"/>
          </p:nvPr>
        </p:nvSpPr>
        <p:spPr>
          <a:xfrm>
            <a:off x="252919" y="1468877"/>
            <a:ext cx="3287949" cy="4309354"/>
          </a:xfrm>
        </p:spPr>
        <p:txBody>
          <a:bodyPr/>
          <a:lstStyle/>
          <a:p>
            <a:pPr marL="0" indent="0">
              <a:buNone/>
            </a:pPr>
            <a:r>
              <a:rPr lang="en-US" sz="1400" b="1" dirty="0">
                <a:solidFill>
                  <a:srgbClr val="0057A8"/>
                </a:solidFill>
                <a:latin typeface="Avenir Heavy"/>
              </a:rPr>
              <a:t>Approach</a:t>
            </a:r>
            <a:r>
              <a:rPr lang="en-US" sz="1400" dirty="0">
                <a:latin typeface="Avenir Heavy"/>
              </a:rPr>
              <a:t>: Three consecutive phases </a:t>
            </a:r>
          </a:p>
          <a:p>
            <a:pPr marL="0" indent="0">
              <a:buNone/>
            </a:pPr>
            <a:r>
              <a:rPr lang="en-US" sz="1400" dirty="0">
                <a:latin typeface="Avenir Heavy"/>
              </a:rPr>
              <a:t>November 2017-March 2020 </a:t>
            </a:r>
          </a:p>
          <a:p>
            <a:pPr marL="0" indent="0">
              <a:buNone/>
            </a:pPr>
            <a:endParaRPr lang="en-US" sz="1400" dirty="0">
              <a:latin typeface="Avenir Heavy"/>
            </a:endParaRPr>
          </a:p>
          <a:p>
            <a:pPr marL="0" indent="0">
              <a:buNone/>
            </a:pPr>
            <a:r>
              <a:rPr lang="en-US" sz="1400" dirty="0">
                <a:latin typeface="Avenir Heavy"/>
              </a:rPr>
              <a:t>Will build on the experiences of existing co-ordination bodies and on the extensive existing baseline in the region on governance of fisheries and the marine environment</a:t>
            </a:r>
          </a:p>
          <a:p>
            <a:pPr marL="0" indent="0">
              <a:buNone/>
            </a:pPr>
            <a:endParaRPr lang="en-US" sz="1400" b="1" dirty="0">
              <a:solidFill>
                <a:srgbClr val="0070C0"/>
              </a:solidFill>
              <a:latin typeface="Avenir Heavy"/>
            </a:endParaRPr>
          </a:p>
          <a:p>
            <a:pPr marL="0" indent="0">
              <a:buNone/>
            </a:pPr>
            <a:endParaRPr lang="en-US" sz="1800" dirty="0">
              <a:latin typeface="Avenir Heavy"/>
            </a:endParaRPr>
          </a:p>
          <a:p>
            <a:pPr>
              <a:buFont typeface="Wingdings" panose="05000000000000000000" pitchFamily="2" charset="2"/>
              <a:buChar char="ü"/>
            </a:pPr>
            <a:r>
              <a:rPr lang="en-US" sz="1800" b="1" dirty="0">
                <a:solidFill>
                  <a:srgbClr val="0057A8"/>
                </a:solidFill>
                <a:latin typeface="Avenir Heavy"/>
              </a:rPr>
              <a:t>Inception phase: Completed 18</a:t>
            </a:r>
            <a:r>
              <a:rPr lang="en-US" sz="1800" b="1" baseline="30000" dirty="0">
                <a:solidFill>
                  <a:srgbClr val="0057A8"/>
                </a:solidFill>
                <a:latin typeface="Avenir Heavy"/>
              </a:rPr>
              <a:t>th</a:t>
            </a:r>
            <a:r>
              <a:rPr lang="en-US" sz="1800" b="1" dirty="0">
                <a:solidFill>
                  <a:srgbClr val="0057A8"/>
                </a:solidFill>
                <a:latin typeface="Avenir Heavy"/>
              </a:rPr>
              <a:t> March </a:t>
            </a:r>
          </a:p>
          <a:p>
            <a:pPr marL="0" indent="0">
              <a:buNone/>
            </a:pPr>
            <a:endParaRPr lang="en-US" sz="1800" b="1" dirty="0">
              <a:solidFill>
                <a:srgbClr val="0057A8"/>
              </a:solidFill>
              <a:latin typeface="Avenir Heavy"/>
            </a:endParaRPr>
          </a:p>
          <a:p>
            <a:pPr>
              <a:buFont typeface="Wingdings" panose="05000000000000000000" pitchFamily="2" charset="2"/>
              <a:buChar char="Ø"/>
            </a:pPr>
            <a:r>
              <a:rPr lang="en-US" sz="1800" b="1" dirty="0">
                <a:solidFill>
                  <a:srgbClr val="0057A8"/>
                </a:solidFill>
                <a:latin typeface="Avenir Heavy"/>
              </a:rPr>
              <a:t>Phase 1: In progress</a:t>
            </a:r>
            <a:r>
              <a:rPr lang="en-US" sz="1800" b="1" dirty="0">
                <a:latin typeface="Avenir Heavy"/>
              </a:rPr>
              <a:t> </a:t>
            </a:r>
          </a:p>
          <a:p>
            <a:pPr marL="0" indent="0">
              <a:buNone/>
            </a:pPr>
            <a:r>
              <a:rPr lang="en-US" sz="1800" b="1" dirty="0">
                <a:latin typeface="Avenir Heavy"/>
              </a:rPr>
              <a:t>      (Draft report submitted)</a:t>
            </a:r>
          </a:p>
          <a:p>
            <a:pPr marL="0" indent="0">
              <a:buNone/>
            </a:pPr>
            <a:endParaRPr lang="en-US" sz="1800" dirty="0"/>
          </a:p>
        </p:txBody>
      </p:sp>
      <p:sp>
        <p:nvSpPr>
          <p:cNvPr id="5" name="Right Arrow 4"/>
          <p:cNvSpPr/>
          <p:nvPr/>
        </p:nvSpPr>
        <p:spPr>
          <a:xfrm>
            <a:off x="2694562" y="1760419"/>
            <a:ext cx="729574" cy="2431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40868" y="1099226"/>
            <a:ext cx="5525311" cy="5564221"/>
          </a:xfrm>
        </p:spPr>
      </p:pic>
    </p:spTree>
    <p:extLst>
      <p:ext uri="{BB962C8B-B14F-4D97-AF65-F5344CB8AC3E}">
        <p14:creationId xmlns:p14="http://schemas.microsoft.com/office/powerpoint/2010/main" val="403622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77516" y="1254868"/>
            <a:ext cx="8037257" cy="5097294"/>
          </a:xfrm>
        </p:spPr>
        <p:txBody>
          <a:bodyPr/>
          <a:lstStyle/>
          <a:p>
            <a:pPr lvl="0" algn="ctr">
              <a:lnSpc>
                <a:spcPct val="100000"/>
              </a:lnSpc>
              <a:spcBef>
                <a:spcPct val="20000"/>
              </a:spcBef>
              <a:spcAft>
                <a:spcPct val="0"/>
              </a:spcAft>
            </a:pPr>
            <a:r>
              <a:rPr lang="en-US" sz="2000" dirty="0">
                <a:solidFill>
                  <a:srgbClr val="0057A8"/>
                </a:solidFill>
                <a:latin typeface="Avenir Heavy"/>
                <a:ea typeface="MS PGothic" panose="020B0600070205080204" pitchFamily="34" charset="-128"/>
              </a:rPr>
              <a:t>INCEPTION PHASE</a:t>
            </a:r>
          </a:p>
          <a:p>
            <a:pPr lvl="0">
              <a:lnSpc>
                <a:spcPct val="100000"/>
              </a:lnSpc>
              <a:spcBef>
                <a:spcPct val="20000"/>
              </a:spcBef>
              <a:spcAft>
                <a:spcPct val="0"/>
              </a:spcAft>
            </a:pPr>
            <a:endParaRPr lang="en-US" sz="1400" b="0" dirty="0">
              <a:solidFill>
                <a:srgbClr val="0057A8"/>
              </a:solidFill>
              <a:latin typeface="Avenir Heavy"/>
              <a:ea typeface="MS PGothic" panose="020B0600070205080204" pitchFamily="34" charset="-128"/>
            </a:endParaRPr>
          </a:p>
          <a:p>
            <a:pPr lvl="0">
              <a:lnSpc>
                <a:spcPct val="100000"/>
              </a:lnSpc>
              <a:spcBef>
                <a:spcPct val="20000"/>
              </a:spcBef>
              <a:spcAft>
                <a:spcPct val="0"/>
              </a:spcAft>
            </a:pPr>
            <a:r>
              <a:rPr lang="en-US" sz="2000" dirty="0">
                <a:solidFill>
                  <a:srgbClr val="00B0F0"/>
                </a:solidFill>
                <a:latin typeface="Avenir Heavy"/>
                <a:ea typeface="MS PGothic" panose="020B0600070205080204" pitchFamily="34" charset="-128"/>
              </a:rPr>
              <a:t>Main activities:</a:t>
            </a:r>
          </a:p>
          <a:p>
            <a:pPr lvl="0">
              <a:lnSpc>
                <a:spcPct val="100000"/>
              </a:lnSpc>
              <a:spcBef>
                <a:spcPct val="20000"/>
              </a:spcBef>
              <a:spcAft>
                <a:spcPct val="0"/>
              </a:spcAft>
            </a:pPr>
            <a:endParaRPr lang="en-US" sz="1600" b="0" dirty="0">
              <a:solidFill>
                <a:srgbClr val="00B0F0"/>
              </a:solidFill>
              <a:latin typeface="Avenir Heavy"/>
              <a:ea typeface="MS PGothic" panose="020B0600070205080204" pitchFamily="34" charset="-128"/>
            </a:endParaRPr>
          </a:p>
          <a:p>
            <a:pPr marL="285750" lvl="0" indent="-285750">
              <a:lnSpc>
                <a:spcPct val="100000"/>
              </a:lnSpc>
              <a:spcBef>
                <a:spcPct val="20000"/>
              </a:spcBef>
              <a:spcAft>
                <a:spcPct val="0"/>
              </a:spcAft>
              <a:buFont typeface="Arial" panose="020B0604020202020204" pitchFamily="34" charset="0"/>
              <a:buChar char="•"/>
            </a:pPr>
            <a:r>
              <a:rPr lang="en-US" sz="1800" b="0" dirty="0">
                <a:solidFill>
                  <a:schemeClr val="tx1"/>
                </a:solidFill>
                <a:latin typeface="Avenir Heavy"/>
                <a:ea typeface="MS PGothic" panose="020B0600070205080204" pitchFamily="34" charset="-128"/>
              </a:rPr>
              <a:t>Interviews with ICM representatives </a:t>
            </a:r>
          </a:p>
          <a:p>
            <a:pPr marL="285750" lvl="0" indent="-285750">
              <a:lnSpc>
                <a:spcPct val="100000"/>
              </a:lnSpc>
              <a:spcBef>
                <a:spcPct val="20000"/>
              </a:spcBef>
              <a:spcAft>
                <a:spcPct val="0"/>
              </a:spcAft>
              <a:buFont typeface="Arial" panose="020B0604020202020204" pitchFamily="34" charset="0"/>
              <a:buChar char="•"/>
            </a:pPr>
            <a:r>
              <a:rPr lang="en-US" sz="1800" b="0" dirty="0">
                <a:solidFill>
                  <a:schemeClr val="tx1"/>
                </a:solidFill>
                <a:latin typeface="Avenir Heavy"/>
                <a:ea typeface="MS PGothic" panose="020B0600070205080204" pitchFamily="34" charset="-128"/>
              </a:rPr>
              <a:t>Baseline analysis &amp; description of the existing Regional Governance Framework</a:t>
            </a:r>
          </a:p>
          <a:p>
            <a:pPr marL="285750" lvl="0" indent="-285750">
              <a:lnSpc>
                <a:spcPct val="100000"/>
              </a:lnSpc>
              <a:spcBef>
                <a:spcPct val="20000"/>
              </a:spcBef>
              <a:spcAft>
                <a:spcPct val="0"/>
              </a:spcAft>
              <a:buFont typeface="Arial" panose="020B0604020202020204" pitchFamily="34" charset="0"/>
              <a:buChar char="•"/>
            </a:pPr>
            <a:r>
              <a:rPr lang="en-US" sz="1800" b="0" dirty="0">
                <a:solidFill>
                  <a:schemeClr val="tx1"/>
                </a:solidFill>
                <a:latin typeface="Avenir Heavy"/>
                <a:ea typeface="MS PGothic" panose="020B0600070205080204" pitchFamily="34" charset="-128"/>
              </a:rPr>
              <a:t>Strengths, Weaknesses, Opportunities, &amp; Threats (SWOT) analysis of </a:t>
            </a:r>
            <a:r>
              <a:rPr lang="en-GB" sz="1800" b="0" dirty="0">
                <a:solidFill>
                  <a:schemeClr val="tx1"/>
                </a:solidFill>
                <a:latin typeface="Avenir Heavy"/>
                <a:ea typeface="Times New Roman"/>
              </a:rPr>
              <a:t>the technical/institutional and financing aspects of the ocean governance arrangement in the CLME+ region</a:t>
            </a:r>
            <a:endParaRPr lang="en-US" sz="1800" b="0" dirty="0">
              <a:solidFill>
                <a:schemeClr val="tx1"/>
              </a:solidFill>
              <a:latin typeface="Avenir Heavy"/>
              <a:ea typeface="MS PGothic" panose="020B0600070205080204" pitchFamily="34" charset="-128"/>
            </a:endParaRPr>
          </a:p>
          <a:p>
            <a:pPr marL="285750" lvl="0" indent="-285750">
              <a:lnSpc>
                <a:spcPct val="100000"/>
              </a:lnSpc>
              <a:spcBef>
                <a:spcPct val="20000"/>
              </a:spcBef>
              <a:spcAft>
                <a:spcPct val="0"/>
              </a:spcAft>
              <a:buFont typeface="Arial" panose="020B0604020202020204" pitchFamily="34" charset="0"/>
              <a:buChar char="•"/>
            </a:pPr>
            <a:r>
              <a:rPr lang="en-US" sz="1800" b="0" dirty="0">
                <a:solidFill>
                  <a:schemeClr val="tx1"/>
                </a:solidFill>
                <a:latin typeface="Avenir Heavy"/>
                <a:ea typeface="MS PGothic" panose="020B0600070205080204" pitchFamily="34" charset="-128"/>
              </a:rPr>
              <a:t>Production &amp; dissemination of communication material</a:t>
            </a:r>
          </a:p>
          <a:p>
            <a:pPr>
              <a:lnSpc>
                <a:spcPct val="100000"/>
              </a:lnSpc>
              <a:spcBef>
                <a:spcPct val="20000"/>
              </a:spcBef>
              <a:spcAft>
                <a:spcPct val="0"/>
              </a:spcAft>
            </a:pPr>
            <a:endParaRPr lang="en-US" sz="1800" b="0" dirty="0">
              <a:solidFill>
                <a:schemeClr val="tx1"/>
              </a:solidFill>
              <a:latin typeface="Avenir Heavy"/>
              <a:ea typeface="MS PGothic" panose="020B0600070205080204" pitchFamily="34" charset="-128"/>
            </a:endParaRPr>
          </a:p>
          <a:p>
            <a:pPr lvl="0">
              <a:lnSpc>
                <a:spcPct val="100000"/>
              </a:lnSpc>
              <a:spcBef>
                <a:spcPct val="20000"/>
              </a:spcBef>
              <a:spcAft>
                <a:spcPct val="0"/>
              </a:spcAft>
            </a:pPr>
            <a:endParaRPr lang="en-US" sz="1800" b="0" dirty="0">
              <a:solidFill>
                <a:schemeClr val="tx1"/>
              </a:solidFill>
              <a:latin typeface="Avenir Heavy"/>
              <a:ea typeface="MS PGothic" panose="020B0600070205080204" pitchFamily="34" charset="-128"/>
            </a:endParaRPr>
          </a:p>
          <a:p>
            <a:pPr marL="285750" lvl="0" indent="-285750">
              <a:lnSpc>
                <a:spcPct val="100000"/>
              </a:lnSpc>
              <a:spcBef>
                <a:spcPct val="20000"/>
              </a:spcBef>
              <a:spcAft>
                <a:spcPct val="0"/>
              </a:spcAft>
              <a:buFont typeface="Arial" panose="020B0604020202020204" pitchFamily="34" charset="0"/>
              <a:buChar char="•"/>
            </a:pPr>
            <a:endParaRPr lang="en-US" sz="1800" b="0" dirty="0">
              <a:solidFill>
                <a:schemeClr val="tx1"/>
              </a:solidFill>
              <a:latin typeface="Avenir Heavy"/>
              <a:ea typeface="MS PGothic" panose="020B0600070205080204" pitchFamily="34" charset="-128"/>
            </a:endParaRPr>
          </a:p>
          <a:p>
            <a:endParaRPr lang="en-US" dirty="0"/>
          </a:p>
        </p:txBody>
      </p:sp>
    </p:spTree>
    <p:extLst>
      <p:ext uri="{BB962C8B-B14F-4D97-AF65-F5344CB8AC3E}">
        <p14:creationId xmlns:p14="http://schemas.microsoft.com/office/powerpoint/2010/main" val="539752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85800" y="1271252"/>
            <a:ext cx="8037257" cy="4776280"/>
          </a:xfrm>
        </p:spPr>
        <p:txBody>
          <a:bodyPr/>
          <a:lstStyle/>
          <a:p>
            <a:pPr algn="ctr">
              <a:lnSpc>
                <a:spcPct val="100000"/>
              </a:lnSpc>
              <a:spcAft>
                <a:spcPts val="0"/>
              </a:spcAft>
            </a:pPr>
            <a:r>
              <a:rPr lang="en-US" sz="2000" dirty="0">
                <a:solidFill>
                  <a:srgbClr val="0070C0"/>
                </a:solidFill>
              </a:rPr>
              <a:t>MEMBERSHIP OF THE CLME+ INTERIM COORDINATION MECHANISM </a:t>
            </a:r>
          </a:p>
        </p:txBody>
      </p:sp>
      <p:pic>
        <p:nvPicPr>
          <p:cNvPr id="3" name="Grafik 2">
            <a:extLst>
              <a:ext uri="{FF2B5EF4-FFF2-40B4-BE49-F238E27FC236}">
                <a16:creationId xmlns:a16="http://schemas.microsoft.com/office/drawing/2014/main" id="{AF977835-2ABF-40B2-BF0D-C15C677E3662}"/>
              </a:ext>
            </a:extLst>
          </p:cNvPr>
          <p:cNvPicPr>
            <a:picLocks noChangeAspect="1"/>
          </p:cNvPicPr>
          <p:nvPr/>
        </p:nvPicPr>
        <p:blipFill rotWithShape="1">
          <a:blip r:embed="rId2"/>
          <a:srcRect r="26579" b="9033"/>
          <a:stretch/>
        </p:blipFill>
        <p:spPr>
          <a:xfrm>
            <a:off x="1034716" y="1607481"/>
            <a:ext cx="7423484" cy="4608344"/>
          </a:xfrm>
          <a:prstGeom prst="rect">
            <a:avLst/>
          </a:prstGeom>
        </p:spPr>
      </p:pic>
    </p:spTree>
    <p:extLst>
      <p:ext uri="{BB962C8B-B14F-4D97-AF65-F5344CB8AC3E}">
        <p14:creationId xmlns:p14="http://schemas.microsoft.com/office/powerpoint/2010/main" val="814084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77516" y="1254868"/>
            <a:ext cx="8037257" cy="5097294"/>
          </a:xfrm>
        </p:spPr>
        <p:txBody>
          <a:bodyPr/>
          <a:lstStyle/>
          <a:p>
            <a:pPr lvl="0" algn="ctr">
              <a:lnSpc>
                <a:spcPct val="100000"/>
              </a:lnSpc>
              <a:spcBef>
                <a:spcPct val="20000"/>
              </a:spcBef>
              <a:spcAft>
                <a:spcPct val="0"/>
              </a:spcAft>
            </a:pPr>
            <a:r>
              <a:rPr lang="en-US" sz="2000" dirty="0">
                <a:solidFill>
                  <a:srgbClr val="0057A8"/>
                </a:solidFill>
                <a:latin typeface="Avenir Heavy"/>
                <a:ea typeface="MS PGothic" panose="020B0600070205080204" pitchFamily="34" charset="-128"/>
              </a:rPr>
              <a:t>PHASE 1</a:t>
            </a:r>
          </a:p>
          <a:p>
            <a:pPr lvl="0">
              <a:lnSpc>
                <a:spcPct val="100000"/>
              </a:lnSpc>
              <a:spcBef>
                <a:spcPct val="20000"/>
              </a:spcBef>
              <a:spcAft>
                <a:spcPct val="0"/>
              </a:spcAft>
            </a:pPr>
            <a:endParaRPr lang="en-US" sz="1400" b="0" dirty="0">
              <a:solidFill>
                <a:srgbClr val="0057A8"/>
              </a:solidFill>
              <a:latin typeface="Avenir Heavy"/>
              <a:ea typeface="MS PGothic" panose="020B0600070205080204" pitchFamily="34" charset="-128"/>
            </a:endParaRPr>
          </a:p>
          <a:p>
            <a:pPr lvl="0">
              <a:lnSpc>
                <a:spcPct val="100000"/>
              </a:lnSpc>
              <a:spcBef>
                <a:spcPct val="20000"/>
              </a:spcBef>
              <a:spcAft>
                <a:spcPct val="0"/>
              </a:spcAft>
            </a:pPr>
            <a:r>
              <a:rPr lang="en-US" sz="1800" dirty="0">
                <a:solidFill>
                  <a:srgbClr val="00B0F0"/>
                </a:solidFill>
                <a:latin typeface="Avenir Heavy"/>
                <a:ea typeface="MS PGothic" panose="020B0600070205080204" pitchFamily="34" charset="-128"/>
              </a:rPr>
              <a:t>Main activities:</a:t>
            </a:r>
          </a:p>
          <a:p>
            <a:pPr marL="285750" lvl="0" indent="-285750">
              <a:lnSpc>
                <a:spcPct val="100000"/>
              </a:lnSpc>
              <a:spcBef>
                <a:spcPct val="20000"/>
              </a:spcBef>
              <a:spcAft>
                <a:spcPct val="0"/>
              </a:spcAft>
              <a:buFont typeface="Arial" panose="020B0604020202020204" pitchFamily="34" charset="0"/>
              <a:buChar char="•"/>
            </a:pPr>
            <a:r>
              <a:rPr lang="en-US" sz="2000" b="0" dirty="0">
                <a:solidFill>
                  <a:schemeClr val="tx1"/>
                </a:solidFill>
                <a:latin typeface="Avenir Heavy"/>
                <a:ea typeface="MS PGothic" panose="020B0600070205080204" pitchFamily="34" charset="-128"/>
              </a:rPr>
              <a:t>Interviews with ICM representatives</a:t>
            </a:r>
            <a:r>
              <a:rPr lang="en-US" sz="2000" b="0" strike="sngStrike" dirty="0">
                <a:solidFill>
                  <a:schemeClr val="tx1"/>
                </a:solidFill>
                <a:latin typeface="Avenir Heavy"/>
                <a:ea typeface="MS PGothic" panose="020B0600070205080204" pitchFamily="34" charset="-128"/>
              </a:rPr>
              <a:t>,</a:t>
            </a:r>
            <a:r>
              <a:rPr lang="en-US" sz="2000" b="0" dirty="0">
                <a:solidFill>
                  <a:schemeClr val="tx1"/>
                </a:solidFill>
                <a:latin typeface="Avenir Heavy"/>
                <a:ea typeface="MS PGothic" panose="020B0600070205080204" pitchFamily="34" charset="-128"/>
              </a:rPr>
              <a:t> and preliminary discussions with ACS/CSC</a:t>
            </a:r>
          </a:p>
          <a:p>
            <a:pPr marL="285750" lvl="0" indent="-285750">
              <a:lnSpc>
                <a:spcPct val="100000"/>
              </a:lnSpc>
              <a:spcBef>
                <a:spcPct val="20000"/>
              </a:spcBef>
              <a:spcAft>
                <a:spcPct val="0"/>
              </a:spcAft>
              <a:buFont typeface="Arial" panose="020B0604020202020204" pitchFamily="34" charset="0"/>
              <a:buChar char="•"/>
            </a:pPr>
            <a:r>
              <a:rPr lang="en-US" sz="2000" b="0" dirty="0">
                <a:solidFill>
                  <a:schemeClr val="tx1"/>
                </a:solidFill>
                <a:latin typeface="Avenir Heavy"/>
                <a:ea typeface="MS PGothic" panose="020B0600070205080204" pitchFamily="34" charset="-128"/>
              </a:rPr>
              <a:t>Business as Usual Analysis</a:t>
            </a:r>
          </a:p>
          <a:p>
            <a:pPr marL="285750" lvl="0" indent="-285750">
              <a:lnSpc>
                <a:spcPct val="100000"/>
              </a:lnSpc>
              <a:spcBef>
                <a:spcPct val="20000"/>
              </a:spcBef>
              <a:spcAft>
                <a:spcPct val="0"/>
              </a:spcAft>
              <a:buFont typeface="Arial" panose="020B0604020202020204" pitchFamily="34" charset="0"/>
              <a:buChar char="•"/>
            </a:pPr>
            <a:r>
              <a:rPr lang="en-US" sz="2000" b="0" dirty="0">
                <a:solidFill>
                  <a:schemeClr val="tx1"/>
                </a:solidFill>
                <a:latin typeface="Avenir Heavy"/>
              </a:rPr>
              <a:t>Including review of other LME governance approaches</a:t>
            </a:r>
            <a:endParaRPr lang="en-US" sz="2000" b="0" dirty="0">
              <a:solidFill>
                <a:schemeClr val="tx1"/>
              </a:solidFill>
              <a:latin typeface="Avenir Heavy"/>
              <a:ea typeface="MS PGothic" panose="020B0600070205080204" pitchFamily="34" charset="-128"/>
            </a:endParaRPr>
          </a:p>
          <a:p>
            <a:pPr marL="285750" lvl="0" indent="-285750">
              <a:lnSpc>
                <a:spcPct val="100000"/>
              </a:lnSpc>
              <a:spcBef>
                <a:spcPct val="20000"/>
              </a:spcBef>
              <a:spcAft>
                <a:spcPct val="0"/>
              </a:spcAft>
              <a:buFont typeface="Arial" panose="020B0604020202020204" pitchFamily="34" charset="0"/>
              <a:buChar char="•"/>
            </a:pPr>
            <a:r>
              <a:rPr lang="en-US" sz="2000" b="0" dirty="0">
                <a:solidFill>
                  <a:schemeClr val="tx1"/>
                </a:solidFill>
                <a:latin typeface="Avenir Heavy"/>
                <a:ea typeface="MS PGothic" panose="020B0600070205080204" pitchFamily="34" charset="-128"/>
              </a:rPr>
              <a:t>Proposal development and pre-screening of:</a:t>
            </a:r>
          </a:p>
          <a:p>
            <a:pPr lvl="0">
              <a:lnSpc>
                <a:spcPct val="100000"/>
              </a:lnSpc>
              <a:spcBef>
                <a:spcPct val="20000"/>
              </a:spcBef>
              <a:spcAft>
                <a:spcPct val="0"/>
              </a:spcAft>
            </a:pPr>
            <a:r>
              <a:rPr lang="en-US" sz="1800" dirty="0">
                <a:solidFill>
                  <a:schemeClr val="tx1"/>
                </a:solidFill>
                <a:latin typeface="Avenir Heavy"/>
                <a:ea typeface="MS PGothic" panose="020B0600070205080204" pitchFamily="34" charset="-128"/>
              </a:rPr>
              <a:t>     		- 4 generic options for a PPCM </a:t>
            </a:r>
            <a:r>
              <a:rPr lang="en-US" sz="1800" b="0" dirty="0">
                <a:solidFill>
                  <a:schemeClr val="tx1"/>
                </a:solidFill>
                <a:latin typeface="Avenir Heavy"/>
                <a:ea typeface="MS PGothic" panose="020B0600070205080204" pitchFamily="34" charset="-128"/>
              </a:rPr>
              <a:t>(including cost estimation)</a:t>
            </a:r>
            <a:r>
              <a:rPr lang="en-US" sz="1800" dirty="0">
                <a:solidFill>
                  <a:schemeClr val="tx1"/>
                </a:solidFill>
                <a:latin typeface="Avenir Heavy"/>
                <a:ea typeface="MS PGothic" panose="020B0600070205080204" pitchFamily="34" charset="-128"/>
              </a:rPr>
              <a:t> </a:t>
            </a:r>
          </a:p>
          <a:p>
            <a:pPr lvl="0">
              <a:lnSpc>
                <a:spcPct val="100000"/>
              </a:lnSpc>
              <a:spcBef>
                <a:spcPct val="20000"/>
              </a:spcBef>
              <a:spcAft>
                <a:spcPct val="0"/>
              </a:spcAft>
            </a:pPr>
            <a:r>
              <a:rPr lang="en-US" sz="1800" b="0" dirty="0">
                <a:solidFill>
                  <a:schemeClr val="tx1"/>
                </a:solidFill>
                <a:latin typeface="Avenir Heavy"/>
                <a:ea typeface="MS PGothic" panose="020B0600070205080204" pitchFamily="34" charset="-128"/>
              </a:rPr>
              <a:t>     		   with associated Sustainable Financing Plans (SFP) </a:t>
            </a:r>
          </a:p>
          <a:p>
            <a:pPr lvl="0">
              <a:lnSpc>
                <a:spcPct val="100000"/>
              </a:lnSpc>
              <a:spcBef>
                <a:spcPct val="20000"/>
              </a:spcBef>
              <a:spcAft>
                <a:spcPct val="0"/>
              </a:spcAft>
            </a:pPr>
            <a:r>
              <a:rPr lang="en-US" sz="1800" dirty="0">
                <a:solidFill>
                  <a:schemeClr val="tx1"/>
                </a:solidFill>
                <a:latin typeface="Avenir Heavy"/>
                <a:ea typeface="MS PGothic" panose="020B0600070205080204" pitchFamily="34" charset="-128"/>
              </a:rPr>
              <a:t>     		- 2 options for a SFP for the RGF </a:t>
            </a:r>
            <a:endParaRPr lang="en-US" sz="1800" b="0" dirty="0">
              <a:solidFill>
                <a:schemeClr val="tx1"/>
              </a:solidFill>
              <a:latin typeface="Avenir Heavy"/>
              <a:ea typeface="MS PGothic" panose="020B0600070205080204" pitchFamily="34" charset="-128"/>
            </a:endParaRPr>
          </a:p>
          <a:p>
            <a:pPr marL="285750" lvl="0" indent="-285750">
              <a:lnSpc>
                <a:spcPct val="100000"/>
              </a:lnSpc>
              <a:spcBef>
                <a:spcPct val="20000"/>
              </a:spcBef>
              <a:spcAft>
                <a:spcPct val="0"/>
              </a:spcAft>
              <a:buFont typeface="Arial" panose="020B0604020202020204" pitchFamily="34" charset="0"/>
              <a:buChar char="•"/>
            </a:pPr>
            <a:r>
              <a:rPr lang="en-US" sz="1800" b="0" dirty="0">
                <a:solidFill>
                  <a:schemeClr val="tx1"/>
                </a:solidFill>
                <a:latin typeface="Avenir Heavy"/>
                <a:ea typeface="MS PGothic" panose="020B0600070205080204" pitchFamily="34" charset="-128"/>
              </a:rPr>
              <a:t>Production &amp; dissemination of communication material</a:t>
            </a:r>
          </a:p>
          <a:p>
            <a:pPr lvl="0">
              <a:lnSpc>
                <a:spcPct val="100000"/>
              </a:lnSpc>
              <a:spcBef>
                <a:spcPct val="20000"/>
              </a:spcBef>
              <a:spcAft>
                <a:spcPct val="0"/>
              </a:spcAft>
            </a:pPr>
            <a:endParaRPr lang="en-US" sz="1800" dirty="0">
              <a:solidFill>
                <a:srgbClr val="00B0F0"/>
              </a:solidFill>
              <a:latin typeface="Avenir Heavy"/>
              <a:ea typeface="MS PGothic" panose="020B0600070205080204" pitchFamily="34" charset="-128"/>
            </a:endParaRPr>
          </a:p>
          <a:p>
            <a:pPr lvl="0">
              <a:lnSpc>
                <a:spcPct val="100000"/>
              </a:lnSpc>
              <a:spcBef>
                <a:spcPct val="20000"/>
              </a:spcBef>
              <a:spcAft>
                <a:spcPct val="0"/>
              </a:spcAft>
            </a:pPr>
            <a:endParaRPr lang="en-US" sz="1600" b="0" strike="sngStrike" dirty="0">
              <a:solidFill>
                <a:srgbClr val="00B0F0"/>
              </a:solidFill>
              <a:latin typeface="Avenir Heavy"/>
              <a:ea typeface="MS PGothic" panose="020B0600070205080204" pitchFamily="34" charset="-128"/>
            </a:endParaRPr>
          </a:p>
          <a:p>
            <a:pPr lvl="0">
              <a:lnSpc>
                <a:spcPct val="100000"/>
              </a:lnSpc>
              <a:spcBef>
                <a:spcPct val="20000"/>
              </a:spcBef>
              <a:spcAft>
                <a:spcPct val="0"/>
              </a:spcAft>
            </a:pPr>
            <a:endParaRPr lang="en-US" sz="1800" b="0" dirty="0">
              <a:solidFill>
                <a:schemeClr val="tx1"/>
              </a:solidFill>
              <a:latin typeface="Avenir Heavy"/>
              <a:ea typeface="MS PGothic" panose="020B0600070205080204" pitchFamily="34" charset="-128"/>
            </a:endParaRPr>
          </a:p>
          <a:p>
            <a:pPr marL="285750" lvl="0" indent="-285750">
              <a:lnSpc>
                <a:spcPct val="100000"/>
              </a:lnSpc>
              <a:spcBef>
                <a:spcPct val="20000"/>
              </a:spcBef>
              <a:spcAft>
                <a:spcPct val="0"/>
              </a:spcAft>
              <a:buFont typeface="Arial" panose="020B0604020202020204" pitchFamily="34" charset="0"/>
              <a:buChar char="•"/>
            </a:pPr>
            <a:endParaRPr lang="en-US" sz="1800" b="0" dirty="0">
              <a:solidFill>
                <a:schemeClr val="tx1"/>
              </a:solidFill>
              <a:latin typeface="Avenir Heavy"/>
              <a:ea typeface="MS PGothic" panose="020B0600070205080204" pitchFamily="34" charset="-128"/>
            </a:endParaRPr>
          </a:p>
          <a:p>
            <a:pPr marL="285750" lvl="0" indent="-285750">
              <a:lnSpc>
                <a:spcPct val="100000"/>
              </a:lnSpc>
              <a:spcBef>
                <a:spcPct val="20000"/>
              </a:spcBef>
              <a:spcAft>
                <a:spcPct val="0"/>
              </a:spcAft>
              <a:buFont typeface="Arial" panose="020B0604020202020204" pitchFamily="34" charset="0"/>
              <a:buChar char="•"/>
            </a:pPr>
            <a:endParaRPr lang="en-US" sz="1800" b="0" dirty="0">
              <a:solidFill>
                <a:schemeClr val="tx1"/>
              </a:solidFill>
              <a:latin typeface="Avenir Heavy"/>
              <a:ea typeface="MS PGothic" panose="020B0600070205080204" pitchFamily="34" charset="-128"/>
            </a:endParaRPr>
          </a:p>
          <a:p>
            <a:endParaRPr lang="en-US" dirty="0"/>
          </a:p>
        </p:txBody>
      </p:sp>
    </p:spTree>
    <p:extLst>
      <p:ext uri="{BB962C8B-B14F-4D97-AF65-F5344CB8AC3E}">
        <p14:creationId xmlns:p14="http://schemas.microsoft.com/office/powerpoint/2010/main" val="3977334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53371" y="1182679"/>
            <a:ext cx="8037257" cy="5097294"/>
          </a:xfrm>
        </p:spPr>
        <p:txBody>
          <a:bodyPr/>
          <a:lstStyle/>
          <a:p>
            <a:pPr lvl="0" algn="ctr">
              <a:lnSpc>
                <a:spcPct val="100000"/>
              </a:lnSpc>
              <a:spcBef>
                <a:spcPct val="20000"/>
              </a:spcBef>
              <a:spcAft>
                <a:spcPct val="0"/>
              </a:spcAft>
            </a:pPr>
            <a:r>
              <a:rPr lang="en-US" sz="2000" cap="all" dirty="0">
                <a:solidFill>
                  <a:srgbClr val="0057A8"/>
                </a:solidFill>
                <a:latin typeface="Avenir Heavy"/>
                <a:ea typeface="MS PGothic" panose="020B0600070205080204" pitchFamily="34" charset="-128"/>
              </a:rPr>
              <a:t>Proposal of the PPCM Options</a:t>
            </a:r>
          </a:p>
          <a:p>
            <a:pPr lvl="0" algn="ctr">
              <a:lnSpc>
                <a:spcPct val="100000"/>
              </a:lnSpc>
              <a:spcBef>
                <a:spcPct val="20000"/>
              </a:spcBef>
              <a:spcAft>
                <a:spcPct val="0"/>
              </a:spcAft>
            </a:pPr>
            <a:endParaRPr lang="en-US" sz="1800" dirty="0">
              <a:solidFill>
                <a:srgbClr val="0057A8"/>
              </a:solidFill>
              <a:latin typeface="Avenir Heavy"/>
              <a:ea typeface="MS PGothic" panose="020B0600070205080204" pitchFamily="34" charset="-128"/>
            </a:endParaRPr>
          </a:p>
          <a:p>
            <a:pPr>
              <a:lnSpc>
                <a:spcPts val="500"/>
              </a:lnSpc>
              <a:spcAft>
                <a:spcPts val="600"/>
              </a:spcAft>
            </a:pPr>
            <a:endParaRPr lang="en-US" sz="900" dirty="0"/>
          </a:p>
          <a:p>
            <a:pPr>
              <a:lnSpc>
                <a:spcPct val="100000"/>
              </a:lnSpc>
              <a:spcBef>
                <a:spcPct val="20000"/>
              </a:spcBef>
              <a:spcAft>
                <a:spcPct val="0"/>
              </a:spcAft>
            </a:pPr>
            <a:r>
              <a:rPr lang="en-US" sz="1800" b="0" dirty="0">
                <a:solidFill>
                  <a:schemeClr val="tx1"/>
                </a:solidFill>
                <a:latin typeface="Avenir Heavy"/>
                <a:ea typeface="MS PGothic" panose="020B0600070205080204" pitchFamily="34" charset="-128"/>
              </a:rPr>
              <a:t>The interviews with IGOs indicated strong support for a PPCM with an emphasis on: </a:t>
            </a:r>
            <a:endParaRPr lang="de-DE" sz="1800" b="0" dirty="0">
              <a:solidFill>
                <a:schemeClr val="tx1"/>
              </a:solidFill>
              <a:latin typeface="Avenir Heavy"/>
              <a:ea typeface="MS PGothic" panose="020B0600070205080204" pitchFamily="34" charset="-128"/>
            </a:endParaRPr>
          </a:p>
          <a:p>
            <a:pPr marL="285750" indent="-285750">
              <a:lnSpc>
                <a:spcPct val="100000"/>
              </a:lnSpc>
              <a:spcBef>
                <a:spcPct val="20000"/>
              </a:spcBef>
              <a:spcAft>
                <a:spcPct val="0"/>
              </a:spcAft>
              <a:buFont typeface="Arial" panose="020B0604020202020204" pitchFamily="34" charset="0"/>
              <a:buChar char="•"/>
            </a:pPr>
            <a:r>
              <a:rPr lang="en-US" sz="1600" b="0" dirty="0">
                <a:solidFill>
                  <a:schemeClr val="tx1"/>
                </a:solidFill>
                <a:latin typeface="Avenir Heavy"/>
                <a:ea typeface="MS PGothic" panose="020B0600070205080204" pitchFamily="34" charset="-128"/>
              </a:rPr>
              <a:t>Low-cost but delivering real benefits</a:t>
            </a:r>
            <a:endParaRPr lang="de-DE" sz="1600" b="0" dirty="0">
              <a:solidFill>
                <a:schemeClr val="tx1"/>
              </a:solidFill>
              <a:latin typeface="Avenir Heavy"/>
              <a:ea typeface="MS PGothic" panose="020B0600070205080204" pitchFamily="34" charset="-128"/>
            </a:endParaRPr>
          </a:p>
          <a:p>
            <a:pPr marL="285750" indent="-285750">
              <a:lnSpc>
                <a:spcPct val="100000"/>
              </a:lnSpc>
              <a:spcBef>
                <a:spcPct val="20000"/>
              </a:spcBef>
              <a:spcAft>
                <a:spcPct val="0"/>
              </a:spcAft>
              <a:buFont typeface="Arial" panose="020B0604020202020204" pitchFamily="34" charset="0"/>
              <a:buChar char="•"/>
            </a:pPr>
            <a:r>
              <a:rPr lang="en-US" sz="1600" b="0" dirty="0">
                <a:solidFill>
                  <a:schemeClr val="tx1"/>
                </a:solidFill>
                <a:latin typeface="Avenir Heavy"/>
                <a:ea typeface="MS PGothic" panose="020B0600070205080204" pitchFamily="34" charset="-128"/>
              </a:rPr>
              <a:t>Not require the creation of a new organization</a:t>
            </a:r>
            <a:endParaRPr lang="de-DE" sz="1600" b="0" dirty="0">
              <a:solidFill>
                <a:schemeClr val="tx1"/>
              </a:solidFill>
              <a:latin typeface="Avenir Heavy"/>
              <a:ea typeface="MS PGothic" panose="020B0600070205080204" pitchFamily="34" charset="-128"/>
            </a:endParaRPr>
          </a:p>
          <a:p>
            <a:pPr marL="285750" indent="-285750">
              <a:lnSpc>
                <a:spcPct val="100000"/>
              </a:lnSpc>
              <a:spcBef>
                <a:spcPct val="20000"/>
              </a:spcBef>
              <a:spcAft>
                <a:spcPct val="0"/>
              </a:spcAft>
              <a:buFont typeface="Arial" panose="020B0604020202020204" pitchFamily="34" charset="0"/>
              <a:buChar char="•"/>
            </a:pPr>
            <a:r>
              <a:rPr lang="en-US" sz="1600" b="0" dirty="0">
                <a:solidFill>
                  <a:schemeClr val="tx1"/>
                </a:solidFill>
                <a:latin typeface="Avenir Heavy"/>
                <a:ea typeface="MS PGothic" panose="020B0600070205080204" pitchFamily="34" charset="-128"/>
              </a:rPr>
              <a:t>Be based on the current ICM and MoU</a:t>
            </a:r>
            <a:endParaRPr lang="de-DE" sz="1600" b="0" dirty="0">
              <a:solidFill>
                <a:schemeClr val="tx1"/>
              </a:solidFill>
              <a:latin typeface="Avenir Heavy"/>
              <a:ea typeface="MS PGothic" panose="020B0600070205080204" pitchFamily="34" charset="-128"/>
            </a:endParaRPr>
          </a:p>
          <a:p>
            <a:pPr marL="285750" indent="-285750">
              <a:lnSpc>
                <a:spcPct val="100000"/>
              </a:lnSpc>
              <a:spcBef>
                <a:spcPct val="20000"/>
              </a:spcBef>
              <a:spcAft>
                <a:spcPct val="0"/>
              </a:spcAft>
              <a:buFont typeface="Arial" panose="020B0604020202020204" pitchFamily="34" charset="0"/>
              <a:buChar char="•"/>
            </a:pPr>
            <a:r>
              <a:rPr lang="en-US" sz="1600" b="0" dirty="0">
                <a:solidFill>
                  <a:schemeClr val="tx1"/>
                </a:solidFill>
                <a:latin typeface="Avenir Heavy"/>
                <a:ea typeface="MS PGothic" panose="020B0600070205080204" pitchFamily="34" charset="-128"/>
              </a:rPr>
              <a:t>Provide sustainability to the ICM beyond the CLME+ project, replacing/replicating the functions of the CLME+ PCU of the current ICM.</a:t>
            </a:r>
            <a:endParaRPr lang="de-DE" sz="1600" b="0" dirty="0">
              <a:solidFill>
                <a:schemeClr val="tx1"/>
              </a:solidFill>
              <a:latin typeface="Avenir Heavy"/>
              <a:ea typeface="MS PGothic" panose="020B0600070205080204" pitchFamily="34" charset="-128"/>
            </a:endParaRPr>
          </a:p>
          <a:p>
            <a:pPr marL="285750" indent="-285750">
              <a:lnSpc>
                <a:spcPct val="100000"/>
              </a:lnSpc>
              <a:spcBef>
                <a:spcPct val="20000"/>
              </a:spcBef>
              <a:spcAft>
                <a:spcPct val="0"/>
              </a:spcAft>
              <a:buFont typeface="Arial" panose="020B0604020202020204" pitchFamily="34" charset="0"/>
              <a:buChar char="•"/>
            </a:pPr>
            <a:r>
              <a:rPr lang="en-US" sz="1600" b="0" dirty="0">
                <a:solidFill>
                  <a:schemeClr val="tx1"/>
                </a:solidFill>
                <a:latin typeface="Avenir Heavy"/>
                <a:ea typeface="MS PGothic" panose="020B0600070205080204" pitchFamily="34" charset="-128"/>
              </a:rPr>
              <a:t>Consider the potential inclusion of additional IGOs to be party to the PPCM where appropriate </a:t>
            </a:r>
            <a:endParaRPr lang="de-DE" sz="1600" b="0" dirty="0">
              <a:solidFill>
                <a:schemeClr val="tx1"/>
              </a:solidFill>
              <a:latin typeface="Avenir Heavy"/>
              <a:ea typeface="MS PGothic" panose="020B0600070205080204" pitchFamily="34" charset="-128"/>
            </a:endParaRPr>
          </a:p>
          <a:p>
            <a:pPr marL="285750" indent="-285750">
              <a:lnSpc>
                <a:spcPct val="100000"/>
              </a:lnSpc>
              <a:spcBef>
                <a:spcPct val="20000"/>
              </a:spcBef>
              <a:spcAft>
                <a:spcPct val="0"/>
              </a:spcAft>
              <a:buFont typeface="Arial" panose="020B0604020202020204" pitchFamily="34" charset="0"/>
              <a:buChar char="•"/>
            </a:pPr>
            <a:r>
              <a:rPr lang="en-US" sz="1600" b="0" dirty="0">
                <a:solidFill>
                  <a:schemeClr val="tx1"/>
                </a:solidFill>
                <a:latin typeface="Avenir Heavy"/>
                <a:ea typeface="MS PGothic" panose="020B0600070205080204" pitchFamily="34" charset="-128"/>
              </a:rPr>
              <a:t>Further build trust in terms of relationships between IGOs, their responsibilities, jointly attracting external resources, etc.</a:t>
            </a:r>
            <a:endParaRPr lang="de-DE" sz="1600" b="0" dirty="0">
              <a:solidFill>
                <a:schemeClr val="tx1"/>
              </a:solidFill>
              <a:latin typeface="Avenir Heavy"/>
              <a:ea typeface="MS PGothic" panose="020B0600070205080204" pitchFamily="34" charset="-128"/>
            </a:endParaRPr>
          </a:p>
          <a:p>
            <a:pPr marL="285750" indent="-285750">
              <a:lnSpc>
                <a:spcPct val="100000"/>
              </a:lnSpc>
              <a:spcBef>
                <a:spcPct val="20000"/>
              </a:spcBef>
              <a:spcAft>
                <a:spcPct val="0"/>
              </a:spcAft>
              <a:buFont typeface="Arial" panose="020B0604020202020204" pitchFamily="34" charset="0"/>
              <a:buChar char="•"/>
            </a:pPr>
            <a:r>
              <a:rPr lang="en-US" sz="1600" b="0" dirty="0">
                <a:solidFill>
                  <a:schemeClr val="tx1"/>
                </a:solidFill>
                <a:latin typeface="Avenir Heavy"/>
                <a:ea typeface="MS PGothic" panose="020B0600070205080204" pitchFamily="34" charset="-128"/>
              </a:rPr>
              <a:t>Begin with non-binding arrangement with the possibility to evolve to be part of an existing Convention/Commission </a:t>
            </a:r>
            <a:endParaRPr lang="de-DE" sz="1600" b="0" dirty="0">
              <a:solidFill>
                <a:schemeClr val="tx1"/>
              </a:solidFill>
              <a:latin typeface="Avenir Heavy"/>
              <a:ea typeface="MS PGothic" panose="020B0600070205080204" pitchFamily="34" charset="-128"/>
            </a:endParaRPr>
          </a:p>
          <a:p>
            <a:pPr marL="285750" indent="-285750">
              <a:lnSpc>
                <a:spcPct val="100000"/>
              </a:lnSpc>
              <a:spcBef>
                <a:spcPct val="20000"/>
              </a:spcBef>
              <a:spcAft>
                <a:spcPct val="0"/>
              </a:spcAft>
              <a:buFont typeface="Arial" panose="020B0604020202020204" pitchFamily="34" charset="0"/>
              <a:buChar char="•"/>
            </a:pPr>
            <a:r>
              <a:rPr lang="en-US" sz="1600" b="0" dirty="0">
                <a:solidFill>
                  <a:schemeClr val="tx1"/>
                </a:solidFill>
                <a:latin typeface="Avenir Heavy"/>
                <a:ea typeface="MS PGothic" panose="020B0600070205080204" pitchFamily="34" charset="-128"/>
              </a:rPr>
              <a:t>Identify criteria to assist IGOs and countries to select options and decide location of a PPCM secretariat</a:t>
            </a:r>
            <a:endParaRPr lang="de-DE" sz="1600" b="0" dirty="0">
              <a:solidFill>
                <a:schemeClr val="tx1"/>
              </a:solidFill>
              <a:latin typeface="Avenir Heavy"/>
              <a:ea typeface="MS PGothic" panose="020B0600070205080204" pitchFamily="34" charset="-128"/>
            </a:endParaRPr>
          </a:p>
          <a:p>
            <a:pPr marL="285750" indent="-285750">
              <a:lnSpc>
                <a:spcPct val="100000"/>
              </a:lnSpc>
              <a:spcBef>
                <a:spcPct val="20000"/>
              </a:spcBef>
              <a:spcAft>
                <a:spcPct val="0"/>
              </a:spcAft>
              <a:buFont typeface="Arial" panose="020B0604020202020204" pitchFamily="34" charset="0"/>
              <a:buChar char="•"/>
            </a:pPr>
            <a:r>
              <a:rPr lang="en-US" sz="1600" b="0" dirty="0">
                <a:solidFill>
                  <a:schemeClr val="tx1"/>
                </a:solidFill>
                <a:latin typeface="Avenir Heavy"/>
                <a:ea typeface="MS PGothic" panose="020B0600070205080204" pitchFamily="34" charset="-128"/>
              </a:rPr>
              <a:t>Include the principles and possibilities for a PPCM financing mechanism </a:t>
            </a:r>
            <a:endParaRPr lang="de-DE" sz="1600" b="0" dirty="0">
              <a:solidFill>
                <a:schemeClr val="tx1"/>
              </a:solidFill>
              <a:latin typeface="Avenir Heavy"/>
              <a:ea typeface="MS PGothic" panose="020B0600070205080204" pitchFamily="34" charset="-128"/>
            </a:endParaRPr>
          </a:p>
        </p:txBody>
      </p:sp>
    </p:spTree>
    <p:extLst>
      <p:ext uri="{BB962C8B-B14F-4D97-AF65-F5344CB8AC3E}">
        <p14:creationId xmlns:p14="http://schemas.microsoft.com/office/powerpoint/2010/main" val="1788367890"/>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FM_master" id="{D80379CF-F0F6-B548-9AB6-86A838E74A0C}" vid="{CB510346-05DC-E545-AE27-1382B985F9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TotalTime>
  <Words>2045</Words>
  <Application>Microsoft Macintosh PowerPoint</Application>
  <PresentationFormat>On-screen Show (4:3)</PresentationFormat>
  <Paragraphs>254</Paragraphs>
  <Slides>19</Slides>
  <Notes>14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ArialUnicodeMS</vt:lpstr>
      <vt:lpstr>Malgun Gothic</vt:lpstr>
      <vt:lpstr>MS PGothic</vt:lpstr>
      <vt:lpstr>MS PGothic</vt:lpstr>
      <vt:lpstr>Arial</vt:lpstr>
      <vt:lpstr>Avenir Book</vt:lpstr>
      <vt:lpstr>Avenir Heavy</vt:lpstr>
      <vt:lpstr>Avenir Heavy Oblique</vt:lpstr>
      <vt:lpstr>Avenir Medium</vt:lpstr>
      <vt:lpstr>Avenir Roman</vt:lpstr>
      <vt:lpstr>Calibri</vt:lpstr>
      <vt:lpstr>Courier New</vt:lpstr>
      <vt:lpstr>Gill Sans MT</vt:lpstr>
      <vt:lpstr>LucidaGrande</vt:lpstr>
      <vt:lpstr>Times New Roman</vt:lpstr>
      <vt:lpstr>Wingdings</vt:lpstr>
      <vt:lpstr>Default Theme</vt:lpstr>
      <vt:lpstr>PowerPoint Presentation</vt:lpstr>
      <vt:lpstr>PowerPoint Presentation</vt:lpstr>
      <vt:lpstr>PowerPoint Presentation</vt:lpstr>
      <vt:lpstr>PowerPoint Presentation</vt:lpstr>
      <vt:lpstr>METHODOLOGICAL APPROACH &amp;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Ventura</dc:creator>
  <cp:lastModifiedBy>Soporte Operadora Ming</cp:lastModifiedBy>
  <cp:revision>465</cp:revision>
  <dcterms:created xsi:type="dcterms:W3CDTF">2017-09-18T10:20:23Z</dcterms:created>
  <dcterms:modified xsi:type="dcterms:W3CDTF">2018-06-15T21:48:58Z</dcterms:modified>
</cp:coreProperties>
</file>