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3" r:id="rId4"/>
    <p:sldId id="269" r:id="rId5"/>
    <p:sldId id="268" r:id="rId6"/>
    <p:sldId id="264" r:id="rId7"/>
    <p:sldId id="265" r:id="rId8"/>
    <p:sldId id="266" r:id="rId9"/>
    <p:sldId id="270" r:id="rId10"/>
    <p:sldId id="267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9C21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64"/>
  </p:normalViewPr>
  <p:slideViewPr>
    <p:cSldViewPr snapToGrid="0" snapToObjects="1">
      <p:cViewPr varScale="1">
        <p:scale>
          <a:sx n="95" d="100"/>
          <a:sy n="95" d="100"/>
        </p:scale>
        <p:origin x="200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DA3405A1-2637-5146-831A-86F08B29A1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17307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D284D7C-E679-5C40-8AE0-4EF625B7A6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968" y="2232000"/>
            <a:ext cx="12230086" cy="1479550"/>
          </a:xfrm>
          <a:prstGeom prst="rect">
            <a:avLst/>
          </a:prstGeom>
          <a:solidFill>
            <a:srgbClr val="ED9C21"/>
          </a:solidFill>
          <a:ln>
            <a:solidFill>
              <a:srgbClr val="F39F46"/>
            </a:solidFill>
          </a:ln>
        </p:spPr>
        <p:txBody>
          <a:bodyPr anchor="ctr" anchorCtr="0"/>
          <a:lstStyle>
            <a:lvl1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2800" b="1" i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20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A9FCB7-0A9F-DB4A-BF40-47A504C46CD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15471" y="409834"/>
            <a:ext cx="5376530" cy="404345"/>
          </a:xfrm>
          <a:prstGeom prst="rect">
            <a:avLst/>
          </a:prstGeom>
          <a:solidFill>
            <a:srgbClr val="ED9C21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9107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61B8553-10B4-9D40-BC76-1B4B5F0E651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EE0C33-1507-8947-8B96-9DCF6DC59B4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ED9C21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FF3F77-78ED-1242-9925-82D98015A7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D01FB24C-63CF-F348-AACA-B026467156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66948" y="1865312"/>
            <a:ext cx="3244032" cy="3245852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D83FA8A-E9AA-EE4A-B3AB-864CC410F3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4943" y="1865312"/>
            <a:ext cx="4518025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11113" indent="0">
              <a:spcBef>
                <a:spcPts val="400"/>
              </a:spcBef>
              <a:buFontTx/>
              <a:buNone/>
              <a:tabLst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69925" indent="-179388">
              <a:buClr>
                <a:srgbClr val="ED9C21"/>
              </a:buClr>
              <a:buFont typeface="Wingdings" charset="2"/>
              <a:buChar char="§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849313" indent="-227013">
              <a:buClr>
                <a:srgbClr val="ED9C21"/>
              </a:buClr>
              <a:buSzPct val="150000"/>
              <a:buFont typeface="ArialUnicodeMS" charset="0"/>
              <a:buChar char="▸"/>
              <a:tabLst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47625" indent="0" algn="ctr">
              <a:buNone/>
              <a:tabLst/>
              <a:defRPr sz="2200" b="1" i="1">
                <a:solidFill>
                  <a:srgbClr val="ED9C21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2267211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A00DC967-95E5-E14C-97C5-687CFF7E4C8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3FE23F-24E2-264A-B934-372A3BFB49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625B8C3-7875-C241-BA3B-F4B33017FB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ED9C21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4B482F5-5D84-4B43-9FC7-C54793AAC6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5711" y="1865312"/>
            <a:ext cx="8037257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11113" indent="0">
              <a:spcBef>
                <a:spcPts val="400"/>
              </a:spcBef>
              <a:buFontTx/>
              <a:buNone/>
              <a:tabLst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69925" indent="-179388">
              <a:buClr>
                <a:srgbClr val="ED9C21"/>
              </a:buClr>
              <a:buFont typeface="Wingdings" charset="2"/>
              <a:buChar char="§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849313" indent="-227013">
              <a:buClr>
                <a:srgbClr val="ED9C21"/>
              </a:buClr>
              <a:buSzPct val="150000"/>
              <a:buFont typeface="ArialUnicodeMS" charset="0"/>
              <a:buChar char="▸"/>
              <a:tabLst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47625" indent="0" algn="ctr">
              <a:buClr>
                <a:srgbClr val="ED9C21"/>
              </a:buClr>
              <a:buNone/>
              <a:tabLst/>
              <a:defRPr sz="2200" b="1" i="1">
                <a:solidFill>
                  <a:srgbClr val="ED9C21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62377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C250E9C9-6CBB-3340-92BD-8AD1BC58C9F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6A3F93-37D0-3C44-B596-03DD676AC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682F00-C517-1A43-8F03-1A4A05C0904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ED9C21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7AC0A6BE-40DC-1C4D-9C74-695B6E79B33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598125" y="1394023"/>
            <a:ext cx="2700000" cy="2701515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88F4B82A-A45C-2E48-841D-FB3092223820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4545547" y="1394017"/>
            <a:ext cx="2700000" cy="270000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57FA233D-F0FD-9440-8EC4-BD48ADC70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492968" y="1394017"/>
            <a:ext cx="2700000" cy="270000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lang="en-US" sz="2000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4" name="Text Placeholder 38">
            <a:extLst>
              <a:ext uri="{FF2B5EF4-FFF2-40B4-BE49-F238E27FC236}">
                <a16:creationId xmlns:a16="http://schemas.microsoft.com/office/drawing/2014/main" id="{47CFD0A8-A522-D54B-BA53-66D7649CAA6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98125" y="4166166"/>
            <a:ext cx="2700000" cy="119002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 b="1" i="0" baseline="0">
                <a:solidFill>
                  <a:schemeClr val="bg1">
                    <a:lumMod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/>
              <a:defRPr sz="16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446088" indent="-17145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10000"/>
              <a:buFont typeface="LucidaGrande" charset="0"/>
              <a:buChar char="▸"/>
              <a:tabLst/>
              <a:defRPr sz="1200" b="0" i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Caption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38">
            <a:extLst>
              <a:ext uri="{FF2B5EF4-FFF2-40B4-BE49-F238E27FC236}">
                <a16:creationId xmlns:a16="http://schemas.microsoft.com/office/drawing/2014/main" id="{86F1A034-C8D6-E649-B852-E30E9F54055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5547" y="4166166"/>
            <a:ext cx="2700000" cy="119002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 b="1" i="0" baseline="0">
                <a:solidFill>
                  <a:schemeClr val="bg1">
                    <a:lumMod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/>
              <a:defRPr sz="16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446088" indent="-17145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10000"/>
              <a:buFont typeface="LucidaGrande" charset="0"/>
              <a:buChar char="▸"/>
              <a:tabLst/>
              <a:defRPr sz="1200" b="0" i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Caption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38">
            <a:extLst>
              <a:ext uri="{FF2B5EF4-FFF2-40B4-BE49-F238E27FC236}">
                <a16:creationId xmlns:a16="http://schemas.microsoft.com/office/drawing/2014/main" id="{B4277004-05C6-5C46-86D8-B0610710D7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2968" y="4166166"/>
            <a:ext cx="2700000" cy="119002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 b="1" i="0" baseline="0">
                <a:solidFill>
                  <a:schemeClr val="bg1">
                    <a:lumMod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/>
              <a:defRPr sz="16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446088" indent="-17145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10000"/>
              <a:buFont typeface="LucidaGrande" charset="0"/>
              <a:buChar char="▸"/>
              <a:tabLst/>
              <a:defRPr sz="1200" b="0" i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Caption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7130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BB712473-6620-704B-9C67-0E3825FDE68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DF7B7A-21C3-394B-AE4F-41712FF5DD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A29A90-D113-D344-8123-0396125169C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ED9C21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  <p:sp>
        <p:nvSpPr>
          <p:cNvPr id="15" name="Table Placeholder 3">
            <a:extLst>
              <a:ext uri="{FF2B5EF4-FFF2-40B4-BE49-F238E27FC236}">
                <a16:creationId xmlns:a16="http://schemas.microsoft.com/office/drawing/2014/main" id="{025090D9-26C8-E54D-9D3D-16EF55C742CA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2066224" y="1865312"/>
            <a:ext cx="3494424" cy="3245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noProof="0" dirty="0"/>
              <a:t>Click icon to add table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E418DD2-1C3D-BA49-AA31-0041BB23CD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4943" y="1865312"/>
            <a:ext cx="4518025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11113" indent="0">
              <a:spcBef>
                <a:spcPts val="400"/>
              </a:spcBef>
              <a:buFontTx/>
              <a:buNone/>
              <a:tabLst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69925" indent="-179388">
              <a:buClr>
                <a:srgbClr val="ED9C21"/>
              </a:buClr>
              <a:buFont typeface="Wingdings" charset="2"/>
              <a:buChar char="§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849313" indent="-227013">
              <a:buClr>
                <a:srgbClr val="ED9C21"/>
              </a:buClr>
              <a:buSzPct val="150000"/>
              <a:buFont typeface="ArialUnicodeMS" charset="0"/>
              <a:buChar char="▸"/>
              <a:tabLst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47625" indent="0" algn="ctr">
              <a:buNone/>
              <a:tabLst/>
              <a:defRPr sz="2200" b="1" i="1">
                <a:solidFill>
                  <a:srgbClr val="ED9C21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2674415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8">
            <a:extLst>
              <a:ext uri="{FF2B5EF4-FFF2-40B4-BE49-F238E27FC236}">
                <a16:creationId xmlns:a16="http://schemas.microsoft.com/office/drawing/2014/main" id="{0B17866E-31D4-EC42-B35E-6C18B2330D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17307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B2CC27-84CC-DC48-AF50-27CAB06E86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968" y="2232000"/>
            <a:ext cx="12230086" cy="1479550"/>
          </a:xfrm>
          <a:prstGeom prst="rect">
            <a:avLst/>
          </a:prstGeom>
          <a:solidFill>
            <a:srgbClr val="ED9C21"/>
          </a:solidFill>
          <a:ln>
            <a:solidFill>
              <a:srgbClr val="ED9C21"/>
            </a:solidFill>
          </a:ln>
        </p:spPr>
        <p:txBody>
          <a:bodyPr anchor="ctr" anchorCtr="1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63E759-1747-F347-868F-F4F9560939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15471" y="409834"/>
            <a:ext cx="5376530" cy="404345"/>
          </a:xfrm>
          <a:prstGeom prst="rect">
            <a:avLst/>
          </a:prstGeom>
          <a:solidFill>
            <a:srgbClr val="ED9C21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701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2E2835-2BE0-0C4C-A77C-E1F4820E8E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489" y="170691"/>
            <a:ext cx="2565979" cy="108624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66037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4717880-1510-6647-B6BC-59F2453643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5811" b="20863"/>
          <a:stretch/>
        </p:blipFill>
        <p:spPr>
          <a:xfrm>
            <a:off x="-25307" y="1495426"/>
            <a:ext cx="12217307" cy="4885615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14D9C2-2BAC-FB4B-A629-BFF93602BD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solidFill>
            <a:srgbClr val="ED9C21">
              <a:alpha val="50000"/>
            </a:srgbClr>
          </a:solidFill>
          <a:ln>
            <a:noFill/>
          </a:ln>
        </p:spPr>
        <p:txBody>
          <a:bodyPr/>
          <a:lstStyle/>
          <a:p>
            <a:pPr algn="ctr"/>
            <a:r>
              <a:rPr lang="en-GB" sz="4000" dirty="0"/>
              <a:t>UNOPS-UNEP Collaborative Execution of the CLME+ Project</a:t>
            </a:r>
            <a:endParaRPr lang="en-US" sz="4000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754B6CE-9802-D04E-8FDC-A6BE5F69D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30863"/>
            <a:ext cx="12192001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/>
          </a:solidFill>
          <a:ln w="50800">
            <a:solidFill>
              <a:schemeClr val="bg1"/>
            </a:solidFill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5A8308-96D4-784F-9733-0CF461461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988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33B36E-7322-2745-9374-DF1755CFB489}"/>
              </a:ext>
            </a:extLst>
          </p:cNvPr>
          <p:cNvSpPr txBox="1"/>
          <p:nvPr/>
        </p:nvSpPr>
        <p:spPr bwMode="auto">
          <a:xfrm>
            <a:off x="3259221" y="6506838"/>
            <a:ext cx="7179747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the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Programme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the Caribbean and North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(2015-2020)</a:t>
            </a:r>
            <a:endParaRPr lang="en-US" sz="925" b="1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5052C5-0AE4-40DE-9DEC-BC4521787E81}"/>
              </a:ext>
            </a:extLst>
          </p:cNvPr>
          <p:cNvSpPr/>
          <p:nvPr/>
        </p:nvSpPr>
        <p:spPr>
          <a:xfrm>
            <a:off x="2745413" y="3837347"/>
            <a:ext cx="66553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JM" sz="2400" b="1" dirty="0">
                <a:solidFill>
                  <a:schemeClr val="bg1"/>
                </a:solidFill>
              </a:rPr>
              <a:t>UN Environment/LOA/DEPI/2016/MCEB-CEP/002</a:t>
            </a:r>
          </a:p>
          <a:p>
            <a:endParaRPr lang="en-JM" sz="2400" b="1" dirty="0"/>
          </a:p>
          <a:p>
            <a:endParaRPr lang="en-JM" sz="2400" b="1" dirty="0"/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8BE12BF1-116E-C44E-B464-6A682ABA609F}"/>
              </a:ext>
            </a:extLst>
          </p:cNvPr>
          <p:cNvSpPr txBox="1"/>
          <p:nvPr/>
        </p:nvSpPr>
        <p:spPr>
          <a:xfrm>
            <a:off x="7620000" y="477837"/>
            <a:ext cx="4457700" cy="418855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r">
              <a:lnSpc>
                <a:spcPct val="114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Second CLME+ Project Steering Committee Meeting</a:t>
            </a:r>
          </a:p>
        </p:txBody>
      </p:sp>
    </p:spTree>
    <p:extLst>
      <p:ext uri="{BB962C8B-B14F-4D97-AF65-F5344CB8AC3E}">
        <p14:creationId xmlns:p14="http://schemas.microsoft.com/office/powerpoint/2010/main" val="795308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85121" y="653903"/>
            <a:ext cx="62306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Crosscutting Recommendations for Successful Project Implementation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D2C2569-5770-42FD-9EED-21864A89BE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23193"/>
              </p:ext>
            </p:extLst>
          </p:nvPr>
        </p:nvGraphicFramePr>
        <p:xfrm>
          <a:off x="584462" y="1838224"/>
          <a:ext cx="11029361" cy="37657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29361">
                  <a:extLst>
                    <a:ext uri="{9D8B030D-6E8A-4147-A177-3AD203B41FA5}">
                      <a16:colId xmlns:a16="http://schemas.microsoft.com/office/drawing/2014/main" val="3003262958"/>
                    </a:ext>
                  </a:extLst>
                </a:gridCol>
              </a:tblGrid>
              <a:tr h="5798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Need to recognize level of effort required to implement activities for agencies to prioritize accordingly</a:t>
                      </a:r>
                      <a:endParaRPr lang="en-JM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1" marR="46901" marT="0" marB="0"/>
                </a:tc>
                <a:extLst>
                  <a:ext uri="{0D108BD9-81ED-4DB2-BD59-A6C34878D82A}">
                    <a16:rowId xmlns:a16="http://schemas.microsoft.com/office/drawing/2014/main" val="2707499006"/>
                  </a:ext>
                </a:extLst>
              </a:tr>
              <a:tr h="421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Some of the outputs need to be refined to reflect what is financially feasible under the project</a:t>
                      </a:r>
                      <a:endParaRPr lang="en-JM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1" marR="46901" marT="0" marB="0"/>
                </a:tc>
                <a:extLst>
                  <a:ext uri="{0D108BD9-81ED-4DB2-BD59-A6C34878D82A}">
                    <a16:rowId xmlns:a16="http://schemas.microsoft.com/office/drawing/2014/main" val="2006717378"/>
                  </a:ext>
                </a:extLst>
              </a:tr>
              <a:tr h="8515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Given the close linkages as many partner activities move into full implementation, there will be need to be even closer collaborations between CLME+ executing agencies</a:t>
                      </a:r>
                      <a:endParaRPr lang="en-JM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1" marR="46901" marT="0" marB="0"/>
                </a:tc>
                <a:extLst>
                  <a:ext uri="{0D108BD9-81ED-4DB2-BD59-A6C34878D82A}">
                    <a16:rowId xmlns:a16="http://schemas.microsoft.com/office/drawing/2014/main" val="3977487235"/>
                  </a:ext>
                </a:extLst>
              </a:tr>
              <a:tr h="6362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CLME+ PCU is well placed to assist in furthering country support and commitment for implementation of sub-project activities</a:t>
                      </a:r>
                      <a:endParaRPr lang="en-JM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1" marR="46901" marT="0" marB="0"/>
                </a:tc>
                <a:extLst>
                  <a:ext uri="{0D108BD9-81ED-4DB2-BD59-A6C34878D82A}">
                    <a16:rowId xmlns:a16="http://schemas.microsoft.com/office/drawing/2014/main" val="9306444"/>
                  </a:ext>
                </a:extLst>
              </a:tr>
              <a:tr h="6362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In order to ensure seamless integration of the State of ..reports in the SOMEE – very close collaboration will be needed over the next 12-15 months</a:t>
                      </a:r>
                      <a:endParaRPr lang="en-JM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1" marR="46901" marT="0" marB="0"/>
                </a:tc>
                <a:extLst>
                  <a:ext uri="{0D108BD9-81ED-4DB2-BD59-A6C34878D82A}">
                    <a16:rowId xmlns:a16="http://schemas.microsoft.com/office/drawing/2014/main" val="2928322985"/>
                  </a:ext>
                </a:extLst>
              </a:tr>
              <a:tr h="6362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The on-boarding of the Communications support of the PSC should be used to help raise the visibility of the project in the region.</a:t>
                      </a:r>
                      <a:endParaRPr lang="en-JM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01" marR="46901" marT="0" marB="0"/>
                </a:tc>
                <a:extLst>
                  <a:ext uri="{0D108BD9-81ED-4DB2-BD59-A6C34878D82A}">
                    <a16:rowId xmlns:a16="http://schemas.microsoft.com/office/drawing/2014/main" val="16366159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3964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4">
            <a:extLst>
              <a:ext uri="{FF2B5EF4-FFF2-40B4-BE49-F238E27FC236}">
                <a16:creationId xmlns:a16="http://schemas.microsoft.com/office/drawing/2014/main" id="{BD454255-80F2-F044-ADAB-0086AC2058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811" b="20863"/>
          <a:stretch/>
        </p:blipFill>
        <p:spPr>
          <a:xfrm>
            <a:off x="-12528" y="1508588"/>
            <a:ext cx="12217307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262F3-E067-9241-8709-5C36F1B2A7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solidFill>
            <a:srgbClr val="ED9C21">
              <a:alpha val="50000"/>
            </a:srgbClr>
          </a:solidFill>
          <a:ln>
            <a:noFill/>
          </a:ln>
        </p:spPr>
        <p:txBody>
          <a:bodyPr/>
          <a:lstStyle/>
          <a:p>
            <a:r>
              <a:rPr lang="en-US" sz="5400" dirty="0"/>
              <a:t>THANK YOU</a:t>
            </a: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4E3B5AF3-C939-504C-B46C-8C2DE9D1F3F1}"/>
              </a:ext>
            </a:extLst>
          </p:cNvPr>
          <p:cNvSpPr txBox="1"/>
          <p:nvPr/>
        </p:nvSpPr>
        <p:spPr>
          <a:xfrm>
            <a:off x="9919596" y="477843"/>
            <a:ext cx="2158104" cy="274637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r">
              <a:lnSpc>
                <a:spcPct val="114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105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Second CLME+ Project Steering Committee Meeting</a:t>
            </a:r>
            <a:endParaRPr lang="en-US" sz="105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AD5019A-A8EB-214E-A51E-7D6C6CB2A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30863"/>
            <a:ext cx="12192001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/>
          </a:solidFill>
          <a:ln w="50800">
            <a:solidFill>
              <a:schemeClr val="bg1"/>
            </a:solidFill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A80424-F85F-514C-AF07-3F2397022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988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ABC82D-7753-FE45-8400-299B733CF6B7}"/>
              </a:ext>
            </a:extLst>
          </p:cNvPr>
          <p:cNvSpPr txBox="1"/>
          <p:nvPr/>
        </p:nvSpPr>
        <p:spPr bwMode="auto">
          <a:xfrm>
            <a:off x="3259221" y="6506838"/>
            <a:ext cx="7179747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the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Programme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the Caribbean and North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(2015-2020)</a:t>
            </a:r>
            <a:endParaRPr lang="en-US" sz="925" b="1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8BF8E39-B284-9D41-A1A1-24E62E5678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701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69372" y="648585"/>
            <a:ext cx="3567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Introduction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5868CC-C549-4A44-86A4-A58C85067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462" y="1854416"/>
            <a:ext cx="1066892" cy="957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C319D7-B25F-43D0-9998-8B43364D8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73" y="1233360"/>
            <a:ext cx="9474896" cy="458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60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69372" y="648585"/>
            <a:ext cx="3567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Introduction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725DD1-19E6-44F6-9ADD-69E875D98CFC}"/>
              </a:ext>
            </a:extLst>
          </p:cNvPr>
          <p:cNvSpPr txBox="1">
            <a:spLocks/>
          </p:cNvSpPr>
          <p:nvPr/>
        </p:nvSpPr>
        <p:spPr>
          <a:xfrm>
            <a:off x="272816" y="1316741"/>
            <a:ext cx="6052569" cy="489267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2700" dirty="0">
                <a:sym typeface="Wingdings" pitchFamily="2" charset="2"/>
              </a:rPr>
              <a:t>…</a:t>
            </a:r>
            <a:r>
              <a:rPr lang="en-US" sz="2700" dirty="0"/>
              <a:t>acts as </a:t>
            </a:r>
            <a:r>
              <a:rPr lang="en-US" sz="2700" b="1" dirty="0"/>
              <a:t>administrative and coordination executing agency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2700" b="1" u="sng" dirty="0"/>
              <a:t>Responsibilities</a:t>
            </a:r>
            <a:r>
              <a:rPr lang="en-US" sz="2700" u="sng" dirty="0"/>
              <a:t>:</a:t>
            </a:r>
            <a:endParaRPr lang="en-GB" sz="2700" u="sng" dirty="0"/>
          </a:p>
          <a:p>
            <a:pPr>
              <a:buFont typeface="Arial" panose="020B0604020202020204" pitchFamily="34" charset="0"/>
              <a:buNone/>
            </a:pPr>
            <a:r>
              <a:rPr lang="en-GB" sz="27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Supports joint implementation of actions under different Protocols of the Cartagena Convention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>
                <a:highlight>
                  <a:srgbClr val="FFFF00"/>
                </a:highlight>
              </a:rPr>
              <a:t>Elaborate a formal agreement between Brazil and UNEP CEP </a:t>
            </a:r>
            <a:r>
              <a:rPr lang="en-US" b="1" dirty="0"/>
              <a:t>(O.1.1)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>
                <a:highlight>
                  <a:srgbClr val="00FF00"/>
                </a:highlight>
              </a:rPr>
              <a:t>LBS/SPAW Joint STAC and Roadmap </a:t>
            </a:r>
            <a:r>
              <a:rPr lang="en-US" b="1" dirty="0"/>
              <a:t>(O.1.1)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/>
              <a:t>Regional Strategies and Action Plans for Nutrients &amp; Habitats </a:t>
            </a:r>
            <a:r>
              <a:rPr lang="en-US" b="1" dirty="0"/>
              <a:t>(O.2.1) - ongoing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/>
              <a:t>Baseline assessment reports for Nutrients &amp; Habitats </a:t>
            </a:r>
            <a:r>
              <a:rPr lang="en-US" b="1" dirty="0"/>
              <a:t>(O.4.1) - ongoing</a:t>
            </a:r>
            <a:endParaRPr lang="en-GB" b="1" dirty="0"/>
          </a:p>
          <a:p>
            <a:pPr lvl="1">
              <a:buFont typeface="Courier New" pitchFamily="49" charset="0"/>
              <a:buChar char="o"/>
            </a:pPr>
            <a:r>
              <a:rPr lang="en-GB" dirty="0"/>
              <a:t>Investment plans/Case Studies for Nutrients and Habitats </a:t>
            </a:r>
            <a:r>
              <a:rPr lang="en-GB" b="1" dirty="0"/>
              <a:t>(O.4.2) – to start in 2019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/>
              <a:t>Create web portals and report relevant information through them – </a:t>
            </a:r>
            <a:r>
              <a:rPr lang="en-US" dirty="0">
                <a:highlight>
                  <a:srgbClr val="FFFF00"/>
                </a:highlight>
              </a:rPr>
              <a:t>State of Pollution</a:t>
            </a:r>
            <a:r>
              <a:rPr lang="en-US" dirty="0"/>
              <a:t> &amp; State of Habitat Reports </a:t>
            </a:r>
            <a:r>
              <a:rPr lang="en-US" b="1" dirty="0"/>
              <a:t>(O.5.2 &amp; 5.3) - ongoing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/>
              <a:t>Develop/Implement sub-project(s) for North Brazil Shelf &amp; Eastern Caribbean </a:t>
            </a:r>
            <a:r>
              <a:rPr lang="en-US" b="1" dirty="0"/>
              <a:t>(O.3.4) - ongoing</a:t>
            </a:r>
          </a:p>
          <a:p>
            <a:pPr lvl="1">
              <a:buFont typeface="Courier New" pitchFamily="49" charset="0"/>
              <a:buChar char="o"/>
            </a:pPr>
            <a:endParaRPr lang="en-GB" dirty="0"/>
          </a:p>
          <a:p>
            <a:pPr>
              <a:buFont typeface="Arial" panose="020B0604020202020204" pitchFamily="34" charset="0"/>
              <a:buNone/>
            </a:pPr>
            <a:endParaRPr lang="en-US" dirty="0"/>
          </a:p>
          <a:p>
            <a:endParaRPr lang="en-GB" dirty="0"/>
          </a:p>
          <a:p>
            <a:endParaRPr lang="en-US" dirty="0"/>
          </a:p>
          <a:p>
            <a:pPr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809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276447" y="1461977"/>
            <a:ext cx="11111023" cy="4178595"/>
          </a:xfrm>
        </p:spPr>
        <p:txBody>
          <a:bodyPr/>
          <a:lstStyle/>
          <a:p>
            <a:r>
              <a:rPr lang="en-US" b="1" dirty="0"/>
              <a:t>Status technical implementation:</a:t>
            </a:r>
          </a:p>
          <a:p>
            <a:pPr marL="0" indent="0">
              <a:buNone/>
            </a:pPr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Status financial expenditure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129522"/>
              </p:ext>
            </p:extLst>
          </p:nvPr>
        </p:nvGraphicFramePr>
        <p:xfrm>
          <a:off x="276446" y="2001243"/>
          <a:ext cx="10139763" cy="1646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9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8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1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624">
                <a:tc>
                  <a:txBody>
                    <a:bodyPr/>
                    <a:lstStyle/>
                    <a:p>
                      <a:r>
                        <a:rPr lang="en-US" dirty="0"/>
                        <a:t>On Track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Moderate Delays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Major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0716">
                <a:tc>
                  <a:txBody>
                    <a:bodyPr/>
                    <a:lstStyle/>
                    <a:p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56562"/>
              </p:ext>
            </p:extLst>
          </p:nvPr>
        </p:nvGraphicFramePr>
        <p:xfrm>
          <a:off x="276447" y="4749227"/>
          <a:ext cx="812799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On Track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Moderate Delays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Major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7841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853914"/>
              </p:ext>
            </p:extLst>
          </p:nvPr>
        </p:nvGraphicFramePr>
        <p:xfrm>
          <a:off x="876967" y="1257932"/>
          <a:ext cx="9930809" cy="48075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03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27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592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Category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Ratio</a:t>
                      </a:r>
                    </a:p>
                  </a:txBody>
                  <a:tcPr marL="68580" marR="68580" marT="0" marB="0">
                    <a:solidFill>
                      <a:srgbClr val="ED9C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99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Completed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1:        1 of 2                               C 3:   0 of 3                          C 5: 2 of 7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2:        0 of 2                               C 4:   0 of 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99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On track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1:        1 of 2                               C 3:    0 of 3                         C 5: 5 of 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2:        2 of 2                               C 4:    5 of 7</a:t>
                      </a:r>
                      <a:endParaRPr lang="en-US" sz="16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99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Low risk of not completing on time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1:         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None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C 3:    3 of 3                         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5:  None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2:         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None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C 4:    0 of 7</a:t>
                      </a:r>
                      <a:endParaRPr lang="en-US" sz="16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99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High risk of not completing on time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1:         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None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C 3:    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 of 3*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5:  None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2:         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None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C 4:    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of 7</a:t>
                      </a:r>
                      <a:endParaRPr lang="en-US" sz="16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8176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High risk of target not being achieved 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1:         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None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C 3:      0 of 3                       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5:  None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2:         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None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C 4:     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of 7</a:t>
                      </a:r>
                      <a:endParaRPr lang="en-US" sz="16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108405" y="632645"/>
            <a:ext cx="6299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Project Implementation Overview</a:t>
            </a:r>
          </a:p>
        </p:txBody>
      </p:sp>
    </p:spTree>
    <p:extLst>
      <p:ext uri="{BB962C8B-B14F-4D97-AF65-F5344CB8AC3E}">
        <p14:creationId xmlns:p14="http://schemas.microsoft.com/office/powerpoint/2010/main" val="1641520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32158" y="661204"/>
            <a:ext cx="4476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/>
              <a:t>Achievements to Date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27FF267-90E6-4069-92A1-213DBF1F36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561312"/>
              </p:ext>
            </p:extLst>
          </p:nvPr>
        </p:nvGraphicFramePr>
        <p:xfrm>
          <a:off x="1027522" y="1445026"/>
          <a:ext cx="10416617" cy="4503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2239">
                  <a:extLst>
                    <a:ext uri="{9D8B030D-6E8A-4147-A177-3AD203B41FA5}">
                      <a16:colId xmlns:a16="http://schemas.microsoft.com/office/drawing/2014/main" val="2093289438"/>
                    </a:ext>
                  </a:extLst>
                </a:gridCol>
                <a:gridCol w="724620">
                  <a:extLst>
                    <a:ext uri="{9D8B030D-6E8A-4147-A177-3AD203B41FA5}">
                      <a16:colId xmlns:a16="http://schemas.microsoft.com/office/drawing/2014/main" val="2535183816"/>
                    </a:ext>
                  </a:extLst>
                </a:gridCol>
                <a:gridCol w="7919758">
                  <a:extLst>
                    <a:ext uri="{9D8B030D-6E8A-4147-A177-3AD203B41FA5}">
                      <a16:colId xmlns:a16="http://schemas.microsoft.com/office/drawing/2014/main" val="2307506681"/>
                    </a:ext>
                  </a:extLst>
                </a:gridCol>
              </a:tblGrid>
              <a:tr h="4126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Milestone/Output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28" marR="77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Target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28" marR="77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Briefly describe (full or partial) achievement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28" marR="77528" marT="0" marB="0"/>
                </a:tc>
                <a:extLst>
                  <a:ext uri="{0D108BD9-81ED-4DB2-BD59-A6C34878D82A}">
                    <a16:rowId xmlns:a16="http://schemas.microsoft.com/office/drawing/2014/main" val="94278114"/>
                  </a:ext>
                </a:extLst>
              </a:tr>
              <a:tr h="10456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Output 1.1</a:t>
                      </a:r>
                      <a:endParaRPr lang="en-GB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28" marR="77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T.PI1</a:t>
                      </a:r>
                      <a:endParaRPr lang="en-GB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28" marR="77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Areas of Cooperation agreed with the Government of Brazil; Decision of 2016 IGM for Secretariat to establish cooperation agreement with Brazil; MOU Framework proposed and agreed; Draft MOU prepared and shared with Brazil for review; Signature expected by end May 2018.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28" marR="77528" marT="0" marB="0"/>
                </a:tc>
                <a:extLst>
                  <a:ext uri="{0D108BD9-81ED-4DB2-BD59-A6C34878D82A}">
                    <a16:rowId xmlns:a16="http://schemas.microsoft.com/office/drawing/2014/main" val="3650556965"/>
                  </a:ext>
                </a:extLst>
              </a:tr>
              <a:tr h="623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 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28" marR="77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T.PI2</a:t>
                      </a:r>
                      <a:endParaRPr lang="en-GB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28" marR="77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LBS SPAW Road Map approved by LBS and SPAW COPs and IGM; Will form an integral part of revised CEP Strategy to be presented to IGM in Dec 2018 for approval.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28" marR="77528" marT="0" marB="0"/>
                </a:tc>
                <a:extLst>
                  <a:ext uri="{0D108BD9-81ED-4DB2-BD59-A6C34878D82A}">
                    <a16:rowId xmlns:a16="http://schemas.microsoft.com/office/drawing/2014/main" val="1489251588"/>
                  </a:ext>
                </a:extLst>
              </a:tr>
              <a:tr h="623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Output 2.1</a:t>
                      </a:r>
                      <a:endParaRPr lang="en-GB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28" marR="77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T.PI3</a:t>
                      </a:r>
                      <a:endParaRPr lang="en-GB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28" marR="77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Approach to develop Regional Nutrients Strategy and Action Plan Defined and major stakeholders identified.  Workshop planned for July 2018 and to be endorsed at 4</a:t>
                      </a:r>
                      <a:r>
                        <a:rPr lang="en-US" sz="1600" baseline="30000" dirty="0">
                          <a:effectLst/>
                        </a:rPr>
                        <a:t>th</a:t>
                      </a:r>
                      <a:r>
                        <a:rPr lang="en-US" sz="1600" dirty="0">
                          <a:effectLst/>
                        </a:rPr>
                        <a:t> LBS STAC.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28" marR="77528" marT="0" marB="0"/>
                </a:tc>
                <a:extLst>
                  <a:ext uri="{0D108BD9-81ED-4DB2-BD59-A6C34878D82A}">
                    <a16:rowId xmlns:a16="http://schemas.microsoft.com/office/drawing/2014/main" val="1272963177"/>
                  </a:ext>
                </a:extLst>
              </a:tr>
              <a:tr h="623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Output 3.4</a:t>
                      </a:r>
                      <a:endParaRPr lang="en-GB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28" marR="77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T.PI1</a:t>
                      </a:r>
                      <a:endParaRPr lang="en-GB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28" marR="77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EBM Project for North Brazil Shelf defined and joint Inception Workshop convened in Nov 2018. Contracts to be finalized by June 2018 and Implementation to begin by July 2018.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28" marR="77528" marT="0" marB="0"/>
                </a:tc>
                <a:extLst>
                  <a:ext uri="{0D108BD9-81ED-4DB2-BD59-A6C34878D82A}">
                    <a16:rowId xmlns:a16="http://schemas.microsoft.com/office/drawing/2014/main" val="1009716407"/>
                  </a:ext>
                </a:extLst>
              </a:tr>
              <a:tr h="4126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Output 5.2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28" marR="77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T.PI1</a:t>
                      </a:r>
                      <a:endParaRPr lang="en-GB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28" marR="77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Indicators and Monitoring Frameworks for State of Pollution Report defined.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28" marR="77528" marT="0" marB="0"/>
                </a:tc>
                <a:extLst>
                  <a:ext uri="{0D108BD9-81ED-4DB2-BD59-A6C34878D82A}">
                    <a16:rowId xmlns:a16="http://schemas.microsoft.com/office/drawing/2014/main" val="1348278602"/>
                  </a:ext>
                </a:extLst>
              </a:tr>
              <a:tr h="4915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28" marR="77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T.P12</a:t>
                      </a:r>
                      <a:endParaRPr lang="en-GB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28" marR="77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Table of Contents for State of Pollution Report approved. Draft Report to be presented at 4</a:t>
                      </a:r>
                      <a:r>
                        <a:rPr lang="en-US" sz="1600" baseline="30000" dirty="0">
                          <a:effectLst/>
                        </a:rPr>
                        <a:t>th</a:t>
                      </a:r>
                      <a:r>
                        <a:rPr lang="en-US" sz="1600" dirty="0">
                          <a:effectLst/>
                        </a:rPr>
                        <a:t> LBS STAC in July 2018.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28" marR="77528" marT="0" marB="0"/>
                </a:tc>
                <a:extLst>
                  <a:ext uri="{0D108BD9-81ED-4DB2-BD59-A6C34878D82A}">
                    <a16:rowId xmlns:a16="http://schemas.microsoft.com/office/drawing/2014/main" val="191625304"/>
                  </a:ext>
                </a:extLst>
              </a:tr>
              <a:tr h="2509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28" marR="77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28" marR="775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528" marR="77528" marT="0" marB="0"/>
                </a:tc>
                <a:extLst>
                  <a:ext uri="{0D108BD9-81ED-4DB2-BD59-A6C34878D82A}">
                    <a16:rowId xmlns:a16="http://schemas.microsoft.com/office/drawing/2014/main" val="14470590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3568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659960"/>
              </p:ext>
            </p:extLst>
          </p:nvPr>
        </p:nvGraphicFramePr>
        <p:xfrm>
          <a:off x="1208116" y="1396424"/>
          <a:ext cx="10169237" cy="45830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9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71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62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Output</a:t>
                      </a:r>
                    </a:p>
                  </a:txBody>
                  <a:tcPr marL="68580" marR="68580" marT="0" marB="0"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High risk of not completing on time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High risk of target not being achieved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D9C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93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Output # 3.4</a:t>
                      </a:r>
                    </a:p>
                  </a:txBody>
                  <a:tcPr marL="68580" marR="68580" marT="0" marB="0"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Caribbean EBM considering that the implementing Government Partner has still not been defined despite over a year of discussions with the original country – Barbados.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lvl="1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93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Output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# 4.2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At least USD 25 million committed to initiate implementation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Potential financing sources identified for at least 33% of the required budgets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At least USD 25 million committed to initiate implementation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Potential financing sources identified for at least 33% of the required budgets</a:t>
                      </a:r>
                      <a:endParaRPr lang="en-JM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93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Output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#</a:t>
                      </a:r>
                    </a:p>
                  </a:txBody>
                  <a:tcPr marL="68580" marR="68580" marT="0" marB="0"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8100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JM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99251" y="666823"/>
            <a:ext cx="45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High Risk Targets </a:t>
            </a:r>
          </a:p>
        </p:txBody>
      </p:sp>
    </p:spTree>
    <p:extLst>
      <p:ext uri="{BB962C8B-B14F-4D97-AF65-F5344CB8AC3E}">
        <p14:creationId xmlns:p14="http://schemas.microsoft.com/office/powerpoint/2010/main" val="4205193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786828"/>
              </p:ext>
            </p:extLst>
          </p:nvPr>
        </p:nvGraphicFramePr>
        <p:xfrm>
          <a:off x="474035" y="1397791"/>
          <a:ext cx="1124393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6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81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201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#</a:t>
                      </a:r>
                    </a:p>
                  </a:txBody>
                  <a:tcPr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Challenge</a:t>
                      </a:r>
                    </a:p>
                  </a:txBody>
                  <a:tcPr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Mitigative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Measure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By When</a:t>
                      </a:r>
                    </a:p>
                  </a:txBody>
                  <a:tcPr>
                    <a:solidFill>
                      <a:srgbClr val="ED9C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i="1" dirty="0"/>
                        <a:t>Caribbean EBM under O3.4 has still not been defined despite over a year of discussions with the original country – Barbados.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Re-allocate resources from O3.4 to O.2.1 and O.5.2 will significantly reduce the risk of not being able to deliver in the time remaining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Immediately subject to PCU approval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Delays in recruitment of SPAW Programme Officer &amp; P2 under IWCAM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SPAW PO on board; Selection for P2 completed – on board by September; </a:t>
                      </a:r>
                    </a:p>
                    <a:p>
                      <a:r>
                        <a:rPr lang="en-US" dirty="0"/>
                        <a:t>Reallocation of staff duties &amp; priority to be given to CLME+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Immediately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Tracking of Expenditure &amp; Processing of Contracts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Internal Tracking System developed; Detailed updates to </a:t>
                      </a:r>
                      <a:r>
                        <a:rPr lang="en-US" dirty="0" err="1"/>
                        <a:t>Logframe</a:t>
                      </a:r>
                      <a:r>
                        <a:rPr lang="en-US" dirty="0"/>
                        <a:t> on </a:t>
                      </a:r>
                      <a:r>
                        <a:rPr lang="en-US" dirty="0" err="1"/>
                        <a:t>SmartSheet</a:t>
                      </a:r>
                      <a:r>
                        <a:rPr lang="en-US" dirty="0"/>
                        <a:t>; Training of FMO;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Immediately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Slow response from countries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Communication protocol established for more regular interaction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Immediately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629400" y="701749"/>
            <a:ext cx="5342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Challenges Being Experienced</a:t>
            </a:r>
          </a:p>
        </p:txBody>
      </p:sp>
    </p:spTree>
    <p:extLst>
      <p:ext uri="{BB962C8B-B14F-4D97-AF65-F5344CB8AC3E}">
        <p14:creationId xmlns:p14="http://schemas.microsoft.com/office/powerpoint/2010/main" val="3427873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701021"/>
              </p:ext>
            </p:extLst>
          </p:nvPr>
        </p:nvGraphicFramePr>
        <p:xfrm>
          <a:off x="169682" y="1548561"/>
          <a:ext cx="1185892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6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7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51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64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50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278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8863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Agency name</a:t>
                      </a:r>
                    </a:p>
                  </a:txBody>
                  <a:tcPr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2018 Budget</a:t>
                      </a:r>
                    </a:p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(May to Dec, 2018)</a:t>
                      </a:r>
                    </a:p>
                  </a:txBody>
                  <a:tcPr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Amount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spent up to April 2018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2019 Budget</a:t>
                      </a:r>
                    </a:p>
                  </a:txBody>
                  <a:tcPr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Risk of not achieving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budget objective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ED9C2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Proposed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remedial actions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ED9C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5982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UNEP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$ 723,029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$ 297,719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$ 344,252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Low to moderate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(1) Use of fewer partners for multiple outputs</a:t>
                      </a:r>
                    </a:p>
                    <a:p>
                      <a:r>
                        <a:rPr lang="en-GB" dirty="0"/>
                        <a:t>(2) Transferring funds to the following outputs:</a:t>
                      </a:r>
                    </a:p>
                    <a:p>
                      <a:r>
                        <a:rPr lang="en-GB" dirty="0"/>
                        <a:t>0.2.1 Develop a regional strategy and action plan  &amp;</a:t>
                      </a:r>
                    </a:p>
                    <a:p>
                      <a:r>
                        <a:rPr lang="en-GB" dirty="0"/>
                        <a:t>0.5.2 CLME+ ecosystem status and the "State of the Marine Ecosystems;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50395" y="765545"/>
            <a:ext cx="4949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Financial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335337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1599</TotalTime>
  <Words>1071</Words>
  <Application>Microsoft Macintosh PowerPoint</Application>
  <PresentationFormat>Widescreen</PresentationFormat>
  <Paragraphs>145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ArialUnicodeMS</vt:lpstr>
      <vt:lpstr>MS PGothic</vt:lpstr>
      <vt:lpstr>Arial</vt:lpstr>
      <vt:lpstr>Avenir Book</vt:lpstr>
      <vt:lpstr>Avenir Heavy</vt:lpstr>
      <vt:lpstr>Avenir Heavy Oblique</vt:lpstr>
      <vt:lpstr>Avenir Medium</vt:lpstr>
      <vt:lpstr>Calibri</vt:lpstr>
      <vt:lpstr>Courier New</vt:lpstr>
      <vt:lpstr>LucidaGrande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Soporte Operadora Ming</dc:creator>
  <cp:lastModifiedBy>Soporte Operadora Ming</cp:lastModifiedBy>
  <cp:revision>51</cp:revision>
  <dcterms:created xsi:type="dcterms:W3CDTF">2018-04-13T22:52:22Z</dcterms:created>
  <dcterms:modified xsi:type="dcterms:W3CDTF">2018-06-15T21:39:02Z</dcterms:modified>
</cp:coreProperties>
</file>