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70" r:id="rId4"/>
    <p:sldId id="268" r:id="rId5"/>
    <p:sldId id="273" r:id="rId6"/>
    <p:sldId id="272" r:id="rId7"/>
    <p:sldId id="278" r:id="rId8"/>
    <p:sldId id="279" r:id="rId9"/>
    <p:sldId id="282" r:id="rId10"/>
    <p:sldId id="283" r:id="rId11"/>
    <p:sldId id="284" r:id="rId12"/>
    <p:sldId id="258" r:id="rId13"/>
    <p:sldId id="264" r:id="rId14"/>
    <p:sldId id="265" r:id="rId15"/>
    <p:sldId id="274" r:id="rId16"/>
    <p:sldId id="277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4"/>
  </p:normalViewPr>
  <p:slideViewPr>
    <p:cSldViewPr snapToGrid="0" snapToObjects="1">
      <p:cViewPr varScale="1">
        <p:scale>
          <a:sx n="90" d="100"/>
          <a:sy n="90" d="100"/>
        </p:scale>
        <p:origin x="23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5DF98-6B73-44D3-8B31-3C45C48045D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225A155-263F-44C6-851F-5632133597A3}">
      <dgm:prSet phldrT="[Text]" custT="1"/>
      <dgm:spPr/>
      <dgm:t>
        <a:bodyPr/>
        <a:lstStyle/>
        <a:p>
          <a:r>
            <a:rPr lang="en-US" sz="2500" dirty="0"/>
            <a:t>Project</a:t>
          </a:r>
          <a:r>
            <a:rPr lang="en-US" sz="2500" baseline="0" dirty="0"/>
            <a:t> Start</a:t>
          </a:r>
          <a:endParaRPr lang="en-US" sz="2500" dirty="0"/>
        </a:p>
      </dgm:t>
    </dgm:pt>
    <dgm:pt modelId="{C030D5EC-45D5-4D43-BEAD-A334AAB5EDE6}" type="parTrans" cxnId="{FE1A37E9-C9D2-4257-9AD5-4979DBD320F0}">
      <dgm:prSet/>
      <dgm:spPr/>
      <dgm:t>
        <a:bodyPr/>
        <a:lstStyle/>
        <a:p>
          <a:endParaRPr lang="en-US"/>
        </a:p>
      </dgm:t>
    </dgm:pt>
    <dgm:pt modelId="{48DB31F8-EE29-4C7A-AC78-34C1167D05CC}" type="sibTrans" cxnId="{FE1A37E9-C9D2-4257-9AD5-4979DBD320F0}">
      <dgm:prSet/>
      <dgm:spPr/>
      <dgm:t>
        <a:bodyPr/>
        <a:lstStyle/>
        <a:p>
          <a:endParaRPr lang="en-US"/>
        </a:p>
      </dgm:t>
    </dgm:pt>
    <dgm:pt modelId="{6E82717A-FB90-49DE-8EDA-C6DC69C742DF}">
      <dgm:prSet phldrT="[Text]" custT="1"/>
      <dgm:spPr/>
      <dgm:t>
        <a:bodyPr/>
        <a:lstStyle/>
        <a:p>
          <a:r>
            <a:rPr lang="en-US" sz="2000" dirty="0"/>
            <a:t>End of Administrative Closure for CEAs</a:t>
          </a:r>
        </a:p>
        <a:p>
          <a:r>
            <a:rPr lang="en-US" sz="2000" dirty="0"/>
            <a:t>&amp; end of PCU technical activities</a:t>
          </a:r>
        </a:p>
      </dgm:t>
    </dgm:pt>
    <dgm:pt modelId="{9389261C-217E-403D-A221-595044DE39E4}" type="parTrans" cxnId="{799FA7A8-E959-4BAD-BB45-7068B69E0F17}">
      <dgm:prSet/>
      <dgm:spPr/>
      <dgm:t>
        <a:bodyPr/>
        <a:lstStyle/>
        <a:p>
          <a:endParaRPr lang="en-US"/>
        </a:p>
      </dgm:t>
    </dgm:pt>
    <dgm:pt modelId="{980DB8DB-0DD3-4823-B3DA-C0E929C7BB23}" type="sibTrans" cxnId="{799FA7A8-E959-4BAD-BB45-7068B69E0F17}">
      <dgm:prSet/>
      <dgm:spPr/>
      <dgm:t>
        <a:bodyPr/>
        <a:lstStyle/>
        <a:p>
          <a:endParaRPr lang="en-US"/>
        </a:p>
      </dgm:t>
    </dgm:pt>
    <dgm:pt modelId="{18DC8138-786B-46D8-A52B-34745E428F8F}">
      <dgm:prSet phldrT="[Text]" custT="1"/>
      <dgm:spPr/>
      <dgm:t>
        <a:bodyPr/>
        <a:lstStyle/>
        <a:p>
          <a:r>
            <a:rPr lang="en-US" sz="2000" dirty="0"/>
            <a:t>Administrative</a:t>
          </a:r>
          <a:r>
            <a:rPr lang="en-US" sz="2000" baseline="0" dirty="0"/>
            <a:t> Closure of CLME+ Project</a:t>
          </a:r>
        </a:p>
        <a:p>
          <a:r>
            <a:rPr lang="en-US" sz="2000" baseline="0" dirty="0"/>
            <a:t>&amp; Project </a:t>
          </a:r>
        </a:p>
        <a:p>
          <a:r>
            <a:rPr lang="en-US" sz="2000" baseline="0" dirty="0"/>
            <a:t>Closure</a:t>
          </a:r>
          <a:endParaRPr lang="en-US" sz="2000" dirty="0"/>
        </a:p>
      </dgm:t>
    </dgm:pt>
    <dgm:pt modelId="{1D258843-29B2-4EAF-9E82-202A4D9067E4}" type="parTrans" cxnId="{E11D79AD-BE20-46E4-A993-1AF76E4B8E92}">
      <dgm:prSet/>
      <dgm:spPr/>
      <dgm:t>
        <a:bodyPr/>
        <a:lstStyle/>
        <a:p>
          <a:endParaRPr lang="en-US"/>
        </a:p>
      </dgm:t>
    </dgm:pt>
    <dgm:pt modelId="{8A316591-97CA-4588-A88F-28B5500140A5}" type="sibTrans" cxnId="{E11D79AD-BE20-46E4-A993-1AF76E4B8E92}">
      <dgm:prSet/>
      <dgm:spPr/>
      <dgm:t>
        <a:bodyPr/>
        <a:lstStyle/>
        <a:p>
          <a:endParaRPr lang="en-US"/>
        </a:p>
      </dgm:t>
    </dgm:pt>
    <dgm:pt modelId="{0D096644-068C-4676-8B0A-AB5798BE9A5D}">
      <dgm:prSet phldrT="[Text]"/>
      <dgm:spPr/>
      <dgm:t>
        <a:bodyPr/>
        <a:lstStyle/>
        <a:p>
          <a:r>
            <a:rPr lang="en-US" dirty="0"/>
            <a:t>End of Technical</a:t>
          </a:r>
        </a:p>
        <a:p>
          <a:r>
            <a:rPr lang="en-US" dirty="0"/>
            <a:t>Activities for most CEAs</a:t>
          </a:r>
        </a:p>
      </dgm:t>
    </dgm:pt>
    <dgm:pt modelId="{15521BBA-5E0E-459A-B62C-0A87B571C3D1}" type="parTrans" cxnId="{194944ED-F58E-4368-B61B-8BA05FE4A53D}">
      <dgm:prSet/>
      <dgm:spPr/>
      <dgm:t>
        <a:bodyPr/>
        <a:lstStyle/>
        <a:p>
          <a:endParaRPr lang="en-US"/>
        </a:p>
      </dgm:t>
    </dgm:pt>
    <dgm:pt modelId="{1A427654-ACFE-454C-B8DD-3A2E0114D429}" type="sibTrans" cxnId="{194944ED-F58E-4368-B61B-8BA05FE4A53D}">
      <dgm:prSet/>
      <dgm:spPr/>
      <dgm:t>
        <a:bodyPr/>
        <a:lstStyle/>
        <a:p>
          <a:endParaRPr lang="en-US"/>
        </a:p>
      </dgm:t>
    </dgm:pt>
    <dgm:pt modelId="{3D670C33-8504-436B-B8DD-6DAEF22EDDDD}" type="pres">
      <dgm:prSet presAssocID="{6505DF98-6B73-44D3-8B31-3C45C48045D6}" presName="CompostProcess" presStyleCnt="0">
        <dgm:presLayoutVars>
          <dgm:dir/>
          <dgm:resizeHandles val="exact"/>
        </dgm:presLayoutVars>
      </dgm:prSet>
      <dgm:spPr/>
    </dgm:pt>
    <dgm:pt modelId="{A9E27AE5-03FA-4E37-968E-C27851C0556C}" type="pres">
      <dgm:prSet presAssocID="{6505DF98-6B73-44D3-8B31-3C45C48045D6}" presName="arrow" presStyleLbl="bgShp" presStyleIdx="0" presStyleCnt="1" custLinFactNeighborX="298"/>
      <dgm:spPr/>
    </dgm:pt>
    <dgm:pt modelId="{25519C20-472F-45B2-87E3-3A5FA49E9EF0}" type="pres">
      <dgm:prSet presAssocID="{6505DF98-6B73-44D3-8B31-3C45C48045D6}" presName="linearProcess" presStyleCnt="0"/>
      <dgm:spPr/>
    </dgm:pt>
    <dgm:pt modelId="{9BC8195D-BA0D-4855-9946-5686B346A01B}" type="pres">
      <dgm:prSet presAssocID="{E225A155-263F-44C6-851F-5632133597A3}" presName="textNode" presStyleLbl="node1" presStyleIdx="0" presStyleCnt="4" custLinFactNeighborX="-1569" custLinFactNeighborY="1328">
        <dgm:presLayoutVars>
          <dgm:bulletEnabled val="1"/>
        </dgm:presLayoutVars>
      </dgm:prSet>
      <dgm:spPr/>
    </dgm:pt>
    <dgm:pt modelId="{A7AA5828-DF86-4EAE-8CD6-1C6599F731E7}" type="pres">
      <dgm:prSet presAssocID="{48DB31F8-EE29-4C7A-AC78-34C1167D05CC}" presName="sibTrans" presStyleCnt="0"/>
      <dgm:spPr/>
    </dgm:pt>
    <dgm:pt modelId="{75A3ADA2-E369-4930-B69E-E6574F8840F8}" type="pres">
      <dgm:prSet presAssocID="{0D096644-068C-4676-8B0A-AB5798BE9A5D}" presName="textNode" presStyleLbl="node1" presStyleIdx="1" presStyleCnt="4">
        <dgm:presLayoutVars>
          <dgm:bulletEnabled val="1"/>
        </dgm:presLayoutVars>
      </dgm:prSet>
      <dgm:spPr/>
    </dgm:pt>
    <dgm:pt modelId="{B009BAE0-7DA4-4403-8BEE-D0740A96B150}" type="pres">
      <dgm:prSet presAssocID="{1A427654-ACFE-454C-B8DD-3A2E0114D429}" presName="sibTrans" presStyleCnt="0"/>
      <dgm:spPr/>
    </dgm:pt>
    <dgm:pt modelId="{68FDAA99-DF71-4F38-A762-ABB3F7D46DC8}" type="pres">
      <dgm:prSet presAssocID="{6E82717A-FB90-49DE-8EDA-C6DC69C742DF}" presName="textNode" presStyleLbl="node1" presStyleIdx="2" presStyleCnt="4" custScaleX="101951">
        <dgm:presLayoutVars>
          <dgm:bulletEnabled val="1"/>
        </dgm:presLayoutVars>
      </dgm:prSet>
      <dgm:spPr/>
    </dgm:pt>
    <dgm:pt modelId="{BC8DC05D-AFEA-449E-AA89-1C0D2E4B02FB}" type="pres">
      <dgm:prSet presAssocID="{980DB8DB-0DD3-4823-B3DA-C0E929C7BB23}" presName="sibTrans" presStyleCnt="0"/>
      <dgm:spPr/>
    </dgm:pt>
    <dgm:pt modelId="{0965D83E-036F-433E-8E01-4F17B2CCD950}" type="pres">
      <dgm:prSet presAssocID="{18DC8138-786B-46D8-A52B-34745E428F8F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A2CD4649-5CD8-47C2-AA6A-D8E28DE681F9}" type="presOf" srcId="{6E82717A-FB90-49DE-8EDA-C6DC69C742DF}" destId="{68FDAA99-DF71-4F38-A762-ABB3F7D46DC8}" srcOrd="0" destOrd="0" presId="urn:microsoft.com/office/officeart/2005/8/layout/hProcess9"/>
    <dgm:cxn modelId="{E3C2D158-199C-4C3E-9E95-FA89C289019F}" type="presOf" srcId="{E225A155-263F-44C6-851F-5632133597A3}" destId="{9BC8195D-BA0D-4855-9946-5686B346A01B}" srcOrd="0" destOrd="0" presId="urn:microsoft.com/office/officeart/2005/8/layout/hProcess9"/>
    <dgm:cxn modelId="{77041B60-0C78-4548-B41B-270C5F72BA7B}" type="presOf" srcId="{6505DF98-6B73-44D3-8B31-3C45C48045D6}" destId="{3D670C33-8504-436B-B8DD-6DAEF22EDDDD}" srcOrd="0" destOrd="0" presId="urn:microsoft.com/office/officeart/2005/8/layout/hProcess9"/>
    <dgm:cxn modelId="{799FA7A8-E959-4BAD-BB45-7068B69E0F17}" srcId="{6505DF98-6B73-44D3-8B31-3C45C48045D6}" destId="{6E82717A-FB90-49DE-8EDA-C6DC69C742DF}" srcOrd="2" destOrd="0" parTransId="{9389261C-217E-403D-A221-595044DE39E4}" sibTransId="{980DB8DB-0DD3-4823-B3DA-C0E929C7BB23}"/>
    <dgm:cxn modelId="{307E19AB-6939-44C2-80D7-DA64FA97F538}" type="presOf" srcId="{0D096644-068C-4676-8B0A-AB5798BE9A5D}" destId="{75A3ADA2-E369-4930-B69E-E6574F8840F8}" srcOrd="0" destOrd="0" presId="urn:microsoft.com/office/officeart/2005/8/layout/hProcess9"/>
    <dgm:cxn modelId="{E11D79AD-BE20-46E4-A993-1AF76E4B8E92}" srcId="{6505DF98-6B73-44D3-8B31-3C45C48045D6}" destId="{18DC8138-786B-46D8-A52B-34745E428F8F}" srcOrd="3" destOrd="0" parTransId="{1D258843-29B2-4EAF-9E82-202A4D9067E4}" sibTransId="{8A316591-97CA-4588-A88F-28B5500140A5}"/>
    <dgm:cxn modelId="{667B3DE4-EC71-481F-886C-D0892901655F}" type="presOf" srcId="{18DC8138-786B-46D8-A52B-34745E428F8F}" destId="{0965D83E-036F-433E-8E01-4F17B2CCD950}" srcOrd="0" destOrd="0" presId="urn:microsoft.com/office/officeart/2005/8/layout/hProcess9"/>
    <dgm:cxn modelId="{FE1A37E9-C9D2-4257-9AD5-4979DBD320F0}" srcId="{6505DF98-6B73-44D3-8B31-3C45C48045D6}" destId="{E225A155-263F-44C6-851F-5632133597A3}" srcOrd="0" destOrd="0" parTransId="{C030D5EC-45D5-4D43-BEAD-A334AAB5EDE6}" sibTransId="{48DB31F8-EE29-4C7A-AC78-34C1167D05CC}"/>
    <dgm:cxn modelId="{194944ED-F58E-4368-B61B-8BA05FE4A53D}" srcId="{6505DF98-6B73-44D3-8B31-3C45C48045D6}" destId="{0D096644-068C-4676-8B0A-AB5798BE9A5D}" srcOrd="1" destOrd="0" parTransId="{15521BBA-5E0E-459A-B62C-0A87B571C3D1}" sibTransId="{1A427654-ACFE-454C-B8DD-3A2E0114D429}"/>
    <dgm:cxn modelId="{C8AEFE2A-F162-4838-AD77-0BFD124B91E5}" type="presParOf" srcId="{3D670C33-8504-436B-B8DD-6DAEF22EDDDD}" destId="{A9E27AE5-03FA-4E37-968E-C27851C0556C}" srcOrd="0" destOrd="0" presId="urn:microsoft.com/office/officeart/2005/8/layout/hProcess9"/>
    <dgm:cxn modelId="{A276C6C4-E506-4240-AEB7-7C5F60DB1CFF}" type="presParOf" srcId="{3D670C33-8504-436B-B8DD-6DAEF22EDDDD}" destId="{25519C20-472F-45B2-87E3-3A5FA49E9EF0}" srcOrd="1" destOrd="0" presId="urn:microsoft.com/office/officeart/2005/8/layout/hProcess9"/>
    <dgm:cxn modelId="{57AE41D8-7C8F-4792-B010-8EE6F3E7E892}" type="presParOf" srcId="{25519C20-472F-45B2-87E3-3A5FA49E9EF0}" destId="{9BC8195D-BA0D-4855-9946-5686B346A01B}" srcOrd="0" destOrd="0" presId="urn:microsoft.com/office/officeart/2005/8/layout/hProcess9"/>
    <dgm:cxn modelId="{1840F34A-F2E4-439A-A766-BC45CA4E9174}" type="presParOf" srcId="{25519C20-472F-45B2-87E3-3A5FA49E9EF0}" destId="{A7AA5828-DF86-4EAE-8CD6-1C6599F731E7}" srcOrd="1" destOrd="0" presId="urn:microsoft.com/office/officeart/2005/8/layout/hProcess9"/>
    <dgm:cxn modelId="{F0F42E44-C165-468E-86BD-22E7A66180BF}" type="presParOf" srcId="{25519C20-472F-45B2-87E3-3A5FA49E9EF0}" destId="{75A3ADA2-E369-4930-B69E-E6574F8840F8}" srcOrd="2" destOrd="0" presId="urn:microsoft.com/office/officeart/2005/8/layout/hProcess9"/>
    <dgm:cxn modelId="{D12B18BA-A256-4CEE-8A07-1AF176B95886}" type="presParOf" srcId="{25519C20-472F-45B2-87E3-3A5FA49E9EF0}" destId="{B009BAE0-7DA4-4403-8BEE-D0740A96B150}" srcOrd="3" destOrd="0" presId="urn:microsoft.com/office/officeart/2005/8/layout/hProcess9"/>
    <dgm:cxn modelId="{C63AEC17-BDE8-4EE2-A0C5-D0E1CC539003}" type="presParOf" srcId="{25519C20-472F-45B2-87E3-3A5FA49E9EF0}" destId="{68FDAA99-DF71-4F38-A762-ABB3F7D46DC8}" srcOrd="4" destOrd="0" presId="urn:microsoft.com/office/officeart/2005/8/layout/hProcess9"/>
    <dgm:cxn modelId="{58D6328F-2572-42FC-9511-0C8D7D192F04}" type="presParOf" srcId="{25519C20-472F-45B2-87E3-3A5FA49E9EF0}" destId="{BC8DC05D-AFEA-449E-AA89-1C0D2E4B02FB}" srcOrd="5" destOrd="0" presId="urn:microsoft.com/office/officeart/2005/8/layout/hProcess9"/>
    <dgm:cxn modelId="{6BC539A6-58BE-411A-9CD7-DE86F9EADD2E}" type="presParOf" srcId="{25519C20-472F-45B2-87E3-3A5FA49E9EF0}" destId="{0965D83E-036F-433E-8E01-4F17B2CCD95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044997-7321-4F35-9B7C-D9EB23F6D08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0104284-5322-4C57-BFAD-FE7C3B7D8A92}">
      <dgm:prSet phldrT="[Text]" custT="1"/>
      <dgm:spPr/>
      <dgm:t>
        <a:bodyPr/>
        <a:lstStyle/>
        <a:p>
          <a:r>
            <a:rPr lang="en-US" sz="2000" dirty="0"/>
            <a:t>Start of Project</a:t>
          </a:r>
        </a:p>
      </dgm:t>
    </dgm:pt>
    <dgm:pt modelId="{93999804-8850-46C6-BB3A-A782E3BED97F}" type="parTrans" cxnId="{2829DD0E-5729-4F7A-A187-C27523488D7E}">
      <dgm:prSet/>
      <dgm:spPr/>
      <dgm:t>
        <a:bodyPr/>
        <a:lstStyle/>
        <a:p>
          <a:endParaRPr lang="en-US"/>
        </a:p>
      </dgm:t>
    </dgm:pt>
    <dgm:pt modelId="{32E091F9-E59C-4F14-8E66-1C9980929ADA}" type="sibTrans" cxnId="{2829DD0E-5729-4F7A-A187-C27523488D7E}">
      <dgm:prSet/>
      <dgm:spPr/>
      <dgm:t>
        <a:bodyPr/>
        <a:lstStyle/>
        <a:p>
          <a:endParaRPr lang="en-US"/>
        </a:p>
      </dgm:t>
    </dgm:pt>
    <dgm:pt modelId="{1A1F68CD-9BB4-4ED5-8A81-83FA16B2FF5D}">
      <dgm:prSet phldrT="[Text]" custT="1"/>
      <dgm:spPr/>
      <dgm:t>
        <a:bodyPr/>
        <a:lstStyle/>
        <a:p>
          <a:r>
            <a:rPr lang="en-US" sz="2000" dirty="0"/>
            <a:t>End of Administrative Closure for CEAs &amp; end of PCU technical activities</a:t>
          </a:r>
        </a:p>
      </dgm:t>
    </dgm:pt>
    <dgm:pt modelId="{8ABCE87B-376D-48AB-8A07-5583DE769228}" type="parTrans" cxnId="{A86AF0CB-2239-4060-B497-271635A6B66F}">
      <dgm:prSet/>
      <dgm:spPr/>
      <dgm:t>
        <a:bodyPr/>
        <a:lstStyle/>
        <a:p>
          <a:endParaRPr lang="en-US"/>
        </a:p>
      </dgm:t>
    </dgm:pt>
    <dgm:pt modelId="{8B28A805-4850-44A7-8F39-2F4944AE836B}" type="sibTrans" cxnId="{A86AF0CB-2239-4060-B497-271635A6B66F}">
      <dgm:prSet/>
      <dgm:spPr/>
      <dgm:t>
        <a:bodyPr/>
        <a:lstStyle/>
        <a:p>
          <a:endParaRPr lang="en-US"/>
        </a:p>
      </dgm:t>
    </dgm:pt>
    <dgm:pt modelId="{AA4BB102-BF69-482C-A236-99932EBF0329}">
      <dgm:prSet phldrT="[Text]" custT="1"/>
      <dgm:spPr/>
      <dgm:t>
        <a:bodyPr/>
        <a:lstStyle/>
        <a:p>
          <a:r>
            <a:rPr lang="en-US" sz="2000" dirty="0"/>
            <a:t>Administrative</a:t>
          </a:r>
          <a:r>
            <a:rPr lang="en-US" sz="2000" baseline="0" dirty="0"/>
            <a:t> Closure of CLME+ Project</a:t>
          </a:r>
        </a:p>
        <a:p>
          <a:r>
            <a:rPr lang="en-US" sz="2000" baseline="0" dirty="0"/>
            <a:t>&amp; Project </a:t>
          </a:r>
        </a:p>
        <a:p>
          <a:r>
            <a:rPr lang="en-US" sz="2000" baseline="0" dirty="0"/>
            <a:t>Closure</a:t>
          </a:r>
          <a:endParaRPr lang="en-US" sz="2000" dirty="0"/>
        </a:p>
      </dgm:t>
    </dgm:pt>
    <dgm:pt modelId="{72E5F457-4429-42E7-B940-0BB950344C92}" type="parTrans" cxnId="{7EC84D09-FB3C-401A-ABE7-A5C06645731A}">
      <dgm:prSet/>
      <dgm:spPr/>
      <dgm:t>
        <a:bodyPr/>
        <a:lstStyle/>
        <a:p>
          <a:endParaRPr lang="en-US"/>
        </a:p>
      </dgm:t>
    </dgm:pt>
    <dgm:pt modelId="{7A59A772-597B-4815-85F4-0E8AFF89B1F1}" type="sibTrans" cxnId="{7EC84D09-FB3C-401A-ABE7-A5C06645731A}">
      <dgm:prSet/>
      <dgm:spPr/>
      <dgm:t>
        <a:bodyPr/>
        <a:lstStyle/>
        <a:p>
          <a:endParaRPr lang="en-US"/>
        </a:p>
      </dgm:t>
    </dgm:pt>
    <dgm:pt modelId="{7A44EDB2-4ACC-4B4D-A41C-D25F24702242}">
      <dgm:prSet phldrT="[Text]" custT="1"/>
      <dgm:spPr/>
      <dgm:t>
        <a:bodyPr/>
        <a:lstStyle/>
        <a:p>
          <a:r>
            <a:rPr lang="en-US" sz="2000" dirty="0"/>
            <a:t>End of Technical</a:t>
          </a:r>
        </a:p>
        <a:p>
          <a:r>
            <a:rPr lang="en-US" sz="2000" dirty="0"/>
            <a:t>Activities for CEAs</a:t>
          </a:r>
        </a:p>
      </dgm:t>
    </dgm:pt>
    <dgm:pt modelId="{CF03EB7F-56A7-412D-9495-AB17C91B80FA}" type="parTrans" cxnId="{BE52E869-3BB6-420D-9A0A-C2CAD6AA2652}">
      <dgm:prSet/>
      <dgm:spPr/>
      <dgm:t>
        <a:bodyPr/>
        <a:lstStyle/>
        <a:p>
          <a:endParaRPr lang="en-US"/>
        </a:p>
      </dgm:t>
    </dgm:pt>
    <dgm:pt modelId="{CD5A7B73-F7F1-42D6-BD0D-C0F1C2485946}" type="sibTrans" cxnId="{BE52E869-3BB6-420D-9A0A-C2CAD6AA2652}">
      <dgm:prSet/>
      <dgm:spPr/>
      <dgm:t>
        <a:bodyPr/>
        <a:lstStyle/>
        <a:p>
          <a:endParaRPr lang="en-US"/>
        </a:p>
      </dgm:t>
    </dgm:pt>
    <dgm:pt modelId="{3CDBA193-F408-4A88-9FBC-DAB381DCB1DE}" type="pres">
      <dgm:prSet presAssocID="{D7044997-7321-4F35-9B7C-D9EB23F6D089}" presName="CompostProcess" presStyleCnt="0">
        <dgm:presLayoutVars>
          <dgm:dir/>
          <dgm:resizeHandles val="exact"/>
        </dgm:presLayoutVars>
      </dgm:prSet>
      <dgm:spPr/>
    </dgm:pt>
    <dgm:pt modelId="{6F73236B-D62A-449E-8FF5-5672B91DFA61}" type="pres">
      <dgm:prSet presAssocID="{D7044997-7321-4F35-9B7C-D9EB23F6D089}" presName="arrow" presStyleLbl="bgShp" presStyleIdx="0" presStyleCnt="1"/>
      <dgm:spPr/>
    </dgm:pt>
    <dgm:pt modelId="{8D139AB7-E728-409E-A4FC-FB2594897A42}" type="pres">
      <dgm:prSet presAssocID="{D7044997-7321-4F35-9B7C-D9EB23F6D089}" presName="linearProcess" presStyleCnt="0"/>
      <dgm:spPr/>
    </dgm:pt>
    <dgm:pt modelId="{A44786F2-E7F8-4C8C-92D7-C6BEA8F38E3B}" type="pres">
      <dgm:prSet presAssocID="{30104284-5322-4C57-BFAD-FE7C3B7D8A92}" presName="textNode" presStyleLbl="node1" presStyleIdx="0" presStyleCnt="4">
        <dgm:presLayoutVars>
          <dgm:bulletEnabled val="1"/>
        </dgm:presLayoutVars>
      </dgm:prSet>
      <dgm:spPr/>
    </dgm:pt>
    <dgm:pt modelId="{43DA603D-B203-4610-9EE7-AE4F3841D6A3}" type="pres">
      <dgm:prSet presAssocID="{32E091F9-E59C-4F14-8E66-1C9980929ADA}" presName="sibTrans" presStyleCnt="0"/>
      <dgm:spPr/>
    </dgm:pt>
    <dgm:pt modelId="{85EC54E0-5C1B-4E4F-BB9A-DC11E2BD405A}" type="pres">
      <dgm:prSet presAssocID="{7A44EDB2-4ACC-4B4D-A41C-D25F24702242}" presName="textNode" presStyleLbl="node1" presStyleIdx="1" presStyleCnt="4">
        <dgm:presLayoutVars>
          <dgm:bulletEnabled val="1"/>
        </dgm:presLayoutVars>
      </dgm:prSet>
      <dgm:spPr/>
    </dgm:pt>
    <dgm:pt modelId="{8924CD43-D10F-45A8-8CE8-345FAC1938EA}" type="pres">
      <dgm:prSet presAssocID="{CD5A7B73-F7F1-42D6-BD0D-C0F1C2485946}" presName="sibTrans" presStyleCnt="0"/>
      <dgm:spPr/>
    </dgm:pt>
    <dgm:pt modelId="{686B8102-710A-49AB-8577-97670ACB385F}" type="pres">
      <dgm:prSet presAssocID="{1A1F68CD-9BB4-4ED5-8A81-83FA16B2FF5D}" presName="textNode" presStyleLbl="node1" presStyleIdx="2" presStyleCnt="4">
        <dgm:presLayoutVars>
          <dgm:bulletEnabled val="1"/>
        </dgm:presLayoutVars>
      </dgm:prSet>
      <dgm:spPr/>
    </dgm:pt>
    <dgm:pt modelId="{6A0FE384-35D2-4F82-9EC0-484978481E6A}" type="pres">
      <dgm:prSet presAssocID="{8B28A805-4850-44A7-8F39-2F4944AE836B}" presName="sibTrans" presStyleCnt="0"/>
      <dgm:spPr/>
    </dgm:pt>
    <dgm:pt modelId="{37DF8760-DD83-4EBA-8A18-E5EDE5FA8195}" type="pres">
      <dgm:prSet presAssocID="{AA4BB102-BF69-482C-A236-99932EBF0329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EC84D09-FB3C-401A-ABE7-A5C06645731A}" srcId="{D7044997-7321-4F35-9B7C-D9EB23F6D089}" destId="{AA4BB102-BF69-482C-A236-99932EBF0329}" srcOrd="3" destOrd="0" parTransId="{72E5F457-4429-42E7-B940-0BB950344C92}" sibTransId="{7A59A772-597B-4815-85F4-0E8AFF89B1F1}"/>
    <dgm:cxn modelId="{2829DD0E-5729-4F7A-A187-C27523488D7E}" srcId="{D7044997-7321-4F35-9B7C-D9EB23F6D089}" destId="{30104284-5322-4C57-BFAD-FE7C3B7D8A92}" srcOrd="0" destOrd="0" parTransId="{93999804-8850-46C6-BB3A-A782E3BED97F}" sibTransId="{32E091F9-E59C-4F14-8E66-1C9980929ADA}"/>
    <dgm:cxn modelId="{BE52E869-3BB6-420D-9A0A-C2CAD6AA2652}" srcId="{D7044997-7321-4F35-9B7C-D9EB23F6D089}" destId="{7A44EDB2-4ACC-4B4D-A41C-D25F24702242}" srcOrd="1" destOrd="0" parTransId="{CF03EB7F-56A7-412D-9495-AB17C91B80FA}" sibTransId="{CD5A7B73-F7F1-42D6-BD0D-C0F1C2485946}"/>
    <dgm:cxn modelId="{F1C24376-CD52-4D19-B0FF-C6F46FDCF460}" type="presOf" srcId="{D7044997-7321-4F35-9B7C-D9EB23F6D089}" destId="{3CDBA193-F408-4A88-9FBC-DAB381DCB1DE}" srcOrd="0" destOrd="0" presId="urn:microsoft.com/office/officeart/2005/8/layout/hProcess9"/>
    <dgm:cxn modelId="{251F6A87-12FB-483F-968E-AED85B88FAF5}" type="presOf" srcId="{30104284-5322-4C57-BFAD-FE7C3B7D8A92}" destId="{A44786F2-E7F8-4C8C-92D7-C6BEA8F38E3B}" srcOrd="0" destOrd="0" presId="urn:microsoft.com/office/officeart/2005/8/layout/hProcess9"/>
    <dgm:cxn modelId="{41E96895-599A-4D6C-99B6-6A4CCE4F82DB}" type="presOf" srcId="{7A44EDB2-4ACC-4B4D-A41C-D25F24702242}" destId="{85EC54E0-5C1B-4E4F-BB9A-DC11E2BD405A}" srcOrd="0" destOrd="0" presId="urn:microsoft.com/office/officeart/2005/8/layout/hProcess9"/>
    <dgm:cxn modelId="{A86AF0CB-2239-4060-B497-271635A6B66F}" srcId="{D7044997-7321-4F35-9B7C-D9EB23F6D089}" destId="{1A1F68CD-9BB4-4ED5-8A81-83FA16B2FF5D}" srcOrd="2" destOrd="0" parTransId="{8ABCE87B-376D-48AB-8A07-5583DE769228}" sibTransId="{8B28A805-4850-44A7-8F39-2F4944AE836B}"/>
    <dgm:cxn modelId="{AA7135DE-E35C-46F5-86E6-712776276DB6}" type="presOf" srcId="{AA4BB102-BF69-482C-A236-99932EBF0329}" destId="{37DF8760-DD83-4EBA-8A18-E5EDE5FA8195}" srcOrd="0" destOrd="0" presId="urn:microsoft.com/office/officeart/2005/8/layout/hProcess9"/>
    <dgm:cxn modelId="{C9B81BE3-48A1-4BDB-B772-0470BA611E92}" type="presOf" srcId="{1A1F68CD-9BB4-4ED5-8A81-83FA16B2FF5D}" destId="{686B8102-710A-49AB-8577-97670ACB385F}" srcOrd="0" destOrd="0" presId="urn:microsoft.com/office/officeart/2005/8/layout/hProcess9"/>
    <dgm:cxn modelId="{CA111833-DBDA-43BE-9216-DCA3C0E0E939}" type="presParOf" srcId="{3CDBA193-F408-4A88-9FBC-DAB381DCB1DE}" destId="{6F73236B-D62A-449E-8FF5-5672B91DFA61}" srcOrd="0" destOrd="0" presId="urn:microsoft.com/office/officeart/2005/8/layout/hProcess9"/>
    <dgm:cxn modelId="{84EA5437-51C6-4887-B647-4C8C5D034054}" type="presParOf" srcId="{3CDBA193-F408-4A88-9FBC-DAB381DCB1DE}" destId="{8D139AB7-E728-409E-A4FC-FB2594897A42}" srcOrd="1" destOrd="0" presId="urn:microsoft.com/office/officeart/2005/8/layout/hProcess9"/>
    <dgm:cxn modelId="{BFE1DB23-FEE1-4135-804A-EA5E9B16C15F}" type="presParOf" srcId="{8D139AB7-E728-409E-A4FC-FB2594897A42}" destId="{A44786F2-E7F8-4C8C-92D7-C6BEA8F38E3B}" srcOrd="0" destOrd="0" presId="urn:microsoft.com/office/officeart/2005/8/layout/hProcess9"/>
    <dgm:cxn modelId="{8114A8B2-B2CE-4D97-8A50-E721C91D87D9}" type="presParOf" srcId="{8D139AB7-E728-409E-A4FC-FB2594897A42}" destId="{43DA603D-B203-4610-9EE7-AE4F3841D6A3}" srcOrd="1" destOrd="0" presId="urn:microsoft.com/office/officeart/2005/8/layout/hProcess9"/>
    <dgm:cxn modelId="{F65D021E-121C-4A50-B0AF-4238F72CB0A8}" type="presParOf" srcId="{8D139AB7-E728-409E-A4FC-FB2594897A42}" destId="{85EC54E0-5C1B-4E4F-BB9A-DC11E2BD405A}" srcOrd="2" destOrd="0" presId="urn:microsoft.com/office/officeart/2005/8/layout/hProcess9"/>
    <dgm:cxn modelId="{182DA136-D122-43DA-AC7F-5A4AAB073217}" type="presParOf" srcId="{8D139AB7-E728-409E-A4FC-FB2594897A42}" destId="{8924CD43-D10F-45A8-8CE8-345FAC1938EA}" srcOrd="3" destOrd="0" presId="urn:microsoft.com/office/officeart/2005/8/layout/hProcess9"/>
    <dgm:cxn modelId="{E7601530-81AA-4A54-A5A7-B2CF70978EA1}" type="presParOf" srcId="{8D139AB7-E728-409E-A4FC-FB2594897A42}" destId="{686B8102-710A-49AB-8577-97670ACB385F}" srcOrd="4" destOrd="0" presId="urn:microsoft.com/office/officeart/2005/8/layout/hProcess9"/>
    <dgm:cxn modelId="{78F3EBE3-F1CE-4C27-9C3E-ABE73AC8CD0A}" type="presParOf" srcId="{8D139AB7-E728-409E-A4FC-FB2594897A42}" destId="{6A0FE384-35D2-4F82-9EC0-484978481E6A}" srcOrd="5" destOrd="0" presId="urn:microsoft.com/office/officeart/2005/8/layout/hProcess9"/>
    <dgm:cxn modelId="{FA42F69C-ED14-4BCC-8D08-AAEDE060582F}" type="presParOf" srcId="{8D139AB7-E728-409E-A4FC-FB2594897A42}" destId="{37DF8760-DD83-4EBA-8A18-E5EDE5FA819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27AE5-03FA-4E37-968E-C27851C0556C}">
      <dsp:nvSpPr>
        <dsp:cNvPr id="0" name=""/>
        <dsp:cNvSpPr/>
      </dsp:nvSpPr>
      <dsp:spPr>
        <a:xfrm>
          <a:off x="651988" y="0"/>
          <a:ext cx="7147796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8195D-BA0D-4855-9946-5686B346A01B}">
      <dsp:nvSpPr>
        <dsp:cNvPr id="0" name=""/>
        <dsp:cNvSpPr/>
      </dsp:nvSpPr>
      <dsp:spPr>
        <a:xfrm>
          <a:off x="0" y="1654384"/>
          <a:ext cx="2016066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Project</a:t>
          </a:r>
          <a:r>
            <a:rPr lang="en-US" sz="2500" kern="1200" baseline="0" dirty="0"/>
            <a:t> Start</a:t>
          </a:r>
          <a:endParaRPr lang="en-US" sz="2500" kern="1200" dirty="0"/>
        </a:p>
      </dsp:txBody>
      <dsp:txXfrm>
        <a:off x="98416" y="1752800"/>
        <a:ext cx="1819234" cy="1970634"/>
      </dsp:txXfrm>
    </dsp:sp>
    <dsp:sp modelId="{75A3ADA2-E369-4930-B69E-E6574F8840F8}">
      <dsp:nvSpPr>
        <dsp:cNvPr id="0" name=""/>
        <dsp:cNvSpPr/>
      </dsp:nvSpPr>
      <dsp:spPr>
        <a:xfrm>
          <a:off x="2118451" y="1625600"/>
          <a:ext cx="2016066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End of Technical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Activities for most CEAs</a:t>
          </a:r>
        </a:p>
      </dsp:txBody>
      <dsp:txXfrm>
        <a:off x="2216867" y="1724016"/>
        <a:ext cx="1819234" cy="1970634"/>
      </dsp:txXfrm>
    </dsp:sp>
    <dsp:sp modelId="{68FDAA99-DF71-4F38-A762-ABB3F7D46DC8}">
      <dsp:nvSpPr>
        <dsp:cNvPr id="0" name=""/>
        <dsp:cNvSpPr/>
      </dsp:nvSpPr>
      <dsp:spPr>
        <a:xfrm>
          <a:off x="4235320" y="1625600"/>
          <a:ext cx="2055399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End of Administrative Closure for CEAs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&amp; end of PCU technical activities</a:t>
          </a:r>
        </a:p>
      </dsp:txBody>
      <dsp:txXfrm>
        <a:off x="4335656" y="1725936"/>
        <a:ext cx="1854727" cy="1966794"/>
      </dsp:txXfrm>
    </dsp:sp>
    <dsp:sp modelId="{0965D83E-036F-433E-8E01-4F17B2CCD950}">
      <dsp:nvSpPr>
        <dsp:cNvPr id="0" name=""/>
        <dsp:cNvSpPr/>
      </dsp:nvSpPr>
      <dsp:spPr>
        <a:xfrm>
          <a:off x="6391523" y="1625600"/>
          <a:ext cx="2016066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Administrative</a:t>
          </a:r>
          <a:r>
            <a:rPr lang="en-US" sz="2000" kern="1200" baseline="0" dirty="0"/>
            <a:t> Closure of CLME+ Project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&amp; Project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Closure</a:t>
          </a:r>
          <a:endParaRPr lang="en-US" sz="2000" kern="1200" dirty="0"/>
        </a:p>
      </dsp:txBody>
      <dsp:txXfrm>
        <a:off x="6489939" y="1724016"/>
        <a:ext cx="1819234" cy="1970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3236B-D62A-449E-8FF5-5672B91DFA61}">
      <dsp:nvSpPr>
        <dsp:cNvPr id="0" name=""/>
        <dsp:cNvSpPr/>
      </dsp:nvSpPr>
      <dsp:spPr>
        <a:xfrm>
          <a:off x="693419" y="0"/>
          <a:ext cx="7858760" cy="519735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786F2-E7F8-4C8C-92D7-C6BEA8F38E3B}">
      <dsp:nvSpPr>
        <dsp:cNvPr id="0" name=""/>
        <dsp:cNvSpPr/>
      </dsp:nvSpPr>
      <dsp:spPr>
        <a:xfrm>
          <a:off x="3160" y="1559205"/>
          <a:ext cx="2053173" cy="2078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Start of Project</a:t>
          </a:r>
        </a:p>
      </dsp:txBody>
      <dsp:txXfrm>
        <a:off x="103388" y="1659433"/>
        <a:ext cx="1852717" cy="1878484"/>
      </dsp:txXfrm>
    </dsp:sp>
    <dsp:sp modelId="{85EC54E0-5C1B-4E4F-BB9A-DC11E2BD405A}">
      <dsp:nvSpPr>
        <dsp:cNvPr id="0" name=""/>
        <dsp:cNvSpPr/>
      </dsp:nvSpPr>
      <dsp:spPr>
        <a:xfrm>
          <a:off x="2398528" y="1559205"/>
          <a:ext cx="2053173" cy="2078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End of Technical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Activities for CEAs</a:t>
          </a:r>
        </a:p>
      </dsp:txBody>
      <dsp:txXfrm>
        <a:off x="2498756" y="1659433"/>
        <a:ext cx="1852717" cy="1878484"/>
      </dsp:txXfrm>
    </dsp:sp>
    <dsp:sp modelId="{686B8102-710A-49AB-8577-97670ACB385F}">
      <dsp:nvSpPr>
        <dsp:cNvPr id="0" name=""/>
        <dsp:cNvSpPr/>
      </dsp:nvSpPr>
      <dsp:spPr>
        <a:xfrm>
          <a:off x="4793897" y="1559205"/>
          <a:ext cx="2053173" cy="2078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End of Administrative Closure for CEAs &amp; end of PCU technical activities</a:t>
          </a:r>
        </a:p>
      </dsp:txBody>
      <dsp:txXfrm>
        <a:off x="4894125" y="1659433"/>
        <a:ext cx="1852717" cy="1878484"/>
      </dsp:txXfrm>
    </dsp:sp>
    <dsp:sp modelId="{37DF8760-DD83-4EBA-8A18-E5EDE5FA8195}">
      <dsp:nvSpPr>
        <dsp:cNvPr id="0" name=""/>
        <dsp:cNvSpPr/>
      </dsp:nvSpPr>
      <dsp:spPr>
        <a:xfrm>
          <a:off x="7189266" y="1559205"/>
          <a:ext cx="2053173" cy="2078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Administrative</a:t>
          </a:r>
          <a:r>
            <a:rPr lang="en-US" sz="2000" kern="1200" baseline="0" dirty="0"/>
            <a:t> Closure of CLME+ Project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&amp; Project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Closure</a:t>
          </a:r>
          <a:endParaRPr lang="en-US" sz="2000" kern="1200" dirty="0"/>
        </a:p>
      </dsp:txBody>
      <dsp:txXfrm>
        <a:off x="7289494" y="1659433"/>
        <a:ext cx="1852717" cy="1878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AC602DEB-9CC8-5D45-85C5-639DF9CC27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E3FDDA-83A2-B54B-A98A-61C39373C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6C17B4-2058-494D-AF94-8DA3141E35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BCF0DD-D92F-314C-9402-DA51066BBE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AA620A-DCEE-F949-9BC1-62E79826AD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266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9329-69CB-4614-A898-2D74BF08B038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190CC0-2D78-474F-A891-5CB3E495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C1F51635-BDEA-024A-9083-2E0437B37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7442B84-D72E-9C4A-8E0A-778CBAB23B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F1546-E935-FC4A-B6E1-D1FA72472E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A473E0-96D2-044B-AB0D-3728083AAE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961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9CBD09B8-0E04-2D4C-AF5E-7593EDA563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071E60-4C9E-FF4B-AE10-6A8B1F7F4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761F084-529B-F144-BE27-EED2755A64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0566BC-9E89-2F40-92C0-1345360C5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97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385C374-2E71-BC41-A6AF-AEFCBFD86D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B86034-8B18-C148-886D-F32A68B8B6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66CA00D-16FC-0442-9DCE-EB907842F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76DE6D-056C-164A-8717-8954B41789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83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CBD2D3EE-1DAD-994F-97D7-AB40473DF1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EFA82D-F940-A847-AC6A-84C1FD381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990008D3-DA4C-3D47-BF73-36C2EE2513E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744891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AA1732C-4F4F-574E-AB8E-9BD2B87748F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DB13C757-DF61-4240-A524-4C771E5A7A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7" name="Text Placeholder 38">
            <a:extLst>
              <a:ext uri="{FF2B5EF4-FFF2-40B4-BE49-F238E27FC236}">
                <a16:creationId xmlns:a16="http://schemas.microsoft.com/office/drawing/2014/main" id="{68D7EA10-FFBD-7E43-91B3-3CC3DF43FA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38">
            <a:extLst>
              <a:ext uri="{FF2B5EF4-FFF2-40B4-BE49-F238E27FC236}">
                <a16:creationId xmlns:a16="http://schemas.microsoft.com/office/drawing/2014/main" id="{17855AAF-CBA8-1348-AF44-F0613FEACD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4A440714-ED1F-A046-B4B8-6749C6C571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rgbClr val="7F7F7F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rgbClr val="7F7F7F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rgbClr val="7F7F7F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3ED083-063F-0B4E-B5A5-3595A16A7B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07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21FB76F-F9F6-FD43-A7D5-40B52F8BF8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2BB2B-4FF7-E749-A20B-E57DCC04F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18EDE6-4F32-7E4D-A534-D403E65C59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Table Placeholder 3">
            <a:extLst>
              <a:ext uri="{FF2B5EF4-FFF2-40B4-BE49-F238E27FC236}">
                <a16:creationId xmlns:a16="http://schemas.microsoft.com/office/drawing/2014/main" id="{824CDB4F-3207-BF46-9B70-B0B64C7BBB1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88029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33E9ADC-65DF-0B45-B5D5-55E466834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748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15C6D9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15C6D9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15C6D9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42182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A34C6F4-08B4-3040-8D27-AB6119CB84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C7F3B2-1D80-0846-9F7A-526DA3AB2B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8">
            <a:extLst>
              <a:ext uri="{FF2B5EF4-FFF2-40B4-BE49-F238E27FC236}">
                <a16:creationId xmlns:a16="http://schemas.microsoft.com/office/drawing/2014/main" id="{AE51546B-160A-6A40-B1A1-CEFF98D78A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AE0ABD9-949C-9A47-827E-5D2BD41DD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8A6E7-53CD-0846-AB50-1E44D18292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31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E4499-F299-024B-B31A-C732C4BEF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CFC9E928-8794-E647-8917-1C7CBD95D0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20518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0ED4DD-995C-184E-B2DB-8BE2571F8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2000"/>
            <a:ext cx="12233300" cy="147955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2AEF8-3B41-8243-87DC-3F458D7BE4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19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9329-69CB-4614-A898-2D74BF08B038}" type="datetimeFigureOut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190CC0-2D78-474F-A891-5CB3E495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4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78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5E682DF-A9A9-5544-A81B-B24808DAE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>
          <a:xfrm>
            <a:off x="-25400" y="1495425"/>
            <a:ext cx="12220575" cy="488632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A86BCA-0C02-AC4F-8A5C-1D4B121A9079}"/>
              </a:ext>
            </a:extLst>
          </p:cNvPr>
          <p:cNvGrpSpPr/>
          <p:nvPr/>
        </p:nvGrpSpPr>
        <p:grpSpPr>
          <a:xfrm>
            <a:off x="3022464" y="477837"/>
            <a:ext cx="7799442" cy="6267528"/>
            <a:chOff x="3022464" y="477837"/>
            <a:chExt cx="7799442" cy="62675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8C2E09-D6BB-2846-9439-4347B1C387E2}"/>
                </a:ext>
              </a:extLst>
            </p:cNvPr>
            <p:cNvSpPr txBox="1"/>
            <p:nvPr/>
          </p:nvSpPr>
          <p:spPr bwMode="auto">
            <a:xfrm>
              <a:off x="3022464" y="6506838"/>
              <a:ext cx="7179747" cy="23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Catalyzing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implementation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of the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Strategic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Action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Programme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for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the Caribbean and North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Brazil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Shelf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LME’s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(2015-2020)</a:t>
              </a:r>
              <a:endParaRPr lang="en-US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73720BCF-478D-9941-966C-1179F1DEB549}"/>
                </a:ext>
              </a:extLst>
            </p:cNvPr>
            <p:cNvSpPr txBox="1"/>
            <p:nvPr/>
          </p:nvSpPr>
          <p:spPr>
            <a:xfrm>
              <a:off x="8663802" y="477837"/>
              <a:ext cx="2158104" cy="27463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r">
                <a:lnSpc>
                  <a:spcPct val="114000"/>
                </a:lnSpc>
                <a:spcBef>
                  <a:spcPts val="0"/>
                </a:spcBef>
                <a:spcAft>
                  <a:spcPts val="900"/>
                </a:spcAft>
                <a:defRPr/>
              </a:pPr>
              <a:endParaRPr lang="en-US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31BA48E-CA5D-C94B-8847-33D0C6DD12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300" y="2231999"/>
            <a:ext cx="12233300" cy="2999219"/>
          </a:xfrm>
          <a:solidFill>
            <a:srgbClr val="7F7F7F">
              <a:alpha val="50000"/>
            </a:srgbClr>
          </a:solidFill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AGENDA ITEM 5 – OVERALL PROJECT IMPLEMENATATION STATUS :</a:t>
            </a:r>
          </a:p>
          <a:p>
            <a:pPr algn="ctr"/>
            <a:r>
              <a:rPr lang="en-US" dirty="0"/>
              <a:t>TECHNICAL IMPLEMENTATION OVERVIEW</a:t>
            </a:r>
          </a:p>
          <a:p>
            <a:pPr algn="ctr"/>
            <a:endParaRPr lang="en-US" dirty="0"/>
          </a:p>
          <a:p>
            <a:pPr algn="ctr"/>
            <a:r>
              <a:rPr lang="en-US" sz="2000" dirty="0"/>
              <a:t>Second UNDP/GEF CLME+ Project Steering Committee Meeting</a:t>
            </a:r>
          </a:p>
          <a:p>
            <a:pPr algn="ctr"/>
            <a:r>
              <a:rPr lang="en-US" sz="2000" dirty="0"/>
              <a:t>18- 20 June</a:t>
            </a:r>
          </a:p>
          <a:p>
            <a:pPr algn="ctr"/>
            <a:r>
              <a:rPr lang="en-US" sz="2000" dirty="0"/>
              <a:t>Panama City</a:t>
            </a:r>
          </a:p>
          <a:p>
            <a:pPr algn="ctr"/>
            <a:endParaRPr lang="en-US" sz="2000" dirty="0"/>
          </a:p>
          <a:p>
            <a:endParaRPr lang="en-US" dirty="0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AD1FA98A-D6E0-6648-A839-749DE510D1FC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57818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0811" y="1628552"/>
            <a:ext cx="9782908" cy="42087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Output 1.1 - Permanent Policy Coordination Mechanism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Output 1.5 – Sustainable Financing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Output 2.2 – Private Sector Action </a:t>
            </a:r>
            <a:r>
              <a:rPr lang="en-US" sz="2400" b="0" dirty="0" err="1"/>
              <a:t>Programme</a:t>
            </a: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738281" y="38734"/>
            <a:ext cx="4253707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High Risk Activities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0811" y="759403"/>
            <a:ext cx="665666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PCU responsible activities with potential additional Risks for Delay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811" y="2799975"/>
            <a:ext cx="10228522" cy="12926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</a:rPr>
              <a:t>FLAGSHIP CLME+ PROJECT OUTPUT-</a:t>
            </a:r>
            <a:r>
              <a:rPr lang="en-US" sz="2000" dirty="0">
                <a:solidFill>
                  <a:srgbClr val="FF0000"/>
                </a:solidFill>
              </a:rPr>
              <a:t> limited buy-in from and participation by CLME+ countries in this process would make it very difficult to achieve the consensus on the PPCM at the last CLME+ PSC slated for first trimester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8281" y="4949201"/>
            <a:ext cx="1027105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Delays on the PCU end in relation to commencing the procurement process for this due to </a:t>
            </a:r>
            <a:r>
              <a:rPr lang="en-US" sz="2000" b="1" dirty="0">
                <a:solidFill>
                  <a:srgbClr val="FF0000"/>
                </a:solidFill>
              </a:rPr>
              <a:t>limitations in PCU capacity and staff turnover/recruitment/procurement challenges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468852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0810" y="1628552"/>
            <a:ext cx="10750199" cy="42087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Output 5.2 and 5.3 – CLME+ SAP Implementation M&amp;E and State of Marine Environment and Associated Economies Reporting Mechanism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780810" y="13366"/>
            <a:ext cx="4200544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High Risk Activities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3340" y="780977"/>
            <a:ext cx="449293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Activities with potential additional Risks for Delay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3767" y="3124268"/>
            <a:ext cx="10281684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FLAGSHIP CLME+ PROJECT OUTPUT.</a:t>
            </a:r>
            <a:r>
              <a:rPr lang="en-US" sz="2000" dirty="0">
                <a:solidFill>
                  <a:srgbClr val="FF0000"/>
                </a:solidFill>
              </a:rPr>
              <a:t>  Initial recruitment did not lead to expected progress. Some additional challenges with new recruitment processes further increased risks. Buy-in and ownership demands that the development process is aligned with the timeline of established governance processes.  Further delays detrimental to successful delivery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229137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112" y="824023"/>
            <a:ext cx="12004158" cy="59862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Unforeseen delays </a:t>
            </a:r>
          </a:p>
          <a:p>
            <a:endParaRPr lang="en-US" sz="11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Finalizing the co-executing agreements with co-executing partners (esp. inception phase &amp; year 1)</a:t>
            </a:r>
          </a:p>
          <a:p>
            <a:pPr lvl="1"/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 the execution of project activities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 result of limited (human) capacity within the PCU and co-executing agencies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Staff turnover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Amount of time taken to recruit staff within the PCU and co-executing agencies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Steep learning curve &amp; time required to obtain a clear understanding of the scope of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Impact of Delays</a:t>
            </a:r>
          </a:p>
          <a:p>
            <a:pPr lvl="2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Has resulted in the reduction of the timeline of the execution of some project activities by as much as 50% of original time line in some instances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Increases the risk of unsuccessful/timely completion of some project activities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Increases the risk that there will not be ownership of project outputs, affecting in turn sustainability 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22275" y="46734"/>
            <a:ext cx="285484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957165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87" y="42530"/>
            <a:ext cx="2482702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30" y="779130"/>
            <a:ext cx="12149469" cy="59093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Absence of a Communications Specialist, for months, within the PCU made it difficult to implement the CLME+ Communications Strategy; project requiring non-traditional approach </a:t>
            </a:r>
            <a:r>
              <a:rPr lang="en-US" sz="2400" i="1" dirty="0"/>
              <a:t>(internal vs external communication)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Delays with the recruitment of a Communications Specialist made it difficult to communicate regularly with National Focal Points. </a:t>
            </a:r>
            <a:endParaRPr lang="en-US" sz="2400" i="1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different focal points (CLME+ Project, Project Partners) involved in the implementation and endorsement of CLME+ Project activities &amp;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Insufficient communication occurring inter-</a:t>
            </a:r>
            <a:r>
              <a:rPr lang="en-US" sz="2400" dirty="0" err="1"/>
              <a:t>sectorally</a:t>
            </a:r>
            <a:r>
              <a:rPr lang="en-US" sz="2400" dirty="0"/>
              <a:t> at the national level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Languages and translation of technical language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Perceived limited awareness (or interest) in the CLME+ SAP and its implementation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Bureaucracy and administrative complications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31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4024"/>
            <a:ext cx="12078586" cy="61863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De facto </a:t>
            </a:r>
            <a:r>
              <a:rPr lang="en-US" sz="2400" dirty="0"/>
              <a:t>pre-agreement by PEG on</a:t>
            </a:r>
            <a:r>
              <a:rPr lang="en-US" sz="2400" i="1" dirty="0"/>
              <a:t> </a:t>
            </a:r>
            <a:r>
              <a:rPr lang="en-US" sz="2400" dirty="0"/>
              <a:t>4 month extension to respond to delays in finalizing co-executing agreements (to be endorsed by PSC)</a:t>
            </a:r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However </a:t>
            </a:r>
            <a:r>
              <a:rPr lang="en-US" sz="2400" i="1" dirty="0"/>
              <a:t>de facto </a:t>
            </a:r>
            <a:r>
              <a:rPr lang="en-US" sz="2400" dirty="0"/>
              <a:t>extension not formalized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Change in UNDP and UNOPS administrative policies allow for only one no-cost extension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Understood CLME+ Project end date August 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Analysis of Project activity delays with PEG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Before formally processing extension: first confirm that this extension is sufficient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Introduction by CLME+ Project Coordination Unit of an online project planning and implementation monitoring tool based on “</a:t>
            </a:r>
            <a:r>
              <a:rPr lang="en-US" sz="2400" dirty="0" err="1"/>
              <a:t>Smartsheet</a:t>
            </a:r>
            <a:r>
              <a:rPr lang="en-US" sz="2400" dirty="0"/>
              <a:t>” project management software</a:t>
            </a:r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 Steering Committee, PCU, and PEG can continuously monitor progress with project implementation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2274" y="37214"/>
            <a:ext cx="24135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Responses</a:t>
            </a:r>
          </a:p>
        </p:txBody>
      </p:sp>
    </p:spTree>
    <p:extLst>
      <p:ext uri="{BB962C8B-B14F-4D97-AF65-F5344CB8AC3E}">
        <p14:creationId xmlns:p14="http://schemas.microsoft.com/office/powerpoint/2010/main" val="3547798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1700" y="107961"/>
            <a:ext cx="3610435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“Existing” Timeline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17324034"/>
              </p:ext>
            </p:extLst>
          </p:nvPr>
        </p:nvGraphicFramePr>
        <p:xfrm>
          <a:off x="914400" y="940981"/>
          <a:ext cx="9245600" cy="51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93804" y="4593265"/>
            <a:ext cx="192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December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6679" y="4572000"/>
            <a:ext cx="131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April 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43260" y="4572000"/>
            <a:ext cx="143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August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7549" y="4593265"/>
            <a:ext cx="161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2015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214364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382" y="1095154"/>
            <a:ext cx="11057860" cy="48013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Ensure enhanced communications on CLME+ Project and SAP to CLME+ NFPs and other stakeholders to ensure increased awareness, buy-in and ownership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Expedite project execution and intensify tracking and monitoring on project activities (from 6-monthly to 3-monthly)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Flag developing and new risk immediately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Re-evaluate implementation progress by year end, and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Evaluate and submit for approval by the PSC (inter-</a:t>
            </a:r>
            <a:r>
              <a:rPr lang="en-US" sz="2400" dirty="0" err="1"/>
              <a:t>sessionally</a:t>
            </a:r>
            <a:r>
              <a:rPr lang="en-US" sz="2400" dirty="0"/>
              <a:t>) any corrective measures that may become necessary (and that require PSC approval)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4792" y="74427"/>
            <a:ext cx="453478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Recommendations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1413330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7753550-8BED-384B-B9CE-91C7180866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44" b="2334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22576-E217-AA44-B00F-9F8ECF6DD0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7F7F7F">
              <a:alpha val="50000"/>
            </a:srgbClr>
          </a:solidFill>
          <a:ln>
            <a:noFill/>
          </a:ln>
        </p:spPr>
        <p:txBody>
          <a:bodyPr/>
          <a:lstStyle/>
          <a:p>
            <a:r>
              <a:rPr lang="en-US" sz="3600" b="1" dirty="0"/>
              <a:t>THANK YOU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E312BE-E52A-E544-A9F4-BD430A9AE8C0}"/>
              </a:ext>
            </a:extLst>
          </p:cNvPr>
          <p:cNvGrpSpPr/>
          <p:nvPr/>
        </p:nvGrpSpPr>
        <p:grpSpPr>
          <a:xfrm>
            <a:off x="3022464" y="477837"/>
            <a:ext cx="8857382" cy="6267528"/>
            <a:chOff x="3022464" y="477837"/>
            <a:chExt cx="8857382" cy="62675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56C655-C6A6-A240-B643-4DB5169AA4F7}"/>
                </a:ext>
              </a:extLst>
            </p:cNvPr>
            <p:cNvSpPr txBox="1"/>
            <p:nvPr/>
          </p:nvSpPr>
          <p:spPr bwMode="auto">
            <a:xfrm>
              <a:off x="3022464" y="6506838"/>
              <a:ext cx="7179747" cy="23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Catalyzing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implementation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of the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Strategic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Action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Programme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for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the Caribbean and North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Brazil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Shelf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</a:t>
              </a:r>
              <a:r>
                <a:rPr lang="es-CO" sz="925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LME’s</a:t>
              </a:r>
              <a:r>
                <a:rPr lang="es-CO" sz="925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Heavy" charset="0"/>
                  <a:ea typeface="Avenir Heavy" charset="0"/>
                  <a:cs typeface="Avenir Heavy" charset="0"/>
                </a:rPr>
                <a:t> (2015-2020)</a:t>
              </a:r>
              <a:endParaRPr lang="en-US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B92D9F6D-139B-B049-80C4-B31592259114}"/>
                </a:ext>
              </a:extLst>
            </p:cNvPr>
            <p:cNvSpPr txBox="1"/>
            <p:nvPr/>
          </p:nvSpPr>
          <p:spPr>
            <a:xfrm>
              <a:off x="9721742" y="477837"/>
              <a:ext cx="2158104" cy="27463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/>
            <a:lstStyle/>
            <a:p>
              <a:pPr algn="r">
                <a:lnSpc>
                  <a:spcPct val="114000"/>
                </a:lnSpc>
                <a:spcBef>
                  <a:spcPts val="0"/>
                </a:spcBef>
                <a:spcAft>
                  <a:spcPts val="900"/>
                </a:spcAft>
                <a:defRPr/>
              </a:pPr>
              <a:endParaRPr lang="en-US" sz="105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Box 10">
            <a:extLst>
              <a:ext uri="{FF2B5EF4-FFF2-40B4-BE49-F238E27FC236}">
                <a16:creationId xmlns:a16="http://schemas.microsoft.com/office/drawing/2014/main" id="{0EAC2A94-8FCE-3A4F-A6F5-CA06EFE96F41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94954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622529" y="3968596"/>
            <a:ext cx="11401421" cy="167729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u="sng" dirty="0">
                <a:solidFill>
                  <a:srgbClr val="FFC000"/>
                </a:solidFill>
              </a:rPr>
              <a:t>Objective:</a:t>
            </a:r>
            <a:r>
              <a:rPr lang="en-US" sz="2200" b="1" dirty="0">
                <a:solidFill>
                  <a:srgbClr val="FFC000"/>
                </a:solidFill>
              </a:rPr>
              <a:t>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i="1" dirty="0">
                <a:solidFill>
                  <a:srgbClr val="FFC000"/>
                </a:solidFill>
              </a:rPr>
              <a:t>Facilitating EBM/EAF in the CLME+</a:t>
            </a:r>
            <a:r>
              <a:rPr lang="en-US" sz="2200" b="1" i="1" baseline="30000" dirty="0">
                <a:solidFill>
                  <a:srgbClr val="FFC000"/>
                </a:solidFill>
              </a:rPr>
              <a:t> </a:t>
            </a:r>
            <a:r>
              <a:rPr lang="en-US" sz="2200" b="1" i="1" dirty="0">
                <a:solidFill>
                  <a:srgbClr val="FFC000"/>
                </a:solidFill>
              </a:rPr>
              <a:t> region for the sustainable and climate-resilient provision of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i="1" dirty="0">
                <a:solidFill>
                  <a:srgbClr val="FFC000"/>
                </a:solidFill>
              </a:rPr>
              <a:t>goods and  services from shared living marine resources, in line with the endorsed CLME+ SAP</a:t>
            </a:r>
            <a:r>
              <a:rPr lang="en-US" sz="2200" i="1" dirty="0">
                <a:solidFill>
                  <a:srgbClr val="FFC000"/>
                </a:solidFill>
              </a:rPr>
              <a:t>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3446" y="1860440"/>
            <a:ext cx="10935092" cy="177451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300" b="1" dirty="0">
                <a:solidFill>
                  <a:srgbClr val="0070C0"/>
                </a:solidFill>
              </a:rPr>
              <a:t>CLME+ PROJECT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“Catalysing Implementation of the Strategic Action Programme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for the Sustainable Management of shared Living Marine Resources </a:t>
            </a:r>
          </a:p>
          <a:p>
            <a:pPr algn="ctr"/>
            <a:r>
              <a:rPr lang="en-GB" sz="2400" b="1" dirty="0">
                <a:solidFill>
                  <a:srgbClr val="0070C0"/>
                </a:solidFill>
              </a:rPr>
              <a:t>in the Caribbean and North Brazil Shelf Large Marine Ecosystems”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9" y="35169"/>
            <a:ext cx="2989767" cy="1358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933" y="35169"/>
            <a:ext cx="8327138" cy="1725716"/>
          </a:xfrm>
          <a:prstGeom prst="rect">
            <a:avLst/>
          </a:prstGeom>
        </p:spPr>
      </p:pic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415500" y="5566144"/>
            <a:ext cx="1169849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280" y="5979532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02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4" y="67413"/>
            <a:ext cx="4061637" cy="793824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Participating Countries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394" y="1073888"/>
            <a:ext cx="5486402" cy="535531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dirty="0"/>
              <a:t>Antigua and Barbuda</a:t>
            </a:r>
          </a:p>
          <a:p>
            <a:r>
              <a:rPr lang="en-US" dirty="0"/>
              <a:t>Bahamas</a:t>
            </a:r>
          </a:p>
          <a:p>
            <a:r>
              <a:rPr lang="en-US" dirty="0"/>
              <a:t>Barbados</a:t>
            </a:r>
          </a:p>
          <a:p>
            <a:r>
              <a:rPr lang="en-US" dirty="0"/>
              <a:t>Belize</a:t>
            </a:r>
          </a:p>
          <a:p>
            <a:r>
              <a:rPr lang="en-US" dirty="0"/>
              <a:t>Brazil</a:t>
            </a:r>
          </a:p>
          <a:p>
            <a:r>
              <a:rPr lang="en-US" dirty="0"/>
              <a:t>Colombia</a:t>
            </a:r>
          </a:p>
          <a:p>
            <a:r>
              <a:rPr lang="en-US" dirty="0"/>
              <a:t>Costa Rica</a:t>
            </a:r>
          </a:p>
          <a:p>
            <a:r>
              <a:rPr lang="en-US" dirty="0"/>
              <a:t>Dominica</a:t>
            </a:r>
          </a:p>
          <a:p>
            <a:r>
              <a:rPr lang="en-US" dirty="0"/>
              <a:t>Dominican Republic</a:t>
            </a:r>
          </a:p>
          <a:p>
            <a:r>
              <a:rPr lang="en-US" dirty="0"/>
              <a:t>Grenada</a:t>
            </a:r>
          </a:p>
          <a:p>
            <a:r>
              <a:rPr lang="en-US" dirty="0"/>
              <a:t>Guatemala</a:t>
            </a:r>
          </a:p>
          <a:p>
            <a:r>
              <a:rPr lang="en-US" dirty="0"/>
              <a:t>Guyana</a:t>
            </a:r>
          </a:p>
          <a:p>
            <a:r>
              <a:rPr lang="en-US" dirty="0"/>
              <a:t>Haiti</a:t>
            </a:r>
          </a:p>
          <a:p>
            <a:r>
              <a:rPr lang="en-US" dirty="0"/>
              <a:t>Honduras</a:t>
            </a:r>
          </a:p>
          <a:p>
            <a:r>
              <a:rPr lang="en-US" dirty="0"/>
              <a:t>Jamaica</a:t>
            </a:r>
          </a:p>
          <a:p>
            <a:r>
              <a:rPr lang="en-US" dirty="0"/>
              <a:t>Mexico</a:t>
            </a:r>
          </a:p>
          <a:p>
            <a:r>
              <a:rPr lang="en-US" dirty="0"/>
              <a:t>Panama</a:t>
            </a:r>
          </a:p>
          <a:p>
            <a:r>
              <a:rPr lang="en-US" dirty="0"/>
              <a:t>St. Kitts and Nevis</a:t>
            </a:r>
          </a:p>
          <a:p>
            <a:r>
              <a:rPr lang="en-US" dirty="0"/>
              <a:t>Saint Lucia</a:t>
            </a:r>
          </a:p>
          <a:p>
            <a:r>
              <a:rPr lang="en-US" dirty="0"/>
              <a:t>St. Vincent &amp; the Grenadines</a:t>
            </a:r>
          </a:p>
          <a:p>
            <a:r>
              <a:rPr lang="en-US" dirty="0"/>
              <a:t>Suriname</a:t>
            </a:r>
          </a:p>
          <a:p>
            <a:r>
              <a:rPr lang="en-US" dirty="0"/>
              <a:t>Trinidad &amp; Tobago</a:t>
            </a:r>
          </a:p>
          <a:p>
            <a:r>
              <a:rPr lang="en-US" dirty="0"/>
              <a:t>United States of America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1071" y="49761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shows countries which have signed the CLME+ Project Document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4" y="464325"/>
            <a:ext cx="6547467" cy="4351338"/>
          </a:xfrm>
        </p:spPr>
      </p:pic>
    </p:spTree>
    <p:extLst>
      <p:ext uri="{BB962C8B-B14F-4D97-AF65-F5344CB8AC3E}">
        <p14:creationId xmlns:p14="http://schemas.microsoft.com/office/powerpoint/2010/main" val="387420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07112" y="1039425"/>
            <a:ext cx="172819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05336" y="3022208"/>
            <a:ext cx="172819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62306" y="1461370"/>
            <a:ext cx="172819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07470" y="1411929"/>
            <a:ext cx="1728192" cy="13626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9950" y="260648"/>
            <a:ext cx="1064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COMPONENTS (“OUTCOMES”) OF THE CLME+ PROJECT</a:t>
            </a:r>
            <a:endParaRPr lang="es-CO" sz="28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1340" y="1222991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</a:rPr>
              <a:t>ENHANCE THE GOVERNANCE ARRANGEMENTS</a:t>
            </a:r>
            <a:endParaRPr lang="es-CO" sz="1600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4121" y="3049500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BUILD THE CAPACITY TO MAKE EFFECTIVE USE OF THE ENHANCED ARRANGEMENTS</a:t>
            </a:r>
            <a:endParaRPr lang="es-CO" sz="1400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0223" y="1457143"/>
            <a:ext cx="18194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DEMONSTRATE EBM/EAF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</a:rPr>
              <a:t>(prioritize/select – limited $) </a:t>
            </a:r>
            <a:r>
              <a:rPr lang="en-US" sz="1400" dirty="0">
                <a:solidFill>
                  <a:prstClr val="white"/>
                </a:solidFill>
              </a:rPr>
              <a:t>building on results from C1&amp;2</a:t>
            </a:r>
            <a:endParaRPr lang="es-CO" sz="14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9478" y="1412298"/>
            <a:ext cx="1656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FEASIBILITY STUDIES – INVESTMENT NEEDS FOR UPSCALING OF RESULTS</a:t>
            </a:r>
            <a:endParaRPr lang="es-CO" sz="1400" b="1" dirty="0">
              <a:solidFill>
                <a:prstClr val="white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 rot="5400000">
            <a:off x="2999656" y="2436321"/>
            <a:ext cx="648072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8" name="Left-Right Arrow 17"/>
          <p:cNvSpPr/>
          <p:nvPr/>
        </p:nvSpPr>
        <p:spPr>
          <a:xfrm rot="2686045">
            <a:off x="4333218" y="1442944"/>
            <a:ext cx="648072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9" name="Left-Right Arrow 18"/>
          <p:cNvSpPr/>
          <p:nvPr/>
        </p:nvSpPr>
        <p:spPr>
          <a:xfrm rot="18941944">
            <a:off x="4335087" y="2844212"/>
            <a:ext cx="648072" cy="432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065506" y="1809939"/>
            <a:ext cx="576064" cy="461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22" name="Flowchart: Manual Input 21"/>
          <p:cNvSpPr/>
          <p:nvPr/>
        </p:nvSpPr>
        <p:spPr>
          <a:xfrm>
            <a:off x="2600295" y="4299547"/>
            <a:ext cx="6978772" cy="1080120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3665" y="4652789"/>
            <a:ext cx="565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REGION-WIDE 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</a:rPr>
              <a:t>M&amp;E OF SAP IMPLEMENTATION</a:t>
            </a:r>
            <a:endParaRPr lang="es-CO" sz="14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6593" y="149297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C1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7230" y="302615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C2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40903" y="90637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C3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85120" y="89178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C4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23285" y="446107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C5</a:t>
            </a:r>
            <a:endParaRPr lang="es-CO" sz="24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06764" y="376714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enable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65315" y="92959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facilitate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70860" y="2837542"/>
            <a:ext cx="141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demonstrate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73066" y="2887659"/>
            <a:ext cx="1950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scale-up, replicate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49661" y="5410659"/>
            <a:ext cx="70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track progress, foster synergies, avoid duplication, review/revise approach 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35" name="Freeform 34"/>
          <p:cNvSpPr>
            <a:spLocks noChangeArrowheads="1"/>
          </p:cNvSpPr>
          <p:nvPr/>
        </p:nvSpPr>
        <p:spPr bwMode="auto">
          <a:xfrm>
            <a:off x="18348" y="5641492"/>
            <a:ext cx="1217365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1" y="5934193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2472347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 noChangeArrowheads="1"/>
          </p:cNvSpPr>
          <p:nvPr/>
        </p:nvSpPr>
        <p:spPr bwMode="auto">
          <a:xfrm>
            <a:off x="18348" y="5714951"/>
            <a:ext cx="12173652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822" y="6111875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16270"/>
              </p:ext>
            </p:extLst>
          </p:nvPr>
        </p:nvGraphicFramePr>
        <p:xfrm>
          <a:off x="552893" y="861234"/>
          <a:ext cx="10742428" cy="4789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5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6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Co-Executing Partner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Agreement/Contract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Status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UNEP-CEP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Inter-Agency Agreement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June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FAO-WECAFC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Inter-Agency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</a:t>
                      </a:r>
                      <a:r>
                        <a:rPr lang="en-US" sz="2000" baseline="0" dirty="0">
                          <a:effectLst/>
                        </a:rPr>
                        <a:t> July 2017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UNESCO-IOC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Inter-Agency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SIGNATURE</a:t>
                      </a:r>
                      <a:r>
                        <a:rPr lang="en-US" sz="2000" b="1" baseline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PENDING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OSPESCA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Memorandum of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August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CRFM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Memorandum of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April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OECS Commission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Memorandum of Agreement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April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CANARI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Grant Agreement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December</a:t>
                      </a:r>
                      <a:r>
                        <a:rPr lang="en-US" sz="2000" baseline="0" dirty="0">
                          <a:effectLst/>
                        </a:rPr>
                        <a:t>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UWI-CERMES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Grant</a:t>
                      </a:r>
                      <a:r>
                        <a:rPr lang="en-US" sz="2000" baseline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Agreement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</a:t>
                      </a:r>
                      <a:r>
                        <a:rPr lang="en-US" sz="2000" baseline="0" dirty="0">
                          <a:effectLst/>
                        </a:rPr>
                        <a:t> December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9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GCFI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Contract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Signed July 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214927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0483" y="201804"/>
            <a:ext cx="3423684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Original Timeline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70319512"/>
              </p:ext>
            </p:extLst>
          </p:nvPr>
        </p:nvGraphicFramePr>
        <p:xfrm>
          <a:off x="2032000" y="719666"/>
          <a:ext cx="84091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43796" y="448162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August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6116" y="4481623"/>
            <a:ext cx="172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December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2748" y="4489744"/>
            <a:ext cx="166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April 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5757" y="448162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2015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3782667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279546"/>
              </p:ext>
            </p:extLst>
          </p:nvPr>
        </p:nvGraphicFramePr>
        <p:xfrm>
          <a:off x="542261" y="1238694"/>
          <a:ext cx="11068492" cy="4365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7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0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Category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Ratio/Percentage   Targets &amp; Milestones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8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Completed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12/64       19%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8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On track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18/64       28%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1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Low risk of not completing on 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25/64        39%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1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High risk of not completing on 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85838" algn="l"/>
                          <a:tab pos="4308475" algn="l"/>
                        </a:tabLst>
                      </a:pPr>
                      <a:r>
                        <a:rPr lang="en-US" sz="2400" dirty="0">
                          <a:effectLst/>
                        </a:rPr>
                        <a:t> 9/64	14%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1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High risk of target not being achieved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85838" algn="l"/>
                          <a:tab pos="4308475" algn="l"/>
                        </a:tabLs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4415" y="37276"/>
            <a:ext cx="62997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Project Implementation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25832" y="653902"/>
            <a:ext cx="428492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Not including Component 3 Targets 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35187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798303"/>
              </p:ext>
            </p:extLst>
          </p:nvPr>
        </p:nvGraphicFramePr>
        <p:xfrm>
          <a:off x="393405" y="637951"/>
          <a:ext cx="11227981" cy="5373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1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6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402">
                <a:tc>
                  <a:txBody>
                    <a:bodyPr/>
                    <a:lstStyle/>
                    <a:p>
                      <a:r>
                        <a:rPr lang="en-US" dirty="0"/>
                        <a:t>PCU Responsible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684">
                <a:tc>
                  <a:txBody>
                    <a:bodyPr/>
                    <a:lstStyle/>
                    <a:p>
                      <a:r>
                        <a:rPr lang="en-US" dirty="0"/>
                        <a:t>O1.1 Interim</a:t>
                      </a:r>
                      <a:r>
                        <a:rPr lang="en-US" baseline="0" dirty="0"/>
                        <a:t> Coordination Mechanism for Sustainable Fisheries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 met</a:t>
                      </a:r>
                      <a:r>
                        <a:rPr lang="en-US" baseline="0" dirty="0"/>
                        <a:t> –  Update, Agenda Item 7.1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970">
                <a:tc>
                  <a:txBody>
                    <a:bodyPr/>
                    <a:lstStyle/>
                    <a:p>
                      <a:r>
                        <a:rPr lang="en-US" dirty="0"/>
                        <a:t>O1.1 CLME+ SAP Interim Coordination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 met – Update, Agenda Item 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454">
                <a:tc>
                  <a:txBody>
                    <a:bodyPr/>
                    <a:lstStyle/>
                    <a:p>
                      <a:r>
                        <a:rPr lang="en-US" dirty="0"/>
                        <a:t>O1.1 &amp;</a:t>
                      </a:r>
                      <a:r>
                        <a:rPr lang="en-US" baseline="0" dirty="0"/>
                        <a:t> O1.5 </a:t>
                      </a:r>
                      <a:r>
                        <a:rPr lang="en-US" dirty="0"/>
                        <a:t>Permanent Policy Coordination</a:t>
                      </a:r>
                      <a:r>
                        <a:rPr lang="en-US" baseline="0" dirty="0"/>
                        <a:t> Mechanism and Sustainable Financing Plan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</a:t>
                      </a:r>
                      <a:r>
                        <a:rPr lang="en-US" baseline="0" dirty="0"/>
                        <a:t> – Update, Agenda Item 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O2.2 Private</a:t>
                      </a:r>
                      <a:r>
                        <a:rPr lang="en-US" baseline="0" dirty="0"/>
                        <a:t> Sector Action </a:t>
                      </a:r>
                      <a:r>
                        <a:rPr lang="en-US" baseline="0" dirty="0" err="1"/>
                        <a:t>Programme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Delayed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O2.3</a:t>
                      </a:r>
                      <a:r>
                        <a:rPr lang="en-US" baseline="0" dirty="0"/>
                        <a:t> Identification of good practices &amp; innovative technologies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Delayed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O2.4 Communications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 – Update, Agenda Item 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 5.1 CLME+ Partnership</a:t>
                      </a:r>
                      <a:r>
                        <a:rPr lang="en-US" baseline="0" dirty="0"/>
                        <a:t> &amp; Alliance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 – Update, Agenda Item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978">
                <a:tc>
                  <a:txBody>
                    <a:bodyPr/>
                    <a:lstStyle/>
                    <a:p>
                      <a:r>
                        <a:rPr lang="en-US" dirty="0"/>
                        <a:t>O5.2 SAP Monitoring</a:t>
                      </a:r>
                      <a:r>
                        <a:rPr lang="en-US" baseline="0" dirty="0"/>
                        <a:t>  &amp; Evaluation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</a:t>
                      </a:r>
                      <a:r>
                        <a:rPr lang="en-US" baseline="0" dirty="0"/>
                        <a:t> – Update, Agenda Item 11.1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0317">
                <a:tc>
                  <a:txBody>
                    <a:bodyPr/>
                    <a:lstStyle/>
                    <a:p>
                      <a:r>
                        <a:rPr lang="en-US" dirty="0"/>
                        <a:t>O5.3 State</a:t>
                      </a:r>
                      <a:r>
                        <a:rPr lang="en-US" baseline="0" dirty="0"/>
                        <a:t> of Marine Environment and Associated Economies Reporting Mechanism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 – Update, Agenda Item 11.3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0317">
                <a:tc>
                  <a:txBody>
                    <a:bodyPr/>
                    <a:lstStyle/>
                    <a:p>
                      <a:r>
                        <a:rPr lang="en-US" dirty="0"/>
                        <a:t>O5.3 CLME+ Website</a:t>
                      </a:r>
                      <a:r>
                        <a:rPr lang="en-US" baseline="0" dirty="0"/>
                        <a:t>/Hub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Ongoing – Update,</a:t>
                      </a:r>
                      <a:r>
                        <a:rPr lang="en-US" baseline="0" dirty="0"/>
                        <a:t> Agenda Item 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161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2758" y="920621"/>
            <a:ext cx="10579397" cy="5016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MoUs for </a:t>
            </a:r>
            <a:r>
              <a:rPr lang="en-US" sz="2000" b="1" dirty="0"/>
              <a:t>Interim Coordination Mechanisms </a:t>
            </a:r>
            <a:r>
              <a:rPr lang="en-US" sz="2000" dirty="0"/>
              <a:t>(CLME+ SAP and Sustainable Fisheries) signed and Interim Coordination Mechanisms functioning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Initial inventory of </a:t>
            </a:r>
            <a:r>
              <a:rPr lang="en-US" sz="2000" b="1" dirty="0"/>
              <a:t>National Inter-sectoral Coordination mechanisms (NICs)</a:t>
            </a:r>
            <a:r>
              <a:rPr lang="en-US" sz="2000" dirty="0"/>
              <a:t> undertaken, revised inventory being undertaken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Regional workshop to develop </a:t>
            </a:r>
            <a:r>
              <a:rPr lang="en-US" sz="2000" b="1" dirty="0"/>
              <a:t>CLME+ Civil Society Action </a:t>
            </a:r>
            <a:r>
              <a:rPr lang="en-US" sz="2000" b="1" dirty="0" err="1"/>
              <a:t>Programme</a:t>
            </a:r>
            <a:r>
              <a:rPr lang="en-US" sz="2000" b="1" dirty="0"/>
              <a:t> </a:t>
            </a:r>
            <a:r>
              <a:rPr lang="en-US" sz="2000" dirty="0"/>
              <a:t>held in January 2016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Online </a:t>
            </a:r>
            <a:r>
              <a:rPr lang="en-US" sz="2000" b="1" dirty="0"/>
              <a:t>database on Projects, </a:t>
            </a:r>
            <a:r>
              <a:rPr lang="en-US" sz="2000" b="1" dirty="0" err="1"/>
              <a:t>Programmes</a:t>
            </a:r>
            <a:r>
              <a:rPr lang="en-US" sz="2000" b="1" dirty="0"/>
              <a:t> and Initiatives </a:t>
            </a:r>
            <a:r>
              <a:rPr lang="en-US" sz="2000" dirty="0"/>
              <a:t>created and being populated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Outline for the “</a:t>
            </a:r>
            <a:r>
              <a:rPr lang="en-US" sz="2000" b="1" dirty="0"/>
              <a:t>State of Marine Environment and associated Economies in the CLME+ </a:t>
            </a:r>
            <a:r>
              <a:rPr lang="en-US" sz="2000" dirty="0"/>
              <a:t>region” reporting mechanisms endorsed by SAP ICM and through meetings of their constituents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CLME+ Hub </a:t>
            </a:r>
            <a:r>
              <a:rPr lang="en-US" sz="2000" dirty="0"/>
              <a:t>under development/</a:t>
            </a:r>
            <a:r>
              <a:rPr lang="en-US" sz="2000" b="1" dirty="0"/>
              <a:t>website </a:t>
            </a:r>
            <a:r>
              <a:rPr lang="en-US" sz="2000" dirty="0"/>
              <a:t>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Conceptual </a:t>
            </a:r>
            <a:r>
              <a:rPr lang="es-CO" sz="2000" dirty="0" err="1"/>
              <a:t>design</a:t>
            </a:r>
            <a:r>
              <a:rPr lang="es-CO" sz="2000" dirty="0"/>
              <a:t> of </a:t>
            </a:r>
            <a:r>
              <a:rPr lang="es-CO" sz="2000" b="1" dirty="0"/>
              <a:t>CLME+ </a:t>
            </a:r>
            <a:r>
              <a:rPr lang="es-CO" sz="2000" b="1" dirty="0" err="1"/>
              <a:t>Partnership</a:t>
            </a:r>
            <a:r>
              <a:rPr lang="es-CO" sz="2000" b="1" dirty="0"/>
              <a:t> &amp; Alliance </a:t>
            </a:r>
            <a:r>
              <a:rPr lang="es-CO" sz="2000" dirty="0"/>
              <a:t>and </a:t>
            </a:r>
            <a:r>
              <a:rPr lang="es-CO" sz="2000" dirty="0" err="1"/>
              <a:t>formalization</a:t>
            </a:r>
            <a:r>
              <a:rPr lang="es-CO" sz="2000" dirty="0"/>
              <a:t> &amp; </a:t>
            </a:r>
            <a:r>
              <a:rPr lang="es-CO" sz="2000" dirty="0" err="1"/>
              <a:t>expansion</a:t>
            </a:r>
            <a:r>
              <a:rPr lang="es-CO" sz="2000" dirty="0"/>
              <a:t> </a:t>
            </a:r>
            <a:r>
              <a:rPr lang="es-CO" sz="2000" dirty="0" err="1"/>
              <a:t>underway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28001" y="206222"/>
            <a:ext cx="392873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Achievements</a:t>
            </a:r>
            <a:r>
              <a:rPr lang="en-US" sz="2800" b="1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2312" y="15736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3244334" y="3198168"/>
            <a:ext cx="68579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CLME+ PROJECT (2015 – 2020)</a:t>
            </a:r>
          </a:p>
        </p:txBody>
      </p:sp>
    </p:spTree>
    <p:extLst>
      <p:ext uri="{BB962C8B-B14F-4D97-AF65-F5344CB8AC3E}">
        <p14:creationId xmlns:p14="http://schemas.microsoft.com/office/powerpoint/2010/main" val="3823540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4892</TotalTime>
  <Words>1411</Words>
  <Application>Microsoft Macintosh PowerPoint</Application>
  <PresentationFormat>Widescreen</PresentationFormat>
  <Paragraphs>248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ArialUnicodeMS</vt:lpstr>
      <vt:lpstr>MS PGothic</vt:lpstr>
      <vt:lpstr>Arial</vt:lpstr>
      <vt:lpstr>Avenir Book</vt:lpstr>
      <vt:lpstr>Avenir Heavy</vt:lpstr>
      <vt:lpstr>Avenir Heavy Oblique</vt:lpstr>
      <vt:lpstr>Avenir Medium</vt:lpstr>
      <vt:lpstr>Calibri</vt:lpstr>
      <vt:lpstr>Calibri Light</vt:lpstr>
      <vt:lpstr>LucidaGrande</vt:lpstr>
      <vt:lpstr>Times New Roman</vt:lpstr>
      <vt:lpstr>Wingdings</vt:lpstr>
      <vt:lpstr>Office Theme</vt:lpstr>
      <vt:lpstr>PowerPoint Presentation</vt:lpstr>
      <vt:lpstr>PowerPoint Presentation</vt:lpstr>
      <vt:lpstr>Participating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Soporte Operadora Ming</cp:lastModifiedBy>
  <cp:revision>66</cp:revision>
  <dcterms:created xsi:type="dcterms:W3CDTF">2018-04-14T02:05:29Z</dcterms:created>
  <dcterms:modified xsi:type="dcterms:W3CDTF">2018-06-15T21:34:11Z</dcterms:modified>
</cp:coreProperties>
</file>