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62" r:id="rId3"/>
    <p:sldId id="258" r:id="rId4"/>
    <p:sldId id="256" r:id="rId5"/>
    <p:sldId id="260" r:id="rId6"/>
    <p:sldId id="264" r:id="rId7"/>
    <p:sldId id="285" r:id="rId8"/>
    <p:sldId id="286" r:id="rId9"/>
    <p:sldId id="287" r:id="rId10"/>
    <p:sldId id="288" r:id="rId11"/>
    <p:sldId id="291" r:id="rId12"/>
    <p:sldId id="265" r:id="rId13"/>
    <p:sldId id="272" r:id="rId14"/>
    <p:sldId id="273" r:id="rId15"/>
    <p:sldId id="276" r:id="rId16"/>
    <p:sldId id="289" r:id="rId17"/>
    <p:sldId id="292" r:id="rId18"/>
    <p:sldId id="290" r:id="rId19"/>
    <p:sldId id="277" r:id="rId20"/>
    <p:sldId id="279" r:id="rId21"/>
    <p:sldId id="281" r:id="rId22"/>
    <p:sldId id="28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lanie@canari.org" initials="m" lastIdx="0" clrIdx="0">
    <p:extLst>
      <p:ext uri="{19B8F6BF-5375-455C-9EA6-DF929625EA0E}">
        <p15:presenceInfo xmlns:p15="http://schemas.microsoft.com/office/powerpoint/2012/main" userId="melanie@canari.org" providerId="None"/>
      </p:ext>
    </p:extLst>
  </p:cmAuthor>
  <p:cmAuthor id="2" name="Nicole Leotaud" initials="NL" lastIdx="2" clrIdx="1">
    <p:extLst>
      <p:ext uri="{19B8F6BF-5375-455C-9EA6-DF929625EA0E}">
        <p15:presenceInfo xmlns:p15="http://schemas.microsoft.com/office/powerpoint/2012/main" userId="S-1-5-21-3284757476-1337494282-2433187575-1170" providerId="AD"/>
      </p:ext>
    </p:extLst>
  </p:cmAuthor>
  <p:cmAuthor id="3" name="canari" initials="c" lastIdx="1" clrIdx="2">
    <p:extLst>
      <p:ext uri="{19B8F6BF-5375-455C-9EA6-DF929625EA0E}">
        <p15:presenceInfo xmlns:p15="http://schemas.microsoft.com/office/powerpoint/2012/main" userId="cana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0A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50" autoAdjust="0"/>
    <p:restoredTop sz="94660"/>
  </p:normalViewPr>
  <p:slideViewPr>
    <p:cSldViewPr snapToGrid="0">
      <p:cViewPr varScale="1">
        <p:scale>
          <a:sx n="88" d="100"/>
          <a:sy n="88" d="100"/>
        </p:scale>
        <p:origin x="192" y="8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3" dt="2018-06-01T10:01:34.183" idx="1">
    <p:pos x="10" y="10"/>
    <p:text>USE C-SAP STRATEGY 1</p:text>
    <p:extLst>
      <p:ext uri="{C676402C-5697-4E1C-873F-D02D1690AC5C}">
        <p15:threadingInfo xmlns:p15="http://schemas.microsoft.com/office/powerpoint/2012/main" timeZoneBias="24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A2A452-6D10-40EE-BAC8-C16B7632F68E}" type="doc">
      <dgm:prSet loTypeId="urn:microsoft.com/office/officeart/2008/layout/LinedList" loCatId="list" qsTypeId="urn:microsoft.com/office/officeart/2005/8/quickstyle/simple3" qsCatId="simple" csTypeId="urn:microsoft.com/office/officeart/2005/8/colors/colorful2" csCatId="colorful" phldr="1"/>
      <dgm:spPr/>
      <dgm:t>
        <a:bodyPr/>
        <a:lstStyle/>
        <a:p>
          <a:endParaRPr lang="en-US"/>
        </a:p>
      </dgm:t>
    </dgm:pt>
    <dgm:pt modelId="{0A1CD79E-43EA-4201-91D0-A5EF4BF1B901}">
      <dgm:prSet/>
      <dgm:spPr/>
      <dgm:t>
        <a:bodyPr/>
        <a:lstStyle/>
        <a:p>
          <a:r>
            <a:rPr lang="en-US" b="1" dirty="0"/>
            <a:t>Regional CSOs (includes international CSOs) </a:t>
          </a:r>
          <a:r>
            <a:rPr lang="en-US" dirty="0"/>
            <a:t>e.g. CANARI, Conservation International -</a:t>
          </a:r>
          <a:r>
            <a:rPr lang="en-TT" dirty="0"/>
            <a:t> there are a few indigenous regional CSOs working on areas relevant to the management of coastal and marine resources of the CLME+ region.</a:t>
          </a:r>
          <a:endParaRPr lang="en-US" dirty="0"/>
        </a:p>
      </dgm:t>
    </dgm:pt>
    <dgm:pt modelId="{07F7DC3B-4189-4383-BD43-F9FAF0C44075}" type="parTrans" cxnId="{BDD2AD9D-8B36-4D6E-9A5B-E8022BFA3494}">
      <dgm:prSet/>
      <dgm:spPr/>
      <dgm:t>
        <a:bodyPr/>
        <a:lstStyle/>
        <a:p>
          <a:endParaRPr lang="en-US"/>
        </a:p>
      </dgm:t>
    </dgm:pt>
    <dgm:pt modelId="{FC91998A-EF25-4DC4-BE13-781D77937646}" type="sibTrans" cxnId="{BDD2AD9D-8B36-4D6E-9A5B-E8022BFA3494}">
      <dgm:prSet/>
      <dgm:spPr/>
      <dgm:t>
        <a:bodyPr/>
        <a:lstStyle/>
        <a:p>
          <a:endParaRPr lang="en-US"/>
        </a:p>
      </dgm:t>
    </dgm:pt>
    <dgm:pt modelId="{286EE36F-E0B3-4442-941B-0873F8312DE8}">
      <dgm:prSet/>
      <dgm:spPr/>
      <dgm:t>
        <a:bodyPr/>
        <a:lstStyle/>
        <a:p>
          <a:r>
            <a:rPr lang="en-US" b="1" dirty="0"/>
            <a:t>National CSOs </a:t>
          </a:r>
          <a:r>
            <a:rPr lang="en-US" dirty="0"/>
            <a:t>e.g. Belize Federation of Fishers, Environmental Awareness Group (EAG) - </a:t>
          </a:r>
          <a:r>
            <a:rPr lang="en-TT" dirty="0"/>
            <a:t>vary widely based on their area of focus (e.g. biodiversity conservation, community development). </a:t>
          </a:r>
          <a:endParaRPr lang="en-US" dirty="0"/>
        </a:p>
      </dgm:t>
    </dgm:pt>
    <dgm:pt modelId="{8D56A229-78C6-4558-8125-CB856ECD6C26}" type="parTrans" cxnId="{F8E9ABE8-1F68-43C8-9C3E-959FFE040343}">
      <dgm:prSet/>
      <dgm:spPr/>
      <dgm:t>
        <a:bodyPr/>
        <a:lstStyle/>
        <a:p>
          <a:endParaRPr lang="en-US"/>
        </a:p>
      </dgm:t>
    </dgm:pt>
    <dgm:pt modelId="{54AF8B75-5EEA-4876-AF23-FE22E38DC846}" type="sibTrans" cxnId="{F8E9ABE8-1F68-43C8-9C3E-959FFE040343}">
      <dgm:prSet/>
      <dgm:spPr/>
      <dgm:t>
        <a:bodyPr/>
        <a:lstStyle/>
        <a:p>
          <a:endParaRPr lang="en-US"/>
        </a:p>
      </dgm:t>
    </dgm:pt>
    <dgm:pt modelId="{3183C207-63E0-4749-BD65-294AF4DF2C43}">
      <dgm:prSet/>
      <dgm:spPr/>
      <dgm:t>
        <a:bodyPr/>
        <a:lstStyle/>
        <a:p>
          <a:r>
            <a:rPr lang="en-US" b="1" dirty="0"/>
            <a:t>Local CSOs </a:t>
          </a:r>
          <a:r>
            <a:rPr lang="en-US" dirty="0"/>
            <a:t>e.g. </a:t>
          </a:r>
          <a:r>
            <a:rPr lang="en-US" dirty="0" err="1"/>
            <a:t>CoopeMolusChomes</a:t>
          </a:r>
          <a:r>
            <a:rPr lang="en-US" dirty="0"/>
            <a:t> RL , Toledo Tourism Association-</a:t>
          </a:r>
          <a:r>
            <a:rPr lang="en-TT" dirty="0"/>
            <a:t>they include local  fisherfolk organisations and associations of other types of resource users. </a:t>
          </a:r>
          <a:endParaRPr lang="en-US" dirty="0"/>
        </a:p>
      </dgm:t>
    </dgm:pt>
    <dgm:pt modelId="{A1960534-3C7B-457C-83B0-AA5BF4235B0F}" type="parTrans" cxnId="{486D7644-9AA2-444C-B67F-4AC0A74C2F27}">
      <dgm:prSet/>
      <dgm:spPr/>
      <dgm:t>
        <a:bodyPr/>
        <a:lstStyle/>
        <a:p>
          <a:endParaRPr lang="en-US"/>
        </a:p>
      </dgm:t>
    </dgm:pt>
    <dgm:pt modelId="{61BF5C8A-C6FB-441B-9B4B-C18E58B1FD2E}" type="sibTrans" cxnId="{486D7644-9AA2-444C-B67F-4AC0A74C2F27}">
      <dgm:prSet/>
      <dgm:spPr/>
      <dgm:t>
        <a:bodyPr/>
        <a:lstStyle/>
        <a:p>
          <a:endParaRPr lang="en-US"/>
        </a:p>
      </dgm:t>
    </dgm:pt>
    <dgm:pt modelId="{027A6B41-A208-42D1-B0BD-4FE2431E0D6F}">
      <dgm:prSet/>
      <dgm:spPr/>
      <dgm:t>
        <a:bodyPr/>
        <a:lstStyle/>
        <a:p>
          <a:r>
            <a:rPr lang="en-US" b="1" dirty="0"/>
            <a:t>Community-based SMEs and SME Associations </a:t>
          </a:r>
          <a:r>
            <a:rPr lang="en-US" dirty="0"/>
            <a:t>– </a:t>
          </a:r>
          <a:r>
            <a:rPr lang="en-TT" dirty="0"/>
            <a:t>SMEs in the CLME+ region range in size from one-person operations to businesses with several full-time staff. </a:t>
          </a:r>
          <a:endParaRPr lang="en-US" dirty="0"/>
        </a:p>
      </dgm:t>
    </dgm:pt>
    <dgm:pt modelId="{1EF6739C-BD34-4E0F-9762-D14B9D2D89F9}" type="parTrans" cxnId="{D090FFDC-C8AD-4EE5-8123-A02BDBAD18EA}">
      <dgm:prSet/>
      <dgm:spPr/>
      <dgm:t>
        <a:bodyPr/>
        <a:lstStyle/>
        <a:p>
          <a:endParaRPr lang="en-US"/>
        </a:p>
      </dgm:t>
    </dgm:pt>
    <dgm:pt modelId="{C9C88AE0-3015-4347-A3CA-04AAFF38896B}" type="sibTrans" cxnId="{D090FFDC-C8AD-4EE5-8123-A02BDBAD18EA}">
      <dgm:prSet/>
      <dgm:spPr/>
      <dgm:t>
        <a:bodyPr/>
        <a:lstStyle/>
        <a:p>
          <a:endParaRPr lang="en-US"/>
        </a:p>
      </dgm:t>
    </dgm:pt>
    <dgm:pt modelId="{6A4CE6B6-528E-45D6-AA4E-E2420143872E}" type="pres">
      <dgm:prSet presAssocID="{B2A2A452-6D10-40EE-BAC8-C16B7632F68E}" presName="vert0" presStyleCnt="0">
        <dgm:presLayoutVars>
          <dgm:dir/>
          <dgm:animOne val="branch"/>
          <dgm:animLvl val="lvl"/>
        </dgm:presLayoutVars>
      </dgm:prSet>
      <dgm:spPr/>
    </dgm:pt>
    <dgm:pt modelId="{792C5833-3730-4CB3-9562-11DD95CE1424}" type="pres">
      <dgm:prSet presAssocID="{0A1CD79E-43EA-4201-91D0-A5EF4BF1B901}" presName="thickLine" presStyleLbl="alignNode1" presStyleIdx="0" presStyleCnt="4"/>
      <dgm:spPr/>
    </dgm:pt>
    <dgm:pt modelId="{9BC61D7B-8726-4DE3-ABE4-26F17EF0CE6E}" type="pres">
      <dgm:prSet presAssocID="{0A1CD79E-43EA-4201-91D0-A5EF4BF1B901}" presName="horz1" presStyleCnt="0"/>
      <dgm:spPr/>
    </dgm:pt>
    <dgm:pt modelId="{185CC4B7-8AEA-4F9F-9050-E228E34ABB58}" type="pres">
      <dgm:prSet presAssocID="{0A1CD79E-43EA-4201-91D0-A5EF4BF1B901}" presName="tx1" presStyleLbl="revTx" presStyleIdx="0" presStyleCnt="4"/>
      <dgm:spPr/>
    </dgm:pt>
    <dgm:pt modelId="{38C66D88-2E83-4A96-8470-3073A982352F}" type="pres">
      <dgm:prSet presAssocID="{0A1CD79E-43EA-4201-91D0-A5EF4BF1B901}" presName="vert1" presStyleCnt="0"/>
      <dgm:spPr/>
    </dgm:pt>
    <dgm:pt modelId="{B35A5584-2BA0-4AD8-BEB3-25B8B8B8625E}" type="pres">
      <dgm:prSet presAssocID="{286EE36F-E0B3-4442-941B-0873F8312DE8}" presName="thickLine" presStyleLbl="alignNode1" presStyleIdx="1" presStyleCnt="4"/>
      <dgm:spPr/>
    </dgm:pt>
    <dgm:pt modelId="{0DB8D818-7CD7-41D7-A018-9B05BF3B9417}" type="pres">
      <dgm:prSet presAssocID="{286EE36F-E0B3-4442-941B-0873F8312DE8}" presName="horz1" presStyleCnt="0"/>
      <dgm:spPr/>
    </dgm:pt>
    <dgm:pt modelId="{DB7760D0-74DE-40A1-B43D-C012D71D5122}" type="pres">
      <dgm:prSet presAssocID="{286EE36F-E0B3-4442-941B-0873F8312DE8}" presName="tx1" presStyleLbl="revTx" presStyleIdx="1" presStyleCnt="4"/>
      <dgm:spPr/>
    </dgm:pt>
    <dgm:pt modelId="{E05EE6A4-665C-4B3D-B0B7-D7DBB072657F}" type="pres">
      <dgm:prSet presAssocID="{286EE36F-E0B3-4442-941B-0873F8312DE8}" presName="vert1" presStyleCnt="0"/>
      <dgm:spPr/>
    </dgm:pt>
    <dgm:pt modelId="{5BD0D80B-15A3-49FE-93E9-F97509CF8071}" type="pres">
      <dgm:prSet presAssocID="{3183C207-63E0-4749-BD65-294AF4DF2C43}" presName="thickLine" presStyleLbl="alignNode1" presStyleIdx="2" presStyleCnt="4"/>
      <dgm:spPr/>
    </dgm:pt>
    <dgm:pt modelId="{1F18985B-8F52-4D3E-BF7D-BA2B8E877B50}" type="pres">
      <dgm:prSet presAssocID="{3183C207-63E0-4749-BD65-294AF4DF2C43}" presName="horz1" presStyleCnt="0"/>
      <dgm:spPr/>
    </dgm:pt>
    <dgm:pt modelId="{5918E159-54F2-446A-98E6-5EA862418652}" type="pres">
      <dgm:prSet presAssocID="{3183C207-63E0-4749-BD65-294AF4DF2C43}" presName="tx1" presStyleLbl="revTx" presStyleIdx="2" presStyleCnt="4"/>
      <dgm:spPr/>
    </dgm:pt>
    <dgm:pt modelId="{08AC71F2-1F33-4DA2-9E33-2AF6777C8A46}" type="pres">
      <dgm:prSet presAssocID="{3183C207-63E0-4749-BD65-294AF4DF2C43}" presName="vert1" presStyleCnt="0"/>
      <dgm:spPr/>
    </dgm:pt>
    <dgm:pt modelId="{64804BC8-9C6C-47EA-9A73-CE9FC86CF0BD}" type="pres">
      <dgm:prSet presAssocID="{027A6B41-A208-42D1-B0BD-4FE2431E0D6F}" presName="thickLine" presStyleLbl="alignNode1" presStyleIdx="3" presStyleCnt="4"/>
      <dgm:spPr/>
    </dgm:pt>
    <dgm:pt modelId="{1154B584-7FFC-4BE1-B938-A7D20ADC40B1}" type="pres">
      <dgm:prSet presAssocID="{027A6B41-A208-42D1-B0BD-4FE2431E0D6F}" presName="horz1" presStyleCnt="0"/>
      <dgm:spPr/>
    </dgm:pt>
    <dgm:pt modelId="{D8469F50-C866-46C5-9870-97FD045FABFE}" type="pres">
      <dgm:prSet presAssocID="{027A6B41-A208-42D1-B0BD-4FE2431E0D6F}" presName="tx1" presStyleLbl="revTx" presStyleIdx="3" presStyleCnt="4"/>
      <dgm:spPr/>
    </dgm:pt>
    <dgm:pt modelId="{BA5CF23E-CC6D-47EF-ABF2-693DA1BED856}" type="pres">
      <dgm:prSet presAssocID="{027A6B41-A208-42D1-B0BD-4FE2431E0D6F}" presName="vert1" presStyleCnt="0"/>
      <dgm:spPr/>
    </dgm:pt>
  </dgm:ptLst>
  <dgm:cxnLst>
    <dgm:cxn modelId="{786A8532-0D2E-4E15-8D14-EFB1D516374A}" type="presOf" srcId="{286EE36F-E0B3-4442-941B-0873F8312DE8}" destId="{DB7760D0-74DE-40A1-B43D-C012D71D5122}" srcOrd="0" destOrd="0" presId="urn:microsoft.com/office/officeart/2008/layout/LinedList"/>
    <dgm:cxn modelId="{3494733E-16BF-4F9E-AB6F-E6A8A4B8262C}" type="presOf" srcId="{3183C207-63E0-4749-BD65-294AF4DF2C43}" destId="{5918E159-54F2-446A-98E6-5EA862418652}" srcOrd="0" destOrd="0" presId="urn:microsoft.com/office/officeart/2008/layout/LinedList"/>
    <dgm:cxn modelId="{486D7644-9AA2-444C-B67F-4AC0A74C2F27}" srcId="{B2A2A452-6D10-40EE-BAC8-C16B7632F68E}" destId="{3183C207-63E0-4749-BD65-294AF4DF2C43}" srcOrd="2" destOrd="0" parTransId="{A1960534-3C7B-457C-83B0-AA5BF4235B0F}" sibTransId="{61BF5C8A-C6FB-441B-9B4B-C18E58B1FD2E}"/>
    <dgm:cxn modelId="{A79D6878-F60A-47C8-B9DF-241D2E4F1968}" type="presOf" srcId="{0A1CD79E-43EA-4201-91D0-A5EF4BF1B901}" destId="{185CC4B7-8AEA-4F9F-9050-E228E34ABB58}" srcOrd="0" destOrd="0" presId="urn:microsoft.com/office/officeart/2008/layout/LinedList"/>
    <dgm:cxn modelId="{B8AEC58E-9F86-4BA8-9FEA-ED1B0ADB5603}" type="presOf" srcId="{027A6B41-A208-42D1-B0BD-4FE2431E0D6F}" destId="{D8469F50-C866-46C5-9870-97FD045FABFE}" srcOrd="0" destOrd="0" presId="urn:microsoft.com/office/officeart/2008/layout/LinedList"/>
    <dgm:cxn modelId="{BDD2AD9D-8B36-4D6E-9A5B-E8022BFA3494}" srcId="{B2A2A452-6D10-40EE-BAC8-C16B7632F68E}" destId="{0A1CD79E-43EA-4201-91D0-A5EF4BF1B901}" srcOrd="0" destOrd="0" parTransId="{07F7DC3B-4189-4383-BD43-F9FAF0C44075}" sibTransId="{FC91998A-EF25-4DC4-BE13-781D77937646}"/>
    <dgm:cxn modelId="{D090FFDC-C8AD-4EE5-8123-A02BDBAD18EA}" srcId="{B2A2A452-6D10-40EE-BAC8-C16B7632F68E}" destId="{027A6B41-A208-42D1-B0BD-4FE2431E0D6F}" srcOrd="3" destOrd="0" parTransId="{1EF6739C-BD34-4E0F-9762-D14B9D2D89F9}" sibTransId="{C9C88AE0-3015-4347-A3CA-04AAFF38896B}"/>
    <dgm:cxn modelId="{F8E9ABE8-1F68-43C8-9C3E-959FFE040343}" srcId="{B2A2A452-6D10-40EE-BAC8-C16B7632F68E}" destId="{286EE36F-E0B3-4442-941B-0873F8312DE8}" srcOrd="1" destOrd="0" parTransId="{8D56A229-78C6-4558-8125-CB856ECD6C26}" sibTransId="{54AF8B75-5EEA-4876-AF23-FE22E38DC846}"/>
    <dgm:cxn modelId="{7F3C01EA-FBB4-4041-A1C5-AA3EF1DF697A}" type="presOf" srcId="{B2A2A452-6D10-40EE-BAC8-C16B7632F68E}" destId="{6A4CE6B6-528E-45D6-AA4E-E2420143872E}" srcOrd="0" destOrd="0" presId="urn:microsoft.com/office/officeart/2008/layout/LinedList"/>
    <dgm:cxn modelId="{AA82582D-5C42-4461-B71F-48CF90878A05}" type="presParOf" srcId="{6A4CE6B6-528E-45D6-AA4E-E2420143872E}" destId="{792C5833-3730-4CB3-9562-11DD95CE1424}" srcOrd="0" destOrd="0" presId="urn:microsoft.com/office/officeart/2008/layout/LinedList"/>
    <dgm:cxn modelId="{63576F3A-9E3F-46F6-80F0-E7A56D9AB5E2}" type="presParOf" srcId="{6A4CE6B6-528E-45D6-AA4E-E2420143872E}" destId="{9BC61D7B-8726-4DE3-ABE4-26F17EF0CE6E}" srcOrd="1" destOrd="0" presId="urn:microsoft.com/office/officeart/2008/layout/LinedList"/>
    <dgm:cxn modelId="{03B0B5DB-FCE1-4A65-9FF7-D1D72EE739A3}" type="presParOf" srcId="{9BC61D7B-8726-4DE3-ABE4-26F17EF0CE6E}" destId="{185CC4B7-8AEA-4F9F-9050-E228E34ABB58}" srcOrd="0" destOrd="0" presId="urn:microsoft.com/office/officeart/2008/layout/LinedList"/>
    <dgm:cxn modelId="{CFFF4118-F277-4253-9608-CA49E4A8B81E}" type="presParOf" srcId="{9BC61D7B-8726-4DE3-ABE4-26F17EF0CE6E}" destId="{38C66D88-2E83-4A96-8470-3073A982352F}" srcOrd="1" destOrd="0" presId="urn:microsoft.com/office/officeart/2008/layout/LinedList"/>
    <dgm:cxn modelId="{E25994E1-986F-45CF-BACD-905950E00B9E}" type="presParOf" srcId="{6A4CE6B6-528E-45D6-AA4E-E2420143872E}" destId="{B35A5584-2BA0-4AD8-BEB3-25B8B8B8625E}" srcOrd="2" destOrd="0" presId="urn:microsoft.com/office/officeart/2008/layout/LinedList"/>
    <dgm:cxn modelId="{88749CE0-FDBC-4E0E-8BFE-9CC72AEC5AD1}" type="presParOf" srcId="{6A4CE6B6-528E-45D6-AA4E-E2420143872E}" destId="{0DB8D818-7CD7-41D7-A018-9B05BF3B9417}" srcOrd="3" destOrd="0" presId="urn:microsoft.com/office/officeart/2008/layout/LinedList"/>
    <dgm:cxn modelId="{DDC7F4F1-E3DA-4F4B-8E66-7AE68E4444A1}" type="presParOf" srcId="{0DB8D818-7CD7-41D7-A018-9B05BF3B9417}" destId="{DB7760D0-74DE-40A1-B43D-C012D71D5122}" srcOrd="0" destOrd="0" presId="urn:microsoft.com/office/officeart/2008/layout/LinedList"/>
    <dgm:cxn modelId="{F0A07187-1C33-484B-9540-3560C2FB5291}" type="presParOf" srcId="{0DB8D818-7CD7-41D7-A018-9B05BF3B9417}" destId="{E05EE6A4-665C-4B3D-B0B7-D7DBB072657F}" srcOrd="1" destOrd="0" presId="urn:microsoft.com/office/officeart/2008/layout/LinedList"/>
    <dgm:cxn modelId="{B7DDFEB0-C3F0-4A0D-B22C-30EC79D72D8F}" type="presParOf" srcId="{6A4CE6B6-528E-45D6-AA4E-E2420143872E}" destId="{5BD0D80B-15A3-49FE-93E9-F97509CF8071}" srcOrd="4" destOrd="0" presId="urn:microsoft.com/office/officeart/2008/layout/LinedList"/>
    <dgm:cxn modelId="{CA3FF28B-AFF5-4038-8740-4BE0C4EBB610}" type="presParOf" srcId="{6A4CE6B6-528E-45D6-AA4E-E2420143872E}" destId="{1F18985B-8F52-4D3E-BF7D-BA2B8E877B50}" srcOrd="5" destOrd="0" presId="urn:microsoft.com/office/officeart/2008/layout/LinedList"/>
    <dgm:cxn modelId="{863C5BCC-6DED-4662-B8DA-6A9052878A19}" type="presParOf" srcId="{1F18985B-8F52-4D3E-BF7D-BA2B8E877B50}" destId="{5918E159-54F2-446A-98E6-5EA862418652}" srcOrd="0" destOrd="0" presId="urn:microsoft.com/office/officeart/2008/layout/LinedList"/>
    <dgm:cxn modelId="{3DFF645B-F874-41C2-8CDE-58DA9DBAA807}" type="presParOf" srcId="{1F18985B-8F52-4D3E-BF7D-BA2B8E877B50}" destId="{08AC71F2-1F33-4DA2-9E33-2AF6777C8A46}" srcOrd="1" destOrd="0" presId="urn:microsoft.com/office/officeart/2008/layout/LinedList"/>
    <dgm:cxn modelId="{2CEA5DB8-C267-45D3-B6D8-3E761889B8C3}" type="presParOf" srcId="{6A4CE6B6-528E-45D6-AA4E-E2420143872E}" destId="{64804BC8-9C6C-47EA-9A73-CE9FC86CF0BD}" srcOrd="6" destOrd="0" presId="urn:microsoft.com/office/officeart/2008/layout/LinedList"/>
    <dgm:cxn modelId="{464BAE9A-196B-478D-A459-B3F7D4F6592F}" type="presParOf" srcId="{6A4CE6B6-528E-45D6-AA4E-E2420143872E}" destId="{1154B584-7FFC-4BE1-B938-A7D20ADC40B1}" srcOrd="7" destOrd="0" presId="urn:microsoft.com/office/officeart/2008/layout/LinedList"/>
    <dgm:cxn modelId="{8FAE4427-F77D-4F80-81B2-102437F84A75}" type="presParOf" srcId="{1154B584-7FFC-4BE1-B938-A7D20ADC40B1}" destId="{D8469F50-C866-46C5-9870-97FD045FABFE}" srcOrd="0" destOrd="0" presId="urn:microsoft.com/office/officeart/2008/layout/LinedList"/>
    <dgm:cxn modelId="{352423E9-E68A-47DA-9380-8242A4E68653}" type="presParOf" srcId="{1154B584-7FFC-4BE1-B938-A7D20ADC40B1}" destId="{BA5CF23E-CC6D-47EF-ABF2-693DA1BED85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3B0507D-2A59-4B94-BADA-F7FC56F3BE73}" type="doc">
      <dgm:prSet loTypeId="urn:microsoft.com/office/officeart/2016/7/layout/VerticalSolidActionList" loCatId="List" qsTypeId="urn:microsoft.com/office/officeart/2005/8/quickstyle/simple3" qsCatId="simple" csTypeId="urn:microsoft.com/office/officeart/2005/8/colors/colorful2" csCatId="colorful" phldr="1"/>
      <dgm:spPr/>
      <dgm:t>
        <a:bodyPr/>
        <a:lstStyle/>
        <a:p>
          <a:endParaRPr lang="en-US"/>
        </a:p>
      </dgm:t>
    </dgm:pt>
    <dgm:pt modelId="{0CDB9131-D52E-4FA4-829F-1F8418A41875}">
      <dgm:prSet/>
      <dgm:spPr/>
      <dgm:t>
        <a:bodyPr/>
        <a:lstStyle/>
        <a:p>
          <a:r>
            <a:rPr lang="en-US" dirty="0"/>
            <a:t>1.</a:t>
          </a:r>
        </a:p>
      </dgm:t>
    </dgm:pt>
    <dgm:pt modelId="{2E110AE9-068E-4F58-A8F0-8911F2F920B8}" type="parTrans" cxnId="{7F0EF86E-C27F-47D2-888F-7548650A43C4}">
      <dgm:prSet/>
      <dgm:spPr/>
      <dgm:t>
        <a:bodyPr/>
        <a:lstStyle/>
        <a:p>
          <a:endParaRPr lang="en-US"/>
        </a:p>
      </dgm:t>
    </dgm:pt>
    <dgm:pt modelId="{6C7D5E60-52A4-4AEC-81F7-FB877284F353}" type="sibTrans" cxnId="{7F0EF86E-C27F-47D2-888F-7548650A43C4}">
      <dgm:prSet/>
      <dgm:spPr/>
      <dgm:t>
        <a:bodyPr/>
        <a:lstStyle/>
        <a:p>
          <a:endParaRPr lang="en-US"/>
        </a:p>
      </dgm:t>
    </dgm:pt>
    <dgm:pt modelId="{EF230F3B-4371-4E52-8A31-C3E6C8EA295A}">
      <dgm:prSet custT="1"/>
      <dgm:spPr/>
      <dgm:t>
        <a:bodyPr/>
        <a:lstStyle/>
        <a:p>
          <a:r>
            <a:rPr lang="en-US" sz="1600" dirty="0"/>
            <a:t>Implement ecosystem-based management of reef and associated ecosystems (e.g. seagrass beds, mangroves, reef slopes and coastal lagoons) </a:t>
          </a:r>
        </a:p>
      </dgm:t>
    </dgm:pt>
    <dgm:pt modelId="{AB5A92FD-EB91-486D-A32F-E198513C0F3A}" type="parTrans" cxnId="{8DFF80D2-6323-456F-8863-3A79530D8C0D}">
      <dgm:prSet/>
      <dgm:spPr/>
      <dgm:t>
        <a:bodyPr/>
        <a:lstStyle/>
        <a:p>
          <a:endParaRPr lang="en-US"/>
        </a:p>
      </dgm:t>
    </dgm:pt>
    <dgm:pt modelId="{CA7BC186-0C3F-46A0-BCBF-F2467C184801}" type="sibTrans" cxnId="{8DFF80D2-6323-456F-8863-3A79530D8C0D}">
      <dgm:prSet/>
      <dgm:spPr/>
      <dgm:t>
        <a:bodyPr/>
        <a:lstStyle/>
        <a:p>
          <a:endParaRPr lang="en-US"/>
        </a:p>
      </dgm:t>
    </dgm:pt>
    <dgm:pt modelId="{C5F28E6F-4F55-4E95-B8C6-523343352B5F}">
      <dgm:prSet/>
      <dgm:spPr/>
      <dgm:t>
        <a:bodyPr/>
        <a:lstStyle/>
        <a:p>
          <a:r>
            <a:rPr lang="en-US" dirty="0"/>
            <a:t>2.</a:t>
          </a:r>
        </a:p>
      </dgm:t>
    </dgm:pt>
    <dgm:pt modelId="{D825F5C4-B1D9-4B62-AE3F-F25828E27AB2}" type="parTrans" cxnId="{5B66AE77-9886-4DAD-A232-F45D48042117}">
      <dgm:prSet/>
      <dgm:spPr/>
      <dgm:t>
        <a:bodyPr/>
        <a:lstStyle/>
        <a:p>
          <a:endParaRPr lang="en-US"/>
        </a:p>
      </dgm:t>
    </dgm:pt>
    <dgm:pt modelId="{2CD00FD9-89B6-4508-9220-7660FC1CEDD3}" type="sibTrans" cxnId="{5B66AE77-9886-4DAD-A232-F45D48042117}">
      <dgm:prSet/>
      <dgm:spPr/>
      <dgm:t>
        <a:bodyPr/>
        <a:lstStyle/>
        <a:p>
          <a:endParaRPr lang="en-US"/>
        </a:p>
      </dgm:t>
    </dgm:pt>
    <dgm:pt modelId="{12A6DDA1-4F01-42D3-A904-1559AAB10841}">
      <dgm:prSet custT="1"/>
      <dgm:spPr/>
      <dgm:t>
        <a:bodyPr/>
        <a:lstStyle/>
        <a:p>
          <a:r>
            <a:rPr lang="en-US" sz="1600" dirty="0"/>
            <a:t>Implement an ecosystem approach for pelagic fisheries </a:t>
          </a:r>
        </a:p>
      </dgm:t>
    </dgm:pt>
    <dgm:pt modelId="{0F35624B-71B9-4DC6-AAC8-6DBBF6EB307D}" type="parTrans" cxnId="{528A8773-4C1C-4526-BE43-83B4E926B91C}">
      <dgm:prSet/>
      <dgm:spPr/>
      <dgm:t>
        <a:bodyPr/>
        <a:lstStyle/>
        <a:p>
          <a:endParaRPr lang="en-US"/>
        </a:p>
      </dgm:t>
    </dgm:pt>
    <dgm:pt modelId="{12B37570-DCCD-4211-B2AE-0B792AEC14DA}" type="sibTrans" cxnId="{528A8773-4C1C-4526-BE43-83B4E926B91C}">
      <dgm:prSet/>
      <dgm:spPr/>
      <dgm:t>
        <a:bodyPr/>
        <a:lstStyle/>
        <a:p>
          <a:endParaRPr lang="en-US"/>
        </a:p>
      </dgm:t>
    </dgm:pt>
    <dgm:pt modelId="{91B62B94-3117-4FE5-B2E6-FAAD2FF36CA0}">
      <dgm:prSet/>
      <dgm:spPr/>
      <dgm:t>
        <a:bodyPr/>
        <a:lstStyle/>
        <a:p>
          <a:r>
            <a:rPr lang="en-US" dirty="0"/>
            <a:t>3.</a:t>
          </a:r>
        </a:p>
      </dgm:t>
    </dgm:pt>
    <dgm:pt modelId="{ABD538A4-20FC-4170-8A82-F494F6CAD9B2}" type="parTrans" cxnId="{ECBDEE68-379E-4349-8048-868CF28A7F6C}">
      <dgm:prSet/>
      <dgm:spPr/>
      <dgm:t>
        <a:bodyPr/>
        <a:lstStyle/>
        <a:p>
          <a:endParaRPr lang="en-US"/>
        </a:p>
      </dgm:t>
    </dgm:pt>
    <dgm:pt modelId="{AD442544-DB5A-48B3-9070-299447BB4D05}" type="sibTrans" cxnId="{ECBDEE68-379E-4349-8048-868CF28A7F6C}">
      <dgm:prSet/>
      <dgm:spPr/>
      <dgm:t>
        <a:bodyPr/>
        <a:lstStyle/>
        <a:p>
          <a:endParaRPr lang="en-US"/>
        </a:p>
      </dgm:t>
    </dgm:pt>
    <dgm:pt modelId="{04B49CA2-7D7A-43AA-AE32-64AF59C091E7}">
      <dgm:prSet custT="1"/>
      <dgm:spPr/>
      <dgm:t>
        <a:bodyPr/>
        <a:lstStyle/>
        <a:p>
          <a:r>
            <a:rPr lang="en-US" sz="1600" dirty="0"/>
            <a:t>Implement EBM/EAF of the Guianas-Brazil continental shelf with special reference to the shrimp and </a:t>
          </a:r>
          <a:r>
            <a:rPr lang="en-US" sz="1600" dirty="0" err="1"/>
            <a:t>groundfish</a:t>
          </a:r>
          <a:r>
            <a:rPr lang="en-US" sz="1600" dirty="0"/>
            <a:t> fishery </a:t>
          </a:r>
        </a:p>
      </dgm:t>
    </dgm:pt>
    <dgm:pt modelId="{728DEB86-AF1D-4F4B-888E-D5656CA92A9D}" type="parTrans" cxnId="{A6747230-69A8-4EBF-B0B0-06E7699C6196}">
      <dgm:prSet/>
      <dgm:spPr/>
      <dgm:t>
        <a:bodyPr/>
        <a:lstStyle/>
        <a:p>
          <a:endParaRPr lang="en-US"/>
        </a:p>
      </dgm:t>
    </dgm:pt>
    <dgm:pt modelId="{171A0696-E0DD-4B5D-B02F-7FE79E821C17}" type="sibTrans" cxnId="{A6747230-69A8-4EBF-B0B0-06E7699C6196}">
      <dgm:prSet/>
      <dgm:spPr/>
      <dgm:t>
        <a:bodyPr/>
        <a:lstStyle/>
        <a:p>
          <a:endParaRPr lang="en-US"/>
        </a:p>
      </dgm:t>
    </dgm:pt>
    <dgm:pt modelId="{D1883688-43CD-4305-9DF9-853419EC93B8}">
      <dgm:prSet/>
      <dgm:spPr/>
      <dgm:t>
        <a:bodyPr/>
        <a:lstStyle/>
        <a:p>
          <a:r>
            <a:rPr lang="en-US" dirty="0"/>
            <a:t>4.</a:t>
          </a:r>
        </a:p>
      </dgm:t>
    </dgm:pt>
    <dgm:pt modelId="{7AEEF40D-1BE1-4CCF-8CDC-C18E8E6F31C4}" type="parTrans" cxnId="{A122C12D-A456-4BE1-87F2-2C883E000A90}">
      <dgm:prSet/>
      <dgm:spPr/>
      <dgm:t>
        <a:bodyPr/>
        <a:lstStyle/>
        <a:p>
          <a:endParaRPr lang="en-US"/>
        </a:p>
      </dgm:t>
    </dgm:pt>
    <dgm:pt modelId="{A74CF883-E6F6-4C51-94DD-A7D6CA86A202}" type="sibTrans" cxnId="{A122C12D-A456-4BE1-87F2-2C883E000A90}">
      <dgm:prSet/>
      <dgm:spPr/>
      <dgm:t>
        <a:bodyPr/>
        <a:lstStyle/>
        <a:p>
          <a:endParaRPr lang="en-US"/>
        </a:p>
      </dgm:t>
    </dgm:pt>
    <dgm:pt modelId="{A74EB07B-99F3-44EB-A34B-30303A40F833}">
      <dgm:prSet custT="1"/>
      <dgm:spPr/>
      <dgm:t>
        <a:bodyPr/>
        <a:lstStyle/>
        <a:p>
          <a:r>
            <a:rPr lang="en-US" sz="1600" dirty="0"/>
            <a:t>Strengthen civil society’s role to conduct and participate in research and monitoring for management of the coastal and marine environment</a:t>
          </a:r>
        </a:p>
      </dgm:t>
    </dgm:pt>
    <dgm:pt modelId="{0C07C9D6-B6E6-4565-A0FC-6872A12C6132}" type="parTrans" cxnId="{664E30EE-F5F9-49C3-B0C9-F7DF9411E47C}">
      <dgm:prSet/>
      <dgm:spPr/>
      <dgm:t>
        <a:bodyPr/>
        <a:lstStyle/>
        <a:p>
          <a:endParaRPr lang="en-US"/>
        </a:p>
      </dgm:t>
    </dgm:pt>
    <dgm:pt modelId="{32C8F1E1-2273-4858-A2D0-2602DE2A6FA1}" type="sibTrans" cxnId="{664E30EE-F5F9-49C3-B0C9-F7DF9411E47C}">
      <dgm:prSet/>
      <dgm:spPr/>
      <dgm:t>
        <a:bodyPr/>
        <a:lstStyle/>
        <a:p>
          <a:endParaRPr lang="en-US"/>
        </a:p>
      </dgm:t>
    </dgm:pt>
    <dgm:pt modelId="{9667E74C-1C91-48C6-B900-6D512067362F}">
      <dgm:prSet/>
      <dgm:spPr/>
      <dgm:t>
        <a:bodyPr/>
        <a:lstStyle/>
        <a:p>
          <a:r>
            <a:rPr lang="en-US" dirty="0"/>
            <a:t>5.</a:t>
          </a:r>
        </a:p>
      </dgm:t>
    </dgm:pt>
    <dgm:pt modelId="{F7448350-852F-401B-AC14-1F21D1EAC6F9}" type="parTrans" cxnId="{EB0DF236-0A1F-4D7A-83AB-BAE24763BD67}">
      <dgm:prSet/>
      <dgm:spPr/>
      <dgm:t>
        <a:bodyPr/>
        <a:lstStyle/>
        <a:p>
          <a:endParaRPr lang="en-US"/>
        </a:p>
      </dgm:t>
    </dgm:pt>
    <dgm:pt modelId="{A149ACFD-0489-4332-89B0-8E11B1731337}" type="sibTrans" cxnId="{EB0DF236-0A1F-4D7A-83AB-BAE24763BD67}">
      <dgm:prSet/>
      <dgm:spPr/>
      <dgm:t>
        <a:bodyPr/>
        <a:lstStyle/>
        <a:p>
          <a:endParaRPr lang="en-US"/>
        </a:p>
      </dgm:t>
    </dgm:pt>
    <dgm:pt modelId="{AB2F1AB0-6F8E-446F-9D9E-4A5766CA3B49}">
      <dgm:prSet custT="1"/>
      <dgm:spPr/>
      <dgm:t>
        <a:bodyPr/>
        <a:lstStyle/>
        <a:p>
          <a:r>
            <a:rPr lang="en-US" sz="1600" dirty="0"/>
            <a:t>Strengthen civil society’s participation in governance of the coastal and marine environment</a:t>
          </a:r>
        </a:p>
      </dgm:t>
    </dgm:pt>
    <dgm:pt modelId="{FF5C506A-AFBD-48DA-839A-18187BAE9A85}" type="parTrans" cxnId="{C2C148A3-D17C-434D-AAF9-253ECEE956C2}">
      <dgm:prSet/>
      <dgm:spPr/>
      <dgm:t>
        <a:bodyPr/>
        <a:lstStyle/>
        <a:p>
          <a:endParaRPr lang="en-US"/>
        </a:p>
      </dgm:t>
    </dgm:pt>
    <dgm:pt modelId="{AE7F4CB3-AE85-469A-9657-F2D8F57DE89A}" type="sibTrans" cxnId="{C2C148A3-D17C-434D-AAF9-253ECEE956C2}">
      <dgm:prSet/>
      <dgm:spPr/>
      <dgm:t>
        <a:bodyPr/>
        <a:lstStyle/>
        <a:p>
          <a:endParaRPr lang="en-US"/>
        </a:p>
      </dgm:t>
    </dgm:pt>
    <dgm:pt modelId="{30152781-7D3B-4C45-97CC-D0FF358FCC4F}">
      <dgm:prSet/>
      <dgm:spPr/>
      <dgm:t>
        <a:bodyPr/>
        <a:lstStyle/>
        <a:p>
          <a:r>
            <a:rPr lang="en-US" dirty="0"/>
            <a:t>6.</a:t>
          </a:r>
        </a:p>
      </dgm:t>
    </dgm:pt>
    <dgm:pt modelId="{4CA795EA-1A69-4343-8FBC-594E3332D257}" type="parTrans" cxnId="{874451C1-2088-4FEF-BC12-32488E798D7D}">
      <dgm:prSet/>
      <dgm:spPr/>
      <dgm:t>
        <a:bodyPr/>
        <a:lstStyle/>
        <a:p>
          <a:endParaRPr lang="en-US"/>
        </a:p>
      </dgm:t>
    </dgm:pt>
    <dgm:pt modelId="{FA883458-58BE-4B33-9DC6-220D90A3BA96}" type="sibTrans" cxnId="{874451C1-2088-4FEF-BC12-32488E798D7D}">
      <dgm:prSet/>
      <dgm:spPr/>
      <dgm:t>
        <a:bodyPr/>
        <a:lstStyle/>
        <a:p>
          <a:endParaRPr lang="en-US"/>
        </a:p>
      </dgm:t>
    </dgm:pt>
    <dgm:pt modelId="{B6B74478-23C5-46DC-ACCB-DF2B5FB8BC40}">
      <dgm:prSet custT="1"/>
      <dgm:spPr/>
      <dgm:t>
        <a:bodyPr/>
        <a:lstStyle/>
        <a:p>
          <a:r>
            <a:rPr lang="en-US" sz="1600" dirty="0"/>
            <a:t>Develop and enhance livelihoods based on the sustainable use of coastal and marine resources</a:t>
          </a:r>
        </a:p>
      </dgm:t>
    </dgm:pt>
    <dgm:pt modelId="{927E293D-4777-4316-A908-230821CE574B}" type="parTrans" cxnId="{CA08CB1C-94D7-4D42-BAE5-89A6B8E1C279}">
      <dgm:prSet/>
      <dgm:spPr/>
      <dgm:t>
        <a:bodyPr/>
        <a:lstStyle/>
        <a:p>
          <a:endParaRPr lang="en-US"/>
        </a:p>
      </dgm:t>
    </dgm:pt>
    <dgm:pt modelId="{8D004D85-887A-4FC5-83DA-5A2223D337E6}" type="sibTrans" cxnId="{CA08CB1C-94D7-4D42-BAE5-89A6B8E1C279}">
      <dgm:prSet/>
      <dgm:spPr/>
      <dgm:t>
        <a:bodyPr/>
        <a:lstStyle/>
        <a:p>
          <a:endParaRPr lang="en-US"/>
        </a:p>
      </dgm:t>
    </dgm:pt>
    <dgm:pt modelId="{DFF00518-828F-4C66-A7C5-DC4229A08393}">
      <dgm:prSet/>
      <dgm:spPr/>
      <dgm:t>
        <a:bodyPr/>
        <a:lstStyle/>
        <a:p>
          <a:r>
            <a:rPr lang="en-US" dirty="0"/>
            <a:t>7.</a:t>
          </a:r>
        </a:p>
      </dgm:t>
    </dgm:pt>
    <dgm:pt modelId="{30CEBA7B-F109-4E12-A2AA-E9A05472B62A}" type="parTrans" cxnId="{AF14EC7D-E7AB-470A-A79D-7E31784A51C0}">
      <dgm:prSet/>
      <dgm:spPr/>
      <dgm:t>
        <a:bodyPr/>
        <a:lstStyle/>
        <a:p>
          <a:endParaRPr lang="en-US"/>
        </a:p>
      </dgm:t>
    </dgm:pt>
    <dgm:pt modelId="{355E9A7F-82E1-4432-8BBE-0EAB582DAC56}" type="sibTrans" cxnId="{AF14EC7D-E7AB-470A-A79D-7E31784A51C0}">
      <dgm:prSet/>
      <dgm:spPr/>
      <dgm:t>
        <a:bodyPr/>
        <a:lstStyle/>
        <a:p>
          <a:endParaRPr lang="en-US"/>
        </a:p>
      </dgm:t>
    </dgm:pt>
    <dgm:pt modelId="{C24EDE63-6385-4F8A-BAEF-DE607C845C36}">
      <dgm:prSet custT="1"/>
      <dgm:spPr/>
      <dgm:t>
        <a:bodyPr/>
        <a:lstStyle/>
        <a:p>
          <a:r>
            <a:rPr lang="en-US" sz="1600" dirty="0"/>
            <a:t>Enhance communication to raise awareness and advocate for issues impacting the coastal and marine environment</a:t>
          </a:r>
        </a:p>
      </dgm:t>
    </dgm:pt>
    <dgm:pt modelId="{E3ED4A4C-B567-4FE2-85E4-46DF4CC30CCA}" type="parTrans" cxnId="{31E6B828-B8A8-41A1-B2B6-CAA0EAB49392}">
      <dgm:prSet/>
      <dgm:spPr/>
      <dgm:t>
        <a:bodyPr/>
        <a:lstStyle/>
        <a:p>
          <a:endParaRPr lang="en-US"/>
        </a:p>
      </dgm:t>
    </dgm:pt>
    <dgm:pt modelId="{E7D23926-25B0-44CE-B5E1-AA2F49EE3F23}" type="sibTrans" cxnId="{31E6B828-B8A8-41A1-B2B6-CAA0EAB49392}">
      <dgm:prSet/>
      <dgm:spPr/>
      <dgm:t>
        <a:bodyPr/>
        <a:lstStyle/>
        <a:p>
          <a:endParaRPr lang="en-US"/>
        </a:p>
      </dgm:t>
    </dgm:pt>
    <dgm:pt modelId="{64AE4279-FD82-4ABB-A686-73C174A422DA}">
      <dgm:prSet/>
      <dgm:spPr/>
      <dgm:t>
        <a:bodyPr/>
        <a:lstStyle/>
        <a:p>
          <a:r>
            <a:rPr lang="en-US" dirty="0"/>
            <a:t>8.</a:t>
          </a:r>
        </a:p>
      </dgm:t>
    </dgm:pt>
    <dgm:pt modelId="{B6CAA046-1633-44F7-B4FE-51AB6EF4138B}" type="parTrans" cxnId="{55AE51E5-1945-42EB-8D1E-69E178894BF8}">
      <dgm:prSet/>
      <dgm:spPr/>
      <dgm:t>
        <a:bodyPr/>
        <a:lstStyle/>
        <a:p>
          <a:endParaRPr lang="en-US"/>
        </a:p>
      </dgm:t>
    </dgm:pt>
    <dgm:pt modelId="{469C1E9E-42F6-4570-95BA-FB974A273BF1}" type="sibTrans" cxnId="{55AE51E5-1945-42EB-8D1E-69E178894BF8}">
      <dgm:prSet/>
      <dgm:spPr/>
      <dgm:t>
        <a:bodyPr/>
        <a:lstStyle/>
        <a:p>
          <a:endParaRPr lang="en-US"/>
        </a:p>
      </dgm:t>
    </dgm:pt>
    <dgm:pt modelId="{09A41A35-EC31-45C0-8EBC-03CAEBE68FA4}">
      <dgm:prSet custT="1"/>
      <dgm:spPr/>
      <dgm:t>
        <a:bodyPr/>
        <a:lstStyle/>
        <a:p>
          <a:r>
            <a:rPr lang="en-US" sz="1600" dirty="0"/>
            <a:t>Facilitate CLME+ C-SAP implementation, monitoring, evaluation and learning</a:t>
          </a:r>
        </a:p>
      </dgm:t>
    </dgm:pt>
    <dgm:pt modelId="{09D3596A-A843-46B5-A085-6426BDFDD9DB}" type="parTrans" cxnId="{F94C863C-0007-44B4-BDD5-5C4A68C60CC8}">
      <dgm:prSet/>
      <dgm:spPr/>
      <dgm:t>
        <a:bodyPr/>
        <a:lstStyle/>
        <a:p>
          <a:endParaRPr lang="en-US"/>
        </a:p>
      </dgm:t>
    </dgm:pt>
    <dgm:pt modelId="{30B7DB27-91DC-4C8C-BA33-B9CE392984B3}" type="sibTrans" cxnId="{F94C863C-0007-44B4-BDD5-5C4A68C60CC8}">
      <dgm:prSet/>
      <dgm:spPr/>
      <dgm:t>
        <a:bodyPr/>
        <a:lstStyle/>
        <a:p>
          <a:endParaRPr lang="en-US"/>
        </a:p>
      </dgm:t>
    </dgm:pt>
    <dgm:pt modelId="{3AAA62F7-8B93-4798-A7D3-3D0434D5ADB0}" type="pres">
      <dgm:prSet presAssocID="{43B0507D-2A59-4B94-BADA-F7FC56F3BE73}" presName="Name0" presStyleCnt="0">
        <dgm:presLayoutVars>
          <dgm:dir/>
          <dgm:animLvl val="lvl"/>
          <dgm:resizeHandles val="exact"/>
        </dgm:presLayoutVars>
      </dgm:prSet>
      <dgm:spPr/>
    </dgm:pt>
    <dgm:pt modelId="{3BB81748-EA69-471E-BC99-27930D7E254A}" type="pres">
      <dgm:prSet presAssocID="{0CDB9131-D52E-4FA4-829F-1F8418A41875}" presName="linNode" presStyleCnt="0"/>
      <dgm:spPr/>
    </dgm:pt>
    <dgm:pt modelId="{A8A517F0-70E3-47BE-B075-25211CEB6988}" type="pres">
      <dgm:prSet presAssocID="{0CDB9131-D52E-4FA4-829F-1F8418A41875}" presName="parentText" presStyleLbl="alignNode1" presStyleIdx="0" presStyleCnt="8">
        <dgm:presLayoutVars>
          <dgm:chMax val="1"/>
          <dgm:bulletEnabled/>
        </dgm:presLayoutVars>
      </dgm:prSet>
      <dgm:spPr/>
    </dgm:pt>
    <dgm:pt modelId="{30AB8F21-E1A4-49D3-861B-0D1FCD88F9D1}" type="pres">
      <dgm:prSet presAssocID="{0CDB9131-D52E-4FA4-829F-1F8418A41875}" presName="descendantText" presStyleLbl="alignAccFollowNode1" presStyleIdx="0" presStyleCnt="8">
        <dgm:presLayoutVars>
          <dgm:bulletEnabled/>
        </dgm:presLayoutVars>
      </dgm:prSet>
      <dgm:spPr/>
    </dgm:pt>
    <dgm:pt modelId="{3461E27C-1B6C-436E-8960-EF6356C38D26}" type="pres">
      <dgm:prSet presAssocID="{6C7D5E60-52A4-4AEC-81F7-FB877284F353}" presName="sp" presStyleCnt="0"/>
      <dgm:spPr/>
    </dgm:pt>
    <dgm:pt modelId="{9CE2B198-DEC8-419C-A4A4-6D637DFA2C57}" type="pres">
      <dgm:prSet presAssocID="{C5F28E6F-4F55-4E95-B8C6-523343352B5F}" presName="linNode" presStyleCnt="0"/>
      <dgm:spPr/>
    </dgm:pt>
    <dgm:pt modelId="{4317BD76-3C64-4602-8ABF-CC913C9A2CF1}" type="pres">
      <dgm:prSet presAssocID="{C5F28E6F-4F55-4E95-B8C6-523343352B5F}" presName="parentText" presStyleLbl="alignNode1" presStyleIdx="1" presStyleCnt="8">
        <dgm:presLayoutVars>
          <dgm:chMax val="1"/>
          <dgm:bulletEnabled/>
        </dgm:presLayoutVars>
      </dgm:prSet>
      <dgm:spPr/>
    </dgm:pt>
    <dgm:pt modelId="{6DF550A7-402D-4F8F-A1F0-08DFF9B5F61A}" type="pres">
      <dgm:prSet presAssocID="{C5F28E6F-4F55-4E95-B8C6-523343352B5F}" presName="descendantText" presStyleLbl="alignAccFollowNode1" presStyleIdx="1" presStyleCnt="8">
        <dgm:presLayoutVars>
          <dgm:bulletEnabled/>
        </dgm:presLayoutVars>
      </dgm:prSet>
      <dgm:spPr/>
    </dgm:pt>
    <dgm:pt modelId="{4A0251DC-151B-436E-89A4-C1A78F49E087}" type="pres">
      <dgm:prSet presAssocID="{2CD00FD9-89B6-4508-9220-7660FC1CEDD3}" presName="sp" presStyleCnt="0"/>
      <dgm:spPr/>
    </dgm:pt>
    <dgm:pt modelId="{D179B4F1-6EB4-438C-8AB1-1BE8AEC428F1}" type="pres">
      <dgm:prSet presAssocID="{91B62B94-3117-4FE5-B2E6-FAAD2FF36CA0}" presName="linNode" presStyleCnt="0"/>
      <dgm:spPr/>
    </dgm:pt>
    <dgm:pt modelId="{CEC01DE8-1E06-492D-98B6-8ABE9051755B}" type="pres">
      <dgm:prSet presAssocID="{91B62B94-3117-4FE5-B2E6-FAAD2FF36CA0}" presName="parentText" presStyleLbl="alignNode1" presStyleIdx="2" presStyleCnt="8">
        <dgm:presLayoutVars>
          <dgm:chMax val="1"/>
          <dgm:bulletEnabled/>
        </dgm:presLayoutVars>
      </dgm:prSet>
      <dgm:spPr/>
    </dgm:pt>
    <dgm:pt modelId="{4E47EE8B-3E98-48E9-A801-3CF9CA2E4D90}" type="pres">
      <dgm:prSet presAssocID="{91B62B94-3117-4FE5-B2E6-FAAD2FF36CA0}" presName="descendantText" presStyleLbl="alignAccFollowNode1" presStyleIdx="2" presStyleCnt="8">
        <dgm:presLayoutVars>
          <dgm:bulletEnabled/>
        </dgm:presLayoutVars>
      </dgm:prSet>
      <dgm:spPr/>
    </dgm:pt>
    <dgm:pt modelId="{F3CA97C5-6BDC-4388-ACA5-1BFABFD4D24E}" type="pres">
      <dgm:prSet presAssocID="{AD442544-DB5A-48B3-9070-299447BB4D05}" presName="sp" presStyleCnt="0"/>
      <dgm:spPr/>
    </dgm:pt>
    <dgm:pt modelId="{B1428B12-7D8D-4B06-B7B1-F1F609788197}" type="pres">
      <dgm:prSet presAssocID="{D1883688-43CD-4305-9DF9-853419EC93B8}" presName="linNode" presStyleCnt="0"/>
      <dgm:spPr/>
    </dgm:pt>
    <dgm:pt modelId="{54997DF1-4A63-42FC-A3C1-4D0DF9525012}" type="pres">
      <dgm:prSet presAssocID="{D1883688-43CD-4305-9DF9-853419EC93B8}" presName="parentText" presStyleLbl="alignNode1" presStyleIdx="3" presStyleCnt="8">
        <dgm:presLayoutVars>
          <dgm:chMax val="1"/>
          <dgm:bulletEnabled/>
        </dgm:presLayoutVars>
      </dgm:prSet>
      <dgm:spPr/>
    </dgm:pt>
    <dgm:pt modelId="{AA09473B-EEE5-4436-B8DA-B01AA7F86A87}" type="pres">
      <dgm:prSet presAssocID="{D1883688-43CD-4305-9DF9-853419EC93B8}" presName="descendantText" presStyleLbl="alignAccFollowNode1" presStyleIdx="3" presStyleCnt="8">
        <dgm:presLayoutVars>
          <dgm:bulletEnabled/>
        </dgm:presLayoutVars>
      </dgm:prSet>
      <dgm:spPr/>
    </dgm:pt>
    <dgm:pt modelId="{25B9CF0F-9E92-410A-A001-4C89341E68DD}" type="pres">
      <dgm:prSet presAssocID="{A74CF883-E6F6-4C51-94DD-A7D6CA86A202}" presName="sp" presStyleCnt="0"/>
      <dgm:spPr/>
    </dgm:pt>
    <dgm:pt modelId="{99345D51-5F7D-479F-B462-6885BB12A34A}" type="pres">
      <dgm:prSet presAssocID="{9667E74C-1C91-48C6-B900-6D512067362F}" presName="linNode" presStyleCnt="0"/>
      <dgm:spPr/>
    </dgm:pt>
    <dgm:pt modelId="{F070C2B5-9B8F-4805-B84A-678A42C7C412}" type="pres">
      <dgm:prSet presAssocID="{9667E74C-1C91-48C6-B900-6D512067362F}" presName="parentText" presStyleLbl="alignNode1" presStyleIdx="4" presStyleCnt="8">
        <dgm:presLayoutVars>
          <dgm:chMax val="1"/>
          <dgm:bulletEnabled/>
        </dgm:presLayoutVars>
      </dgm:prSet>
      <dgm:spPr/>
    </dgm:pt>
    <dgm:pt modelId="{6EAFDBE6-6182-43D7-BA5F-86BDD682D730}" type="pres">
      <dgm:prSet presAssocID="{9667E74C-1C91-48C6-B900-6D512067362F}" presName="descendantText" presStyleLbl="alignAccFollowNode1" presStyleIdx="4" presStyleCnt="8">
        <dgm:presLayoutVars>
          <dgm:bulletEnabled/>
        </dgm:presLayoutVars>
      </dgm:prSet>
      <dgm:spPr/>
    </dgm:pt>
    <dgm:pt modelId="{0CE9DDE7-92F6-486A-9E60-CF22B988207B}" type="pres">
      <dgm:prSet presAssocID="{A149ACFD-0489-4332-89B0-8E11B1731337}" presName="sp" presStyleCnt="0"/>
      <dgm:spPr/>
    </dgm:pt>
    <dgm:pt modelId="{48441598-F927-4F0B-9040-632F3443EF4C}" type="pres">
      <dgm:prSet presAssocID="{30152781-7D3B-4C45-97CC-D0FF358FCC4F}" presName="linNode" presStyleCnt="0"/>
      <dgm:spPr/>
    </dgm:pt>
    <dgm:pt modelId="{F5DB89E5-512F-4235-A634-6481216BA9E5}" type="pres">
      <dgm:prSet presAssocID="{30152781-7D3B-4C45-97CC-D0FF358FCC4F}" presName="parentText" presStyleLbl="alignNode1" presStyleIdx="5" presStyleCnt="8">
        <dgm:presLayoutVars>
          <dgm:chMax val="1"/>
          <dgm:bulletEnabled/>
        </dgm:presLayoutVars>
      </dgm:prSet>
      <dgm:spPr/>
    </dgm:pt>
    <dgm:pt modelId="{FF386FB1-A454-43D2-B0EE-621737A9DA53}" type="pres">
      <dgm:prSet presAssocID="{30152781-7D3B-4C45-97CC-D0FF358FCC4F}" presName="descendantText" presStyleLbl="alignAccFollowNode1" presStyleIdx="5" presStyleCnt="8">
        <dgm:presLayoutVars>
          <dgm:bulletEnabled/>
        </dgm:presLayoutVars>
      </dgm:prSet>
      <dgm:spPr/>
    </dgm:pt>
    <dgm:pt modelId="{1546B9DE-EF0B-4F9E-92F5-DE8B82B094AA}" type="pres">
      <dgm:prSet presAssocID="{FA883458-58BE-4B33-9DC6-220D90A3BA96}" presName="sp" presStyleCnt="0"/>
      <dgm:spPr/>
    </dgm:pt>
    <dgm:pt modelId="{EF224CE7-847F-4743-953B-2F5B377D1F38}" type="pres">
      <dgm:prSet presAssocID="{DFF00518-828F-4C66-A7C5-DC4229A08393}" presName="linNode" presStyleCnt="0"/>
      <dgm:spPr/>
    </dgm:pt>
    <dgm:pt modelId="{080B2C17-8F0E-436F-B5D4-39186F1283ED}" type="pres">
      <dgm:prSet presAssocID="{DFF00518-828F-4C66-A7C5-DC4229A08393}" presName="parentText" presStyleLbl="alignNode1" presStyleIdx="6" presStyleCnt="8">
        <dgm:presLayoutVars>
          <dgm:chMax val="1"/>
          <dgm:bulletEnabled/>
        </dgm:presLayoutVars>
      </dgm:prSet>
      <dgm:spPr/>
    </dgm:pt>
    <dgm:pt modelId="{C83A2D4F-0EAA-4892-A7CA-7E81D0C7AF5A}" type="pres">
      <dgm:prSet presAssocID="{DFF00518-828F-4C66-A7C5-DC4229A08393}" presName="descendantText" presStyleLbl="alignAccFollowNode1" presStyleIdx="6" presStyleCnt="8">
        <dgm:presLayoutVars>
          <dgm:bulletEnabled/>
        </dgm:presLayoutVars>
      </dgm:prSet>
      <dgm:spPr/>
    </dgm:pt>
    <dgm:pt modelId="{32E8A123-C306-463D-AD03-A7F35E74A58C}" type="pres">
      <dgm:prSet presAssocID="{355E9A7F-82E1-4432-8BBE-0EAB582DAC56}" presName="sp" presStyleCnt="0"/>
      <dgm:spPr/>
    </dgm:pt>
    <dgm:pt modelId="{139659C8-7951-4B11-98AD-42188EE88831}" type="pres">
      <dgm:prSet presAssocID="{64AE4279-FD82-4ABB-A686-73C174A422DA}" presName="linNode" presStyleCnt="0"/>
      <dgm:spPr/>
    </dgm:pt>
    <dgm:pt modelId="{1D552A1F-72AD-4CFC-B5E6-2F3BACF33EF8}" type="pres">
      <dgm:prSet presAssocID="{64AE4279-FD82-4ABB-A686-73C174A422DA}" presName="parentText" presStyleLbl="alignNode1" presStyleIdx="7" presStyleCnt="8" custLinFactNeighborX="567" custLinFactNeighborY="319">
        <dgm:presLayoutVars>
          <dgm:chMax val="1"/>
          <dgm:bulletEnabled/>
        </dgm:presLayoutVars>
      </dgm:prSet>
      <dgm:spPr/>
    </dgm:pt>
    <dgm:pt modelId="{EB6E4187-762B-4377-A430-1BDCB5AD0DDA}" type="pres">
      <dgm:prSet presAssocID="{64AE4279-FD82-4ABB-A686-73C174A422DA}" presName="descendantText" presStyleLbl="alignAccFollowNode1" presStyleIdx="7" presStyleCnt="8">
        <dgm:presLayoutVars>
          <dgm:bulletEnabled/>
        </dgm:presLayoutVars>
      </dgm:prSet>
      <dgm:spPr/>
    </dgm:pt>
  </dgm:ptLst>
  <dgm:cxnLst>
    <dgm:cxn modelId="{68DC1118-ED47-4F90-BBEC-318AE763B339}" type="presOf" srcId="{04B49CA2-7D7A-43AA-AE32-64AF59C091E7}" destId="{4E47EE8B-3E98-48E9-A801-3CF9CA2E4D90}" srcOrd="0" destOrd="0" presId="urn:microsoft.com/office/officeart/2016/7/layout/VerticalSolidActionList"/>
    <dgm:cxn modelId="{DADE7B19-284D-4C6D-9FA8-35904478D766}" type="presOf" srcId="{43B0507D-2A59-4B94-BADA-F7FC56F3BE73}" destId="{3AAA62F7-8B93-4798-A7D3-3D0434D5ADB0}" srcOrd="0" destOrd="0" presId="urn:microsoft.com/office/officeart/2016/7/layout/VerticalSolidActionList"/>
    <dgm:cxn modelId="{CA08CB1C-94D7-4D42-BAE5-89A6B8E1C279}" srcId="{30152781-7D3B-4C45-97CC-D0FF358FCC4F}" destId="{B6B74478-23C5-46DC-ACCB-DF2B5FB8BC40}" srcOrd="0" destOrd="0" parTransId="{927E293D-4777-4316-A908-230821CE574B}" sibTransId="{8D004D85-887A-4FC5-83DA-5A2223D337E6}"/>
    <dgm:cxn modelId="{AED1B424-5D09-4EE9-9741-EBE9CCBC91E7}" type="presOf" srcId="{AB2F1AB0-6F8E-446F-9D9E-4A5766CA3B49}" destId="{6EAFDBE6-6182-43D7-BA5F-86BDD682D730}" srcOrd="0" destOrd="0" presId="urn:microsoft.com/office/officeart/2016/7/layout/VerticalSolidActionList"/>
    <dgm:cxn modelId="{31E6B828-B8A8-41A1-B2B6-CAA0EAB49392}" srcId="{DFF00518-828F-4C66-A7C5-DC4229A08393}" destId="{C24EDE63-6385-4F8A-BAEF-DE607C845C36}" srcOrd="0" destOrd="0" parTransId="{E3ED4A4C-B567-4FE2-85E4-46DF4CC30CCA}" sibTransId="{E7D23926-25B0-44CE-B5E1-AA2F49EE3F23}"/>
    <dgm:cxn modelId="{A122C12D-A456-4BE1-87F2-2C883E000A90}" srcId="{43B0507D-2A59-4B94-BADA-F7FC56F3BE73}" destId="{D1883688-43CD-4305-9DF9-853419EC93B8}" srcOrd="3" destOrd="0" parTransId="{7AEEF40D-1BE1-4CCF-8CDC-C18E8E6F31C4}" sibTransId="{A74CF883-E6F6-4C51-94DD-A7D6CA86A202}"/>
    <dgm:cxn modelId="{A6747230-69A8-4EBF-B0B0-06E7699C6196}" srcId="{91B62B94-3117-4FE5-B2E6-FAAD2FF36CA0}" destId="{04B49CA2-7D7A-43AA-AE32-64AF59C091E7}" srcOrd="0" destOrd="0" parTransId="{728DEB86-AF1D-4F4B-888E-D5656CA92A9D}" sibTransId="{171A0696-E0DD-4B5D-B02F-7FE79E821C17}"/>
    <dgm:cxn modelId="{A2982533-2D29-4B44-A1FB-7424518E074C}" type="presOf" srcId="{12A6DDA1-4F01-42D3-A904-1559AAB10841}" destId="{6DF550A7-402D-4F8F-A1F0-08DFF9B5F61A}" srcOrd="0" destOrd="0" presId="urn:microsoft.com/office/officeart/2016/7/layout/VerticalSolidActionList"/>
    <dgm:cxn modelId="{40F17533-8417-411F-8D23-9C74E1AE5A05}" type="presOf" srcId="{C24EDE63-6385-4F8A-BAEF-DE607C845C36}" destId="{C83A2D4F-0EAA-4892-A7CA-7E81D0C7AF5A}" srcOrd="0" destOrd="0" presId="urn:microsoft.com/office/officeart/2016/7/layout/VerticalSolidActionList"/>
    <dgm:cxn modelId="{EB0DF236-0A1F-4D7A-83AB-BAE24763BD67}" srcId="{43B0507D-2A59-4B94-BADA-F7FC56F3BE73}" destId="{9667E74C-1C91-48C6-B900-6D512067362F}" srcOrd="4" destOrd="0" parTransId="{F7448350-852F-401B-AC14-1F21D1EAC6F9}" sibTransId="{A149ACFD-0489-4332-89B0-8E11B1731337}"/>
    <dgm:cxn modelId="{E7417A3B-4106-4AE4-A534-7C64A989FFAF}" type="presOf" srcId="{EF230F3B-4371-4E52-8A31-C3E6C8EA295A}" destId="{30AB8F21-E1A4-49D3-861B-0D1FCD88F9D1}" srcOrd="0" destOrd="0" presId="urn:microsoft.com/office/officeart/2016/7/layout/VerticalSolidActionList"/>
    <dgm:cxn modelId="{B28D773C-9308-4FF8-B79F-37F0ABCAE4F1}" type="presOf" srcId="{09A41A35-EC31-45C0-8EBC-03CAEBE68FA4}" destId="{EB6E4187-762B-4377-A430-1BDCB5AD0DDA}" srcOrd="0" destOrd="0" presId="urn:microsoft.com/office/officeart/2016/7/layout/VerticalSolidActionList"/>
    <dgm:cxn modelId="{F94C863C-0007-44B4-BDD5-5C4A68C60CC8}" srcId="{64AE4279-FD82-4ABB-A686-73C174A422DA}" destId="{09A41A35-EC31-45C0-8EBC-03CAEBE68FA4}" srcOrd="0" destOrd="0" parTransId="{09D3596A-A843-46B5-A085-6426BDFDD9DB}" sibTransId="{30B7DB27-91DC-4C8C-BA33-B9CE392984B3}"/>
    <dgm:cxn modelId="{5EE16648-891D-41EC-BE6E-7CA419265690}" type="presOf" srcId="{0CDB9131-D52E-4FA4-829F-1F8418A41875}" destId="{A8A517F0-70E3-47BE-B075-25211CEB6988}" srcOrd="0" destOrd="0" presId="urn:microsoft.com/office/officeart/2016/7/layout/VerticalSolidActionList"/>
    <dgm:cxn modelId="{CE47E34D-0401-435A-98CD-1B99D0631A9E}" type="presOf" srcId="{64AE4279-FD82-4ABB-A686-73C174A422DA}" destId="{1D552A1F-72AD-4CFC-B5E6-2F3BACF33EF8}" srcOrd="0" destOrd="0" presId="urn:microsoft.com/office/officeart/2016/7/layout/VerticalSolidActionList"/>
    <dgm:cxn modelId="{65E6B063-73DC-46F6-A126-D824DAA5F43C}" type="presOf" srcId="{B6B74478-23C5-46DC-ACCB-DF2B5FB8BC40}" destId="{FF386FB1-A454-43D2-B0EE-621737A9DA53}" srcOrd="0" destOrd="0" presId="urn:microsoft.com/office/officeart/2016/7/layout/VerticalSolidActionList"/>
    <dgm:cxn modelId="{ECBDEE68-379E-4349-8048-868CF28A7F6C}" srcId="{43B0507D-2A59-4B94-BADA-F7FC56F3BE73}" destId="{91B62B94-3117-4FE5-B2E6-FAAD2FF36CA0}" srcOrd="2" destOrd="0" parTransId="{ABD538A4-20FC-4170-8A82-F494F6CAD9B2}" sibTransId="{AD442544-DB5A-48B3-9070-299447BB4D05}"/>
    <dgm:cxn modelId="{7F0EF86E-C27F-47D2-888F-7548650A43C4}" srcId="{43B0507D-2A59-4B94-BADA-F7FC56F3BE73}" destId="{0CDB9131-D52E-4FA4-829F-1F8418A41875}" srcOrd="0" destOrd="0" parTransId="{2E110AE9-068E-4F58-A8F0-8911F2F920B8}" sibTransId="{6C7D5E60-52A4-4AEC-81F7-FB877284F353}"/>
    <dgm:cxn modelId="{528A8773-4C1C-4526-BE43-83B4E926B91C}" srcId="{C5F28E6F-4F55-4E95-B8C6-523343352B5F}" destId="{12A6DDA1-4F01-42D3-A904-1559AAB10841}" srcOrd="0" destOrd="0" parTransId="{0F35624B-71B9-4DC6-AAC8-6DBBF6EB307D}" sibTransId="{12B37570-DCCD-4211-B2AE-0B792AEC14DA}"/>
    <dgm:cxn modelId="{5B66AE77-9886-4DAD-A232-F45D48042117}" srcId="{43B0507D-2A59-4B94-BADA-F7FC56F3BE73}" destId="{C5F28E6F-4F55-4E95-B8C6-523343352B5F}" srcOrd="1" destOrd="0" parTransId="{D825F5C4-B1D9-4B62-AE3F-F25828E27AB2}" sibTransId="{2CD00FD9-89B6-4508-9220-7660FC1CEDD3}"/>
    <dgm:cxn modelId="{AF14EC7D-E7AB-470A-A79D-7E31784A51C0}" srcId="{43B0507D-2A59-4B94-BADA-F7FC56F3BE73}" destId="{DFF00518-828F-4C66-A7C5-DC4229A08393}" srcOrd="6" destOrd="0" parTransId="{30CEBA7B-F109-4E12-A2AA-E9A05472B62A}" sibTransId="{355E9A7F-82E1-4432-8BBE-0EAB582DAC56}"/>
    <dgm:cxn modelId="{3FA9FE7D-8359-4DDE-80AC-9C4DF703CAF2}" type="presOf" srcId="{D1883688-43CD-4305-9DF9-853419EC93B8}" destId="{54997DF1-4A63-42FC-A3C1-4D0DF9525012}" srcOrd="0" destOrd="0" presId="urn:microsoft.com/office/officeart/2016/7/layout/VerticalSolidActionList"/>
    <dgm:cxn modelId="{9D2D2487-5D76-4746-9D1D-FB8D4F9F8701}" type="presOf" srcId="{91B62B94-3117-4FE5-B2E6-FAAD2FF36CA0}" destId="{CEC01DE8-1E06-492D-98B6-8ABE9051755B}" srcOrd="0" destOrd="0" presId="urn:microsoft.com/office/officeart/2016/7/layout/VerticalSolidActionList"/>
    <dgm:cxn modelId="{4C82A38E-A03E-4642-9ED4-C5BEEB08D5CB}" type="presOf" srcId="{A74EB07B-99F3-44EB-A34B-30303A40F833}" destId="{AA09473B-EEE5-4436-B8DA-B01AA7F86A87}" srcOrd="0" destOrd="0" presId="urn:microsoft.com/office/officeart/2016/7/layout/VerticalSolidActionList"/>
    <dgm:cxn modelId="{FBCA8396-5C76-46E4-BD0A-33C3B3EF941C}" type="presOf" srcId="{30152781-7D3B-4C45-97CC-D0FF358FCC4F}" destId="{F5DB89E5-512F-4235-A634-6481216BA9E5}" srcOrd="0" destOrd="0" presId="urn:microsoft.com/office/officeart/2016/7/layout/VerticalSolidActionList"/>
    <dgm:cxn modelId="{C2C148A3-D17C-434D-AAF9-253ECEE956C2}" srcId="{9667E74C-1C91-48C6-B900-6D512067362F}" destId="{AB2F1AB0-6F8E-446F-9D9E-4A5766CA3B49}" srcOrd="0" destOrd="0" parTransId="{FF5C506A-AFBD-48DA-839A-18187BAE9A85}" sibTransId="{AE7F4CB3-AE85-469A-9657-F2D8F57DE89A}"/>
    <dgm:cxn modelId="{300F06BE-8464-4660-8C98-1B6128DA460F}" type="presOf" srcId="{9667E74C-1C91-48C6-B900-6D512067362F}" destId="{F070C2B5-9B8F-4805-B84A-678A42C7C412}" srcOrd="0" destOrd="0" presId="urn:microsoft.com/office/officeart/2016/7/layout/VerticalSolidActionList"/>
    <dgm:cxn modelId="{874451C1-2088-4FEF-BC12-32488E798D7D}" srcId="{43B0507D-2A59-4B94-BADA-F7FC56F3BE73}" destId="{30152781-7D3B-4C45-97CC-D0FF358FCC4F}" srcOrd="5" destOrd="0" parTransId="{4CA795EA-1A69-4343-8FBC-594E3332D257}" sibTransId="{FA883458-58BE-4B33-9DC6-220D90A3BA96}"/>
    <dgm:cxn modelId="{659B59C8-6994-439C-B967-B95FE52C52A1}" type="presOf" srcId="{DFF00518-828F-4C66-A7C5-DC4229A08393}" destId="{080B2C17-8F0E-436F-B5D4-39186F1283ED}" srcOrd="0" destOrd="0" presId="urn:microsoft.com/office/officeart/2016/7/layout/VerticalSolidActionList"/>
    <dgm:cxn modelId="{8DFF80D2-6323-456F-8863-3A79530D8C0D}" srcId="{0CDB9131-D52E-4FA4-829F-1F8418A41875}" destId="{EF230F3B-4371-4E52-8A31-C3E6C8EA295A}" srcOrd="0" destOrd="0" parTransId="{AB5A92FD-EB91-486D-A32F-E198513C0F3A}" sibTransId="{CA7BC186-0C3F-46A0-BCBF-F2467C184801}"/>
    <dgm:cxn modelId="{55AE51E5-1945-42EB-8D1E-69E178894BF8}" srcId="{43B0507D-2A59-4B94-BADA-F7FC56F3BE73}" destId="{64AE4279-FD82-4ABB-A686-73C174A422DA}" srcOrd="7" destOrd="0" parTransId="{B6CAA046-1633-44F7-B4FE-51AB6EF4138B}" sibTransId="{469C1E9E-42F6-4570-95BA-FB974A273BF1}"/>
    <dgm:cxn modelId="{664E30EE-F5F9-49C3-B0C9-F7DF9411E47C}" srcId="{D1883688-43CD-4305-9DF9-853419EC93B8}" destId="{A74EB07B-99F3-44EB-A34B-30303A40F833}" srcOrd="0" destOrd="0" parTransId="{0C07C9D6-B6E6-4565-A0FC-6872A12C6132}" sibTransId="{32C8F1E1-2273-4858-A2D0-2602DE2A6FA1}"/>
    <dgm:cxn modelId="{BFBBC6F0-300E-4381-9582-6F0EF359FAC9}" type="presOf" srcId="{C5F28E6F-4F55-4E95-B8C6-523343352B5F}" destId="{4317BD76-3C64-4602-8ABF-CC913C9A2CF1}" srcOrd="0" destOrd="0" presId="urn:microsoft.com/office/officeart/2016/7/layout/VerticalSolidActionList"/>
    <dgm:cxn modelId="{55715386-559A-49C3-8F52-AE47257758B1}" type="presParOf" srcId="{3AAA62F7-8B93-4798-A7D3-3D0434D5ADB0}" destId="{3BB81748-EA69-471E-BC99-27930D7E254A}" srcOrd="0" destOrd="0" presId="urn:microsoft.com/office/officeart/2016/7/layout/VerticalSolidActionList"/>
    <dgm:cxn modelId="{47460D7C-58CA-453F-A185-4A2CE24F2280}" type="presParOf" srcId="{3BB81748-EA69-471E-BC99-27930D7E254A}" destId="{A8A517F0-70E3-47BE-B075-25211CEB6988}" srcOrd="0" destOrd="0" presId="urn:microsoft.com/office/officeart/2016/7/layout/VerticalSolidActionList"/>
    <dgm:cxn modelId="{A0377B2A-37EE-4FBE-B2D3-B7BC4756FE8F}" type="presParOf" srcId="{3BB81748-EA69-471E-BC99-27930D7E254A}" destId="{30AB8F21-E1A4-49D3-861B-0D1FCD88F9D1}" srcOrd="1" destOrd="0" presId="urn:microsoft.com/office/officeart/2016/7/layout/VerticalSolidActionList"/>
    <dgm:cxn modelId="{0497FB7C-D08E-4913-84E3-E19E28ECF028}" type="presParOf" srcId="{3AAA62F7-8B93-4798-A7D3-3D0434D5ADB0}" destId="{3461E27C-1B6C-436E-8960-EF6356C38D26}" srcOrd="1" destOrd="0" presId="urn:microsoft.com/office/officeart/2016/7/layout/VerticalSolidActionList"/>
    <dgm:cxn modelId="{364033F3-832D-429E-BF99-02F16341B657}" type="presParOf" srcId="{3AAA62F7-8B93-4798-A7D3-3D0434D5ADB0}" destId="{9CE2B198-DEC8-419C-A4A4-6D637DFA2C57}" srcOrd="2" destOrd="0" presId="urn:microsoft.com/office/officeart/2016/7/layout/VerticalSolidActionList"/>
    <dgm:cxn modelId="{9B68A6B9-FA6A-4D42-AE3F-DFC27A808C52}" type="presParOf" srcId="{9CE2B198-DEC8-419C-A4A4-6D637DFA2C57}" destId="{4317BD76-3C64-4602-8ABF-CC913C9A2CF1}" srcOrd="0" destOrd="0" presId="urn:microsoft.com/office/officeart/2016/7/layout/VerticalSolidActionList"/>
    <dgm:cxn modelId="{F8F0E4C5-010C-46B6-BF9A-FAE9B6AB5CCB}" type="presParOf" srcId="{9CE2B198-DEC8-419C-A4A4-6D637DFA2C57}" destId="{6DF550A7-402D-4F8F-A1F0-08DFF9B5F61A}" srcOrd="1" destOrd="0" presId="urn:microsoft.com/office/officeart/2016/7/layout/VerticalSolidActionList"/>
    <dgm:cxn modelId="{C9638556-BA94-42D5-B6ED-33A01EB67511}" type="presParOf" srcId="{3AAA62F7-8B93-4798-A7D3-3D0434D5ADB0}" destId="{4A0251DC-151B-436E-89A4-C1A78F49E087}" srcOrd="3" destOrd="0" presId="urn:microsoft.com/office/officeart/2016/7/layout/VerticalSolidActionList"/>
    <dgm:cxn modelId="{647A9F57-DB3F-47D3-A2C8-9D44C5EE4409}" type="presParOf" srcId="{3AAA62F7-8B93-4798-A7D3-3D0434D5ADB0}" destId="{D179B4F1-6EB4-438C-8AB1-1BE8AEC428F1}" srcOrd="4" destOrd="0" presId="urn:microsoft.com/office/officeart/2016/7/layout/VerticalSolidActionList"/>
    <dgm:cxn modelId="{40B0CB1A-639D-48D8-ADDE-C9F6A4E6AA49}" type="presParOf" srcId="{D179B4F1-6EB4-438C-8AB1-1BE8AEC428F1}" destId="{CEC01DE8-1E06-492D-98B6-8ABE9051755B}" srcOrd="0" destOrd="0" presId="urn:microsoft.com/office/officeart/2016/7/layout/VerticalSolidActionList"/>
    <dgm:cxn modelId="{A5D301F0-F10A-4B0B-87BF-8F238B686C91}" type="presParOf" srcId="{D179B4F1-6EB4-438C-8AB1-1BE8AEC428F1}" destId="{4E47EE8B-3E98-48E9-A801-3CF9CA2E4D90}" srcOrd="1" destOrd="0" presId="urn:microsoft.com/office/officeart/2016/7/layout/VerticalSolidActionList"/>
    <dgm:cxn modelId="{7B180510-61BE-41A7-B71B-A2555DBD22B4}" type="presParOf" srcId="{3AAA62F7-8B93-4798-A7D3-3D0434D5ADB0}" destId="{F3CA97C5-6BDC-4388-ACA5-1BFABFD4D24E}" srcOrd="5" destOrd="0" presId="urn:microsoft.com/office/officeart/2016/7/layout/VerticalSolidActionList"/>
    <dgm:cxn modelId="{A1D1AC0E-AADE-4055-8422-7EDC02713C5F}" type="presParOf" srcId="{3AAA62F7-8B93-4798-A7D3-3D0434D5ADB0}" destId="{B1428B12-7D8D-4B06-B7B1-F1F609788197}" srcOrd="6" destOrd="0" presId="urn:microsoft.com/office/officeart/2016/7/layout/VerticalSolidActionList"/>
    <dgm:cxn modelId="{4FA4E847-1553-45B8-98E8-6AC0FDF6B21C}" type="presParOf" srcId="{B1428B12-7D8D-4B06-B7B1-F1F609788197}" destId="{54997DF1-4A63-42FC-A3C1-4D0DF9525012}" srcOrd="0" destOrd="0" presId="urn:microsoft.com/office/officeart/2016/7/layout/VerticalSolidActionList"/>
    <dgm:cxn modelId="{A43A6589-611C-45CD-ACD0-BFDC803BD1FF}" type="presParOf" srcId="{B1428B12-7D8D-4B06-B7B1-F1F609788197}" destId="{AA09473B-EEE5-4436-B8DA-B01AA7F86A87}" srcOrd="1" destOrd="0" presId="urn:microsoft.com/office/officeart/2016/7/layout/VerticalSolidActionList"/>
    <dgm:cxn modelId="{34B7F2D5-02C7-415F-9CAF-60B3BDBAD954}" type="presParOf" srcId="{3AAA62F7-8B93-4798-A7D3-3D0434D5ADB0}" destId="{25B9CF0F-9E92-410A-A001-4C89341E68DD}" srcOrd="7" destOrd="0" presId="urn:microsoft.com/office/officeart/2016/7/layout/VerticalSolidActionList"/>
    <dgm:cxn modelId="{E2963FFF-DFC3-498A-B843-2DC93A5BB1D5}" type="presParOf" srcId="{3AAA62F7-8B93-4798-A7D3-3D0434D5ADB0}" destId="{99345D51-5F7D-479F-B462-6885BB12A34A}" srcOrd="8" destOrd="0" presId="urn:microsoft.com/office/officeart/2016/7/layout/VerticalSolidActionList"/>
    <dgm:cxn modelId="{5F8205F3-CDFF-425D-B986-464568EACC30}" type="presParOf" srcId="{99345D51-5F7D-479F-B462-6885BB12A34A}" destId="{F070C2B5-9B8F-4805-B84A-678A42C7C412}" srcOrd="0" destOrd="0" presId="urn:microsoft.com/office/officeart/2016/7/layout/VerticalSolidActionList"/>
    <dgm:cxn modelId="{37E337E6-4D5B-4C8F-8405-E904CCB1FA8F}" type="presParOf" srcId="{99345D51-5F7D-479F-B462-6885BB12A34A}" destId="{6EAFDBE6-6182-43D7-BA5F-86BDD682D730}" srcOrd="1" destOrd="0" presId="urn:microsoft.com/office/officeart/2016/7/layout/VerticalSolidActionList"/>
    <dgm:cxn modelId="{A05494E0-221F-4117-9097-B11AB768325F}" type="presParOf" srcId="{3AAA62F7-8B93-4798-A7D3-3D0434D5ADB0}" destId="{0CE9DDE7-92F6-486A-9E60-CF22B988207B}" srcOrd="9" destOrd="0" presId="urn:microsoft.com/office/officeart/2016/7/layout/VerticalSolidActionList"/>
    <dgm:cxn modelId="{1A703E64-D925-42CC-814F-823DED8A191B}" type="presParOf" srcId="{3AAA62F7-8B93-4798-A7D3-3D0434D5ADB0}" destId="{48441598-F927-4F0B-9040-632F3443EF4C}" srcOrd="10" destOrd="0" presId="urn:microsoft.com/office/officeart/2016/7/layout/VerticalSolidActionList"/>
    <dgm:cxn modelId="{178AB4A5-417B-4503-AA23-8DAE2CCE8929}" type="presParOf" srcId="{48441598-F927-4F0B-9040-632F3443EF4C}" destId="{F5DB89E5-512F-4235-A634-6481216BA9E5}" srcOrd="0" destOrd="0" presId="urn:microsoft.com/office/officeart/2016/7/layout/VerticalSolidActionList"/>
    <dgm:cxn modelId="{E937B374-C3A1-4EEF-A54E-448D3537618A}" type="presParOf" srcId="{48441598-F927-4F0B-9040-632F3443EF4C}" destId="{FF386FB1-A454-43D2-B0EE-621737A9DA53}" srcOrd="1" destOrd="0" presId="urn:microsoft.com/office/officeart/2016/7/layout/VerticalSolidActionList"/>
    <dgm:cxn modelId="{8848FE7B-F17D-4478-9FD5-25ADC7103630}" type="presParOf" srcId="{3AAA62F7-8B93-4798-A7D3-3D0434D5ADB0}" destId="{1546B9DE-EF0B-4F9E-92F5-DE8B82B094AA}" srcOrd="11" destOrd="0" presId="urn:microsoft.com/office/officeart/2016/7/layout/VerticalSolidActionList"/>
    <dgm:cxn modelId="{DA726073-D258-45CD-B4B3-200738E84F14}" type="presParOf" srcId="{3AAA62F7-8B93-4798-A7D3-3D0434D5ADB0}" destId="{EF224CE7-847F-4743-953B-2F5B377D1F38}" srcOrd="12" destOrd="0" presId="urn:microsoft.com/office/officeart/2016/7/layout/VerticalSolidActionList"/>
    <dgm:cxn modelId="{493AEF03-D22B-4F06-800F-28D46EDC4792}" type="presParOf" srcId="{EF224CE7-847F-4743-953B-2F5B377D1F38}" destId="{080B2C17-8F0E-436F-B5D4-39186F1283ED}" srcOrd="0" destOrd="0" presId="urn:microsoft.com/office/officeart/2016/7/layout/VerticalSolidActionList"/>
    <dgm:cxn modelId="{CD5EF9CA-CABD-45BB-B41A-7B57BA1BB953}" type="presParOf" srcId="{EF224CE7-847F-4743-953B-2F5B377D1F38}" destId="{C83A2D4F-0EAA-4892-A7CA-7E81D0C7AF5A}" srcOrd="1" destOrd="0" presId="urn:microsoft.com/office/officeart/2016/7/layout/VerticalSolidActionList"/>
    <dgm:cxn modelId="{F7F9172E-DFC9-4D4C-8C81-B8CB300E8285}" type="presParOf" srcId="{3AAA62F7-8B93-4798-A7D3-3D0434D5ADB0}" destId="{32E8A123-C306-463D-AD03-A7F35E74A58C}" srcOrd="13" destOrd="0" presId="urn:microsoft.com/office/officeart/2016/7/layout/VerticalSolidActionList"/>
    <dgm:cxn modelId="{D0915EB6-BF1A-4237-BD8B-ED79CF4062B0}" type="presParOf" srcId="{3AAA62F7-8B93-4798-A7D3-3D0434D5ADB0}" destId="{139659C8-7951-4B11-98AD-42188EE88831}" srcOrd="14" destOrd="0" presId="urn:microsoft.com/office/officeart/2016/7/layout/VerticalSolidActionList"/>
    <dgm:cxn modelId="{915C6976-F8D3-48BD-B9C3-576DE4CE22CE}" type="presParOf" srcId="{139659C8-7951-4B11-98AD-42188EE88831}" destId="{1D552A1F-72AD-4CFC-B5E6-2F3BACF33EF8}" srcOrd="0" destOrd="0" presId="urn:microsoft.com/office/officeart/2016/7/layout/VerticalSolidActionList"/>
    <dgm:cxn modelId="{C05CD56C-ACA7-4AB5-98A7-17F212FE9080}" type="presParOf" srcId="{139659C8-7951-4B11-98AD-42188EE88831}" destId="{EB6E4187-762B-4377-A430-1BDCB5AD0DDA}" srcOrd="1" destOrd="0" presId="urn:microsoft.com/office/officeart/2016/7/layout/VerticalSolid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C5833-3730-4CB3-9562-11DD95CE1424}">
      <dsp:nvSpPr>
        <dsp:cNvPr id="0" name=""/>
        <dsp:cNvSpPr/>
      </dsp:nvSpPr>
      <dsp:spPr>
        <a:xfrm>
          <a:off x="0" y="0"/>
          <a:ext cx="7127973" cy="0"/>
        </a:xfrm>
        <a:prstGeom prst="lin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185CC4B7-8AEA-4F9F-9050-E228E34ABB58}">
      <dsp:nvSpPr>
        <dsp:cNvPr id="0" name=""/>
        <dsp:cNvSpPr/>
      </dsp:nvSpPr>
      <dsp:spPr>
        <a:xfrm>
          <a:off x="0" y="0"/>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Regional CSOs (includes international CSOs) </a:t>
          </a:r>
          <a:r>
            <a:rPr lang="en-US" sz="2200" kern="1200" dirty="0"/>
            <a:t>e.g. CANARI, Conservation International -</a:t>
          </a:r>
          <a:r>
            <a:rPr lang="en-TT" sz="2200" kern="1200" dirty="0"/>
            <a:t> there are a few indigenous regional CSOs working on areas relevant to the management of coastal and marine resources of the CLME+ region.</a:t>
          </a:r>
          <a:endParaRPr lang="en-US" sz="2200" kern="1200" dirty="0"/>
        </a:p>
      </dsp:txBody>
      <dsp:txXfrm>
        <a:off x="0" y="0"/>
        <a:ext cx="7127973" cy="1627414"/>
      </dsp:txXfrm>
    </dsp:sp>
    <dsp:sp modelId="{B35A5584-2BA0-4AD8-BEB3-25B8B8B8625E}">
      <dsp:nvSpPr>
        <dsp:cNvPr id="0" name=""/>
        <dsp:cNvSpPr/>
      </dsp:nvSpPr>
      <dsp:spPr>
        <a:xfrm>
          <a:off x="0" y="1627414"/>
          <a:ext cx="7127973" cy="0"/>
        </a:xfrm>
        <a:prstGeom prst="line">
          <a:avLst/>
        </a:prstGeom>
        <a:gradFill rotWithShape="0">
          <a:gsLst>
            <a:gs pos="0">
              <a:schemeClr val="accent2">
                <a:hueOff val="-485121"/>
                <a:satOff val="-27976"/>
                <a:lumOff val="2876"/>
                <a:alphaOff val="0"/>
                <a:lumMod val="110000"/>
                <a:satMod val="105000"/>
                <a:tint val="67000"/>
              </a:schemeClr>
            </a:gs>
            <a:gs pos="50000">
              <a:schemeClr val="accent2">
                <a:hueOff val="-485121"/>
                <a:satOff val="-27976"/>
                <a:lumOff val="2876"/>
                <a:alphaOff val="0"/>
                <a:lumMod val="105000"/>
                <a:satMod val="103000"/>
                <a:tint val="73000"/>
              </a:schemeClr>
            </a:gs>
            <a:gs pos="100000">
              <a:schemeClr val="accent2">
                <a:hueOff val="-485121"/>
                <a:satOff val="-27976"/>
                <a:lumOff val="2876"/>
                <a:alphaOff val="0"/>
                <a:lumMod val="105000"/>
                <a:satMod val="109000"/>
                <a:tint val="81000"/>
              </a:schemeClr>
            </a:gs>
          </a:gsLst>
          <a:lin ang="5400000" scaled="0"/>
        </a:gradFill>
        <a:ln w="6350" cap="flat" cmpd="sng" algn="ctr">
          <a:solidFill>
            <a:schemeClr val="accent2">
              <a:hueOff val="-485121"/>
              <a:satOff val="-27976"/>
              <a:lumOff val="2876"/>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B7760D0-74DE-40A1-B43D-C012D71D5122}">
      <dsp:nvSpPr>
        <dsp:cNvPr id="0" name=""/>
        <dsp:cNvSpPr/>
      </dsp:nvSpPr>
      <dsp:spPr>
        <a:xfrm>
          <a:off x="0" y="1627414"/>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National CSOs </a:t>
          </a:r>
          <a:r>
            <a:rPr lang="en-US" sz="2200" kern="1200" dirty="0"/>
            <a:t>e.g. Belize Federation of Fishers, Environmental Awareness Group (EAG) - </a:t>
          </a:r>
          <a:r>
            <a:rPr lang="en-TT" sz="2200" kern="1200" dirty="0"/>
            <a:t>vary widely based on their area of focus (e.g. biodiversity conservation, community development). </a:t>
          </a:r>
          <a:endParaRPr lang="en-US" sz="2200" kern="1200" dirty="0"/>
        </a:p>
      </dsp:txBody>
      <dsp:txXfrm>
        <a:off x="0" y="1627414"/>
        <a:ext cx="7127973" cy="1627414"/>
      </dsp:txXfrm>
    </dsp:sp>
    <dsp:sp modelId="{5BD0D80B-15A3-49FE-93E9-F97509CF8071}">
      <dsp:nvSpPr>
        <dsp:cNvPr id="0" name=""/>
        <dsp:cNvSpPr/>
      </dsp:nvSpPr>
      <dsp:spPr>
        <a:xfrm>
          <a:off x="0" y="3254828"/>
          <a:ext cx="7127973" cy="0"/>
        </a:xfrm>
        <a:prstGeom prst="line">
          <a:avLst/>
        </a:prstGeom>
        <a:gradFill rotWithShape="0">
          <a:gsLst>
            <a:gs pos="0">
              <a:schemeClr val="accent2">
                <a:hueOff val="-970242"/>
                <a:satOff val="-55952"/>
                <a:lumOff val="5752"/>
                <a:alphaOff val="0"/>
                <a:lumMod val="110000"/>
                <a:satMod val="105000"/>
                <a:tint val="67000"/>
              </a:schemeClr>
            </a:gs>
            <a:gs pos="50000">
              <a:schemeClr val="accent2">
                <a:hueOff val="-970242"/>
                <a:satOff val="-55952"/>
                <a:lumOff val="5752"/>
                <a:alphaOff val="0"/>
                <a:lumMod val="105000"/>
                <a:satMod val="103000"/>
                <a:tint val="73000"/>
              </a:schemeClr>
            </a:gs>
            <a:gs pos="100000">
              <a:schemeClr val="accent2">
                <a:hueOff val="-970242"/>
                <a:satOff val="-55952"/>
                <a:lumOff val="5752"/>
                <a:alphaOff val="0"/>
                <a:lumMod val="105000"/>
                <a:satMod val="109000"/>
                <a:tint val="81000"/>
              </a:schemeClr>
            </a:gs>
          </a:gsLst>
          <a:lin ang="5400000" scaled="0"/>
        </a:gradFill>
        <a:ln w="6350" cap="flat" cmpd="sng" algn="ctr">
          <a:solidFill>
            <a:schemeClr val="accent2">
              <a:hueOff val="-970242"/>
              <a:satOff val="-55952"/>
              <a:lumOff val="575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918E159-54F2-446A-98E6-5EA862418652}">
      <dsp:nvSpPr>
        <dsp:cNvPr id="0" name=""/>
        <dsp:cNvSpPr/>
      </dsp:nvSpPr>
      <dsp:spPr>
        <a:xfrm>
          <a:off x="0" y="3254828"/>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Local CSOs </a:t>
          </a:r>
          <a:r>
            <a:rPr lang="en-US" sz="2200" kern="1200" dirty="0"/>
            <a:t>e.g. </a:t>
          </a:r>
          <a:r>
            <a:rPr lang="en-US" sz="2200" kern="1200" dirty="0" err="1"/>
            <a:t>CoopeMolusChomes</a:t>
          </a:r>
          <a:r>
            <a:rPr lang="en-US" sz="2200" kern="1200" dirty="0"/>
            <a:t> RL , Toledo Tourism Association-</a:t>
          </a:r>
          <a:r>
            <a:rPr lang="en-TT" sz="2200" kern="1200" dirty="0"/>
            <a:t>they include local  fisherfolk organisations and associations of other types of resource users. </a:t>
          </a:r>
          <a:endParaRPr lang="en-US" sz="2200" kern="1200" dirty="0"/>
        </a:p>
      </dsp:txBody>
      <dsp:txXfrm>
        <a:off x="0" y="3254828"/>
        <a:ext cx="7127973" cy="1627414"/>
      </dsp:txXfrm>
    </dsp:sp>
    <dsp:sp modelId="{64804BC8-9C6C-47EA-9A73-CE9FC86CF0BD}">
      <dsp:nvSpPr>
        <dsp:cNvPr id="0" name=""/>
        <dsp:cNvSpPr/>
      </dsp:nvSpPr>
      <dsp:spPr>
        <a:xfrm>
          <a:off x="0" y="4882242"/>
          <a:ext cx="7127973" cy="0"/>
        </a:xfrm>
        <a:prstGeom prst="line">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8469F50-C866-46C5-9870-97FD045FABFE}">
      <dsp:nvSpPr>
        <dsp:cNvPr id="0" name=""/>
        <dsp:cNvSpPr/>
      </dsp:nvSpPr>
      <dsp:spPr>
        <a:xfrm>
          <a:off x="0" y="4882242"/>
          <a:ext cx="7127973" cy="16274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b="1" kern="1200" dirty="0"/>
            <a:t>Community-based SMEs and SME Associations </a:t>
          </a:r>
          <a:r>
            <a:rPr lang="en-US" sz="2200" kern="1200" dirty="0"/>
            <a:t>– </a:t>
          </a:r>
          <a:r>
            <a:rPr lang="en-TT" sz="2200" kern="1200" dirty="0"/>
            <a:t>SMEs in the CLME+ region range in size from one-person operations to businesses with several full-time staff. </a:t>
          </a:r>
          <a:endParaRPr lang="en-US" sz="2200" kern="1200" dirty="0"/>
        </a:p>
      </dsp:txBody>
      <dsp:txXfrm>
        <a:off x="0" y="4882242"/>
        <a:ext cx="7127973" cy="16274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AB8F21-E1A4-49D3-861B-0D1FCD88F9D1}">
      <dsp:nvSpPr>
        <dsp:cNvPr id="0" name=""/>
        <dsp:cNvSpPr/>
      </dsp:nvSpPr>
      <dsp:spPr>
        <a:xfrm>
          <a:off x="1282854" y="2975"/>
          <a:ext cx="5131416" cy="745318"/>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711200">
            <a:lnSpc>
              <a:spcPct val="90000"/>
            </a:lnSpc>
            <a:spcBef>
              <a:spcPct val="0"/>
            </a:spcBef>
            <a:spcAft>
              <a:spcPct val="35000"/>
            </a:spcAft>
            <a:buNone/>
          </a:pPr>
          <a:r>
            <a:rPr lang="en-US" sz="1600" kern="1200" dirty="0"/>
            <a:t>Implement ecosystem-based management of reef and associated ecosystems (e.g. seagrass beds, mangroves, reef slopes and coastal lagoons) </a:t>
          </a:r>
        </a:p>
      </dsp:txBody>
      <dsp:txXfrm>
        <a:off x="1282854" y="2975"/>
        <a:ext cx="5131416" cy="745318"/>
      </dsp:txXfrm>
    </dsp:sp>
    <dsp:sp modelId="{A8A517F0-70E3-47BE-B075-25211CEB6988}">
      <dsp:nvSpPr>
        <dsp:cNvPr id="0" name=""/>
        <dsp:cNvSpPr/>
      </dsp:nvSpPr>
      <dsp:spPr>
        <a:xfrm>
          <a:off x="0" y="2975"/>
          <a:ext cx="1282854" cy="74531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n-US" sz="2800" kern="1200" dirty="0"/>
            <a:t>1.</a:t>
          </a:r>
        </a:p>
      </dsp:txBody>
      <dsp:txXfrm>
        <a:off x="0" y="2975"/>
        <a:ext cx="1282854" cy="745318"/>
      </dsp:txXfrm>
    </dsp:sp>
    <dsp:sp modelId="{6DF550A7-402D-4F8F-A1F0-08DFF9B5F61A}">
      <dsp:nvSpPr>
        <dsp:cNvPr id="0" name=""/>
        <dsp:cNvSpPr/>
      </dsp:nvSpPr>
      <dsp:spPr>
        <a:xfrm>
          <a:off x="1282854" y="793012"/>
          <a:ext cx="5131416" cy="745318"/>
        </a:xfrm>
        <a:prstGeom prst="rect">
          <a:avLst/>
        </a:prstGeom>
        <a:solidFill>
          <a:schemeClr val="accent2">
            <a:tint val="40000"/>
            <a:alpha val="90000"/>
            <a:hueOff val="-121318"/>
            <a:satOff val="-10764"/>
            <a:lumOff val="-110"/>
            <a:alphaOff val="0"/>
          </a:schemeClr>
        </a:solidFill>
        <a:ln w="6350" cap="flat" cmpd="sng" algn="ctr">
          <a:solidFill>
            <a:schemeClr val="accent2">
              <a:tint val="40000"/>
              <a:alpha val="90000"/>
              <a:hueOff val="-121318"/>
              <a:satOff val="-10764"/>
              <a:lumOff val="-11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711200">
            <a:lnSpc>
              <a:spcPct val="90000"/>
            </a:lnSpc>
            <a:spcBef>
              <a:spcPct val="0"/>
            </a:spcBef>
            <a:spcAft>
              <a:spcPct val="35000"/>
            </a:spcAft>
            <a:buNone/>
          </a:pPr>
          <a:r>
            <a:rPr lang="en-US" sz="1600" kern="1200" dirty="0"/>
            <a:t>Implement an ecosystem approach for pelagic fisheries </a:t>
          </a:r>
        </a:p>
      </dsp:txBody>
      <dsp:txXfrm>
        <a:off x="1282854" y="793012"/>
        <a:ext cx="5131416" cy="745318"/>
      </dsp:txXfrm>
    </dsp:sp>
    <dsp:sp modelId="{4317BD76-3C64-4602-8ABF-CC913C9A2CF1}">
      <dsp:nvSpPr>
        <dsp:cNvPr id="0" name=""/>
        <dsp:cNvSpPr/>
      </dsp:nvSpPr>
      <dsp:spPr>
        <a:xfrm>
          <a:off x="0" y="793012"/>
          <a:ext cx="1282854" cy="745318"/>
        </a:xfrm>
        <a:prstGeom prst="rect">
          <a:avLst/>
        </a:prstGeom>
        <a:gradFill rotWithShape="0">
          <a:gsLst>
            <a:gs pos="0">
              <a:schemeClr val="accent2">
                <a:hueOff val="-207909"/>
                <a:satOff val="-11990"/>
                <a:lumOff val="1233"/>
                <a:alphaOff val="0"/>
                <a:lumMod val="110000"/>
                <a:satMod val="105000"/>
                <a:tint val="67000"/>
              </a:schemeClr>
            </a:gs>
            <a:gs pos="50000">
              <a:schemeClr val="accent2">
                <a:hueOff val="-207909"/>
                <a:satOff val="-11990"/>
                <a:lumOff val="1233"/>
                <a:alphaOff val="0"/>
                <a:lumMod val="105000"/>
                <a:satMod val="103000"/>
                <a:tint val="73000"/>
              </a:schemeClr>
            </a:gs>
            <a:gs pos="100000">
              <a:schemeClr val="accent2">
                <a:hueOff val="-207909"/>
                <a:satOff val="-11990"/>
                <a:lumOff val="1233"/>
                <a:alphaOff val="0"/>
                <a:lumMod val="105000"/>
                <a:satMod val="109000"/>
                <a:tint val="81000"/>
              </a:schemeClr>
            </a:gs>
          </a:gsLst>
          <a:lin ang="5400000" scaled="0"/>
        </a:gradFill>
        <a:ln w="6350" cap="flat" cmpd="sng" algn="ctr">
          <a:solidFill>
            <a:schemeClr val="accent2">
              <a:hueOff val="-207909"/>
              <a:satOff val="-11990"/>
              <a:lumOff val="123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n-US" sz="2800" kern="1200" dirty="0"/>
            <a:t>2.</a:t>
          </a:r>
        </a:p>
      </dsp:txBody>
      <dsp:txXfrm>
        <a:off x="0" y="793012"/>
        <a:ext cx="1282854" cy="745318"/>
      </dsp:txXfrm>
    </dsp:sp>
    <dsp:sp modelId="{4E47EE8B-3E98-48E9-A801-3CF9CA2E4D90}">
      <dsp:nvSpPr>
        <dsp:cNvPr id="0" name=""/>
        <dsp:cNvSpPr/>
      </dsp:nvSpPr>
      <dsp:spPr>
        <a:xfrm>
          <a:off x="1282854" y="1583050"/>
          <a:ext cx="5131416" cy="745318"/>
        </a:xfrm>
        <a:prstGeom prst="rect">
          <a:avLst/>
        </a:prstGeom>
        <a:solidFill>
          <a:schemeClr val="accent2">
            <a:tint val="40000"/>
            <a:alpha val="90000"/>
            <a:hueOff val="-242636"/>
            <a:satOff val="-21527"/>
            <a:lumOff val="-220"/>
            <a:alphaOff val="0"/>
          </a:schemeClr>
        </a:solidFill>
        <a:ln w="6350" cap="flat" cmpd="sng" algn="ctr">
          <a:solidFill>
            <a:schemeClr val="accent2">
              <a:tint val="40000"/>
              <a:alpha val="90000"/>
              <a:hueOff val="-242636"/>
              <a:satOff val="-21527"/>
              <a:lumOff val="-22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711200">
            <a:lnSpc>
              <a:spcPct val="90000"/>
            </a:lnSpc>
            <a:spcBef>
              <a:spcPct val="0"/>
            </a:spcBef>
            <a:spcAft>
              <a:spcPct val="35000"/>
            </a:spcAft>
            <a:buNone/>
          </a:pPr>
          <a:r>
            <a:rPr lang="en-US" sz="1600" kern="1200" dirty="0"/>
            <a:t>Implement EBM/EAF of the Guianas-Brazil continental shelf with special reference to the shrimp and </a:t>
          </a:r>
          <a:r>
            <a:rPr lang="en-US" sz="1600" kern="1200" dirty="0" err="1"/>
            <a:t>groundfish</a:t>
          </a:r>
          <a:r>
            <a:rPr lang="en-US" sz="1600" kern="1200" dirty="0"/>
            <a:t> fishery </a:t>
          </a:r>
        </a:p>
      </dsp:txBody>
      <dsp:txXfrm>
        <a:off x="1282854" y="1583050"/>
        <a:ext cx="5131416" cy="745318"/>
      </dsp:txXfrm>
    </dsp:sp>
    <dsp:sp modelId="{CEC01DE8-1E06-492D-98B6-8ABE9051755B}">
      <dsp:nvSpPr>
        <dsp:cNvPr id="0" name=""/>
        <dsp:cNvSpPr/>
      </dsp:nvSpPr>
      <dsp:spPr>
        <a:xfrm>
          <a:off x="0" y="1583050"/>
          <a:ext cx="1282854" cy="745318"/>
        </a:xfrm>
        <a:prstGeom prst="rect">
          <a:avLst/>
        </a:prstGeom>
        <a:gradFill rotWithShape="0">
          <a:gsLst>
            <a:gs pos="0">
              <a:schemeClr val="accent2">
                <a:hueOff val="-415818"/>
                <a:satOff val="-23979"/>
                <a:lumOff val="2465"/>
                <a:alphaOff val="0"/>
                <a:lumMod val="110000"/>
                <a:satMod val="105000"/>
                <a:tint val="67000"/>
              </a:schemeClr>
            </a:gs>
            <a:gs pos="50000">
              <a:schemeClr val="accent2">
                <a:hueOff val="-415818"/>
                <a:satOff val="-23979"/>
                <a:lumOff val="2465"/>
                <a:alphaOff val="0"/>
                <a:lumMod val="105000"/>
                <a:satMod val="103000"/>
                <a:tint val="73000"/>
              </a:schemeClr>
            </a:gs>
            <a:gs pos="100000">
              <a:schemeClr val="accent2">
                <a:hueOff val="-415818"/>
                <a:satOff val="-23979"/>
                <a:lumOff val="2465"/>
                <a:alphaOff val="0"/>
                <a:lumMod val="105000"/>
                <a:satMod val="109000"/>
                <a:tint val="81000"/>
              </a:schemeClr>
            </a:gs>
          </a:gsLst>
          <a:lin ang="5400000" scaled="0"/>
        </a:gradFill>
        <a:ln w="6350" cap="flat" cmpd="sng" algn="ctr">
          <a:solidFill>
            <a:schemeClr val="accent2">
              <a:hueOff val="-415818"/>
              <a:satOff val="-23979"/>
              <a:lumOff val="246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n-US" sz="2800" kern="1200" dirty="0"/>
            <a:t>3.</a:t>
          </a:r>
        </a:p>
      </dsp:txBody>
      <dsp:txXfrm>
        <a:off x="0" y="1583050"/>
        <a:ext cx="1282854" cy="745318"/>
      </dsp:txXfrm>
    </dsp:sp>
    <dsp:sp modelId="{AA09473B-EEE5-4436-B8DA-B01AA7F86A87}">
      <dsp:nvSpPr>
        <dsp:cNvPr id="0" name=""/>
        <dsp:cNvSpPr/>
      </dsp:nvSpPr>
      <dsp:spPr>
        <a:xfrm>
          <a:off x="1282854" y="2373087"/>
          <a:ext cx="5131416" cy="745318"/>
        </a:xfrm>
        <a:prstGeom prst="rect">
          <a:avLst/>
        </a:prstGeom>
        <a:solidFill>
          <a:schemeClr val="accent2">
            <a:tint val="40000"/>
            <a:alpha val="90000"/>
            <a:hueOff val="-363954"/>
            <a:satOff val="-32291"/>
            <a:lumOff val="-330"/>
            <a:alphaOff val="0"/>
          </a:schemeClr>
        </a:solidFill>
        <a:ln w="6350" cap="flat" cmpd="sng" algn="ctr">
          <a:solidFill>
            <a:schemeClr val="accent2">
              <a:tint val="40000"/>
              <a:alpha val="90000"/>
              <a:hueOff val="-363954"/>
              <a:satOff val="-32291"/>
              <a:lumOff val="-33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711200">
            <a:lnSpc>
              <a:spcPct val="90000"/>
            </a:lnSpc>
            <a:spcBef>
              <a:spcPct val="0"/>
            </a:spcBef>
            <a:spcAft>
              <a:spcPct val="35000"/>
            </a:spcAft>
            <a:buNone/>
          </a:pPr>
          <a:r>
            <a:rPr lang="en-US" sz="1600" kern="1200" dirty="0"/>
            <a:t>Strengthen civil society’s role to conduct and participate in research and monitoring for management of the coastal and marine environment</a:t>
          </a:r>
        </a:p>
      </dsp:txBody>
      <dsp:txXfrm>
        <a:off x="1282854" y="2373087"/>
        <a:ext cx="5131416" cy="745318"/>
      </dsp:txXfrm>
    </dsp:sp>
    <dsp:sp modelId="{54997DF1-4A63-42FC-A3C1-4D0DF9525012}">
      <dsp:nvSpPr>
        <dsp:cNvPr id="0" name=""/>
        <dsp:cNvSpPr/>
      </dsp:nvSpPr>
      <dsp:spPr>
        <a:xfrm>
          <a:off x="0" y="2373087"/>
          <a:ext cx="1282854" cy="745318"/>
        </a:xfrm>
        <a:prstGeom prst="rect">
          <a:avLst/>
        </a:prstGeom>
        <a:gradFill rotWithShape="0">
          <a:gsLst>
            <a:gs pos="0">
              <a:schemeClr val="accent2">
                <a:hueOff val="-623727"/>
                <a:satOff val="-35969"/>
                <a:lumOff val="3698"/>
                <a:alphaOff val="0"/>
                <a:lumMod val="110000"/>
                <a:satMod val="105000"/>
                <a:tint val="67000"/>
              </a:schemeClr>
            </a:gs>
            <a:gs pos="50000">
              <a:schemeClr val="accent2">
                <a:hueOff val="-623727"/>
                <a:satOff val="-35969"/>
                <a:lumOff val="3698"/>
                <a:alphaOff val="0"/>
                <a:lumMod val="105000"/>
                <a:satMod val="103000"/>
                <a:tint val="73000"/>
              </a:schemeClr>
            </a:gs>
            <a:gs pos="100000">
              <a:schemeClr val="accent2">
                <a:hueOff val="-623727"/>
                <a:satOff val="-35969"/>
                <a:lumOff val="3698"/>
                <a:alphaOff val="0"/>
                <a:lumMod val="105000"/>
                <a:satMod val="109000"/>
                <a:tint val="81000"/>
              </a:schemeClr>
            </a:gs>
          </a:gsLst>
          <a:lin ang="5400000" scaled="0"/>
        </a:gradFill>
        <a:ln w="6350" cap="flat" cmpd="sng" algn="ctr">
          <a:solidFill>
            <a:schemeClr val="accent2">
              <a:hueOff val="-623727"/>
              <a:satOff val="-35969"/>
              <a:lumOff val="369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n-US" sz="2800" kern="1200" dirty="0"/>
            <a:t>4.</a:t>
          </a:r>
        </a:p>
      </dsp:txBody>
      <dsp:txXfrm>
        <a:off x="0" y="2373087"/>
        <a:ext cx="1282854" cy="745318"/>
      </dsp:txXfrm>
    </dsp:sp>
    <dsp:sp modelId="{6EAFDBE6-6182-43D7-BA5F-86BDD682D730}">
      <dsp:nvSpPr>
        <dsp:cNvPr id="0" name=""/>
        <dsp:cNvSpPr/>
      </dsp:nvSpPr>
      <dsp:spPr>
        <a:xfrm>
          <a:off x="1282854" y="3163125"/>
          <a:ext cx="5131416" cy="745318"/>
        </a:xfrm>
        <a:prstGeom prst="rect">
          <a:avLst/>
        </a:prstGeom>
        <a:solidFill>
          <a:schemeClr val="accent2">
            <a:tint val="40000"/>
            <a:alpha val="90000"/>
            <a:hueOff val="-485272"/>
            <a:satOff val="-43055"/>
            <a:lumOff val="-439"/>
            <a:alphaOff val="0"/>
          </a:schemeClr>
        </a:solidFill>
        <a:ln w="6350" cap="flat" cmpd="sng" algn="ctr">
          <a:solidFill>
            <a:schemeClr val="accent2">
              <a:tint val="40000"/>
              <a:alpha val="90000"/>
              <a:hueOff val="-485272"/>
              <a:satOff val="-43055"/>
              <a:lumOff val="-43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711200">
            <a:lnSpc>
              <a:spcPct val="90000"/>
            </a:lnSpc>
            <a:spcBef>
              <a:spcPct val="0"/>
            </a:spcBef>
            <a:spcAft>
              <a:spcPct val="35000"/>
            </a:spcAft>
            <a:buNone/>
          </a:pPr>
          <a:r>
            <a:rPr lang="en-US" sz="1600" kern="1200" dirty="0"/>
            <a:t>Strengthen civil society’s participation in governance of the coastal and marine environment</a:t>
          </a:r>
        </a:p>
      </dsp:txBody>
      <dsp:txXfrm>
        <a:off x="1282854" y="3163125"/>
        <a:ext cx="5131416" cy="745318"/>
      </dsp:txXfrm>
    </dsp:sp>
    <dsp:sp modelId="{F070C2B5-9B8F-4805-B84A-678A42C7C412}">
      <dsp:nvSpPr>
        <dsp:cNvPr id="0" name=""/>
        <dsp:cNvSpPr/>
      </dsp:nvSpPr>
      <dsp:spPr>
        <a:xfrm>
          <a:off x="0" y="3163125"/>
          <a:ext cx="1282854" cy="745318"/>
        </a:xfrm>
        <a:prstGeom prst="rect">
          <a:avLst/>
        </a:prstGeom>
        <a:gradFill rotWithShape="0">
          <a:gsLst>
            <a:gs pos="0">
              <a:schemeClr val="accent2">
                <a:hueOff val="-831636"/>
                <a:satOff val="-47959"/>
                <a:lumOff val="4930"/>
                <a:alphaOff val="0"/>
                <a:lumMod val="110000"/>
                <a:satMod val="105000"/>
                <a:tint val="67000"/>
              </a:schemeClr>
            </a:gs>
            <a:gs pos="50000">
              <a:schemeClr val="accent2">
                <a:hueOff val="-831636"/>
                <a:satOff val="-47959"/>
                <a:lumOff val="4930"/>
                <a:alphaOff val="0"/>
                <a:lumMod val="105000"/>
                <a:satMod val="103000"/>
                <a:tint val="73000"/>
              </a:schemeClr>
            </a:gs>
            <a:gs pos="100000">
              <a:schemeClr val="accent2">
                <a:hueOff val="-831636"/>
                <a:satOff val="-47959"/>
                <a:lumOff val="4930"/>
                <a:alphaOff val="0"/>
                <a:lumMod val="105000"/>
                <a:satMod val="109000"/>
                <a:tint val="81000"/>
              </a:schemeClr>
            </a:gs>
          </a:gsLst>
          <a:lin ang="5400000" scaled="0"/>
        </a:gradFill>
        <a:ln w="6350" cap="flat" cmpd="sng" algn="ctr">
          <a:solidFill>
            <a:schemeClr val="accent2">
              <a:hueOff val="-831636"/>
              <a:satOff val="-47959"/>
              <a:lumOff val="493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n-US" sz="2800" kern="1200" dirty="0"/>
            <a:t>5.</a:t>
          </a:r>
        </a:p>
      </dsp:txBody>
      <dsp:txXfrm>
        <a:off x="0" y="3163125"/>
        <a:ext cx="1282854" cy="745318"/>
      </dsp:txXfrm>
    </dsp:sp>
    <dsp:sp modelId="{FF386FB1-A454-43D2-B0EE-621737A9DA53}">
      <dsp:nvSpPr>
        <dsp:cNvPr id="0" name=""/>
        <dsp:cNvSpPr/>
      </dsp:nvSpPr>
      <dsp:spPr>
        <a:xfrm>
          <a:off x="1282854" y="3953162"/>
          <a:ext cx="5131416" cy="745318"/>
        </a:xfrm>
        <a:prstGeom prst="rect">
          <a:avLst/>
        </a:prstGeom>
        <a:solidFill>
          <a:schemeClr val="accent2">
            <a:tint val="40000"/>
            <a:alpha val="90000"/>
            <a:hueOff val="-606590"/>
            <a:satOff val="-53819"/>
            <a:lumOff val="-549"/>
            <a:alphaOff val="0"/>
          </a:schemeClr>
        </a:solidFill>
        <a:ln w="6350" cap="flat" cmpd="sng" algn="ctr">
          <a:solidFill>
            <a:schemeClr val="accent2">
              <a:tint val="40000"/>
              <a:alpha val="90000"/>
              <a:hueOff val="-606590"/>
              <a:satOff val="-53819"/>
              <a:lumOff val="-54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711200">
            <a:lnSpc>
              <a:spcPct val="90000"/>
            </a:lnSpc>
            <a:spcBef>
              <a:spcPct val="0"/>
            </a:spcBef>
            <a:spcAft>
              <a:spcPct val="35000"/>
            </a:spcAft>
            <a:buNone/>
          </a:pPr>
          <a:r>
            <a:rPr lang="en-US" sz="1600" kern="1200" dirty="0"/>
            <a:t>Develop and enhance livelihoods based on the sustainable use of coastal and marine resources</a:t>
          </a:r>
        </a:p>
      </dsp:txBody>
      <dsp:txXfrm>
        <a:off x="1282854" y="3953162"/>
        <a:ext cx="5131416" cy="745318"/>
      </dsp:txXfrm>
    </dsp:sp>
    <dsp:sp modelId="{F5DB89E5-512F-4235-A634-6481216BA9E5}">
      <dsp:nvSpPr>
        <dsp:cNvPr id="0" name=""/>
        <dsp:cNvSpPr/>
      </dsp:nvSpPr>
      <dsp:spPr>
        <a:xfrm>
          <a:off x="0" y="3953162"/>
          <a:ext cx="1282854" cy="745318"/>
        </a:xfrm>
        <a:prstGeom prst="rect">
          <a:avLst/>
        </a:prstGeom>
        <a:gradFill rotWithShape="0">
          <a:gsLst>
            <a:gs pos="0">
              <a:schemeClr val="accent2">
                <a:hueOff val="-1039545"/>
                <a:satOff val="-59949"/>
                <a:lumOff val="6163"/>
                <a:alphaOff val="0"/>
                <a:lumMod val="110000"/>
                <a:satMod val="105000"/>
                <a:tint val="67000"/>
              </a:schemeClr>
            </a:gs>
            <a:gs pos="50000">
              <a:schemeClr val="accent2">
                <a:hueOff val="-1039545"/>
                <a:satOff val="-59949"/>
                <a:lumOff val="6163"/>
                <a:alphaOff val="0"/>
                <a:lumMod val="105000"/>
                <a:satMod val="103000"/>
                <a:tint val="73000"/>
              </a:schemeClr>
            </a:gs>
            <a:gs pos="100000">
              <a:schemeClr val="accent2">
                <a:hueOff val="-1039545"/>
                <a:satOff val="-59949"/>
                <a:lumOff val="6163"/>
                <a:alphaOff val="0"/>
                <a:lumMod val="105000"/>
                <a:satMod val="109000"/>
                <a:tint val="81000"/>
              </a:schemeClr>
            </a:gs>
          </a:gsLst>
          <a:lin ang="5400000" scaled="0"/>
        </a:gradFill>
        <a:ln w="6350" cap="flat" cmpd="sng" algn="ctr">
          <a:solidFill>
            <a:schemeClr val="accent2">
              <a:hueOff val="-1039545"/>
              <a:satOff val="-59949"/>
              <a:lumOff val="6163"/>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n-US" sz="2800" kern="1200" dirty="0"/>
            <a:t>6.</a:t>
          </a:r>
        </a:p>
      </dsp:txBody>
      <dsp:txXfrm>
        <a:off x="0" y="3953162"/>
        <a:ext cx="1282854" cy="745318"/>
      </dsp:txXfrm>
    </dsp:sp>
    <dsp:sp modelId="{C83A2D4F-0EAA-4892-A7CA-7E81D0C7AF5A}">
      <dsp:nvSpPr>
        <dsp:cNvPr id="0" name=""/>
        <dsp:cNvSpPr/>
      </dsp:nvSpPr>
      <dsp:spPr>
        <a:xfrm>
          <a:off x="1282854" y="4743200"/>
          <a:ext cx="5131416" cy="745318"/>
        </a:xfrm>
        <a:prstGeom prst="rect">
          <a:avLst/>
        </a:prstGeom>
        <a:solidFill>
          <a:schemeClr val="accent2">
            <a:tint val="40000"/>
            <a:alpha val="90000"/>
            <a:hueOff val="-727908"/>
            <a:satOff val="-64582"/>
            <a:lumOff val="-659"/>
            <a:alphaOff val="0"/>
          </a:schemeClr>
        </a:solidFill>
        <a:ln w="6350" cap="flat" cmpd="sng" algn="ctr">
          <a:solidFill>
            <a:schemeClr val="accent2">
              <a:tint val="40000"/>
              <a:alpha val="90000"/>
              <a:hueOff val="-727908"/>
              <a:satOff val="-64582"/>
              <a:lumOff val="-65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711200">
            <a:lnSpc>
              <a:spcPct val="90000"/>
            </a:lnSpc>
            <a:spcBef>
              <a:spcPct val="0"/>
            </a:spcBef>
            <a:spcAft>
              <a:spcPct val="35000"/>
            </a:spcAft>
            <a:buNone/>
          </a:pPr>
          <a:r>
            <a:rPr lang="en-US" sz="1600" kern="1200" dirty="0"/>
            <a:t>Enhance communication to raise awareness and advocate for issues impacting the coastal and marine environment</a:t>
          </a:r>
        </a:p>
      </dsp:txBody>
      <dsp:txXfrm>
        <a:off x="1282854" y="4743200"/>
        <a:ext cx="5131416" cy="745318"/>
      </dsp:txXfrm>
    </dsp:sp>
    <dsp:sp modelId="{080B2C17-8F0E-436F-B5D4-39186F1283ED}">
      <dsp:nvSpPr>
        <dsp:cNvPr id="0" name=""/>
        <dsp:cNvSpPr/>
      </dsp:nvSpPr>
      <dsp:spPr>
        <a:xfrm>
          <a:off x="0" y="4743200"/>
          <a:ext cx="1282854" cy="745318"/>
        </a:xfrm>
        <a:prstGeom prst="rect">
          <a:avLst/>
        </a:prstGeom>
        <a:gradFill rotWithShape="0">
          <a:gsLst>
            <a:gs pos="0">
              <a:schemeClr val="accent2">
                <a:hueOff val="-1247454"/>
                <a:satOff val="-71938"/>
                <a:lumOff val="7395"/>
                <a:alphaOff val="0"/>
                <a:lumMod val="110000"/>
                <a:satMod val="105000"/>
                <a:tint val="67000"/>
              </a:schemeClr>
            </a:gs>
            <a:gs pos="50000">
              <a:schemeClr val="accent2">
                <a:hueOff val="-1247454"/>
                <a:satOff val="-71938"/>
                <a:lumOff val="7395"/>
                <a:alphaOff val="0"/>
                <a:lumMod val="105000"/>
                <a:satMod val="103000"/>
                <a:tint val="73000"/>
              </a:schemeClr>
            </a:gs>
            <a:gs pos="100000">
              <a:schemeClr val="accent2">
                <a:hueOff val="-1247454"/>
                <a:satOff val="-71938"/>
                <a:lumOff val="7395"/>
                <a:alphaOff val="0"/>
                <a:lumMod val="105000"/>
                <a:satMod val="109000"/>
                <a:tint val="81000"/>
              </a:schemeClr>
            </a:gs>
          </a:gsLst>
          <a:lin ang="5400000" scaled="0"/>
        </a:gradFill>
        <a:ln w="6350" cap="flat" cmpd="sng" algn="ctr">
          <a:solidFill>
            <a:schemeClr val="accent2">
              <a:hueOff val="-1247454"/>
              <a:satOff val="-71938"/>
              <a:lumOff val="739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n-US" sz="2800" kern="1200" dirty="0"/>
            <a:t>7.</a:t>
          </a:r>
        </a:p>
      </dsp:txBody>
      <dsp:txXfrm>
        <a:off x="0" y="4743200"/>
        <a:ext cx="1282854" cy="745318"/>
      </dsp:txXfrm>
    </dsp:sp>
    <dsp:sp modelId="{EB6E4187-762B-4377-A430-1BDCB5AD0DDA}">
      <dsp:nvSpPr>
        <dsp:cNvPr id="0" name=""/>
        <dsp:cNvSpPr/>
      </dsp:nvSpPr>
      <dsp:spPr>
        <a:xfrm>
          <a:off x="1282854" y="5533237"/>
          <a:ext cx="5131416" cy="745318"/>
        </a:xfrm>
        <a:prstGeom prst="rect">
          <a:avLst/>
        </a:prstGeom>
        <a:solidFill>
          <a:schemeClr val="accent2">
            <a:tint val="40000"/>
            <a:alpha val="90000"/>
            <a:hueOff val="-849226"/>
            <a:satOff val="-75346"/>
            <a:lumOff val="-769"/>
            <a:alphaOff val="0"/>
          </a:schemeClr>
        </a:solidFill>
        <a:ln w="6350" cap="flat" cmpd="sng" algn="ctr">
          <a:solidFill>
            <a:schemeClr val="accent2">
              <a:tint val="40000"/>
              <a:alpha val="90000"/>
              <a:hueOff val="-849226"/>
              <a:satOff val="-75346"/>
              <a:lumOff val="-769"/>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9564" tIns="189311" rIns="99564" bIns="189311" numCol="1" spcCol="1270" anchor="ctr" anchorCtr="0">
          <a:noAutofit/>
        </a:bodyPr>
        <a:lstStyle/>
        <a:p>
          <a:pPr marL="0" lvl="0" indent="0" algn="l" defTabSz="711200">
            <a:lnSpc>
              <a:spcPct val="90000"/>
            </a:lnSpc>
            <a:spcBef>
              <a:spcPct val="0"/>
            </a:spcBef>
            <a:spcAft>
              <a:spcPct val="35000"/>
            </a:spcAft>
            <a:buNone/>
          </a:pPr>
          <a:r>
            <a:rPr lang="en-US" sz="1600" kern="1200" dirty="0"/>
            <a:t>Facilitate CLME+ C-SAP implementation, monitoring, evaluation and learning</a:t>
          </a:r>
        </a:p>
      </dsp:txBody>
      <dsp:txXfrm>
        <a:off x="1282854" y="5533237"/>
        <a:ext cx="5131416" cy="745318"/>
      </dsp:txXfrm>
    </dsp:sp>
    <dsp:sp modelId="{1D552A1F-72AD-4CFC-B5E6-2F3BACF33EF8}">
      <dsp:nvSpPr>
        <dsp:cNvPr id="0" name=""/>
        <dsp:cNvSpPr/>
      </dsp:nvSpPr>
      <dsp:spPr>
        <a:xfrm>
          <a:off x="29095" y="5535615"/>
          <a:ext cx="1282854" cy="745318"/>
        </a:xfrm>
        <a:prstGeom prst="rect">
          <a:avLst/>
        </a:prstGeom>
        <a:gradFill rotWithShape="0">
          <a:gsLst>
            <a:gs pos="0">
              <a:schemeClr val="accent2">
                <a:hueOff val="-1455363"/>
                <a:satOff val="-83928"/>
                <a:lumOff val="8628"/>
                <a:alphaOff val="0"/>
                <a:lumMod val="110000"/>
                <a:satMod val="105000"/>
                <a:tint val="67000"/>
              </a:schemeClr>
            </a:gs>
            <a:gs pos="50000">
              <a:schemeClr val="accent2">
                <a:hueOff val="-1455363"/>
                <a:satOff val="-83928"/>
                <a:lumOff val="8628"/>
                <a:alphaOff val="0"/>
                <a:lumMod val="105000"/>
                <a:satMod val="103000"/>
                <a:tint val="73000"/>
              </a:schemeClr>
            </a:gs>
            <a:gs pos="100000">
              <a:schemeClr val="accent2">
                <a:hueOff val="-1455363"/>
                <a:satOff val="-83928"/>
                <a:lumOff val="8628"/>
                <a:alphaOff val="0"/>
                <a:lumMod val="105000"/>
                <a:satMod val="109000"/>
                <a:tint val="81000"/>
              </a:schemeClr>
            </a:gs>
          </a:gsLst>
          <a:lin ang="5400000" scaled="0"/>
        </a:gradFill>
        <a:ln w="6350" cap="flat" cmpd="sng" algn="ctr">
          <a:solidFill>
            <a:schemeClr val="accent2">
              <a:hueOff val="-1455363"/>
              <a:satOff val="-83928"/>
              <a:lumOff val="862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67884" tIns="73621" rIns="67884" bIns="73621" numCol="1" spcCol="1270" anchor="ctr" anchorCtr="0">
          <a:noAutofit/>
        </a:bodyPr>
        <a:lstStyle/>
        <a:p>
          <a:pPr marL="0" lvl="0" indent="0" algn="ctr" defTabSz="1244600">
            <a:lnSpc>
              <a:spcPct val="90000"/>
            </a:lnSpc>
            <a:spcBef>
              <a:spcPct val="0"/>
            </a:spcBef>
            <a:spcAft>
              <a:spcPct val="35000"/>
            </a:spcAft>
            <a:buNone/>
          </a:pPr>
          <a:r>
            <a:rPr lang="en-US" sz="2800" kern="1200" dirty="0"/>
            <a:t>8.</a:t>
          </a:r>
        </a:p>
      </dsp:txBody>
      <dsp:txXfrm>
        <a:off x="29095" y="5535615"/>
        <a:ext cx="1282854" cy="74531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8011D-CAAE-49BF-8E07-0C90ABA67B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90462D-5ACB-4E51-B303-40700DA810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81D40EF-4447-4623-9D1D-E8B6F24F3957}"/>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5A737C67-9D1C-4680-8FF7-BED6CB87A2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285833-4EF9-4843-88F3-68DFE87ACFF3}"/>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101461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5FF0-1BE8-42B6-B7DF-E36F5DF82A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B97D0B-A24F-40F4-9057-D8420864BB4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36A3CA-4785-4914-82A3-83F73D7379C7}"/>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C85748BC-E61E-46DD-8690-CBE9CD911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F3081-207C-4361-BDF8-B66E47FC34D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810374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48B49E-AA13-476D-950C-70E96873AE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6D6855-DB8D-43BD-9492-2EF4CC6AA95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59D616-60B9-427D-A632-4F8B4ED14202}"/>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8CABF1AF-2817-4470-B475-644C04512F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875829-ADE3-4BB5-951E-B0FCC9BD605D}"/>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913149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667038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81BFC-02B6-4EC4-9BA7-3465122FE8B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FAA4FB-3123-4AB0-BA0D-32060F244B5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4EFB6E-2508-422D-9A7E-8672B911E663}"/>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71785C44-5AB2-458C-B50B-E5F4213397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195740-E9AE-4C3C-BB3D-2D35992E8C6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288101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2B618-2C88-4625-8785-EA07993519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B33919-3D1F-4249-91DD-1AA357796B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7C3EE64-78BA-405A-B8AB-D09F45B9E9D6}"/>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78C90182-1355-4C12-8762-416AA17E0C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C16B-B669-4A32-AE8D-E6587D807390}"/>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140102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6243A-4CD4-40A9-A295-86F55B383A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690E8F-2611-45AB-9C97-993BC80B2B1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B507B6-37A4-4CF2-BDE3-6DDE7535E1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7E9821C-7816-44F7-8FF8-E675D57FD1FA}"/>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6" name="Footer Placeholder 5">
            <a:extLst>
              <a:ext uri="{FF2B5EF4-FFF2-40B4-BE49-F238E27FC236}">
                <a16:creationId xmlns:a16="http://schemas.microsoft.com/office/drawing/2014/main" id="{7CB6A7D1-125A-4A8C-8788-DBA87BC8C4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76C7B-519A-4831-B713-A2A36C6394D9}"/>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2626690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B55C9-17E1-4AEE-9B56-B9E78D7C66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658E3C9-8D94-4FC5-A8C5-BD945FC519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2119F4-388E-49A0-8789-1FDA46B7B29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253850D-51AD-4254-B093-BC8DEFF32B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1C70DEB-B674-44B2-9993-84892FA681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5885F1F-3F27-4BD4-A296-8556817CB1F3}"/>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8" name="Footer Placeholder 7">
            <a:extLst>
              <a:ext uri="{FF2B5EF4-FFF2-40B4-BE49-F238E27FC236}">
                <a16:creationId xmlns:a16="http://schemas.microsoft.com/office/drawing/2014/main" id="{E94F465F-C8E3-4BE1-BD2C-2559FBAD10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36AB5E-DDA0-429C-BE9D-2A79AACFCE79}"/>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543781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312AD-785C-49E2-88A2-79CC095798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DBE5986-6171-4542-B261-C264F2585611}"/>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4" name="Footer Placeholder 3">
            <a:extLst>
              <a:ext uri="{FF2B5EF4-FFF2-40B4-BE49-F238E27FC236}">
                <a16:creationId xmlns:a16="http://schemas.microsoft.com/office/drawing/2014/main" id="{4D1C3F1D-C181-4E4E-8746-DA416D5D4E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7CCBC08-E8E0-49F7-9DDB-B3F4B891F023}"/>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3537560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9C31A2-4412-49FA-8FC3-9DA92FC059BA}"/>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3" name="Footer Placeholder 2">
            <a:extLst>
              <a:ext uri="{FF2B5EF4-FFF2-40B4-BE49-F238E27FC236}">
                <a16:creationId xmlns:a16="http://schemas.microsoft.com/office/drawing/2014/main" id="{9458C145-F4B2-4B41-B8B3-EFD53B7775A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11BD06-788F-41D5-9912-679B48BBF44B}"/>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149100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68F0C-32EC-4F30-8E88-7A3950C690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E548DD6-F751-4BFC-B43B-68C131D270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E50F1D-5DDF-4D51-AB3D-CEF495FFF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DA72EBF-9A84-46B1-829C-EE20F60D1C23}"/>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6" name="Footer Placeholder 5">
            <a:extLst>
              <a:ext uri="{FF2B5EF4-FFF2-40B4-BE49-F238E27FC236}">
                <a16:creationId xmlns:a16="http://schemas.microsoft.com/office/drawing/2014/main" id="{4119809A-FA41-4543-8A08-6FE328AB48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10732D-93CA-4348-B38F-EB976237E336}"/>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1151827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18556-A401-4B92-B7B5-1B8A7D9D9C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6327F-7B54-4E45-BA65-94986D075C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AA0487-7572-49D5-A319-E0A6F3D5CC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8A9BC1D-2FE3-4153-8C79-B5271AB34546}"/>
              </a:ext>
            </a:extLst>
          </p:cNvPr>
          <p:cNvSpPr>
            <a:spLocks noGrp="1"/>
          </p:cNvSpPr>
          <p:nvPr>
            <p:ph type="dt" sz="half" idx="10"/>
          </p:nvPr>
        </p:nvSpPr>
        <p:spPr/>
        <p:txBody>
          <a:bodyPr/>
          <a:lstStyle/>
          <a:p>
            <a:fld id="{7CA3F914-885A-4096-B934-787041818828}" type="datetimeFigureOut">
              <a:rPr lang="en-US" smtClean="0"/>
              <a:t>6/15/18</a:t>
            </a:fld>
            <a:endParaRPr lang="en-US"/>
          </a:p>
        </p:txBody>
      </p:sp>
      <p:sp>
        <p:nvSpPr>
          <p:cNvPr id="6" name="Footer Placeholder 5">
            <a:extLst>
              <a:ext uri="{FF2B5EF4-FFF2-40B4-BE49-F238E27FC236}">
                <a16:creationId xmlns:a16="http://schemas.microsoft.com/office/drawing/2014/main" id="{43EA4150-5AFE-4786-BD9E-3C1F554DBB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A8575D-43D0-4005-97EC-81F73EEAE574}"/>
              </a:ext>
            </a:extLst>
          </p:cNvPr>
          <p:cNvSpPr>
            <a:spLocks noGrp="1"/>
          </p:cNvSpPr>
          <p:nvPr>
            <p:ph type="sldNum" sz="quarter" idx="12"/>
          </p:nvPr>
        </p:nvSpPr>
        <p:spPr/>
        <p:txBody>
          <a:bodyPr/>
          <a:lstStyle/>
          <a:p>
            <a:fld id="{049C9568-2ED5-4389-A453-28E739B1886C}" type="slidenum">
              <a:rPr lang="en-US" smtClean="0"/>
              <a:t>‹#›</a:t>
            </a:fld>
            <a:endParaRPr lang="en-US"/>
          </a:p>
        </p:txBody>
      </p:sp>
    </p:spTree>
    <p:extLst>
      <p:ext uri="{BB962C8B-B14F-4D97-AF65-F5344CB8AC3E}">
        <p14:creationId xmlns:p14="http://schemas.microsoft.com/office/powerpoint/2010/main" val="4099425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0B0C47-54BC-4199-A44E-255F756CF7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91AABC-7F38-4C74-9C15-3ECD354558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B051BD-FC9D-4713-B6F4-BFC03E10C8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A3F914-885A-4096-B934-787041818828}" type="datetimeFigureOut">
              <a:rPr lang="en-US" smtClean="0"/>
              <a:t>6/15/18</a:t>
            </a:fld>
            <a:endParaRPr lang="en-US"/>
          </a:p>
        </p:txBody>
      </p:sp>
      <p:sp>
        <p:nvSpPr>
          <p:cNvPr id="5" name="Footer Placeholder 4">
            <a:extLst>
              <a:ext uri="{FF2B5EF4-FFF2-40B4-BE49-F238E27FC236}">
                <a16:creationId xmlns:a16="http://schemas.microsoft.com/office/drawing/2014/main" id="{F580B26B-F0EE-470C-9624-414527F5E6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E4D6932-1E91-4A18-A3B9-0B44FA3C88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9C9568-2ED5-4389-A453-28E739B1886C}" type="slidenum">
              <a:rPr lang="en-US" smtClean="0"/>
              <a:t>‹#›</a:t>
            </a:fld>
            <a:endParaRPr lang="en-US"/>
          </a:p>
        </p:txBody>
      </p:sp>
    </p:spTree>
    <p:extLst>
      <p:ext uri="{BB962C8B-B14F-4D97-AF65-F5344CB8AC3E}">
        <p14:creationId xmlns:p14="http://schemas.microsoft.com/office/powerpoint/2010/main" val="34355841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hyperlink" Target="https://www.clmeproject.org/" TargetMode="External"/><Relationship Id="rId7" Type="http://schemas.openxmlformats.org/officeDocument/2006/relationships/image" Target="../media/image30.png"/><Relationship Id="rId12" Type="http://schemas.openxmlformats.org/officeDocument/2006/relationships/image" Target="../media/image35.png"/><Relationship Id="rId17" Type="http://schemas.openxmlformats.org/officeDocument/2006/relationships/hyperlink" Target="mailto:terrence@canari.org" TargetMode="External"/><Relationship Id="rId2" Type="http://schemas.openxmlformats.org/officeDocument/2006/relationships/hyperlink" Target="http://www.canari.org/clme-csap" TargetMode="External"/><Relationship Id="rId16"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jpeg"/><Relationship Id="rId15" Type="http://schemas.openxmlformats.org/officeDocument/2006/relationships/image" Target="../media/image38.png"/><Relationship Id="rId10" Type="http://schemas.openxmlformats.org/officeDocument/2006/relationships/image" Target="../media/image33.png"/><Relationship Id="rId4" Type="http://schemas.openxmlformats.org/officeDocument/2006/relationships/image" Target="../media/image27.jpeg"/><Relationship Id="rId9" Type="http://schemas.openxmlformats.org/officeDocument/2006/relationships/image" Target="../media/image32.png"/><Relationship Id="rId1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9">
            <a:extLst>
              <a:ext uri="{FF2B5EF4-FFF2-40B4-BE49-F238E27FC236}">
                <a16:creationId xmlns:a16="http://schemas.microsoft.com/office/drawing/2014/main" id="{A844EB35-7D4D-684B-A924-E042EB758855}"/>
              </a:ext>
            </a:extLst>
          </p:cNvPr>
          <p:cNvPicPr>
            <a:picLocks noChangeAspect="1"/>
          </p:cNvPicPr>
          <p:nvPr/>
        </p:nvPicPr>
        <p:blipFill>
          <a:blip r:embed="rId2"/>
          <a:srcRect t="23337" b="23337"/>
          <a:stretch>
            <a:fillRect/>
          </a:stretch>
        </p:blipFill>
        <p:spPr>
          <a:xfrm>
            <a:off x="-25307" y="1495426"/>
            <a:ext cx="12217307" cy="4885615"/>
          </a:xfrm>
          <a:custGeom>
            <a:avLst/>
            <a:gdLst>
              <a:gd name="connsiteX0" fmla="*/ 0 w 9144000"/>
              <a:gd name="connsiteY0" fmla="*/ 0 h 5522912"/>
              <a:gd name="connsiteX1" fmla="*/ 9144000 w 9144000"/>
              <a:gd name="connsiteY1" fmla="*/ 0 h 5522912"/>
              <a:gd name="connsiteX2" fmla="*/ 9144000 w 9144000"/>
              <a:gd name="connsiteY2" fmla="*/ 5522912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5522912"/>
              <a:gd name="connsiteX1" fmla="*/ 9144000 w 9144000"/>
              <a:gd name="connsiteY1" fmla="*/ 0 h 5522912"/>
              <a:gd name="connsiteX2" fmla="*/ 9131643 w 9144000"/>
              <a:gd name="connsiteY2" fmla="*/ 4237809 h 5522912"/>
              <a:gd name="connsiteX3" fmla="*/ 0 w 9144000"/>
              <a:gd name="connsiteY3" fmla="*/ 5522912 h 5522912"/>
              <a:gd name="connsiteX4" fmla="*/ 0 w 9144000"/>
              <a:gd name="connsiteY4" fmla="*/ 0 h 5522912"/>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43291"/>
              <a:gd name="connsiteX1" fmla="*/ 9144000 w 9144000"/>
              <a:gd name="connsiteY1" fmla="*/ 0 h 4843291"/>
              <a:gd name="connsiteX2" fmla="*/ 9131643 w 9144000"/>
              <a:gd name="connsiteY2" fmla="*/ 4237809 h 4843291"/>
              <a:gd name="connsiteX3" fmla="*/ 37071 w 9144000"/>
              <a:gd name="connsiteY3" fmla="*/ 4843291 h 4843291"/>
              <a:gd name="connsiteX4" fmla="*/ 0 w 9144000"/>
              <a:gd name="connsiteY4" fmla="*/ 0 h 4843291"/>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237809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0 w 9144000"/>
              <a:gd name="connsiteY0" fmla="*/ 0 h 4868004"/>
              <a:gd name="connsiteX1" fmla="*/ 9144000 w 9144000"/>
              <a:gd name="connsiteY1" fmla="*/ 0 h 4868004"/>
              <a:gd name="connsiteX2" fmla="*/ 9131643 w 9144000"/>
              <a:gd name="connsiteY2" fmla="*/ 4571441 h 4868004"/>
              <a:gd name="connsiteX3" fmla="*/ 12358 w 9144000"/>
              <a:gd name="connsiteY3" fmla="*/ 4868004 h 4868004"/>
              <a:gd name="connsiteX4" fmla="*/ 0 w 9144000"/>
              <a:gd name="connsiteY4" fmla="*/ 0 h 4868004"/>
              <a:gd name="connsiteX0" fmla="*/ 37334 w 9181334"/>
              <a:gd name="connsiteY0" fmla="*/ 0 h 4707366"/>
              <a:gd name="connsiteX1" fmla="*/ 9181334 w 9181334"/>
              <a:gd name="connsiteY1" fmla="*/ 0 h 4707366"/>
              <a:gd name="connsiteX2" fmla="*/ 9168977 w 9181334"/>
              <a:gd name="connsiteY2" fmla="*/ 4571441 h 4707366"/>
              <a:gd name="connsiteX3" fmla="*/ 265 w 9181334"/>
              <a:gd name="connsiteY3" fmla="*/ 4707366 h 4707366"/>
              <a:gd name="connsiteX4" fmla="*/ 37334 w 9181334"/>
              <a:gd name="connsiteY4" fmla="*/ 0 h 4707366"/>
              <a:gd name="connsiteX0" fmla="*/ 0 w 9193427"/>
              <a:gd name="connsiteY0" fmla="*/ 0 h 4707366"/>
              <a:gd name="connsiteX1" fmla="*/ 9193427 w 9193427"/>
              <a:gd name="connsiteY1" fmla="*/ 0 h 4707366"/>
              <a:gd name="connsiteX2" fmla="*/ 9181070 w 9193427"/>
              <a:gd name="connsiteY2" fmla="*/ 4571441 h 4707366"/>
              <a:gd name="connsiteX3" fmla="*/ 12358 w 9193427"/>
              <a:gd name="connsiteY3" fmla="*/ 4707366 h 4707366"/>
              <a:gd name="connsiteX4" fmla="*/ 0 w 9193427"/>
              <a:gd name="connsiteY4" fmla="*/ 0 h 4707366"/>
              <a:gd name="connsiteX0" fmla="*/ 0 w 9193427"/>
              <a:gd name="connsiteY0" fmla="*/ 0 h 4884333"/>
              <a:gd name="connsiteX1" fmla="*/ 9193427 w 9193427"/>
              <a:gd name="connsiteY1" fmla="*/ 0 h 4884333"/>
              <a:gd name="connsiteX2" fmla="*/ 9181070 w 9193427"/>
              <a:gd name="connsiteY2" fmla="*/ 4571441 h 4884333"/>
              <a:gd name="connsiteX3" fmla="*/ 12358 w 9193427"/>
              <a:gd name="connsiteY3" fmla="*/ 4707366 h 4884333"/>
              <a:gd name="connsiteX4" fmla="*/ 0 w 9193427"/>
              <a:gd name="connsiteY4" fmla="*/ 0 h 4884333"/>
              <a:gd name="connsiteX0" fmla="*/ 0 w 9193427"/>
              <a:gd name="connsiteY0" fmla="*/ 0 h 4868795"/>
              <a:gd name="connsiteX1" fmla="*/ 9193427 w 9193427"/>
              <a:gd name="connsiteY1" fmla="*/ 0 h 4868795"/>
              <a:gd name="connsiteX2" fmla="*/ 9181070 w 9193427"/>
              <a:gd name="connsiteY2" fmla="*/ 4571441 h 4868795"/>
              <a:gd name="connsiteX3" fmla="*/ 12358 w 9193427"/>
              <a:gd name="connsiteY3" fmla="*/ 4707366 h 4868795"/>
              <a:gd name="connsiteX4" fmla="*/ 0 w 9193427"/>
              <a:gd name="connsiteY4" fmla="*/ 0 h 4868795"/>
              <a:gd name="connsiteX0" fmla="*/ 0 w 9193427"/>
              <a:gd name="connsiteY0" fmla="*/ 0 h 4907393"/>
              <a:gd name="connsiteX1" fmla="*/ 9193427 w 9193427"/>
              <a:gd name="connsiteY1" fmla="*/ 0 h 4907393"/>
              <a:gd name="connsiteX2" fmla="*/ 9181070 w 9193427"/>
              <a:gd name="connsiteY2" fmla="*/ 4571441 h 4907393"/>
              <a:gd name="connsiteX3" fmla="*/ 12358 w 9193427"/>
              <a:gd name="connsiteY3" fmla="*/ 4707366 h 4907393"/>
              <a:gd name="connsiteX4" fmla="*/ 0 w 9193427"/>
              <a:gd name="connsiteY4" fmla="*/ 0 h 4907393"/>
              <a:gd name="connsiteX0" fmla="*/ 1188 w 9194615"/>
              <a:gd name="connsiteY0" fmla="*/ 0 h 4885615"/>
              <a:gd name="connsiteX1" fmla="*/ 9194615 w 9194615"/>
              <a:gd name="connsiteY1" fmla="*/ 0 h 4885615"/>
              <a:gd name="connsiteX2" fmla="*/ 9182258 w 9194615"/>
              <a:gd name="connsiteY2" fmla="*/ 4571441 h 4885615"/>
              <a:gd name="connsiteX3" fmla="*/ 1189 w 9194615"/>
              <a:gd name="connsiteY3" fmla="*/ 4682652 h 4885615"/>
              <a:gd name="connsiteX4" fmla="*/ 1188 w 9194615"/>
              <a:gd name="connsiteY4" fmla="*/ 0 h 4885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94615" h="4885615">
                <a:moveTo>
                  <a:pt x="1188" y="0"/>
                </a:moveTo>
                <a:lnTo>
                  <a:pt x="9194615" y="0"/>
                </a:lnTo>
                <a:lnTo>
                  <a:pt x="9182258" y="4571441"/>
                </a:lnTo>
                <a:cubicBezTo>
                  <a:pt x="4717351" y="4060696"/>
                  <a:pt x="2353092" y="5366394"/>
                  <a:pt x="1189" y="4682652"/>
                </a:cubicBezTo>
                <a:cubicBezTo>
                  <a:pt x="-2930" y="3059984"/>
                  <a:pt x="5307" y="1622668"/>
                  <a:pt x="1188" y="0"/>
                </a:cubicBezTo>
                <a:close/>
              </a:path>
            </a:pathLst>
          </a:custGeom>
        </p:spPr>
      </p:pic>
      <p:sp>
        <p:nvSpPr>
          <p:cNvPr id="2" name="Freeform 1">
            <a:extLst>
              <a:ext uri="{FF2B5EF4-FFF2-40B4-BE49-F238E27FC236}">
                <a16:creationId xmlns:a16="http://schemas.microsoft.com/office/drawing/2014/main" id="{73F562F9-2973-9D49-8479-4BC6314268B8}"/>
              </a:ext>
            </a:extLst>
          </p:cNvPr>
          <p:cNvSpPr>
            <a:spLocks noChangeArrowheads="1"/>
          </p:cNvSpPr>
          <p:nvPr/>
        </p:nvSpPr>
        <p:spPr bwMode="auto">
          <a:xfrm>
            <a:off x="0" y="5630863"/>
            <a:ext cx="12192001" cy="1227137"/>
          </a:xfrm>
          <a:custGeom>
            <a:avLst/>
            <a:gdLst>
              <a:gd name="T0" fmla="*/ 22350 w 22351"/>
              <a:gd name="T1" fmla="*/ 2546 h 2552"/>
              <a:gd name="T2" fmla="*/ 22350 w 22351"/>
              <a:gd name="T3" fmla="*/ 573 h 2552"/>
              <a:gd name="T4" fmla="*/ 8446 w 22351"/>
              <a:gd name="T5" fmla="*/ 905 h 2552"/>
              <a:gd name="T6" fmla="*/ 0 w 22351"/>
              <a:gd name="T7" fmla="*/ 662 h 2552"/>
              <a:gd name="T8" fmla="*/ 0 w 22351"/>
              <a:gd name="T9" fmla="*/ 2551 h 2552"/>
              <a:gd name="T10" fmla="*/ 22350 w 22351"/>
              <a:gd name="T11" fmla="*/ 2546 h 2552"/>
            </a:gdLst>
            <a:ahLst/>
            <a:cxnLst>
              <a:cxn ang="0">
                <a:pos x="T0" y="T1"/>
              </a:cxn>
              <a:cxn ang="0">
                <a:pos x="T2" y="T3"/>
              </a:cxn>
              <a:cxn ang="0">
                <a:pos x="T4" y="T5"/>
              </a:cxn>
              <a:cxn ang="0">
                <a:pos x="T6" y="T7"/>
              </a:cxn>
              <a:cxn ang="0">
                <a:pos x="T8" y="T9"/>
              </a:cxn>
              <a:cxn ang="0">
                <a:pos x="T10" y="T11"/>
              </a:cxn>
            </a:cxnLst>
            <a:rect l="0" t="0" r="r" b="b"/>
            <a:pathLst>
              <a:path w="22351" h="2552">
                <a:moveTo>
                  <a:pt x="22350" y="2546"/>
                </a:moveTo>
                <a:lnTo>
                  <a:pt x="22350" y="573"/>
                </a:lnTo>
                <a:cubicBezTo>
                  <a:pt x="19540" y="110"/>
                  <a:pt x="15136" y="0"/>
                  <a:pt x="8446" y="905"/>
                </a:cubicBezTo>
                <a:cubicBezTo>
                  <a:pt x="2266" y="1740"/>
                  <a:pt x="473" y="999"/>
                  <a:pt x="0" y="662"/>
                </a:cubicBezTo>
                <a:lnTo>
                  <a:pt x="0" y="2551"/>
                </a:lnTo>
                <a:lnTo>
                  <a:pt x="22350" y="2546"/>
                </a:lnTo>
              </a:path>
            </a:pathLst>
          </a:custGeom>
          <a:solidFill>
            <a:schemeClr val="bg1"/>
          </a:solidFill>
          <a:ln w="50800">
            <a:solidFill>
              <a:schemeClr val="bg1"/>
            </a:solidFill>
          </a:ln>
          <a:effectLst/>
        </p:spPr>
        <p:txBody>
          <a:bodyPr wrap="none" anchor="ctr"/>
          <a:lstStyle/>
          <a:p>
            <a:pPr>
              <a:defRPr/>
            </a:pPr>
            <a:endParaRPr lang="en-US" dirty="0">
              <a:ea typeface="MS PGothic" charset="0"/>
              <a:cs typeface="MS PGothic" charset="0"/>
            </a:endParaRPr>
          </a:p>
        </p:txBody>
      </p:sp>
      <p:pic>
        <p:nvPicPr>
          <p:cNvPr id="3" name="Picture 2">
            <a:extLst>
              <a:ext uri="{FF2B5EF4-FFF2-40B4-BE49-F238E27FC236}">
                <a16:creationId xmlns:a16="http://schemas.microsoft.com/office/drawing/2014/main" id="{4705BD65-DB07-F24E-969E-F62069AB21E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13988" y="5976938"/>
            <a:ext cx="1763712"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BD3AF0-3901-7947-83DE-5002A59CD418}"/>
              </a:ext>
            </a:extLst>
          </p:cNvPr>
          <p:cNvSpPr txBox="1"/>
          <p:nvPr/>
        </p:nvSpPr>
        <p:spPr bwMode="auto">
          <a:xfrm>
            <a:off x="3259221" y="6506838"/>
            <a:ext cx="7179747" cy="238527"/>
          </a:xfrm>
          <a:prstGeom prst="rect">
            <a:avLst/>
          </a:prstGeom>
          <a:noFill/>
        </p:spPr>
        <p:txBody>
          <a:bodyPr wrap="square">
            <a:spAutoFit/>
          </a:bodyPr>
          <a:lstStyle/>
          <a:p>
            <a:pPr>
              <a:defRPr/>
            </a:pPr>
            <a:r>
              <a:rPr lang="es-CO" sz="925" b="1" i="1" dirty="0" err="1">
                <a:solidFill>
                  <a:schemeClr val="tx1">
                    <a:lumMod val="50000"/>
                    <a:lumOff val="50000"/>
                  </a:schemeClr>
                </a:solidFill>
                <a:latin typeface="Avenir Heavy" charset="0"/>
                <a:ea typeface="Avenir Heavy" charset="0"/>
                <a:cs typeface="Avenir Heavy" charset="0"/>
              </a:rPr>
              <a:t>Catalyzing</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implementation</a:t>
            </a:r>
            <a:r>
              <a:rPr lang="es-CO" sz="925" b="1" i="1" dirty="0">
                <a:solidFill>
                  <a:schemeClr val="tx1">
                    <a:lumMod val="50000"/>
                    <a:lumOff val="50000"/>
                  </a:schemeClr>
                </a:solidFill>
                <a:latin typeface="Avenir Heavy" charset="0"/>
                <a:ea typeface="Avenir Heavy" charset="0"/>
                <a:cs typeface="Avenir Heavy" charset="0"/>
              </a:rPr>
              <a:t> of the </a:t>
            </a:r>
            <a:r>
              <a:rPr lang="es-CO" sz="925" b="1" i="1" dirty="0" err="1">
                <a:solidFill>
                  <a:schemeClr val="tx1">
                    <a:lumMod val="50000"/>
                    <a:lumOff val="50000"/>
                  </a:schemeClr>
                </a:solidFill>
                <a:latin typeface="Avenir Heavy" charset="0"/>
                <a:ea typeface="Avenir Heavy" charset="0"/>
                <a:cs typeface="Avenir Heavy" charset="0"/>
              </a:rPr>
              <a:t>Strategic</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Action</a:t>
            </a:r>
            <a:r>
              <a:rPr lang="es-CO" sz="925" b="1" i="1" dirty="0">
                <a:solidFill>
                  <a:schemeClr val="tx1">
                    <a:lumMod val="50000"/>
                    <a:lumOff val="50000"/>
                  </a:schemeClr>
                </a:solidFill>
                <a:latin typeface="Avenir Heavy" charset="0"/>
                <a:ea typeface="Avenir Heavy" charset="0"/>
                <a:cs typeface="Avenir Heavy" charset="0"/>
              </a:rPr>
              <a:t> Programme </a:t>
            </a:r>
            <a:r>
              <a:rPr lang="es-CO" sz="925" b="1" i="1" dirty="0" err="1">
                <a:solidFill>
                  <a:schemeClr val="tx1">
                    <a:lumMod val="50000"/>
                    <a:lumOff val="50000"/>
                  </a:schemeClr>
                </a:solidFill>
                <a:latin typeface="Avenir Heavy" charset="0"/>
                <a:ea typeface="Avenir Heavy" charset="0"/>
                <a:cs typeface="Avenir Heavy" charset="0"/>
              </a:rPr>
              <a:t>for</a:t>
            </a:r>
            <a:r>
              <a:rPr lang="es-CO" sz="925" b="1" i="1" dirty="0">
                <a:solidFill>
                  <a:schemeClr val="tx1">
                    <a:lumMod val="50000"/>
                    <a:lumOff val="50000"/>
                  </a:schemeClr>
                </a:solidFill>
                <a:latin typeface="Avenir Heavy" charset="0"/>
                <a:ea typeface="Avenir Heavy" charset="0"/>
                <a:cs typeface="Avenir Heavy" charset="0"/>
              </a:rPr>
              <a:t> the Caribbean and North </a:t>
            </a:r>
            <a:r>
              <a:rPr lang="es-CO" sz="925" b="1" i="1" dirty="0" err="1">
                <a:solidFill>
                  <a:schemeClr val="tx1">
                    <a:lumMod val="50000"/>
                    <a:lumOff val="50000"/>
                  </a:schemeClr>
                </a:solidFill>
                <a:latin typeface="Avenir Heavy" charset="0"/>
                <a:ea typeface="Avenir Heavy" charset="0"/>
                <a:cs typeface="Avenir Heavy" charset="0"/>
              </a:rPr>
              <a:t>Brazil</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Shelf</a:t>
            </a:r>
            <a:r>
              <a:rPr lang="es-CO" sz="925" b="1" i="1" dirty="0">
                <a:solidFill>
                  <a:schemeClr val="tx1">
                    <a:lumMod val="50000"/>
                    <a:lumOff val="50000"/>
                  </a:schemeClr>
                </a:solidFill>
                <a:latin typeface="Avenir Heavy" charset="0"/>
                <a:ea typeface="Avenir Heavy" charset="0"/>
                <a:cs typeface="Avenir Heavy" charset="0"/>
              </a:rPr>
              <a:t> </a:t>
            </a:r>
            <a:r>
              <a:rPr lang="es-CO" sz="925" b="1" i="1" dirty="0" err="1">
                <a:solidFill>
                  <a:schemeClr val="tx1">
                    <a:lumMod val="50000"/>
                    <a:lumOff val="50000"/>
                  </a:schemeClr>
                </a:solidFill>
                <a:latin typeface="Avenir Heavy" charset="0"/>
                <a:ea typeface="Avenir Heavy" charset="0"/>
                <a:cs typeface="Avenir Heavy" charset="0"/>
              </a:rPr>
              <a:t>LME’s</a:t>
            </a:r>
            <a:r>
              <a:rPr lang="es-CO" sz="925" b="1" i="1" dirty="0">
                <a:solidFill>
                  <a:schemeClr val="tx1">
                    <a:lumMod val="50000"/>
                    <a:lumOff val="50000"/>
                  </a:schemeClr>
                </a:solidFill>
                <a:latin typeface="Avenir Heavy" charset="0"/>
                <a:ea typeface="Avenir Heavy" charset="0"/>
                <a:cs typeface="Avenir Heavy" charset="0"/>
              </a:rPr>
              <a:t> (2015-2020)</a:t>
            </a:r>
            <a:endParaRPr lang="en-US" sz="925" b="1" i="1" dirty="0">
              <a:solidFill>
                <a:schemeClr val="tx1">
                  <a:lumMod val="50000"/>
                  <a:lumOff val="50000"/>
                </a:schemeClr>
              </a:solidFill>
              <a:latin typeface="Avenir Heavy" charset="0"/>
              <a:ea typeface="Avenir Heavy" charset="0"/>
              <a:cs typeface="Avenir Heavy" charset="0"/>
            </a:endParaRPr>
          </a:p>
        </p:txBody>
      </p:sp>
      <p:sp>
        <p:nvSpPr>
          <p:cNvPr id="5" name="Text Box 10">
            <a:extLst>
              <a:ext uri="{FF2B5EF4-FFF2-40B4-BE49-F238E27FC236}">
                <a16:creationId xmlns:a16="http://schemas.microsoft.com/office/drawing/2014/main" id="{4B153E54-189C-EA49-84EF-5529E5DBC450}"/>
              </a:ext>
            </a:extLst>
          </p:cNvPr>
          <p:cNvSpPr txBox="1"/>
          <p:nvPr/>
        </p:nvSpPr>
        <p:spPr>
          <a:xfrm>
            <a:off x="9919596" y="515321"/>
            <a:ext cx="2158104" cy="274637"/>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endParaRPr lang="en-US" sz="1050" dirty="0">
              <a:ea typeface="Calibri" panose="020F0502020204030204" pitchFamily="34" charset="0"/>
              <a:cs typeface="Times New Roman" panose="02020603050405020304" pitchFamily="18" charset="0"/>
            </a:endParaRPr>
          </a:p>
        </p:txBody>
      </p:sp>
      <p:sp>
        <p:nvSpPr>
          <p:cNvPr id="6" name="Text Placeholder 2">
            <a:extLst>
              <a:ext uri="{FF2B5EF4-FFF2-40B4-BE49-F238E27FC236}">
                <a16:creationId xmlns:a16="http://schemas.microsoft.com/office/drawing/2014/main" id="{9CDF65E4-3BBF-0741-A93C-51AC30E69033}"/>
              </a:ext>
            </a:extLst>
          </p:cNvPr>
          <p:cNvSpPr txBox="1">
            <a:spLocks/>
          </p:cNvSpPr>
          <p:nvPr/>
        </p:nvSpPr>
        <p:spPr>
          <a:xfrm>
            <a:off x="0" y="2050367"/>
            <a:ext cx="12192000" cy="1479550"/>
          </a:xfrm>
          <a:prstGeom prst="rect">
            <a:avLst/>
          </a:prstGeom>
          <a:solidFill>
            <a:srgbClr val="530203">
              <a:alpha val="50000"/>
            </a:srgbClr>
          </a:solidFill>
          <a:ln>
            <a:noFill/>
          </a:ln>
        </p:spPr>
        <p:txBody>
          <a:bodyPr anchor="ctr" anchorCtr="0"/>
          <a:lstStyle>
            <a:lvl1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800" b="1" i="0" kern="1200">
                <a:solidFill>
                  <a:schemeClr val="bg1"/>
                </a:solidFill>
                <a:latin typeface="Avenir Heavy" charset="0"/>
                <a:ea typeface="Avenir Heavy" charset="0"/>
                <a:cs typeface="Avenir Heavy" charset="0"/>
              </a:defRPr>
            </a:lvl1pPr>
            <a:lvl2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2000" b="0" i="0" kern="1200">
                <a:solidFill>
                  <a:schemeClr val="bg1"/>
                </a:solidFill>
                <a:latin typeface="Avenir Medium" charset="0"/>
                <a:ea typeface="Avenir Medium" charset="0"/>
                <a:cs typeface="Avenir Medium" charset="0"/>
              </a:defRPr>
            </a:lvl2pPr>
            <a:lvl3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3pPr>
            <a:lvl4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4pPr>
            <a:lvl5pPr marL="622300" indent="0" algn="l" defTabSz="914400" rtl="0" eaLnBrk="1" latinLnBrk="0" hangingPunct="1">
              <a:lnSpc>
                <a:spcPct val="90000"/>
              </a:lnSpc>
              <a:spcBef>
                <a:spcPts val="0"/>
              </a:spcBef>
              <a:spcAft>
                <a:spcPts val="0"/>
              </a:spcAft>
              <a:buFont typeface="Arial" panose="020B0604020202020204" pitchFamily="34" charset="0"/>
              <a:buNone/>
              <a:tabLst>
                <a:tab pos="609600" algn="l"/>
              </a:tabLst>
              <a:defRPr sz="1400" b="0" i="0" kern="1200">
                <a:solidFill>
                  <a:schemeClr val="bg1"/>
                </a:solidFill>
                <a:latin typeface="Avenir Medium" charset="0"/>
                <a:ea typeface="Avenir Medium" charset="0"/>
                <a:cs typeface="Avenir Medium"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TT" sz="2400" i="1" dirty="0">
                <a:latin typeface="Avenir Roman" panose="02000503020000020003" pitchFamily="2" charset="0"/>
              </a:rPr>
              <a:t>Draft CLME+ Civil Society Action Programme (CLME+ C-SAP)</a:t>
            </a:r>
          </a:p>
          <a:p>
            <a:pPr algn="ctr"/>
            <a:r>
              <a:rPr lang="en-TT" sz="2400" dirty="0">
                <a:latin typeface="Avenir Roman" panose="02000503020000020003" pitchFamily="2" charset="0"/>
              </a:rPr>
              <a:t>[May 2018]</a:t>
            </a:r>
            <a:endParaRPr lang="en-US" sz="2400" dirty="0">
              <a:latin typeface="Avenir Roman" panose="02000503020000020003" pitchFamily="2" charset="0"/>
            </a:endParaRPr>
          </a:p>
          <a:p>
            <a:pPr algn="ctr"/>
            <a:endParaRPr lang="en-US" dirty="0"/>
          </a:p>
        </p:txBody>
      </p:sp>
      <p:sp>
        <p:nvSpPr>
          <p:cNvPr id="7" name="Rectangle 6"/>
          <p:cNvSpPr/>
          <p:nvPr/>
        </p:nvSpPr>
        <p:spPr>
          <a:xfrm>
            <a:off x="10918896" y="472487"/>
            <a:ext cx="1273105" cy="285335"/>
          </a:xfrm>
          <a:prstGeom prst="rect">
            <a:avLst/>
          </a:prstGeom>
        </p:spPr>
        <p:txBody>
          <a:bodyPr wrap="none">
            <a:spAutoFit/>
          </a:bodyPr>
          <a:lstStyle/>
          <a:p>
            <a:pPr algn="r">
              <a:lnSpc>
                <a:spcPct val="114000"/>
              </a:lnSpc>
              <a:spcBef>
                <a:spcPts val="0"/>
              </a:spcBef>
              <a:spcAft>
                <a:spcPts val="900"/>
              </a:spcAft>
              <a:defRPr/>
            </a:pPr>
            <a:r>
              <a:rPr lang="en-US" sz="1100" dirty="0">
                <a:solidFill>
                  <a:schemeClr val="bg1"/>
                </a:solidFill>
                <a:ea typeface="Calibri" panose="020F0502020204030204" pitchFamily="34" charset="0"/>
                <a:cs typeface="Times New Roman" panose="02020603050405020304" pitchFamily="18" charset="0"/>
              </a:rPr>
              <a:t>Draft CLME+ C-SAP</a:t>
            </a:r>
          </a:p>
        </p:txBody>
      </p:sp>
      <p:pic>
        <p:nvPicPr>
          <p:cNvPr id="10" name="Picture 9">
            <a:extLst>
              <a:ext uri="{FF2B5EF4-FFF2-40B4-BE49-F238E27FC236}">
                <a16:creationId xmlns:a16="http://schemas.microsoft.com/office/drawing/2014/main" id="{8459556B-3A93-495A-AE29-CDEA6E9B61C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355" y="82529"/>
            <a:ext cx="1104569" cy="1339890"/>
          </a:xfrm>
          <a:prstGeom prst="rect">
            <a:avLst/>
          </a:prstGeom>
        </p:spPr>
      </p:pic>
      <p:sp>
        <p:nvSpPr>
          <p:cNvPr id="12" name="Rectangle 11">
            <a:extLst>
              <a:ext uri="{FF2B5EF4-FFF2-40B4-BE49-F238E27FC236}">
                <a16:creationId xmlns:a16="http://schemas.microsoft.com/office/drawing/2014/main" id="{24937287-550C-AF4E-816C-0ED636816C1B}"/>
              </a:ext>
            </a:extLst>
          </p:cNvPr>
          <p:cNvSpPr>
            <a:spLocks noChangeArrowheads="1"/>
          </p:cNvSpPr>
          <p:nvPr/>
        </p:nvSpPr>
        <p:spPr bwMode="auto">
          <a:xfrm>
            <a:off x="6815471" y="409834"/>
            <a:ext cx="5376530" cy="404345"/>
          </a:xfrm>
          <a:prstGeom prst="rect">
            <a:avLst/>
          </a:prstGeom>
          <a:solidFill>
            <a:srgbClr val="4C0A08"/>
          </a:solidFill>
          <a:ln>
            <a:noFill/>
          </a:ln>
          <a:effectLst/>
        </p:spPr>
        <p:txBody>
          <a:bodyPr anchor="ctr"/>
          <a:lstStyle/>
          <a:p>
            <a:pPr algn="ctr" eaLnBrk="1" hangingPunct="1"/>
            <a:endParaRPr lang="en-US" altLang="en-US">
              <a:solidFill>
                <a:srgbClr val="FFFFFF"/>
              </a:solidFill>
              <a:ea typeface="MS PGothic" charset="-128"/>
            </a:endParaRPr>
          </a:p>
        </p:txBody>
      </p:sp>
      <p:sp>
        <p:nvSpPr>
          <p:cNvPr id="14" name="Text Box 10">
            <a:extLst>
              <a:ext uri="{FF2B5EF4-FFF2-40B4-BE49-F238E27FC236}">
                <a16:creationId xmlns:a16="http://schemas.microsoft.com/office/drawing/2014/main" id="{EECE6876-FA10-C349-8ABA-B822A21BCBCD}"/>
              </a:ext>
            </a:extLst>
          </p:cNvPr>
          <p:cNvSpPr txBox="1"/>
          <p:nvPr/>
        </p:nvSpPr>
        <p:spPr>
          <a:xfrm>
            <a:off x="7620000" y="477837"/>
            <a:ext cx="4457700" cy="418855"/>
          </a:xfrm>
          <a:prstGeom prst="rect">
            <a:avLst/>
          </a:prstGeom>
          <a:noFill/>
          <a:ln>
            <a:noFill/>
          </a:ln>
          <a:effectLst/>
          <a:extLst/>
        </p:spPr>
        <p:style>
          <a:lnRef idx="0">
            <a:schemeClr val="accent1"/>
          </a:lnRef>
          <a:fillRef idx="0">
            <a:schemeClr val="accent1"/>
          </a:fillRef>
          <a:effectRef idx="0">
            <a:schemeClr val="accent1"/>
          </a:effectRef>
          <a:fontRef idx="minor">
            <a:schemeClr val="dk1"/>
          </a:fontRef>
        </p:style>
        <p:txBody>
          <a:bodyPr wrap="none"/>
          <a:lstStyle/>
          <a:p>
            <a:pPr algn="r">
              <a:lnSpc>
                <a:spcPct val="114000"/>
              </a:lnSpc>
              <a:spcBef>
                <a:spcPts val="0"/>
              </a:spcBef>
              <a:spcAft>
                <a:spcPts val="900"/>
              </a:spcAft>
              <a:defRPr/>
            </a:pPr>
            <a:r>
              <a:rPr lang="en-US" sz="1200" b="1" dirty="0">
                <a:solidFill>
                  <a:schemeClr val="bg1">
                    <a:lumMod val="95000"/>
                  </a:schemeClr>
                </a:solidFill>
                <a:ea typeface="Calibri" panose="020F0502020204030204" pitchFamily="34" charset="0"/>
                <a:cs typeface="Times New Roman" panose="02020603050405020304" pitchFamily="18" charset="0"/>
              </a:rPr>
              <a:t>Second CLME+ Project Steering Committee Meeting</a:t>
            </a:r>
          </a:p>
        </p:txBody>
      </p:sp>
    </p:spTree>
    <p:extLst>
      <p:ext uri="{BB962C8B-B14F-4D97-AF65-F5344CB8AC3E}">
        <p14:creationId xmlns:p14="http://schemas.microsoft.com/office/powerpoint/2010/main" val="1351415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3" name="Straight Arrow Connector 22">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8D11B01-592F-4B87-807F-EC4A8426901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589" r="15963" b="-1"/>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655320" y="365125"/>
            <a:ext cx="5120114" cy="1692794"/>
          </a:xfrm>
        </p:spPr>
        <p:txBody>
          <a:bodyPr>
            <a:normAutofit/>
          </a:bodyPr>
          <a:lstStyle/>
          <a:p>
            <a:r>
              <a:rPr lang="en-GB" sz="2800" b="1" dirty="0"/>
              <a:t>Strategies and actions for CSOs and SMEs in CLME+ SAP implementation </a:t>
            </a:r>
            <a:br>
              <a:rPr lang="en-TT" sz="2800" b="1" dirty="0"/>
            </a:br>
            <a:endParaRPr lang="en-US" sz="2800" b="1" dirty="0"/>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185530" y="2057919"/>
            <a:ext cx="5804452" cy="4581420"/>
          </a:xfrm>
        </p:spPr>
        <p:txBody>
          <a:bodyPr>
            <a:normAutofit/>
          </a:bodyPr>
          <a:lstStyle/>
          <a:p>
            <a:endParaRPr lang="en-TT" sz="1300" dirty="0"/>
          </a:p>
          <a:p>
            <a:r>
              <a:rPr lang="en-TT" sz="1800" dirty="0"/>
              <a:t>CLME+ C-SAP - 8 Strategies and 88 associated Actions</a:t>
            </a:r>
          </a:p>
          <a:p>
            <a:r>
              <a:rPr lang="en-TT" sz="1800" dirty="0"/>
              <a:t>Strategies 1-3  -  focus on engaging and enabling civil society to contribute to the implementation of EAF/EBM approaches in the management of the three key ecosystem types identified in the CLME+ SAP</a:t>
            </a:r>
          </a:p>
          <a:p>
            <a:r>
              <a:rPr lang="en-TT" sz="1800" dirty="0"/>
              <a:t>Strategies 4 – 7 - focus on strengthening civil society’s role in participatory governance and management of all three ecosystem types.  </a:t>
            </a:r>
          </a:p>
          <a:p>
            <a:r>
              <a:rPr lang="en-TT" sz="1800" dirty="0"/>
              <a:t>Strategy 8 addresses implementation of the C-SAP</a:t>
            </a:r>
          </a:p>
          <a:p>
            <a:r>
              <a:rPr lang="en-TT" sz="1800" dirty="0"/>
              <a:t>The CLME+  C-SAP includes a combination of broad-based and specific strategies and actions to address the diversity of issues and challenges impacting the coastal and marine environment in the CLME+ region.</a:t>
            </a:r>
          </a:p>
          <a:p>
            <a:pPr marL="0" indent="0">
              <a:buNone/>
            </a:pPr>
            <a:endParaRPr lang="en-TT" sz="1300" dirty="0"/>
          </a:p>
          <a:p>
            <a:pPr marL="0" indent="0">
              <a:buNone/>
            </a:pPr>
            <a:endParaRPr lang="en-US" sz="1300" dirty="0"/>
          </a:p>
        </p:txBody>
      </p:sp>
    </p:spTree>
    <p:extLst>
      <p:ext uri="{BB962C8B-B14F-4D97-AF65-F5344CB8AC3E}">
        <p14:creationId xmlns:p14="http://schemas.microsoft.com/office/powerpoint/2010/main" val="42632055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1">
            <a:extLst>
              <a:ext uri="{FF2B5EF4-FFF2-40B4-BE49-F238E27FC236}">
                <a16:creationId xmlns:a16="http://schemas.microsoft.com/office/drawing/2014/main" id="{BE95D989-81FA-4BAD-9AD5-E46CEDA91B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13">
            <a:extLst>
              <a:ext uri="{FF2B5EF4-FFF2-40B4-BE49-F238E27FC236}">
                <a16:creationId xmlns:a16="http://schemas.microsoft.com/office/drawing/2014/main" id="{156189E5-8A3E-4CFD-B71B-CCD0F8495E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2D3B7D3-7C47-4084-BDBC-92D47F13E828}"/>
              </a:ext>
            </a:extLst>
          </p:cNvPr>
          <p:cNvSpPr/>
          <p:nvPr/>
        </p:nvSpPr>
        <p:spPr>
          <a:xfrm>
            <a:off x="3048000" y="2705725"/>
            <a:ext cx="6096000" cy="215444"/>
          </a:xfrm>
          <a:prstGeom prst="rect">
            <a:avLst/>
          </a:prstGeom>
        </p:spPr>
        <p:txBody>
          <a:bodyPr>
            <a:spAutoFit/>
          </a:bodyPr>
          <a:lstStyle/>
          <a:p>
            <a:pPr marL="342900" indent="-342900">
              <a:buFont typeface="+mj-lt"/>
              <a:buAutoNum type="arabicPeriod"/>
            </a:pPr>
            <a:endParaRPr lang="en-TT" sz="800" dirty="0"/>
          </a:p>
        </p:txBody>
      </p:sp>
      <p:sp>
        <p:nvSpPr>
          <p:cNvPr id="2" name="Title 1">
            <a:extLst>
              <a:ext uri="{FF2B5EF4-FFF2-40B4-BE49-F238E27FC236}">
                <a16:creationId xmlns:a16="http://schemas.microsoft.com/office/drawing/2014/main" id="{16607879-DBA4-4801-98ED-D24A9D8D62BB}"/>
              </a:ext>
            </a:extLst>
          </p:cNvPr>
          <p:cNvSpPr>
            <a:spLocks noGrp="1"/>
          </p:cNvSpPr>
          <p:nvPr>
            <p:ph type="title"/>
          </p:nvPr>
        </p:nvSpPr>
        <p:spPr>
          <a:xfrm>
            <a:off x="838200" y="811161"/>
            <a:ext cx="3335594" cy="5403370"/>
          </a:xfrm>
        </p:spPr>
        <p:txBody>
          <a:bodyPr>
            <a:normAutofit/>
          </a:bodyPr>
          <a:lstStyle/>
          <a:p>
            <a:r>
              <a:rPr lang="en-TT">
                <a:solidFill>
                  <a:srgbClr val="FFFFFF"/>
                </a:solidFill>
              </a:rPr>
              <a:t>Eight Strategies for the CLME+ C-SAP are:</a:t>
            </a:r>
            <a:br>
              <a:rPr lang="en-TT">
                <a:solidFill>
                  <a:srgbClr val="FFFFFF"/>
                </a:solidFill>
              </a:rPr>
            </a:br>
            <a:endParaRPr lang="en-US">
              <a:solidFill>
                <a:srgbClr val="FFFFFF"/>
              </a:solidFill>
            </a:endParaRPr>
          </a:p>
        </p:txBody>
      </p:sp>
      <p:graphicFrame>
        <p:nvGraphicFramePr>
          <p:cNvPr id="10" name="Content Placeholder 4">
            <a:extLst>
              <a:ext uri="{FF2B5EF4-FFF2-40B4-BE49-F238E27FC236}">
                <a16:creationId xmlns:a16="http://schemas.microsoft.com/office/drawing/2014/main" id="{ED7A7D17-807B-4B3E-9F29-0EAD67B10658}"/>
              </a:ext>
            </a:extLst>
          </p:cNvPr>
          <p:cNvGraphicFramePr>
            <a:graphicFrameLocks noGrp="1"/>
          </p:cNvGraphicFramePr>
          <p:nvPr>
            <p:ph idx="1"/>
            <p:extLst>
              <p:ext uri="{D42A27DB-BD31-4B8C-83A1-F6EECF244321}">
                <p14:modId xmlns:p14="http://schemas.microsoft.com/office/powerpoint/2010/main" val="1770188406"/>
              </p:ext>
            </p:extLst>
          </p:nvPr>
        </p:nvGraphicFramePr>
        <p:xfrm>
          <a:off x="5134792" y="397565"/>
          <a:ext cx="6414271" cy="62815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4349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B9FF99BD-075F-4761-A995-6FC574BD25E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7B21A54-9BA3-4EA9-B460-5A829ADD905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FA8F714-B9D8-488A-8CCA-E9948FF913A9}"/>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3468"/>
            <a:ext cx="10905067" cy="557106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Content Placeholder 13">
            <a:extLst>
              <a:ext uri="{FF2B5EF4-FFF2-40B4-BE49-F238E27FC236}">
                <a16:creationId xmlns:a16="http://schemas.microsoft.com/office/drawing/2014/main" id="{DAE932EB-5586-43D7-9034-CDAAF14C1881}"/>
              </a:ext>
            </a:extLst>
          </p:cNvPr>
          <p:cNvPicPr>
            <a:picLocks noGrp="1" noChangeAspect="1"/>
          </p:cNvPicPr>
          <p:nvPr>
            <p:ph idx="1"/>
          </p:nvPr>
        </p:nvPicPr>
        <p:blipFill rotWithShape="1">
          <a:blip r:embed="rId2"/>
          <a:srcRect l="5952" t="30937" r="7346" b="10374"/>
          <a:stretch/>
        </p:blipFill>
        <p:spPr>
          <a:xfrm>
            <a:off x="886265" y="914400"/>
            <a:ext cx="10381957" cy="5148775"/>
          </a:xfrm>
          <a:prstGeom prst="rect">
            <a:avLst/>
          </a:prstGeom>
        </p:spPr>
      </p:pic>
    </p:spTree>
    <p:extLst>
      <p:ext uri="{BB962C8B-B14F-4D97-AF65-F5344CB8AC3E}">
        <p14:creationId xmlns:p14="http://schemas.microsoft.com/office/powerpoint/2010/main" val="24766495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5E5FBAA-04F8-49E5-B80E-9CD318EC60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802" b="7928"/>
          <a:stretch/>
        </p:blipFill>
        <p:spPr>
          <a:xfrm>
            <a:off x="0" y="-91856"/>
            <a:ext cx="12192000" cy="6857990"/>
          </a:xfrm>
          <a:prstGeom prst="rect">
            <a:avLst/>
          </a:prstGeom>
        </p:spPr>
      </p:pic>
      <p:sp>
        <p:nvSpPr>
          <p:cNvPr id="10" name="Freeform 5">
            <a:extLst>
              <a:ext uri="{FF2B5EF4-FFF2-40B4-BE49-F238E27FC236}">
                <a16:creationId xmlns:a16="http://schemas.microsoft.com/office/drawing/2014/main" id="{3CD9DF72-87A3-404E-A828-84CBF11A8303}"/>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cxnSp>
        <p:nvCxnSpPr>
          <p:cNvPr id="12" name="Straight Connector 11">
            <a:extLst>
              <a:ext uri="{FF2B5EF4-FFF2-40B4-BE49-F238E27FC236}">
                <a16:creationId xmlns:a16="http://schemas.microsoft.com/office/drawing/2014/main" id="{20E3A342-4D61-4E3F-AF90-1AB42AEB96CC}"/>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08F2240-24F9-406C-80EF-7A36A007CD7C}"/>
              </a:ext>
            </a:extLst>
          </p:cNvPr>
          <p:cNvSpPr>
            <a:spLocks noGrp="1"/>
          </p:cNvSpPr>
          <p:nvPr>
            <p:ph type="title"/>
          </p:nvPr>
        </p:nvSpPr>
        <p:spPr>
          <a:xfrm>
            <a:off x="820414" y="1823586"/>
            <a:ext cx="3982201" cy="1290884"/>
          </a:xfrm>
        </p:spPr>
        <p:txBody>
          <a:bodyPr>
            <a:normAutofit/>
          </a:bodyPr>
          <a:lstStyle/>
          <a:p>
            <a:pPr algn="ctr"/>
            <a:r>
              <a:rPr lang="en-TT" sz="2800" b="1" dirty="0"/>
              <a:t>Capacity needs of civil society</a:t>
            </a:r>
            <a:br>
              <a:rPr lang="en-TT" sz="2000" dirty="0"/>
            </a:br>
            <a:endParaRPr lang="en-US" sz="2000" dirty="0"/>
          </a:p>
        </p:txBody>
      </p:sp>
      <p:sp>
        <p:nvSpPr>
          <p:cNvPr id="3" name="Content Placeholder 2">
            <a:extLst>
              <a:ext uri="{FF2B5EF4-FFF2-40B4-BE49-F238E27FC236}">
                <a16:creationId xmlns:a16="http://schemas.microsoft.com/office/drawing/2014/main" id="{6254042E-BBCB-4FDB-AD79-ADDC05263B26}"/>
              </a:ext>
            </a:extLst>
          </p:cNvPr>
          <p:cNvSpPr>
            <a:spLocks noGrp="1"/>
          </p:cNvSpPr>
          <p:nvPr>
            <p:ph idx="1"/>
          </p:nvPr>
        </p:nvSpPr>
        <p:spPr>
          <a:xfrm>
            <a:off x="267286" y="3114470"/>
            <a:ext cx="5261317" cy="3201924"/>
          </a:xfrm>
        </p:spPr>
        <p:txBody>
          <a:bodyPr anchor="ctr">
            <a:normAutofit/>
          </a:bodyPr>
          <a:lstStyle/>
          <a:p>
            <a:pPr marL="0" indent="0">
              <a:buNone/>
            </a:pPr>
            <a:r>
              <a:rPr lang="en-TT" sz="1800" b="1" dirty="0"/>
              <a:t>To play an effective role in implementing the CLME+ SAP, CSOs and SMEs need: </a:t>
            </a:r>
          </a:p>
          <a:p>
            <a:pPr marL="342900" indent="-342900">
              <a:buAutoNum type="arabicParenBoth"/>
            </a:pPr>
            <a:r>
              <a:rPr lang="en-TT" sz="1800" b="1" dirty="0"/>
              <a:t>technical skills, knowledge and resources</a:t>
            </a:r>
          </a:p>
          <a:p>
            <a:pPr marL="342900" indent="-342900">
              <a:buAutoNum type="arabicParenBoth"/>
            </a:pPr>
            <a:r>
              <a:rPr lang="en-TT" sz="1800" b="1" dirty="0"/>
              <a:t>capacities to be strong organisations so that they can function effectively</a:t>
            </a:r>
          </a:p>
          <a:p>
            <a:pPr marL="342900" indent="-342900">
              <a:buAutoNum type="arabicParenBoth"/>
            </a:pPr>
            <a:r>
              <a:rPr lang="en-TT" sz="1800" b="1" dirty="0"/>
              <a:t>capacities that support effective engagement in participatory governance and management. </a:t>
            </a:r>
            <a:endParaRPr lang="en-US" sz="1800" b="1" dirty="0"/>
          </a:p>
        </p:txBody>
      </p:sp>
    </p:spTree>
    <p:extLst>
      <p:ext uri="{BB962C8B-B14F-4D97-AF65-F5344CB8AC3E}">
        <p14:creationId xmlns:p14="http://schemas.microsoft.com/office/powerpoint/2010/main" val="845672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E95D989-81FA-4BAD-9AD5-E46CEDA91B3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3"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56189E5-8A3E-4CFD-B71B-CCD0F8495E56}"/>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3" y="0"/>
            <a:ext cx="142074"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1F6B56D-4C5B-4C63-AB44-299ED5622353}"/>
              </a:ext>
            </a:extLst>
          </p:cNvPr>
          <p:cNvSpPr>
            <a:spLocks noGrp="1"/>
          </p:cNvSpPr>
          <p:nvPr>
            <p:ph type="title"/>
          </p:nvPr>
        </p:nvSpPr>
        <p:spPr>
          <a:xfrm>
            <a:off x="354549" y="1294738"/>
            <a:ext cx="3945194" cy="1889177"/>
          </a:xfrm>
        </p:spPr>
        <p:txBody>
          <a:bodyPr>
            <a:normAutofit fontScale="90000"/>
          </a:bodyPr>
          <a:lstStyle/>
          <a:p>
            <a:r>
              <a:rPr lang="en-TT" sz="2700" dirty="0">
                <a:solidFill>
                  <a:schemeClr val="bg1"/>
                </a:solidFill>
              </a:rPr>
              <a:t>Examples of needed  technical,  participatory  and  organisational  capacities  of  CSOs  and  SMEs  in  the  </a:t>
            </a:r>
            <a:br>
              <a:rPr lang="en-TT" sz="2700" dirty="0">
                <a:solidFill>
                  <a:schemeClr val="bg1"/>
                </a:solidFill>
              </a:rPr>
            </a:br>
            <a:r>
              <a:rPr lang="en-TT" sz="2700" dirty="0">
                <a:solidFill>
                  <a:schemeClr val="bg1"/>
                </a:solidFill>
              </a:rPr>
              <a:t>CLME+  region  to  facilitate  CLME+  SAP  implementation </a:t>
            </a:r>
            <a:br>
              <a:rPr lang="en-US" dirty="0">
                <a:solidFill>
                  <a:schemeClr val="bg1"/>
                </a:solidFill>
              </a:rPr>
            </a:br>
            <a:endParaRPr lang="en-US" dirty="0">
              <a:solidFill>
                <a:schemeClr val="bg1"/>
              </a:solidFill>
            </a:endParaRPr>
          </a:p>
        </p:txBody>
      </p:sp>
      <p:pic>
        <p:nvPicPr>
          <p:cNvPr id="7" name="Picture 6">
            <a:extLst>
              <a:ext uri="{FF2B5EF4-FFF2-40B4-BE49-F238E27FC236}">
                <a16:creationId xmlns:a16="http://schemas.microsoft.com/office/drawing/2014/main" id="{423C1BBD-E06A-4B1F-B4E7-F23040D8D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4195088"/>
            <a:ext cx="4654293" cy="2662911"/>
          </a:xfrm>
          <a:prstGeom prst="rect">
            <a:avLst/>
          </a:prstGeom>
        </p:spPr>
      </p:pic>
      <p:sp>
        <p:nvSpPr>
          <p:cNvPr id="4" name="Rectangle 3">
            <a:extLst>
              <a:ext uri="{FF2B5EF4-FFF2-40B4-BE49-F238E27FC236}">
                <a16:creationId xmlns:a16="http://schemas.microsoft.com/office/drawing/2014/main" id="{60A30A7A-896E-4623-8687-EF814E6BD633}"/>
              </a:ext>
            </a:extLst>
          </p:cNvPr>
          <p:cNvSpPr/>
          <p:nvPr/>
        </p:nvSpPr>
        <p:spPr>
          <a:xfrm>
            <a:off x="5150917" y="396617"/>
            <a:ext cx="6802544" cy="6863417"/>
          </a:xfrm>
          <a:prstGeom prst="rect">
            <a:avLst/>
          </a:prstGeom>
        </p:spPr>
        <p:txBody>
          <a:bodyPr wrap="square">
            <a:spAutoFit/>
          </a:bodyPr>
          <a:lstStyle/>
          <a:p>
            <a:pPr marL="285750" indent="-285750">
              <a:spcBef>
                <a:spcPts val="600"/>
              </a:spcBef>
              <a:buFont typeface="Arial" panose="020B0604020202020204" pitchFamily="34" charset="0"/>
              <a:buChar char="•"/>
            </a:pPr>
            <a:r>
              <a:rPr lang="en-TT" sz="2000" dirty="0">
                <a:latin typeface="&amp;quot"/>
              </a:rPr>
              <a:t>Skills and knowledge in ecosystem based management/ ecosystem approach to fisheries </a:t>
            </a:r>
          </a:p>
          <a:p>
            <a:pPr>
              <a:spcBef>
                <a:spcPts val="600"/>
              </a:spcBef>
            </a:pPr>
            <a:endParaRPr lang="en-TT" sz="2000" b="0" i="0" u="none" strike="noStrike" dirty="0">
              <a:effectLst/>
              <a:latin typeface="&amp;quot"/>
            </a:endParaRPr>
          </a:p>
          <a:p>
            <a:pPr marL="285750" indent="-285750">
              <a:spcBef>
                <a:spcPts val="600"/>
              </a:spcBef>
              <a:buFont typeface="Arial" panose="020B0604020202020204" pitchFamily="34" charset="0"/>
              <a:buChar char="•"/>
            </a:pPr>
            <a:r>
              <a:rPr lang="en-TT" sz="2000" dirty="0"/>
              <a:t>Skills and knowledge in participatory research techniques</a:t>
            </a:r>
          </a:p>
          <a:p>
            <a:pPr>
              <a:spcBef>
                <a:spcPts val="600"/>
              </a:spcBef>
            </a:pPr>
            <a:r>
              <a:rPr lang="en-TT" sz="2000" dirty="0"/>
              <a:t> </a:t>
            </a:r>
          </a:p>
          <a:p>
            <a:pPr marL="285750" indent="-285750">
              <a:spcBef>
                <a:spcPts val="600"/>
              </a:spcBef>
              <a:buFont typeface="Arial" panose="020B0604020202020204" pitchFamily="34" charset="0"/>
              <a:buChar char="•"/>
            </a:pPr>
            <a:r>
              <a:rPr lang="en-TT" sz="2000" dirty="0"/>
              <a:t>Skills in strategic and operational planning </a:t>
            </a:r>
          </a:p>
          <a:p>
            <a:pPr>
              <a:spcBef>
                <a:spcPts val="600"/>
              </a:spcBef>
            </a:pPr>
            <a:endParaRPr lang="en-TT" sz="2000" dirty="0"/>
          </a:p>
          <a:p>
            <a:pPr marL="285750" indent="-285750">
              <a:spcBef>
                <a:spcPts val="600"/>
              </a:spcBef>
              <a:buFont typeface="Arial" panose="020B0604020202020204" pitchFamily="34" charset="0"/>
              <a:buChar char="•"/>
            </a:pPr>
            <a:r>
              <a:rPr lang="en-TT" sz="2000" dirty="0"/>
              <a:t>Skills in resource mobilisation/fund raising, including proposal writing </a:t>
            </a:r>
          </a:p>
          <a:p>
            <a:pPr>
              <a:spcBef>
                <a:spcPts val="600"/>
              </a:spcBef>
            </a:pPr>
            <a:endParaRPr lang="en-TT" sz="2000" dirty="0"/>
          </a:p>
          <a:p>
            <a:pPr marL="285750" indent="-285750">
              <a:spcBef>
                <a:spcPts val="600"/>
              </a:spcBef>
              <a:buFont typeface="Arial" panose="020B0604020202020204" pitchFamily="34" charset="0"/>
              <a:buChar char="•"/>
            </a:pPr>
            <a:r>
              <a:rPr lang="en-TT" sz="2000" dirty="0"/>
              <a:t>Building partnerships and engaging stakeholders </a:t>
            </a:r>
          </a:p>
          <a:p>
            <a:pPr>
              <a:spcBef>
                <a:spcPts val="600"/>
              </a:spcBef>
            </a:pPr>
            <a:endParaRPr lang="en-TT" sz="2000" dirty="0"/>
          </a:p>
          <a:p>
            <a:pPr marL="285750" indent="-285750">
              <a:spcBef>
                <a:spcPts val="600"/>
              </a:spcBef>
              <a:buFont typeface="Arial" panose="020B0604020202020204" pitchFamily="34" charset="0"/>
              <a:buChar char="•"/>
            </a:pPr>
            <a:r>
              <a:rPr lang="en-TT" sz="2000" dirty="0"/>
              <a:t>Material resources, including finances, equipment and technology, to support implementation of /engagement in participatory processes </a:t>
            </a:r>
          </a:p>
          <a:p>
            <a:endParaRPr lang="en-TT" dirty="0"/>
          </a:p>
          <a:p>
            <a:endParaRPr lang="en-TT" dirty="0"/>
          </a:p>
          <a:p>
            <a:endParaRPr lang="en-TT" dirty="0"/>
          </a:p>
          <a:p>
            <a:endParaRPr lang="en-TT" dirty="0"/>
          </a:p>
          <a:p>
            <a:endParaRPr lang="en-TT" b="0" i="0" u="none" strike="noStrike" dirty="0">
              <a:effectLst/>
              <a:latin typeface="&amp;quot"/>
            </a:endParaRPr>
          </a:p>
        </p:txBody>
      </p:sp>
    </p:spTree>
    <p:extLst>
      <p:ext uri="{BB962C8B-B14F-4D97-AF65-F5344CB8AC3E}">
        <p14:creationId xmlns:p14="http://schemas.microsoft.com/office/powerpoint/2010/main" val="23102509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2643B27-8398-4161-9CD3-1F44BF7D1B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88" r="47092" b="-1"/>
          <a:stretch/>
        </p:blipFill>
        <p:spPr>
          <a:xfrm>
            <a:off x="20" y="10"/>
            <a:ext cx="4635571" cy="6857990"/>
          </a:xfrm>
          <a:prstGeom prst="rect">
            <a:avLst/>
          </a:prstGeom>
          <a:effectLst/>
        </p:spPr>
      </p:pic>
      <p:sp>
        <p:nvSpPr>
          <p:cNvPr id="2" name="Title 1">
            <a:extLst>
              <a:ext uri="{FF2B5EF4-FFF2-40B4-BE49-F238E27FC236}">
                <a16:creationId xmlns:a16="http://schemas.microsoft.com/office/drawing/2014/main" id="{A16440C5-4580-40E0-8EF4-A66904044E08}"/>
              </a:ext>
            </a:extLst>
          </p:cNvPr>
          <p:cNvSpPr>
            <a:spLocks noGrp="1"/>
          </p:cNvSpPr>
          <p:nvPr>
            <p:ph type="title"/>
          </p:nvPr>
        </p:nvSpPr>
        <p:spPr>
          <a:xfrm>
            <a:off x="4965430" y="275771"/>
            <a:ext cx="6586491" cy="1059544"/>
          </a:xfrm>
        </p:spPr>
        <p:txBody>
          <a:bodyPr>
            <a:normAutofit fontScale="90000"/>
          </a:bodyPr>
          <a:lstStyle/>
          <a:p>
            <a:r>
              <a:rPr lang="en-TT" sz="3700" b="1" dirty="0">
                <a:latin typeface="+mn-lt"/>
              </a:rPr>
              <a:t>Capacity building strategy - Context</a:t>
            </a:r>
            <a:r>
              <a:rPr lang="en-TT" sz="3700" dirty="0"/>
              <a:t> </a:t>
            </a:r>
            <a:br>
              <a:rPr lang="en-TT" sz="3700" dirty="0"/>
            </a:br>
            <a:endParaRPr lang="en-US" sz="3700" dirty="0"/>
          </a:p>
        </p:txBody>
      </p:sp>
      <p:sp>
        <p:nvSpPr>
          <p:cNvPr id="3" name="Content Placeholder 2">
            <a:extLst>
              <a:ext uri="{FF2B5EF4-FFF2-40B4-BE49-F238E27FC236}">
                <a16:creationId xmlns:a16="http://schemas.microsoft.com/office/drawing/2014/main" id="{0ADA801A-62D7-48AE-B432-0AB351FACB6A}"/>
              </a:ext>
            </a:extLst>
          </p:cNvPr>
          <p:cNvSpPr>
            <a:spLocks noGrp="1"/>
          </p:cNvSpPr>
          <p:nvPr>
            <p:ph idx="1"/>
          </p:nvPr>
        </p:nvSpPr>
        <p:spPr>
          <a:xfrm>
            <a:off x="4965430" y="1070271"/>
            <a:ext cx="6586489" cy="5582320"/>
          </a:xfrm>
        </p:spPr>
        <p:txBody>
          <a:bodyPr>
            <a:normAutofit/>
          </a:bodyPr>
          <a:lstStyle/>
          <a:p>
            <a:pPr marL="0" indent="0">
              <a:buNone/>
            </a:pPr>
            <a:r>
              <a:rPr lang="en-TT" sz="1800" b="1" dirty="0"/>
              <a:t>A capacity-building strategy for CSOs and SMEs should be based on an understanding of the organisational and technical capacity needs identified by CSOs and SMEs.  </a:t>
            </a:r>
          </a:p>
          <a:p>
            <a:pPr marL="0" indent="0">
              <a:buNone/>
            </a:pPr>
            <a:r>
              <a:rPr lang="en-TT" sz="1800" b="1" dirty="0"/>
              <a:t>The strategy recognises that:</a:t>
            </a:r>
          </a:p>
          <a:p>
            <a:r>
              <a:rPr lang="en-TT" sz="1800" b="1" dirty="0"/>
              <a:t>CSOs can contribute to implementation of the CLME+ SAP, but organisational and technical strengthening would increase their effectiveness.</a:t>
            </a:r>
          </a:p>
          <a:p>
            <a:r>
              <a:rPr lang="en-TT" sz="1800" b="1" dirty="0"/>
              <a:t>CSOs are at different stages of development, with there being very few high capacity organisations. </a:t>
            </a:r>
          </a:p>
          <a:p>
            <a:r>
              <a:rPr lang="en-TT" sz="1800" b="1" dirty="0"/>
              <a:t>Organisations’ strengths and weaknesses vary, so a tailored/customised approach is needed.</a:t>
            </a:r>
          </a:p>
          <a:p>
            <a:r>
              <a:rPr lang="en-TT" sz="1800" b="1" dirty="0"/>
              <a:t>Most CSOs are not fully aware of their weaknesses, so individual needs assessments are required.</a:t>
            </a:r>
          </a:p>
          <a:p>
            <a:r>
              <a:rPr lang="en-TT" sz="1800" b="1" dirty="0"/>
              <a:t>Addressing all areas of capacity is critical to build an effective and sustainable organisation, but there will be specific priorities for each CSO and a planned process is required.</a:t>
            </a:r>
          </a:p>
          <a:p>
            <a:r>
              <a:rPr lang="en-TT" sz="1800" b="1" dirty="0"/>
              <a:t>Most CSOs do not have sufficient resources to dedicate to strengthening their organisational capacity.</a:t>
            </a:r>
          </a:p>
          <a:p>
            <a:pPr marL="0" indent="0">
              <a:buNone/>
            </a:pPr>
            <a:endParaRPr lang="en-US" sz="1100" dirty="0"/>
          </a:p>
        </p:txBody>
      </p:sp>
    </p:spTree>
    <p:extLst>
      <p:ext uri="{BB962C8B-B14F-4D97-AF65-F5344CB8AC3E}">
        <p14:creationId xmlns:p14="http://schemas.microsoft.com/office/powerpoint/2010/main" val="3864869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06D3CC1F-3259-42C9-A4A2-AE29C6A2BB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12" r="23255"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16440C5-4580-40E0-8EF4-A66904044E08}"/>
              </a:ext>
            </a:extLst>
          </p:cNvPr>
          <p:cNvSpPr>
            <a:spLocks noGrp="1"/>
          </p:cNvSpPr>
          <p:nvPr>
            <p:ph type="title"/>
          </p:nvPr>
        </p:nvSpPr>
        <p:spPr>
          <a:xfrm>
            <a:off x="337931" y="299743"/>
            <a:ext cx="5314536" cy="1325563"/>
          </a:xfrm>
        </p:spPr>
        <p:txBody>
          <a:bodyPr>
            <a:normAutofit/>
          </a:bodyPr>
          <a:lstStyle/>
          <a:p>
            <a:r>
              <a:rPr lang="en-TT" sz="2800" b="1" dirty="0"/>
              <a:t>Capacity building strategy  - Setting priorities </a:t>
            </a:r>
            <a:br>
              <a:rPr lang="en-TT" sz="2800" dirty="0"/>
            </a:br>
            <a:endParaRPr lang="en-US" sz="2800" dirty="0"/>
          </a:p>
        </p:txBody>
      </p:sp>
      <p:sp>
        <p:nvSpPr>
          <p:cNvPr id="3" name="Content Placeholder 2">
            <a:extLst>
              <a:ext uri="{FF2B5EF4-FFF2-40B4-BE49-F238E27FC236}">
                <a16:creationId xmlns:a16="http://schemas.microsoft.com/office/drawing/2014/main" id="{0ADA801A-62D7-48AE-B432-0AB351FACB6A}"/>
              </a:ext>
            </a:extLst>
          </p:cNvPr>
          <p:cNvSpPr>
            <a:spLocks noGrp="1"/>
          </p:cNvSpPr>
          <p:nvPr>
            <p:ph idx="1"/>
          </p:nvPr>
        </p:nvSpPr>
        <p:spPr>
          <a:xfrm>
            <a:off x="272472" y="1298713"/>
            <a:ext cx="6226628" cy="5194852"/>
          </a:xfrm>
        </p:spPr>
        <p:txBody>
          <a:bodyPr anchor="t">
            <a:normAutofit/>
          </a:bodyPr>
          <a:lstStyle/>
          <a:p>
            <a:pPr marL="0" indent="0">
              <a:buNone/>
            </a:pPr>
            <a:r>
              <a:rPr lang="en-TT" sz="1800" b="1" dirty="0"/>
              <a:t> </a:t>
            </a:r>
          </a:p>
          <a:p>
            <a:pPr marL="0" indent="0">
              <a:buNone/>
            </a:pPr>
            <a:r>
              <a:rPr lang="en-TT" sz="1800" b="1" dirty="0"/>
              <a:t>Given limited resources and the need to set priorities in the approach to capacity building for such a wide range of target beneficiaries across the CLME+ region, the following strategies are recommended:</a:t>
            </a:r>
          </a:p>
          <a:p>
            <a:pPr marL="0" indent="0">
              <a:buNone/>
            </a:pPr>
            <a:endParaRPr lang="en-TT" sz="1800" b="1" dirty="0"/>
          </a:p>
          <a:p>
            <a:pPr marL="457200" indent="-457200">
              <a:buFont typeface="+mj-lt"/>
              <a:buAutoNum type="arabicPeriod"/>
            </a:pPr>
            <a:r>
              <a:rPr lang="en-TT" sz="1800" b="1" dirty="0"/>
              <a:t>Priority should be given to building the capacity of CSO and SME networks (e.g. CNFO, CONFEPESCA, Nature </a:t>
            </a:r>
            <a:r>
              <a:rPr lang="en-TT" sz="1800" b="1" dirty="0" err="1"/>
              <a:t>Caribé</a:t>
            </a:r>
            <a:r>
              <a:rPr lang="en-TT" sz="1800" b="1" dirty="0"/>
              <a:t>) which can in turn build capacity of their members.</a:t>
            </a:r>
          </a:p>
          <a:p>
            <a:pPr marL="457200" indent="-457200">
              <a:buFont typeface="+mj-lt"/>
              <a:buAutoNum type="arabicPeriod"/>
            </a:pPr>
            <a:endParaRPr lang="en-TT" sz="1800" b="1" dirty="0"/>
          </a:p>
          <a:p>
            <a:pPr marL="457200" indent="-457200">
              <a:buFont typeface="+mj-lt"/>
              <a:buAutoNum type="arabicPeriod"/>
            </a:pPr>
            <a:r>
              <a:rPr lang="en-TT" sz="1800" b="1" dirty="0"/>
              <a:t>Priority should be given to training of trainers approaches to build the capacity of mentors and leaders spread across the countries of the CLME+ region.  </a:t>
            </a:r>
          </a:p>
          <a:p>
            <a:pPr marL="0" indent="0">
              <a:buNone/>
            </a:pPr>
            <a:endParaRPr lang="en-US" sz="1300" dirty="0"/>
          </a:p>
        </p:txBody>
      </p:sp>
    </p:spTree>
    <p:extLst>
      <p:ext uri="{BB962C8B-B14F-4D97-AF65-F5344CB8AC3E}">
        <p14:creationId xmlns:p14="http://schemas.microsoft.com/office/powerpoint/2010/main" val="296626875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8FCA34D-21F9-469D-A233-357B2B7E41EA}"/>
              </a:ext>
            </a:extLst>
          </p:cNvPr>
          <p:cNvSpPr>
            <a:spLocks noGrp="1"/>
          </p:cNvSpPr>
          <p:nvPr>
            <p:ph type="title"/>
          </p:nvPr>
        </p:nvSpPr>
        <p:spPr/>
        <p:txBody>
          <a:bodyPr/>
          <a:lstStyle/>
          <a:p>
            <a:r>
              <a:rPr lang="en-TT" b="1" dirty="0"/>
              <a:t>Capacity building strategy  - Setting priorities </a:t>
            </a:r>
            <a:br>
              <a:rPr lang="en-TT" b="1" dirty="0"/>
            </a:br>
            <a:r>
              <a:rPr lang="en-TT" b="1" dirty="0"/>
              <a:t>cont’d…</a:t>
            </a:r>
            <a:endParaRPr lang="en-US" b="1" dirty="0"/>
          </a:p>
        </p:txBody>
      </p:sp>
      <p:sp>
        <p:nvSpPr>
          <p:cNvPr id="3" name="Content Placeholder 2">
            <a:extLst>
              <a:ext uri="{FF2B5EF4-FFF2-40B4-BE49-F238E27FC236}">
                <a16:creationId xmlns:a16="http://schemas.microsoft.com/office/drawing/2014/main" id="{57560805-B218-4BD2-91C4-E211B6E892E3}"/>
              </a:ext>
            </a:extLst>
          </p:cNvPr>
          <p:cNvSpPr>
            <a:spLocks noGrp="1"/>
          </p:cNvSpPr>
          <p:nvPr>
            <p:ph idx="1"/>
          </p:nvPr>
        </p:nvSpPr>
        <p:spPr/>
        <p:txBody>
          <a:bodyPr>
            <a:normAutofit/>
          </a:bodyPr>
          <a:lstStyle/>
          <a:p>
            <a:pPr marL="514350" indent="-514350">
              <a:buFont typeface="+mj-lt"/>
              <a:buAutoNum type="arabicPeriod" startAt="3"/>
            </a:pPr>
            <a:r>
              <a:rPr lang="en-TT" sz="2600" b="1" dirty="0"/>
              <a:t>Existing capacity building efforts should be leveraged and efforts focused on promoting priorities identified in the CLME+  C-SAP to these providers.  </a:t>
            </a:r>
          </a:p>
          <a:p>
            <a:pPr marL="0" indent="0">
              <a:buNone/>
            </a:pPr>
            <a:endParaRPr lang="en-TT" sz="2600" b="1" dirty="0"/>
          </a:p>
          <a:p>
            <a:pPr marL="457200" indent="-457200">
              <a:buFont typeface="+mj-lt"/>
              <a:buAutoNum type="arabicPeriod" startAt="3"/>
            </a:pPr>
            <a:r>
              <a:rPr lang="en-TT" sz="2600" b="1" dirty="0"/>
              <a:t>Coordination and sharing of information across capacity building interventions should be facilitated to identify gaps and opportunities for synergies.</a:t>
            </a:r>
          </a:p>
          <a:p>
            <a:pPr marL="0" indent="0">
              <a:buNone/>
            </a:pPr>
            <a:endParaRPr lang="en-TT" sz="2600" b="1" dirty="0"/>
          </a:p>
          <a:p>
            <a:pPr marL="457200" indent="-457200">
              <a:buFont typeface="+mj-lt"/>
              <a:buAutoNum type="arabicPeriod" startAt="3"/>
            </a:pPr>
            <a:r>
              <a:rPr lang="en-TT" sz="2600" b="1"/>
              <a:t>Approach </a:t>
            </a:r>
            <a:r>
              <a:rPr lang="en-TT" sz="2600" b="1" dirty="0"/>
              <a:t>should be grounded in participatory monitoring, evaluation, learning and adaptation.  </a:t>
            </a:r>
            <a:endParaRPr lang="en-US" dirty="0"/>
          </a:p>
        </p:txBody>
      </p:sp>
    </p:spTree>
    <p:extLst>
      <p:ext uri="{BB962C8B-B14F-4D97-AF65-F5344CB8AC3E}">
        <p14:creationId xmlns:p14="http://schemas.microsoft.com/office/powerpoint/2010/main" val="2399180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5" name="Freeform: Shape 5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BE182BB-3065-4AEB-9E7A-6DCAA7C45A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604" r="9162"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16440C5-4580-40E0-8EF4-A66904044E08}"/>
              </a:ext>
            </a:extLst>
          </p:cNvPr>
          <p:cNvSpPr>
            <a:spLocks noGrp="1"/>
          </p:cNvSpPr>
          <p:nvPr>
            <p:ph type="title"/>
          </p:nvPr>
        </p:nvSpPr>
        <p:spPr>
          <a:xfrm>
            <a:off x="278296" y="247364"/>
            <a:ext cx="5314536" cy="1325563"/>
          </a:xfrm>
        </p:spPr>
        <p:txBody>
          <a:bodyPr>
            <a:normAutofit/>
          </a:bodyPr>
          <a:lstStyle/>
          <a:p>
            <a:r>
              <a:rPr lang="en-TT" sz="2800" b="1" dirty="0"/>
              <a:t>Capacity building strategy  - using a combination of methods</a:t>
            </a:r>
            <a:br>
              <a:rPr lang="en-TT" sz="2800" dirty="0"/>
            </a:br>
            <a:endParaRPr lang="en-US" sz="2800" dirty="0"/>
          </a:p>
        </p:txBody>
      </p:sp>
      <p:sp>
        <p:nvSpPr>
          <p:cNvPr id="3" name="Content Placeholder 2">
            <a:extLst>
              <a:ext uri="{FF2B5EF4-FFF2-40B4-BE49-F238E27FC236}">
                <a16:creationId xmlns:a16="http://schemas.microsoft.com/office/drawing/2014/main" id="{0ADA801A-62D7-48AE-B432-0AB351FACB6A}"/>
              </a:ext>
            </a:extLst>
          </p:cNvPr>
          <p:cNvSpPr>
            <a:spLocks noGrp="1"/>
          </p:cNvSpPr>
          <p:nvPr>
            <p:ph idx="1"/>
          </p:nvPr>
        </p:nvSpPr>
        <p:spPr>
          <a:xfrm>
            <a:off x="278296" y="1379132"/>
            <a:ext cx="6016487" cy="4905554"/>
          </a:xfrm>
        </p:spPr>
        <p:txBody>
          <a:bodyPr anchor="t">
            <a:normAutofit/>
          </a:bodyPr>
          <a:lstStyle/>
          <a:p>
            <a:pPr marL="0" indent="0">
              <a:buNone/>
            </a:pPr>
            <a:r>
              <a:rPr lang="en-TT" sz="1600" b="1" dirty="0"/>
              <a:t>Capacity building of CSOs and SMEs should use an integrated and flexible approach, involving a combination of tools such as training, coaching and mentoring, action learning and peer exchanges on best practices.  </a:t>
            </a:r>
          </a:p>
          <a:p>
            <a:pPr marL="0" indent="0">
              <a:buNone/>
            </a:pPr>
            <a:r>
              <a:rPr lang="en-TT" sz="1600" b="1" dirty="0"/>
              <a:t>This approach enables ‘learning by doing’ so that stakeholders gain knowledge and practical experience and skills.  </a:t>
            </a:r>
          </a:p>
          <a:p>
            <a:pPr marL="0" indent="0">
              <a:buNone/>
            </a:pPr>
            <a:r>
              <a:rPr lang="en-TT" sz="1600" b="1" dirty="0"/>
              <a:t>The approach should include the following:</a:t>
            </a:r>
          </a:p>
          <a:p>
            <a:pPr marL="0" indent="0">
              <a:buNone/>
            </a:pPr>
            <a:endParaRPr lang="en-TT" sz="1600" b="1" dirty="0"/>
          </a:p>
          <a:p>
            <a:pPr marL="457200" indent="-457200">
              <a:buFont typeface="+mj-lt"/>
              <a:buAutoNum type="arabicPeriod"/>
            </a:pPr>
            <a:r>
              <a:rPr lang="en-TT" sz="1600" b="1" dirty="0"/>
              <a:t>Conduct detailed needs assessments to target capacity building </a:t>
            </a:r>
          </a:p>
          <a:p>
            <a:pPr marL="457200" indent="-457200">
              <a:buFont typeface="+mj-lt"/>
              <a:buAutoNum type="arabicPeriod"/>
            </a:pPr>
            <a:r>
              <a:rPr lang="en-TT" sz="1600" b="1" dirty="0"/>
              <a:t>Mentor CSOs and SMEs to provide tailored capacity building based on individual needs, supported by a mix of training and coaching</a:t>
            </a:r>
          </a:p>
          <a:p>
            <a:pPr marL="457200" indent="-457200">
              <a:buFont typeface="+mj-lt"/>
              <a:buAutoNum type="arabicPeriod"/>
            </a:pPr>
            <a:r>
              <a:rPr lang="en-TT" sz="1600" b="1" dirty="0"/>
              <a:t>Document and share tools and best practice examples of CSOs and SMEs in the CLME+ region</a:t>
            </a:r>
          </a:p>
          <a:p>
            <a:pPr marL="457200" indent="-457200">
              <a:buFont typeface="+mj-lt"/>
              <a:buAutoNum type="arabicPeriod"/>
            </a:pPr>
            <a:r>
              <a:rPr lang="en-TT" sz="1600" b="1" dirty="0"/>
              <a:t>Facilitate peer learning and exchanges among CSOs and SMEs  </a:t>
            </a:r>
          </a:p>
          <a:p>
            <a:pPr marL="457200" indent="-457200">
              <a:buFont typeface="+mj-lt"/>
              <a:buAutoNum type="arabicPeriod"/>
            </a:pPr>
            <a:r>
              <a:rPr lang="en-TT" sz="1600" b="1" dirty="0"/>
              <a:t>Design and implement local action learning projects </a:t>
            </a:r>
          </a:p>
        </p:txBody>
      </p:sp>
    </p:spTree>
    <p:extLst>
      <p:ext uri="{BB962C8B-B14F-4D97-AF65-F5344CB8AC3E}">
        <p14:creationId xmlns:p14="http://schemas.microsoft.com/office/powerpoint/2010/main" val="3069565617"/>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C95B82D5-A8BB-45BF-BED8-C7B206892100}"/>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solidFill>
            <a:srgbClr val="294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9">
            <a:extLst>
              <a:ext uri="{FF2B5EF4-FFF2-40B4-BE49-F238E27FC236}">
                <a16:creationId xmlns:a16="http://schemas.microsoft.com/office/drawing/2014/main" id="{296C61EC-FBF4-4216-BE67-6C864D30A01C}"/>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632" y="484632"/>
            <a:ext cx="3666744"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C7C6006-BC63-4076-934E-C1F73A14889A}"/>
              </a:ext>
            </a:extLst>
          </p:cNvPr>
          <p:cNvPicPr>
            <a:picLocks noChangeAspect="1"/>
          </p:cNvPicPr>
          <p:nvPr/>
        </p:nvPicPr>
        <p:blipFill>
          <a:blip r:embed="rId2"/>
          <a:stretch>
            <a:fillRect/>
          </a:stretch>
        </p:blipFill>
        <p:spPr>
          <a:xfrm>
            <a:off x="1246665" y="803049"/>
            <a:ext cx="2142677" cy="2470743"/>
          </a:xfrm>
          <a:prstGeom prst="rect">
            <a:avLst/>
          </a:prstGeom>
          <a:effectLst/>
        </p:spPr>
      </p:pic>
      <p:pic>
        <p:nvPicPr>
          <p:cNvPr id="5" name="Picture 4">
            <a:extLst>
              <a:ext uri="{FF2B5EF4-FFF2-40B4-BE49-F238E27FC236}">
                <a16:creationId xmlns:a16="http://schemas.microsoft.com/office/drawing/2014/main" id="{A9EFB6FD-2A45-42A6-8EB8-737FB0CD03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672" y="3670395"/>
            <a:ext cx="3026663" cy="2020297"/>
          </a:xfrm>
          <a:prstGeom prst="rect">
            <a:avLst/>
          </a:prstGeom>
        </p:spPr>
      </p:pic>
      <p:sp>
        <p:nvSpPr>
          <p:cNvPr id="2" name="Title 1">
            <a:extLst>
              <a:ext uri="{FF2B5EF4-FFF2-40B4-BE49-F238E27FC236}">
                <a16:creationId xmlns:a16="http://schemas.microsoft.com/office/drawing/2014/main" id="{00805DA7-B4D7-4320-8251-5D50C08372CC}"/>
              </a:ext>
            </a:extLst>
          </p:cNvPr>
          <p:cNvSpPr>
            <a:spLocks noGrp="1"/>
          </p:cNvSpPr>
          <p:nvPr>
            <p:ph type="title"/>
          </p:nvPr>
        </p:nvSpPr>
        <p:spPr>
          <a:xfrm>
            <a:off x="5120640" y="484632"/>
            <a:ext cx="6422849" cy="1232453"/>
          </a:xfrm>
        </p:spPr>
        <p:txBody>
          <a:bodyPr>
            <a:normAutofit fontScale="90000"/>
          </a:bodyPr>
          <a:lstStyle/>
          <a:p>
            <a:br>
              <a:rPr lang="en-TT" sz="2400" dirty="0"/>
            </a:br>
            <a:r>
              <a:rPr lang="en-TT" sz="2700" b="1" dirty="0"/>
              <a:t>Strengthening the enabling environment to support civil society  contribution to implementation of the CLME+ SAP Strategies</a:t>
            </a:r>
            <a:br>
              <a:rPr lang="en-TT" sz="2700" b="1" dirty="0"/>
            </a:br>
            <a:br>
              <a:rPr lang="en-US" sz="2400" b="1" dirty="0"/>
            </a:br>
            <a:endParaRPr lang="en-US" sz="2400" b="1" dirty="0"/>
          </a:p>
        </p:txBody>
      </p:sp>
      <p:sp>
        <p:nvSpPr>
          <p:cNvPr id="3" name="Content Placeholder 2">
            <a:extLst>
              <a:ext uri="{FF2B5EF4-FFF2-40B4-BE49-F238E27FC236}">
                <a16:creationId xmlns:a16="http://schemas.microsoft.com/office/drawing/2014/main" id="{B154AA71-AEC4-43B9-9734-F9DF6017AB06}"/>
              </a:ext>
            </a:extLst>
          </p:cNvPr>
          <p:cNvSpPr>
            <a:spLocks noGrp="1"/>
          </p:cNvSpPr>
          <p:nvPr>
            <p:ph idx="1"/>
          </p:nvPr>
        </p:nvSpPr>
        <p:spPr>
          <a:xfrm>
            <a:off x="5449030" y="1767679"/>
            <a:ext cx="6094459" cy="5311222"/>
          </a:xfrm>
        </p:spPr>
        <p:txBody>
          <a:bodyPr>
            <a:noAutofit/>
          </a:bodyPr>
          <a:lstStyle/>
          <a:p>
            <a:pPr marL="0" indent="0">
              <a:buNone/>
            </a:pPr>
            <a:r>
              <a:rPr lang="en-TT" sz="2000" b="1" dirty="0"/>
              <a:t>An enabling environment that supports and protects civil society would allow the sector to play a significant role in realising the vision for the CLME+ region.  </a:t>
            </a:r>
          </a:p>
          <a:p>
            <a:pPr marL="0" indent="0">
              <a:buNone/>
            </a:pPr>
            <a:r>
              <a:rPr lang="en-TT" sz="2000" b="1" dirty="0"/>
              <a:t>Recommended actions to strengthen enabling arrangements include:</a:t>
            </a:r>
          </a:p>
          <a:p>
            <a:pPr marL="0" indent="0">
              <a:buNone/>
            </a:pPr>
            <a:endParaRPr lang="en-TT" sz="2000" b="1" dirty="0"/>
          </a:p>
          <a:p>
            <a:r>
              <a:rPr lang="en-US" sz="2000" b="1" dirty="0"/>
              <a:t>National policies, laws, regulations, structures</a:t>
            </a:r>
          </a:p>
          <a:p>
            <a:endParaRPr lang="en-US" sz="2000" b="1" dirty="0"/>
          </a:p>
          <a:p>
            <a:r>
              <a:rPr lang="en-US" sz="2000" b="1" dirty="0"/>
              <a:t>Regional decision-making</a:t>
            </a:r>
          </a:p>
          <a:p>
            <a:endParaRPr lang="en-US" sz="2000" b="1" dirty="0"/>
          </a:p>
          <a:p>
            <a:r>
              <a:rPr lang="en-US" sz="2000" b="1" dirty="0"/>
              <a:t>Financial and technical support</a:t>
            </a:r>
          </a:p>
        </p:txBody>
      </p:sp>
    </p:spTree>
    <p:extLst>
      <p:ext uri="{BB962C8B-B14F-4D97-AF65-F5344CB8AC3E}">
        <p14:creationId xmlns:p14="http://schemas.microsoft.com/office/powerpoint/2010/main" val="2665676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3" name="Freeform 49">
            <a:extLst>
              <a:ext uri="{FF2B5EF4-FFF2-40B4-BE49-F238E27FC236}">
                <a16:creationId xmlns:a16="http://schemas.microsoft.com/office/drawing/2014/main" id="{EF9B8DF2-C3F5-49A2-94D2-F7B65A0F1F15}"/>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13914" y="581159"/>
            <a:ext cx="5478085" cy="6276841"/>
          </a:xfrm>
          <a:custGeom>
            <a:avLst/>
            <a:gdLst>
              <a:gd name="connsiteX0" fmla="*/ 2178155 w 5478085"/>
              <a:gd name="connsiteY0" fmla="*/ 0 h 6276841"/>
              <a:gd name="connsiteX1" fmla="*/ 5478085 w 5478085"/>
              <a:gd name="connsiteY1" fmla="*/ 3299930 h 6276841"/>
              <a:gd name="connsiteX2" fmla="*/ 3751098 w 5478085"/>
              <a:gd name="connsiteY2" fmla="*/ 6201577 h 6276841"/>
              <a:gd name="connsiteX3" fmla="*/ 3594858 w 5478085"/>
              <a:gd name="connsiteY3" fmla="*/ 6276841 h 6276841"/>
              <a:gd name="connsiteX4" fmla="*/ 761453 w 5478085"/>
              <a:gd name="connsiteY4" fmla="*/ 6276841 h 6276841"/>
              <a:gd name="connsiteX5" fmla="*/ 605213 w 5478085"/>
              <a:gd name="connsiteY5" fmla="*/ 6201577 h 6276841"/>
              <a:gd name="connsiteX6" fmla="*/ 79093 w 5478085"/>
              <a:gd name="connsiteY6" fmla="*/ 5846317 h 6276841"/>
              <a:gd name="connsiteX7" fmla="*/ 0 w 5478085"/>
              <a:gd name="connsiteY7" fmla="*/ 5774432 h 6276841"/>
              <a:gd name="connsiteX8" fmla="*/ 0 w 5478085"/>
              <a:gd name="connsiteY8" fmla="*/ 825429 h 6276841"/>
              <a:gd name="connsiteX9" fmla="*/ 79093 w 5478085"/>
              <a:gd name="connsiteY9" fmla="*/ 753544 h 6276841"/>
              <a:gd name="connsiteX10" fmla="*/ 2178155 w 5478085"/>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78085" h="6276841">
                <a:moveTo>
                  <a:pt x="2178155" y="0"/>
                </a:moveTo>
                <a:cubicBezTo>
                  <a:pt x="4000656" y="0"/>
                  <a:pt x="5478085" y="1477429"/>
                  <a:pt x="5478085" y="3299930"/>
                </a:cubicBezTo>
                <a:cubicBezTo>
                  <a:pt x="5478085" y="4552900"/>
                  <a:pt x="4779769" y="5642769"/>
                  <a:pt x="3751098" y="6201577"/>
                </a:cubicBezTo>
                <a:lnTo>
                  <a:pt x="3594858" y="6276841"/>
                </a:lnTo>
                <a:lnTo>
                  <a:pt x="761453" y="6276841"/>
                </a:lnTo>
                <a:lnTo>
                  <a:pt x="605213" y="6201577"/>
                </a:lnTo>
                <a:cubicBezTo>
                  <a:pt x="418182" y="6099975"/>
                  <a:pt x="242071" y="5980818"/>
                  <a:pt x="79093" y="5846317"/>
                </a:cubicBezTo>
                <a:lnTo>
                  <a:pt x="0" y="5774432"/>
                </a:lnTo>
                <a:lnTo>
                  <a:pt x="0" y="825429"/>
                </a:lnTo>
                <a:lnTo>
                  <a:pt x="79093" y="753544"/>
                </a:lnTo>
                <a:cubicBezTo>
                  <a:pt x="649516" y="282789"/>
                  <a:pt x="1380811" y="0"/>
                  <a:pt x="2178155" y="0"/>
                </a:cubicBezTo>
                <a:close/>
              </a:path>
            </a:pathLst>
          </a:custGeom>
          <a:solidFill>
            <a:srgbClr val="FFFFFF">
              <a:alpha val="80000"/>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2" name="Picture 4" descr="Image result for reef">
            <a:extLst>
              <a:ext uri="{FF2B5EF4-FFF2-40B4-BE49-F238E27FC236}">
                <a16:creationId xmlns:a16="http://schemas.microsoft.com/office/drawing/2014/main" id="{F0EB1FF7-13CB-4DC1-AB5B-160BAC6DCB3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377" r="19448" b="1"/>
          <a:stretch/>
        </p:blipFill>
        <p:spPr bwMode="auto">
          <a:xfrm>
            <a:off x="6893317" y="760562"/>
            <a:ext cx="5298683" cy="6097438"/>
          </a:xfrm>
          <a:custGeom>
            <a:avLst/>
            <a:gdLst>
              <a:gd name="connsiteX0" fmla="*/ 3120528 w 5298683"/>
              <a:gd name="connsiteY0" fmla="*/ 0 h 6097438"/>
              <a:gd name="connsiteX1" fmla="*/ 5105473 w 5298683"/>
              <a:gd name="connsiteY1" fmla="*/ 712577 h 6097438"/>
              <a:gd name="connsiteX2" fmla="*/ 5298683 w 5298683"/>
              <a:gd name="connsiteY2" fmla="*/ 888178 h 6097438"/>
              <a:gd name="connsiteX3" fmla="*/ 5298683 w 5298683"/>
              <a:gd name="connsiteY3" fmla="*/ 5352876 h 6097438"/>
              <a:gd name="connsiteX4" fmla="*/ 5105473 w 5298683"/>
              <a:gd name="connsiteY4" fmla="*/ 5528477 h 6097438"/>
              <a:gd name="connsiteX5" fmla="*/ 4335177 w 5298683"/>
              <a:gd name="connsiteY5" fmla="*/ 5995828 h 6097438"/>
              <a:gd name="connsiteX6" fmla="*/ 4057556 w 5298683"/>
              <a:gd name="connsiteY6" fmla="*/ 6097438 h 6097438"/>
              <a:gd name="connsiteX7" fmla="*/ 2183499 w 5298683"/>
              <a:gd name="connsiteY7" fmla="*/ 6097438 h 6097438"/>
              <a:gd name="connsiteX8" fmla="*/ 1905878 w 5298683"/>
              <a:gd name="connsiteY8" fmla="*/ 5995828 h 6097438"/>
              <a:gd name="connsiteX9" fmla="*/ 0 w 5298683"/>
              <a:gd name="connsiteY9" fmla="*/ 3120527 h 6097438"/>
              <a:gd name="connsiteX10" fmla="*/ 3120528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3120528" y="0"/>
                </a:moveTo>
                <a:cubicBezTo>
                  <a:pt x="3874524" y="0"/>
                  <a:pt x="4566062" y="267415"/>
                  <a:pt x="5105473" y="712577"/>
                </a:cubicBezTo>
                <a:lnTo>
                  <a:pt x="5298683" y="888178"/>
                </a:lnTo>
                <a:lnTo>
                  <a:pt x="5298683" y="5352876"/>
                </a:lnTo>
                <a:lnTo>
                  <a:pt x="5105473" y="5528477"/>
                </a:lnTo>
                <a:cubicBezTo>
                  <a:pt x="4874296" y="5719261"/>
                  <a:pt x="4615179" y="5877397"/>
                  <a:pt x="4335177" y="5995828"/>
                </a:cubicBezTo>
                <a:lnTo>
                  <a:pt x="4057556" y="6097438"/>
                </a:lnTo>
                <a:lnTo>
                  <a:pt x="2183499" y="6097438"/>
                </a:lnTo>
                <a:lnTo>
                  <a:pt x="1905878" y="5995828"/>
                </a:lnTo>
                <a:cubicBezTo>
                  <a:pt x="785873" y="5522106"/>
                  <a:pt x="0" y="4413092"/>
                  <a:pt x="0" y="3120527"/>
                </a:cubicBezTo>
                <a:cubicBezTo>
                  <a:pt x="0" y="1397108"/>
                  <a:pt x="1397108" y="0"/>
                  <a:pt x="3120528" y="0"/>
                </a:cubicBez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C5FA5A9-148B-414B-AF36-FCD233CD658F}"/>
              </a:ext>
            </a:extLst>
          </p:cNvPr>
          <p:cNvSpPr>
            <a:spLocks noGrp="1"/>
          </p:cNvSpPr>
          <p:nvPr>
            <p:ph type="title"/>
          </p:nvPr>
        </p:nvSpPr>
        <p:spPr>
          <a:xfrm>
            <a:off x="125849" y="97781"/>
            <a:ext cx="5277333" cy="662782"/>
          </a:xfrm>
        </p:spPr>
        <p:txBody>
          <a:bodyPr>
            <a:normAutofit/>
          </a:bodyPr>
          <a:lstStyle/>
          <a:p>
            <a:r>
              <a:rPr lang="en-US" sz="3200" b="1" dirty="0"/>
              <a:t>Background: need</a:t>
            </a:r>
          </a:p>
        </p:txBody>
      </p:sp>
      <p:sp>
        <p:nvSpPr>
          <p:cNvPr id="3" name="Content Placeholder 2">
            <a:extLst>
              <a:ext uri="{FF2B5EF4-FFF2-40B4-BE49-F238E27FC236}">
                <a16:creationId xmlns:a16="http://schemas.microsoft.com/office/drawing/2014/main" id="{DA0FFEFD-D24B-4828-BBA2-07A0397F2F7E}"/>
              </a:ext>
            </a:extLst>
          </p:cNvPr>
          <p:cNvSpPr>
            <a:spLocks noGrp="1"/>
          </p:cNvSpPr>
          <p:nvPr>
            <p:ph idx="1"/>
          </p:nvPr>
        </p:nvSpPr>
        <p:spPr>
          <a:xfrm>
            <a:off x="125849" y="886264"/>
            <a:ext cx="6407686" cy="5726571"/>
          </a:xfrm>
        </p:spPr>
        <p:txBody>
          <a:bodyPr anchor="t">
            <a:normAutofit fontScale="62500" lnSpcReduction="20000"/>
          </a:bodyPr>
          <a:lstStyle/>
          <a:p>
            <a:pPr marL="0" indent="0">
              <a:buNone/>
            </a:pPr>
            <a:endParaRPr lang="en-US" sz="3300" b="1" dirty="0"/>
          </a:p>
          <a:p>
            <a:r>
              <a:rPr lang="en-TT" sz="3300" b="1" dirty="0">
                <a:solidFill>
                  <a:srgbClr val="FFFFFF"/>
                </a:solidFill>
              </a:rPr>
              <a:t>CLME+ SAP aims for “a healthy marine environment in the CLME+ that provides benefits and livelihoods for the well-being of the people of the region.” </a:t>
            </a:r>
          </a:p>
          <a:p>
            <a:pPr marL="0" indent="0">
              <a:buNone/>
            </a:pPr>
            <a:endParaRPr lang="en-TT" sz="3300" b="1" dirty="0"/>
          </a:p>
          <a:p>
            <a:r>
              <a:rPr lang="en-US" sz="3300" b="1" dirty="0"/>
              <a:t>At the time of developing the CLME+ SAP, efforts were made to ensure that there was widespread consultation with all relevant societal stakeholders</a:t>
            </a:r>
          </a:p>
          <a:p>
            <a:pPr marL="0" indent="0">
              <a:buNone/>
            </a:pPr>
            <a:r>
              <a:rPr lang="en-US" sz="3300" b="1" dirty="0"/>
              <a:t>  </a:t>
            </a:r>
          </a:p>
          <a:p>
            <a:r>
              <a:rPr lang="en-US" sz="3300" b="1" dirty="0"/>
              <a:t>Despite these efforts, the CLME+ SAP mainly contains priority actions that would be undertaken from a governmental/public sector perspective</a:t>
            </a:r>
          </a:p>
          <a:p>
            <a:pPr marL="0" indent="0">
              <a:buNone/>
            </a:pPr>
            <a:endParaRPr lang="en-US" sz="3300" b="1" dirty="0"/>
          </a:p>
          <a:p>
            <a:r>
              <a:rPr lang="en-US" sz="3300" b="1" dirty="0"/>
              <a:t>Successful governance of the region’s shared living marine resources demands the involvement of not just public-sector actors, but also those societal groups that have a direct stake in the management and use of shared living marine resources</a:t>
            </a:r>
            <a:endParaRPr lang="en-TT" sz="3300" b="1" dirty="0"/>
          </a:p>
          <a:p>
            <a:pPr marL="0" indent="0">
              <a:buNone/>
            </a:pPr>
            <a:endParaRPr lang="en-US" sz="1000" dirty="0"/>
          </a:p>
        </p:txBody>
      </p:sp>
    </p:spTree>
    <p:extLst>
      <p:ext uri="{BB962C8B-B14F-4D97-AF65-F5344CB8AC3E}">
        <p14:creationId xmlns:p14="http://schemas.microsoft.com/office/powerpoint/2010/main" val="837087460"/>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4" name="Freeform: Shape 3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FC22DE16-DE61-41B4-90E0-68EB1F7DB9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005" r="9761"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3" name="Content Placeholder 2">
            <a:extLst>
              <a:ext uri="{FF2B5EF4-FFF2-40B4-BE49-F238E27FC236}">
                <a16:creationId xmlns:a16="http://schemas.microsoft.com/office/drawing/2014/main" id="{9867DD66-32B6-4BA1-9DDF-2298191BD9A0}"/>
              </a:ext>
            </a:extLst>
          </p:cNvPr>
          <p:cNvSpPr>
            <a:spLocks noGrp="1"/>
          </p:cNvSpPr>
          <p:nvPr>
            <p:ph idx="1"/>
          </p:nvPr>
        </p:nvSpPr>
        <p:spPr>
          <a:xfrm>
            <a:off x="318052" y="323850"/>
            <a:ext cx="5936974" cy="6115050"/>
          </a:xfrm>
        </p:spPr>
        <p:txBody>
          <a:bodyPr anchor="t">
            <a:normAutofit/>
          </a:bodyPr>
          <a:lstStyle/>
          <a:p>
            <a:pPr marL="0" indent="0">
              <a:buNone/>
            </a:pPr>
            <a:r>
              <a:rPr lang="en-TT" sz="2000" b="1" dirty="0">
                <a:solidFill>
                  <a:schemeClr val="accent2">
                    <a:lumMod val="75000"/>
                  </a:schemeClr>
                </a:solidFill>
              </a:rPr>
              <a:t>Implementing, monitoring, evaluating and updating the C-SAP</a:t>
            </a:r>
          </a:p>
          <a:p>
            <a:pPr marL="0" indent="0">
              <a:buNone/>
            </a:pPr>
            <a:endParaRPr lang="en-TT" sz="2000" b="1" dirty="0">
              <a:solidFill>
                <a:schemeClr val="accent2">
                  <a:lumMod val="75000"/>
                </a:schemeClr>
              </a:solidFill>
            </a:endParaRPr>
          </a:p>
          <a:p>
            <a:pPr marL="0" indent="0">
              <a:buNone/>
            </a:pPr>
            <a:r>
              <a:rPr lang="en-TT" sz="1900" b="1" dirty="0"/>
              <a:t> </a:t>
            </a:r>
            <a:r>
              <a:rPr lang="en-TT" sz="2400" b="1" dirty="0"/>
              <a:t>C-SAP:</a:t>
            </a:r>
          </a:p>
          <a:p>
            <a:r>
              <a:rPr lang="en-TT" sz="2400" b="1" dirty="0"/>
              <a:t> was created by civil society for civil society, so  implementation will be led by CSOs and SMEs in the CLME+ region in partnership with other actors</a:t>
            </a:r>
          </a:p>
          <a:p>
            <a:r>
              <a:rPr lang="en-TT" sz="2400" b="1" dirty="0"/>
              <a:t>will be implemented in tandem with the 10-year CLME+ SAP (2015-2025) over a 12-year period from 2018-2030 .</a:t>
            </a:r>
          </a:p>
          <a:p>
            <a:r>
              <a:rPr lang="en-TT" sz="2400" b="1" dirty="0"/>
              <a:t> implementation will be supported through the establishment of a SGCM </a:t>
            </a:r>
          </a:p>
          <a:p>
            <a:r>
              <a:rPr lang="en-TT" sz="2400" b="1" dirty="0"/>
              <a:t>will use participatory monitoring, evaluation and learning to track progress</a:t>
            </a:r>
            <a:r>
              <a:rPr lang="en-TT" sz="1900" b="1" dirty="0"/>
              <a:t>.  </a:t>
            </a:r>
          </a:p>
          <a:p>
            <a:pPr marL="0" indent="0">
              <a:buNone/>
            </a:pPr>
            <a:endParaRPr lang="en-TT" sz="2000" b="1" dirty="0"/>
          </a:p>
          <a:p>
            <a:pPr marL="0" indent="0">
              <a:buNone/>
            </a:pPr>
            <a:endParaRPr lang="en-TT" sz="2000" b="1" dirty="0"/>
          </a:p>
          <a:p>
            <a:pPr marL="0" indent="0">
              <a:buNone/>
            </a:pPr>
            <a:endParaRPr lang="en-TT" sz="2000" b="1" dirty="0"/>
          </a:p>
          <a:p>
            <a:pPr marL="0" indent="0">
              <a:buNone/>
            </a:pPr>
            <a:endParaRPr lang="en-TT" sz="2000" b="1" dirty="0"/>
          </a:p>
          <a:p>
            <a:pPr marL="0" indent="0">
              <a:buNone/>
            </a:pPr>
            <a:endParaRPr lang="en-US" sz="2000" b="1" dirty="0"/>
          </a:p>
        </p:txBody>
      </p:sp>
    </p:spTree>
    <p:extLst>
      <p:ext uri="{BB962C8B-B14F-4D97-AF65-F5344CB8AC3E}">
        <p14:creationId xmlns:p14="http://schemas.microsoft.com/office/powerpoint/2010/main" val="2659283011"/>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161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37CF9424-21FE-4079-9662-09621ED1E46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048" r="1" b="5774"/>
          <a:stretch/>
        </p:blipFill>
        <p:spPr>
          <a:xfrm>
            <a:off x="327547" y="321733"/>
            <a:ext cx="7058306" cy="4107392"/>
          </a:xfrm>
          <a:prstGeom prst="rect">
            <a:avLst/>
          </a:prstGeom>
        </p:spPr>
      </p:pic>
      <p:sp>
        <p:nvSpPr>
          <p:cNvPr id="2" name="Title 1">
            <a:extLst>
              <a:ext uri="{FF2B5EF4-FFF2-40B4-BE49-F238E27FC236}">
                <a16:creationId xmlns:a16="http://schemas.microsoft.com/office/drawing/2014/main" id="{4E5D2583-32BB-4844-B49D-8A256BD63EBC}"/>
              </a:ext>
            </a:extLst>
          </p:cNvPr>
          <p:cNvSpPr>
            <a:spLocks noGrp="1"/>
          </p:cNvSpPr>
          <p:nvPr>
            <p:ph type="title"/>
          </p:nvPr>
        </p:nvSpPr>
        <p:spPr>
          <a:xfrm>
            <a:off x="524256" y="4767072"/>
            <a:ext cx="6594189" cy="1625210"/>
          </a:xfrm>
        </p:spPr>
        <p:txBody>
          <a:bodyPr>
            <a:normAutofit/>
          </a:bodyPr>
          <a:lstStyle/>
          <a:p>
            <a:pPr algn="r"/>
            <a:r>
              <a:rPr lang="en-TT" b="1" dirty="0">
                <a:solidFill>
                  <a:srgbClr val="FFFFFF"/>
                </a:solidFill>
              </a:rPr>
              <a:t>Next steps to develop the </a:t>
            </a:r>
            <a:br>
              <a:rPr lang="en-TT" b="1" dirty="0">
                <a:solidFill>
                  <a:srgbClr val="FFFFFF"/>
                </a:solidFill>
              </a:rPr>
            </a:br>
            <a:r>
              <a:rPr lang="en-TT" b="1" dirty="0">
                <a:solidFill>
                  <a:srgbClr val="FFFFFF"/>
                </a:solidFill>
              </a:rPr>
              <a:t>CLME+ C-SAP document</a:t>
            </a:r>
            <a:endParaRPr lang="en-US" dirty="0">
              <a:solidFill>
                <a:srgbClr val="FFFFFF"/>
              </a:solidFill>
            </a:endParaRPr>
          </a:p>
        </p:txBody>
      </p:sp>
      <p:sp>
        <p:nvSpPr>
          <p:cNvPr id="3" name="Content Placeholder 2">
            <a:extLst>
              <a:ext uri="{FF2B5EF4-FFF2-40B4-BE49-F238E27FC236}">
                <a16:creationId xmlns:a16="http://schemas.microsoft.com/office/drawing/2014/main" id="{958E7BA2-E259-4986-AE6F-3713BD0AABC5}"/>
              </a:ext>
            </a:extLst>
          </p:cNvPr>
          <p:cNvSpPr>
            <a:spLocks noGrp="1"/>
          </p:cNvSpPr>
          <p:nvPr>
            <p:ph idx="1"/>
          </p:nvPr>
        </p:nvSpPr>
        <p:spPr>
          <a:xfrm>
            <a:off x="7534656" y="321732"/>
            <a:ext cx="4335612" cy="6214534"/>
          </a:xfrm>
        </p:spPr>
        <p:txBody>
          <a:bodyPr anchor="ctr">
            <a:normAutofit/>
          </a:bodyPr>
          <a:lstStyle/>
          <a:p>
            <a:pPr marL="0" indent="0">
              <a:buNone/>
            </a:pPr>
            <a:endParaRPr lang="en-TT" sz="1100" dirty="0">
              <a:solidFill>
                <a:schemeClr val="bg1"/>
              </a:solidFill>
            </a:endParaRPr>
          </a:p>
          <a:p>
            <a:r>
              <a:rPr lang="en-TT" sz="1700" b="1" dirty="0">
                <a:solidFill>
                  <a:schemeClr val="bg1"/>
                </a:solidFill>
              </a:rPr>
              <a:t>Invite feedback on the May 2018 draft C-SAP from participants of the January 2018 workshop</a:t>
            </a:r>
          </a:p>
          <a:p>
            <a:r>
              <a:rPr lang="en-TT" sz="1700" b="1" dirty="0">
                <a:solidFill>
                  <a:schemeClr val="bg1"/>
                </a:solidFill>
              </a:rPr>
              <a:t>Invite feedback from those invited to the January 2018 workshop, but who could not attend</a:t>
            </a:r>
          </a:p>
          <a:p>
            <a:r>
              <a:rPr lang="en-TT" sz="1700" b="1" dirty="0">
                <a:solidFill>
                  <a:schemeClr val="bg1"/>
                </a:solidFill>
              </a:rPr>
              <a:t>Establish  a review panel comprised of participants from the workshop to review and refine the document. </a:t>
            </a:r>
          </a:p>
          <a:p>
            <a:r>
              <a:rPr lang="en-TT" sz="1700" b="1" dirty="0">
                <a:solidFill>
                  <a:schemeClr val="bg1"/>
                </a:solidFill>
              </a:rPr>
              <a:t>Conduct a series of webinars, in Spanish and English, with one in late June 2018 and the other by mid-July, to get further feedback on the CLME+ C-SAP from CSOs and SMEs in the CLME+ region. </a:t>
            </a:r>
          </a:p>
          <a:p>
            <a:r>
              <a:rPr lang="en-TT" sz="1700" b="1" dirty="0">
                <a:solidFill>
                  <a:schemeClr val="bg1"/>
                </a:solidFill>
              </a:rPr>
              <a:t>Share information on the CLME+ C-SAP at relevant regional, national and local fora in order to promote it and get feedback.</a:t>
            </a:r>
          </a:p>
          <a:p>
            <a:pPr marL="0" indent="0">
              <a:buNone/>
            </a:pPr>
            <a:endParaRPr lang="en-US" sz="1400" b="1" dirty="0">
              <a:solidFill>
                <a:srgbClr val="FF0000"/>
              </a:solidFill>
            </a:endParaRPr>
          </a:p>
        </p:txBody>
      </p:sp>
    </p:spTree>
    <p:extLst>
      <p:ext uri="{BB962C8B-B14F-4D97-AF65-F5344CB8AC3E}">
        <p14:creationId xmlns:p14="http://schemas.microsoft.com/office/powerpoint/2010/main" val="1368174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09931B-83FD-4833-8FA9-B02B54A2BBE5}"/>
              </a:ext>
            </a:extLst>
          </p:cNvPr>
          <p:cNvSpPr>
            <a:spLocks noGrp="1"/>
          </p:cNvSpPr>
          <p:nvPr>
            <p:ph idx="1"/>
          </p:nvPr>
        </p:nvSpPr>
        <p:spPr>
          <a:xfrm>
            <a:off x="838200" y="2138289"/>
            <a:ext cx="10515600" cy="4038673"/>
          </a:xfrm>
        </p:spPr>
        <p:txBody>
          <a:bodyPr>
            <a:normAutofit/>
          </a:bodyPr>
          <a:lstStyle/>
          <a:p>
            <a:pPr marL="0" indent="0" algn="ctr">
              <a:buNone/>
            </a:pPr>
            <a:r>
              <a:rPr lang="en-TT" sz="1400" b="1" i="1" dirty="0"/>
              <a:t>The development of the C-SAP is an activity under the </a:t>
            </a:r>
            <a:r>
              <a:rPr lang="en-TT" sz="1400" b="1" i="1" dirty="0">
                <a:hlinkClick r:id="rId2"/>
              </a:rPr>
              <a:t>Engaging Civil Society in CLME+ SAP Implementation project </a:t>
            </a:r>
            <a:r>
              <a:rPr lang="en-TT" sz="1400" b="1" i="1" dirty="0"/>
              <a:t>which is being executed by the Caribbean Natural Resources Institute (CANARI) as a component of the </a:t>
            </a:r>
            <a:r>
              <a:rPr lang="en-TT" sz="1400" b="1" i="1" dirty="0">
                <a:hlinkClick r:id="rId3"/>
              </a:rPr>
              <a:t>CLME+ Project</a:t>
            </a:r>
            <a:r>
              <a:rPr lang="en-TT" sz="1400" b="1" i="1" dirty="0"/>
              <a:t>. The five-year (2015 – 2020) CLME+ Project is being implemented by the United Nations Development Programme (UNDP) and co-financed by the Global Environment Facility (GEF).</a:t>
            </a:r>
          </a:p>
          <a:p>
            <a:pPr marL="0" indent="0" algn="ctr">
              <a:buNone/>
            </a:pPr>
            <a:endParaRPr lang="en-TT" sz="1400" b="1" i="1" dirty="0"/>
          </a:p>
          <a:p>
            <a:pPr marL="0" indent="0" algn="ctr">
              <a:buNone/>
            </a:pPr>
            <a:r>
              <a:rPr lang="en-TT" sz="1400" b="1" i="1" dirty="0"/>
              <a:t>CLME+ Project co-executing partners:</a:t>
            </a:r>
          </a:p>
        </p:txBody>
      </p:sp>
      <p:grpSp>
        <p:nvGrpSpPr>
          <p:cNvPr id="4" name="Group 3">
            <a:extLst>
              <a:ext uri="{FF2B5EF4-FFF2-40B4-BE49-F238E27FC236}">
                <a16:creationId xmlns:a16="http://schemas.microsoft.com/office/drawing/2014/main" id="{DBE7ED8B-4BD3-4A5D-88FA-0164E0A3C1BD}"/>
              </a:ext>
            </a:extLst>
          </p:cNvPr>
          <p:cNvGrpSpPr/>
          <p:nvPr/>
        </p:nvGrpSpPr>
        <p:grpSpPr>
          <a:xfrm>
            <a:off x="3107302" y="382355"/>
            <a:ext cx="5464175" cy="1491810"/>
            <a:chOff x="0" y="0"/>
            <a:chExt cx="5464603" cy="1561465"/>
          </a:xfrm>
        </p:grpSpPr>
        <p:pic>
          <p:nvPicPr>
            <p:cNvPr id="5" name="Picture 4" descr="C:\Users\terrence.CANARI2016\Documents\CANARILogo &amp; Letterhead November 2013\CANARI logo colour (hi res)NLNov1413.jpg">
              <a:extLst>
                <a:ext uri="{FF2B5EF4-FFF2-40B4-BE49-F238E27FC236}">
                  <a16:creationId xmlns:a16="http://schemas.microsoft.com/office/drawing/2014/main" id="{4C5E538B-DE57-4A56-90CE-88E12760252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3023" y="106326"/>
              <a:ext cx="1211580" cy="1329690"/>
            </a:xfrm>
            <a:prstGeom prst="rect">
              <a:avLst/>
            </a:prstGeom>
            <a:noFill/>
            <a:ln>
              <a:noFill/>
            </a:ln>
          </p:spPr>
        </p:pic>
        <p:pic>
          <p:nvPicPr>
            <p:cNvPr id="6" name="Picture 5" descr="C:\Users\terrence.CANARI2016\Documents\CLME+ Comm Strat Dev May 2016\New CLME+ Logo Dec 2016\CLME+-UNDP-GEF-logos20161220.jpg">
              <a:extLst>
                <a:ext uri="{FF2B5EF4-FFF2-40B4-BE49-F238E27FC236}">
                  <a16:creationId xmlns:a16="http://schemas.microsoft.com/office/drawing/2014/main" id="{20D7A94C-A23B-4E82-80C1-7C07252388C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124960" cy="1561465"/>
            </a:xfrm>
            <a:prstGeom prst="rect">
              <a:avLst/>
            </a:prstGeom>
            <a:noFill/>
            <a:ln>
              <a:noFill/>
            </a:ln>
          </p:spPr>
        </p:pic>
      </p:grpSp>
      <p:grpSp>
        <p:nvGrpSpPr>
          <p:cNvPr id="7" name="Group 6">
            <a:extLst>
              <a:ext uri="{FF2B5EF4-FFF2-40B4-BE49-F238E27FC236}">
                <a16:creationId xmlns:a16="http://schemas.microsoft.com/office/drawing/2014/main" id="{F55D1214-4C5C-4A7E-A04C-D8A478B5435C}"/>
              </a:ext>
            </a:extLst>
          </p:cNvPr>
          <p:cNvGrpSpPr/>
          <p:nvPr/>
        </p:nvGrpSpPr>
        <p:grpSpPr>
          <a:xfrm>
            <a:off x="1035148" y="3362178"/>
            <a:ext cx="9734842" cy="720566"/>
            <a:chOff x="5977" y="394855"/>
            <a:chExt cx="6849110" cy="554990"/>
          </a:xfrm>
        </p:grpSpPr>
        <p:pic>
          <p:nvPicPr>
            <p:cNvPr id="8" name="Picture 7">
              <a:extLst>
                <a:ext uri="{FF2B5EF4-FFF2-40B4-BE49-F238E27FC236}">
                  <a16:creationId xmlns:a16="http://schemas.microsoft.com/office/drawing/2014/main" id="{699C593C-C345-440C-8E8B-0C7417AECC7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2732" r="2429"/>
            <a:stretch/>
          </p:blipFill>
          <p:spPr bwMode="auto">
            <a:xfrm>
              <a:off x="5977" y="394855"/>
              <a:ext cx="504825" cy="532765"/>
            </a:xfrm>
            <a:prstGeom prst="rect">
              <a:avLst/>
            </a:prstGeom>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E22FBC57-F8FA-4735-B971-615C80D3C4B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bwMode="auto">
            <a:xfrm>
              <a:off x="6197227" y="547255"/>
              <a:ext cx="657860" cy="243205"/>
            </a:xfrm>
            <a:prstGeom prst="rect">
              <a:avLst/>
            </a:prstGeom>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F434D8A7-F816-4E59-89DE-109E491F2CA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bwMode="auto">
            <a:xfrm>
              <a:off x="653677" y="528205"/>
              <a:ext cx="781050" cy="328930"/>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59617C0B-EA2B-415A-9BDA-C4F1B0A2667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bwMode="auto">
            <a:xfrm>
              <a:off x="1558552" y="509155"/>
              <a:ext cx="799465" cy="366395"/>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A8114575-1E1A-40FD-915A-80912152720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bwMode="auto">
            <a:xfrm>
              <a:off x="2330077" y="480580"/>
              <a:ext cx="834390" cy="423545"/>
            </a:xfrm>
            <a:prstGeom prst="rect">
              <a:avLst/>
            </a:prstGeom>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DBC51A32-AE5A-4203-8C71-F580D31FA8B7}"/>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bwMode="auto">
            <a:xfrm>
              <a:off x="3234952" y="509155"/>
              <a:ext cx="302260" cy="366395"/>
            </a:xfrm>
            <a:prstGeom prst="rect">
              <a:avLst/>
            </a:prstGeom>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98C9C044-9370-4AD9-9E10-4CAF00C7313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bwMode="auto">
            <a:xfrm>
              <a:off x="3615952" y="490105"/>
              <a:ext cx="460375" cy="459740"/>
            </a:xfrm>
            <a:prstGeom prst="rect">
              <a:avLst/>
            </a:prstGeom>
            <a:ln>
              <a:noFill/>
            </a:ln>
            <a:extLst>
              <a:ext uri="{53640926-AAD7-44D8-BBD7-CCE9431645EC}">
                <a14:shadowObscured xmlns:a14="http://schemas.microsoft.com/office/drawing/2010/main"/>
              </a:ext>
            </a:extLst>
          </p:spPr>
        </p:pic>
        <p:pic>
          <p:nvPicPr>
            <p:cNvPr id="15" name="Picture 14">
              <a:extLst>
                <a:ext uri="{FF2B5EF4-FFF2-40B4-BE49-F238E27FC236}">
                  <a16:creationId xmlns:a16="http://schemas.microsoft.com/office/drawing/2014/main" id="{EC165B31-BC04-4A00-A763-812AF2592D06}"/>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bwMode="auto">
            <a:xfrm>
              <a:off x="4073152" y="528205"/>
              <a:ext cx="843915" cy="336550"/>
            </a:xfrm>
            <a:prstGeom prst="rect">
              <a:avLst/>
            </a:prstGeom>
            <a:ln>
              <a:noFill/>
            </a:ln>
            <a:extLst>
              <a:ext uri="{53640926-AAD7-44D8-BBD7-CCE9431645EC}">
                <a14:shadowObscured xmlns:a14="http://schemas.microsoft.com/office/drawing/2010/main"/>
              </a:ext>
            </a:extLst>
          </p:spPr>
        </p:pic>
        <p:pic>
          <p:nvPicPr>
            <p:cNvPr id="16" name="Picture 15">
              <a:extLst>
                <a:ext uri="{FF2B5EF4-FFF2-40B4-BE49-F238E27FC236}">
                  <a16:creationId xmlns:a16="http://schemas.microsoft.com/office/drawing/2014/main" id="{297F4B6F-3CCD-43CC-B53C-359A65CE88C1}"/>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bwMode="auto">
            <a:xfrm>
              <a:off x="4968502" y="509155"/>
              <a:ext cx="466090" cy="364490"/>
            </a:xfrm>
            <a:prstGeom prst="rect">
              <a:avLst/>
            </a:prstGeom>
            <a:ln>
              <a:noFill/>
            </a:ln>
            <a:extLst>
              <a:ext uri="{53640926-AAD7-44D8-BBD7-CCE9431645EC}">
                <a14:shadowObscured xmlns:a14="http://schemas.microsoft.com/office/drawing/2010/main"/>
              </a:ext>
            </a:extLst>
          </p:spPr>
        </p:pic>
        <p:pic>
          <p:nvPicPr>
            <p:cNvPr id="17" name="Picture 16">
              <a:extLst>
                <a:ext uri="{FF2B5EF4-FFF2-40B4-BE49-F238E27FC236}">
                  <a16:creationId xmlns:a16="http://schemas.microsoft.com/office/drawing/2014/main" id="{71FC81C6-A383-40D9-AA7D-94FFB36668A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bwMode="auto">
            <a:xfrm>
              <a:off x="5473327" y="575830"/>
              <a:ext cx="685165" cy="236855"/>
            </a:xfrm>
            <a:prstGeom prst="rect">
              <a:avLst/>
            </a:prstGeom>
            <a:ln>
              <a:noFill/>
            </a:ln>
            <a:extLst>
              <a:ext uri="{53640926-AAD7-44D8-BBD7-CCE9431645EC}">
                <a14:shadowObscured xmlns:a14="http://schemas.microsoft.com/office/drawing/2010/main"/>
              </a:ext>
            </a:extLst>
          </p:spPr>
        </p:pic>
      </p:grpSp>
      <p:pic>
        <p:nvPicPr>
          <p:cNvPr id="18" name="Picture 17">
            <a:extLst>
              <a:ext uri="{FF2B5EF4-FFF2-40B4-BE49-F238E27FC236}">
                <a16:creationId xmlns:a16="http://schemas.microsoft.com/office/drawing/2014/main" id="{DB12507D-FFFB-40BE-B225-EE8C3489AD4B}"/>
              </a:ext>
            </a:extLst>
          </p:cNvPr>
          <p:cNvPicPr/>
          <p:nvPr/>
        </p:nvPicPr>
        <p:blipFill>
          <a:blip r:embed="rId16">
            <a:extLst>
              <a:ext uri="{28A0092B-C50C-407E-A947-70E740481C1C}">
                <a14:useLocalDpi xmlns:a14="http://schemas.microsoft.com/office/drawing/2010/main"/>
              </a:ext>
            </a:extLst>
          </a:blip>
          <a:srcRect/>
          <a:stretch>
            <a:fillRect/>
          </a:stretch>
        </p:blipFill>
        <p:spPr bwMode="auto">
          <a:xfrm>
            <a:off x="1563757" y="4201047"/>
            <a:ext cx="8216141" cy="199672"/>
          </a:xfrm>
          <a:prstGeom prst="rect">
            <a:avLst/>
          </a:prstGeom>
          <a:noFill/>
        </p:spPr>
      </p:pic>
      <p:sp>
        <p:nvSpPr>
          <p:cNvPr id="20" name="Rectangle 19">
            <a:extLst>
              <a:ext uri="{FF2B5EF4-FFF2-40B4-BE49-F238E27FC236}">
                <a16:creationId xmlns:a16="http://schemas.microsoft.com/office/drawing/2014/main" id="{0101835E-FB90-449F-9C9B-BE76E2C5CF75}"/>
              </a:ext>
            </a:extLst>
          </p:cNvPr>
          <p:cNvSpPr/>
          <p:nvPr/>
        </p:nvSpPr>
        <p:spPr>
          <a:xfrm>
            <a:off x="633046" y="4743287"/>
            <a:ext cx="10846191" cy="1169551"/>
          </a:xfrm>
          <a:prstGeom prst="rect">
            <a:avLst/>
          </a:prstGeom>
        </p:spPr>
        <p:txBody>
          <a:bodyPr wrap="square">
            <a:spAutoFit/>
          </a:bodyPr>
          <a:lstStyle/>
          <a:p>
            <a:pPr algn="ctr"/>
            <a:r>
              <a:rPr lang="en-TT" sz="1000" b="1" dirty="0">
                <a:latin typeface="Arial" panose="020B0604020202020204" pitchFamily="34" charset="0"/>
                <a:cs typeface="Arial" panose="020B0604020202020204" pitchFamily="34" charset="0"/>
              </a:rPr>
              <a:t>Disclaimer:</a:t>
            </a:r>
          </a:p>
          <a:p>
            <a:r>
              <a:rPr lang="en-TT" sz="1000" dirty="0">
                <a:latin typeface="Arial" panose="020B0604020202020204" pitchFamily="34" charset="0"/>
                <a:cs typeface="Arial" panose="020B0604020202020204" pitchFamily="34" charset="0"/>
              </a:rPr>
              <a:t>The designations employed and the presentation of information in any format in this Information Product do not imply the expression of any opinion whatsoever on the part of the GEF, UNDP and/or any of the CLME+ Project co-executing partners concerning the legal status of any country, territory, city or area or of its authorities, or concerning the delimitation of its frontiers or boundaries. Unless expressly stated otherwise, the content, facts, findings, interpretations, conclusions, views and opinions expressed in this Information Product are those of CANARI, and publication as a CLME+ Project Information Product does not by itself constitute an endorsement of the GEF, UNDP and/or any of the CLME+ Project co-executing partners of such content, facts, findings, interpretations, conclusions, views or opinions. The GEF, UNDP and/or any of the CLME+ Project co-executing partners do not warrant that the information contained in this Information Product is complete and correct and shall not be liable whatsoever for any damages incurred as a result of its use.</a:t>
            </a:r>
          </a:p>
        </p:txBody>
      </p:sp>
      <p:sp>
        <p:nvSpPr>
          <p:cNvPr id="21" name="TextBox 20">
            <a:extLst>
              <a:ext uri="{FF2B5EF4-FFF2-40B4-BE49-F238E27FC236}">
                <a16:creationId xmlns:a16="http://schemas.microsoft.com/office/drawing/2014/main" id="{24F54B5A-32E6-4D5B-A00E-AD7B17380E6F}"/>
              </a:ext>
            </a:extLst>
          </p:cNvPr>
          <p:cNvSpPr txBox="1"/>
          <p:nvPr/>
        </p:nvSpPr>
        <p:spPr>
          <a:xfrm>
            <a:off x="466926" y="6059997"/>
            <a:ext cx="10496145" cy="738664"/>
          </a:xfrm>
          <a:prstGeom prst="rect">
            <a:avLst/>
          </a:prstGeom>
          <a:noFill/>
        </p:spPr>
        <p:txBody>
          <a:bodyPr wrap="square" rtlCol="0">
            <a:spAutoFit/>
          </a:bodyPr>
          <a:lstStyle/>
          <a:p>
            <a:pPr algn="ctr"/>
            <a:r>
              <a:rPr lang="en-US" sz="1050" dirty="0"/>
              <a:t>For more information about the </a:t>
            </a:r>
            <a:r>
              <a:rPr lang="en-TT" sz="1050" b="1" i="1" dirty="0"/>
              <a:t>Engaging Civil Society in CLME+ SAP Implementation project, </a:t>
            </a:r>
            <a:r>
              <a:rPr lang="en-TT" sz="1050" i="1" dirty="0"/>
              <a:t>including development of the C-SAP, contact Mr. Terrence Phillips, Senior Technical Officer, CANARI at </a:t>
            </a:r>
            <a:r>
              <a:rPr lang="en-TT" sz="1050" i="1" dirty="0">
                <a:hlinkClick r:id="rId17"/>
              </a:rPr>
              <a:t>terrence@canari.org</a:t>
            </a:r>
            <a:endParaRPr lang="en-TT" sz="1050" i="1" dirty="0"/>
          </a:p>
          <a:p>
            <a:pPr algn="ctr"/>
            <a:r>
              <a:rPr lang="en-US" sz="1050" dirty="0"/>
              <a:t> </a:t>
            </a:r>
          </a:p>
          <a:p>
            <a:pPr algn="ctr"/>
            <a:endParaRPr lang="en-US" sz="1050" dirty="0"/>
          </a:p>
        </p:txBody>
      </p:sp>
    </p:spTree>
    <p:extLst>
      <p:ext uri="{BB962C8B-B14F-4D97-AF65-F5344CB8AC3E}">
        <p14:creationId xmlns:p14="http://schemas.microsoft.com/office/powerpoint/2010/main" val="16989628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495B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Image result for clme+ region">
            <a:extLst>
              <a:ext uri="{FF2B5EF4-FFF2-40B4-BE49-F238E27FC236}">
                <a16:creationId xmlns:a16="http://schemas.microsoft.com/office/drawing/2014/main" id="{21258C42-DE18-4E64-BBEC-67EC374BCB9D}"/>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486"/>
          <a:stretch/>
        </p:blipFill>
        <p:spPr bwMode="auto">
          <a:xfrm>
            <a:off x="327547" y="320624"/>
            <a:ext cx="7058306" cy="410739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0FE93C5E-C4E6-484F-94E5-D32636E49C9B}"/>
              </a:ext>
            </a:extLst>
          </p:cNvPr>
          <p:cNvSpPr>
            <a:spLocks noGrp="1"/>
          </p:cNvSpPr>
          <p:nvPr>
            <p:ph type="title"/>
          </p:nvPr>
        </p:nvSpPr>
        <p:spPr>
          <a:xfrm>
            <a:off x="524256" y="4767072"/>
            <a:ext cx="6594189" cy="1625210"/>
          </a:xfrm>
        </p:spPr>
        <p:txBody>
          <a:bodyPr>
            <a:normAutofit/>
          </a:bodyPr>
          <a:lstStyle/>
          <a:p>
            <a:pPr algn="r"/>
            <a:r>
              <a:rPr lang="en-US" sz="3200" b="1" dirty="0">
                <a:solidFill>
                  <a:srgbClr val="FFFFFF"/>
                </a:solidFill>
              </a:rPr>
              <a:t>Background: initiative</a:t>
            </a:r>
          </a:p>
        </p:txBody>
      </p:sp>
      <p:sp>
        <p:nvSpPr>
          <p:cNvPr id="5" name="Content Placeholder 4">
            <a:extLst>
              <a:ext uri="{FF2B5EF4-FFF2-40B4-BE49-F238E27FC236}">
                <a16:creationId xmlns:a16="http://schemas.microsoft.com/office/drawing/2014/main" id="{1F350FC9-A890-40A9-9603-9CB8FC7561C8}"/>
              </a:ext>
            </a:extLst>
          </p:cNvPr>
          <p:cNvSpPr>
            <a:spLocks noGrp="1"/>
          </p:cNvSpPr>
          <p:nvPr>
            <p:ph idx="1"/>
          </p:nvPr>
        </p:nvSpPr>
        <p:spPr>
          <a:xfrm>
            <a:off x="7730786" y="914400"/>
            <a:ext cx="3943350" cy="4206618"/>
          </a:xfrm>
        </p:spPr>
        <p:txBody>
          <a:bodyPr anchor="ctr">
            <a:noAutofit/>
          </a:bodyPr>
          <a:lstStyle/>
          <a:p>
            <a:r>
              <a:rPr lang="en-TT" sz="1800" b="1" dirty="0">
                <a:solidFill>
                  <a:srgbClr val="FFFFFF"/>
                </a:solidFill>
              </a:rPr>
              <a:t>CLME+ Project seeks to promote broader participation of, and contributions from civil society groups in the implementation of the CLME+ SAP</a:t>
            </a:r>
          </a:p>
          <a:p>
            <a:pPr marL="0" indent="0">
              <a:buNone/>
            </a:pPr>
            <a:endParaRPr lang="en-TT" sz="1800" b="1" dirty="0">
              <a:solidFill>
                <a:srgbClr val="FFFFFF"/>
              </a:solidFill>
            </a:endParaRPr>
          </a:p>
          <a:p>
            <a:r>
              <a:rPr lang="en-TT" sz="1800" b="1" dirty="0">
                <a:solidFill>
                  <a:srgbClr val="FFFFFF"/>
                </a:solidFill>
              </a:rPr>
              <a:t>CANARI - selected to develop the CLME+ C-SAP to raise the profile of civil society and guide civil society capacity building for strengthening the role, participation and ownership of civil society in implementation of the CLME+ SAP. </a:t>
            </a:r>
            <a:endParaRPr lang="en-US" sz="1800" b="1" dirty="0">
              <a:solidFill>
                <a:srgbClr val="FFFFFF"/>
              </a:solidFill>
            </a:endParaRPr>
          </a:p>
        </p:txBody>
      </p:sp>
    </p:spTree>
    <p:extLst>
      <p:ext uri="{BB962C8B-B14F-4D97-AF65-F5344CB8AC3E}">
        <p14:creationId xmlns:p14="http://schemas.microsoft.com/office/powerpoint/2010/main" val="8333746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7" name="Freeform: Shape 23">
            <a:extLst>
              <a:ext uri="{FF2B5EF4-FFF2-40B4-BE49-F238E27FC236}">
                <a16:creationId xmlns:a16="http://schemas.microsoft.com/office/drawing/2014/main" id="{432691CC-4AB8-48AF-B822-EBF7F4E9E6C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1407" y="1"/>
            <a:ext cx="4480560" cy="2513993"/>
          </a:xfrm>
          <a:custGeom>
            <a:avLst/>
            <a:gdLst>
              <a:gd name="connsiteX0" fmla="*/ 18382 w 4480560"/>
              <a:gd name="connsiteY0" fmla="*/ 0 h 2513993"/>
              <a:gd name="connsiteX1" fmla="*/ 4462178 w 4480560"/>
              <a:gd name="connsiteY1" fmla="*/ 0 h 2513993"/>
              <a:gd name="connsiteX2" fmla="*/ 4468994 w 4480560"/>
              <a:gd name="connsiteY2" fmla="*/ 44657 h 2513993"/>
              <a:gd name="connsiteX3" fmla="*/ 4480560 w 4480560"/>
              <a:gd name="connsiteY3" fmla="*/ 273713 h 2513993"/>
              <a:gd name="connsiteX4" fmla="*/ 2240280 w 4480560"/>
              <a:gd name="connsiteY4" fmla="*/ 2513993 h 2513993"/>
              <a:gd name="connsiteX5" fmla="*/ 0 w 4480560"/>
              <a:gd name="connsiteY5" fmla="*/ 273713 h 2513993"/>
              <a:gd name="connsiteX6" fmla="*/ 11567 w 4480560"/>
              <a:gd name="connsiteY6" fmla="*/ 44657 h 2513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80560" h="2513993">
                <a:moveTo>
                  <a:pt x="18382" y="0"/>
                </a:moveTo>
                <a:lnTo>
                  <a:pt x="4462178" y="0"/>
                </a:lnTo>
                <a:lnTo>
                  <a:pt x="4468994" y="44657"/>
                </a:lnTo>
                <a:cubicBezTo>
                  <a:pt x="4476642" y="119969"/>
                  <a:pt x="4480560" y="196384"/>
                  <a:pt x="4480560" y="273713"/>
                </a:cubicBezTo>
                <a:cubicBezTo>
                  <a:pt x="4480560" y="1510985"/>
                  <a:pt x="3477552" y="2513993"/>
                  <a:pt x="2240280" y="2513993"/>
                </a:cubicBezTo>
                <a:cubicBezTo>
                  <a:pt x="1003008" y="2513993"/>
                  <a:pt x="0" y="1510985"/>
                  <a:pt x="0" y="273713"/>
                </a:cubicBezTo>
                <a:cubicBezTo>
                  <a:pt x="0" y="196384"/>
                  <a:pt x="3918" y="119969"/>
                  <a:pt x="11567" y="446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Freeform: Shape 25">
            <a:extLst>
              <a:ext uri="{FF2B5EF4-FFF2-40B4-BE49-F238E27FC236}">
                <a16:creationId xmlns:a16="http://schemas.microsoft.com/office/drawing/2014/main" id="{D6A8E1B4-B839-4C58-B08A-F0B09458080B}"/>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25130" y="2909477"/>
            <a:ext cx="4966870" cy="3948522"/>
          </a:xfrm>
          <a:custGeom>
            <a:avLst/>
            <a:gdLst>
              <a:gd name="connsiteX0" fmla="*/ 2748962 w 4966870"/>
              <a:gd name="connsiteY0" fmla="*/ 0 h 3948522"/>
              <a:gd name="connsiteX1" fmla="*/ 4870195 w 4966870"/>
              <a:gd name="connsiteY1" fmla="*/ 1000367 h 3948522"/>
              <a:gd name="connsiteX2" fmla="*/ 4966870 w 4966870"/>
              <a:gd name="connsiteY2" fmla="*/ 1129649 h 3948522"/>
              <a:gd name="connsiteX3" fmla="*/ 4966870 w 4966870"/>
              <a:gd name="connsiteY3" fmla="*/ 3948522 h 3948522"/>
              <a:gd name="connsiteX4" fmla="*/ 278430 w 4966870"/>
              <a:gd name="connsiteY4" fmla="*/ 3948522 h 3948522"/>
              <a:gd name="connsiteX5" fmla="*/ 216027 w 4966870"/>
              <a:gd name="connsiteY5" fmla="*/ 3818982 h 3948522"/>
              <a:gd name="connsiteX6" fmla="*/ 0 w 4966870"/>
              <a:gd name="connsiteY6" fmla="*/ 2748962 h 3948522"/>
              <a:gd name="connsiteX7" fmla="*/ 2748962 w 4966870"/>
              <a:gd name="connsiteY7" fmla="*/ 0 h 3948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6870" h="3948522">
                <a:moveTo>
                  <a:pt x="2748962" y="0"/>
                </a:moveTo>
                <a:cubicBezTo>
                  <a:pt x="3602955" y="0"/>
                  <a:pt x="4365995" y="389418"/>
                  <a:pt x="4870195" y="1000367"/>
                </a:cubicBezTo>
                <a:lnTo>
                  <a:pt x="4966870" y="1129649"/>
                </a:lnTo>
                <a:lnTo>
                  <a:pt x="4966870" y="3948522"/>
                </a:lnTo>
                <a:lnTo>
                  <a:pt x="278430" y="3948522"/>
                </a:lnTo>
                <a:lnTo>
                  <a:pt x="216027" y="3818982"/>
                </a:lnTo>
                <a:cubicBezTo>
                  <a:pt x="76922" y="3490101"/>
                  <a:pt x="0" y="3128515"/>
                  <a:pt x="0" y="2748962"/>
                </a:cubicBezTo>
                <a:cubicBezTo>
                  <a:pt x="0" y="1230752"/>
                  <a:pt x="1230752" y="0"/>
                  <a:pt x="2748962"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A34BA210-DF30-4929-86D5-3C815B79873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597" r="1" b="1"/>
          <a:stretch/>
        </p:blipFill>
        <p:spPr>
          <a:xfrm>
            <a:off x="7390912" y="3075259"/>
            <a:ext cx="4801088" cy="3782741"/>
          </a:xfrm>
          <a:custGeom>
            <a:avLst/>
            <a:gdLst>
              <a:gd name="connsiteX0" fmla="*/ 2583180 w 4801088"/>
              <a:gd name="connsiteY0" fmla="*/ 0 h 3782741"/>
              <a:gd name="connsiteX1" fmla="*/ 4725194 w 4801088"/>
              <a:gd name="connsiteY1" fmla="*/ 1138900 h 3782741"/>
              <a:gd name="connsiteX2" fmla="*/ 4801088 w 4801088"/>
              <a:gd name="connsiteY2" fmla="*/ 1263826 h 3782741"/>
              <a:gd name="connsiteX3" fmla="*/ 4801088 w 4801088"/>
              <a:gd name="connsiteY3" fmla="*/ 3782741 h 3782741"/>
              <a:gd name="connsiteX4" fmla="*/ 296488 w 4801088"/>
              <a:gd name="connsiteY4" fmla="*/ 3782741 h 3782741"/>
              <a:gd name="connsiteX5" fmla="*/ 202999 w 4801088"/>
              <a:gd name="connsiteY5" fmla="*/ 3588671 h 3782741"/>
              <a:gd name="connsiteX6" fmla="*/ 0 w 4801088"/>
              <a:gd name="connsiteY6" fmla="*/ 2583180 h 3782741"/>
              <a:gd name="connsiteX7" fmla="*/ 2583180 w 4801088"/>
              <a:gd name="connsiteY7" fmla="*/ 0 h 37827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01088" h="3782741">
                <a:moveTo>
                  <a:pt x="2583180" y="0"/>
                </a:moveTo>
                <a:cubicBezTo>
                  <a:pt x="3474837" y="0"/>
                  <a:pt x="4260977" y="451769"/>
                  <a:pt x="4725194" y="1138900"/>
                </a:cubicBezTo>
                <a:lnTo>
                  <a:pt x="4801088" y="1263826"/>
                </a:lnTo>
                <a:lnTo>
                  <a:pt x="4801088" y="3782741"/>
                </a:lnTo>
                <a:lnTo>
                  <a:pt x="296488" y="3782741"/>
                </a:lnTo>
                <a:lnTo>
                  <a:pt x="202999" y="3588671"/>
                </a:lnTo>
                <a:cubicBezTo>
                  <a:pt x="72283" y="3279623"/>
                  <a:pt x="0" y="2939843"/>
                  <a:pt x="0" y="2583180"/>
                </a:cubicBezTo>
                <a:cubicBezTo>
                  <a:pt x="0" y="1156529"/>
                  <a:pt x="1156529" y="0"/>
                  <a:pt x="2583180" y="0"/>
                </a:cubicBezTo>
                <a:close/>
              </a:path>
            </a:pathLst>
          </a:custGeom>
        </p:spPr>
      </p:pic>
      <p:sp>
        <p:nvSpPr>
          <p:cNvPr id="4" name="Title 3">
            <a:extLst>
              <a:ext uri="{FF2B5EF4-FFF2-40B4-BE49-F238E27FC236}">
                <a16:creationId xmlns:a16="http://schemas.microsoft.com/office/drawing/2014/main" id="{E04EF29C-28BF-4D04-AFB4-C7067D8DA521}"/>
              </a:ext>
            </a:extLst>
          </p:cNvPr>
          <p:cNvSpPr>
            <a:spLocks noGrp="1"/>
          </p:cNvSpPr>
          <p:nvPr>
            <p:ph type="title"/>
          </p:nvPr>
        </p:nvSpPr>
        <p:spPr>
          <a:xfrm>
            <a:off x="168052" y="185530"/>
            <a:ext cx="6187947" cy="728870"/>
          </a:xfrm>
        </p:spPr>
        <p:txBody>
          <a:bodyPr>
            <a:noAutofit/>
          </a:bodyPr>
          <a:lstStyle/>
          <a:p>
            <a:r>
              <a:rPr lang="en-TT" sz="2600" b="1" i="1" dirty="0">
                <a:solidFill>
                  <a:schemeClr val="bg1"/>
                </a:solidFill>
              </a:rPr>
              <a:t>Regional Workshop for Development of the Civil Society Action Programme (CLME+ C-SAP)</a:t>
            </a:r>
            <a:endParaRPr lang="en-US" sz="2600" b="1" dirty="0">
              <a:solidFill>
                <a:schemeClr val="bg1"/>
              </a:solidFill>
            </a:endParaRPr>
          </a:p>
        </p:txBody>
      </p:sp>
      <p:sp>
        <p:nvSpPr>
          <p:cNvPr id="5" name="Content Placeholder 4">
            <a:extLst>
              <a:ext uri="{FF2B5EF4-FFF2-40B4-BE49-F238E27FC236}">
                <a16:creationId xmlns:a16="http://schemas.microsoft.com/office/drawing/2014/main" id="{5AE3BD6E-BA6A-43BF-AD14-361B53EA3788}"/>
              </a:ext>
            </a:extLst>
          </p:cNvPr>
          <p:cNvSpPr>
            <a:spLocks noGrp="1"/>
          </p:cNvSpPr>
          <p:nvPr>
            <p:ph idx="1"/>
          </p:nvPr>
        </p:nvSpPr>
        <p:spPr>
          <a:xfrm>
            <a:off x="198138" y="1033670"/>
            <a:ext cx="6556623" cy="5632601"/>
          </a:xfrm>
          <a:solidFill>
            <a:schemeClr val="accent1">
              <a:lumMod val="40000"/>
              <a:lumOff val="60000"/>
            </a:schemeClr>
          </a:solidFill>
        </p:spPr>
        <p:txBody>
          <a:bodyPr anchor="t">
            <a:normAutofit fontScale="92500" lnSpcReduction="20000"/>
          </a:bodyPr>
          <a:lstStyle/>
          <a:p>
            <a:pPr marL="0" indent="0">
              <a:buNone/>
            </a:pPr>
            <a:r>
              <a:rPr lang="en-US" sz="2000" b="1" dirty="0">
                <a:solidFill>
                  <a:schemeClr val="bg1"/>
                </a:solidFill>
              </a:rPr>
              <a:t>Who?</a:t>
            </a:r>
          </a:p>
          <a:p>
            <a:pPr marL="0" indent="0">
              <a:buNone/>
            </a:pPr>
            <a:r>
              <a:rPr lang="en-GB" sz="2000" b="1" dirty="0">
                <a:solidFill>
                  <a:schemeClr val="bg1"/>
                </a:solidFill>
              </a:rPr>
              <a:t>Representatives of 18 civil society organisations (CSOs) and small and micro enterprises (SMEs) from 14 countries within the CLME+ region</a:t>
            </a:r>
            <a:endParaRPr lang="en-US" sz="2000" b="1" dirty="0">
              <a:solidFill>
                <a:schemeClr val="bg1"/>
              </a:solidFill>
            </a:endParaRPr>
          </a:p>
          <a:p>
            <a:pPr marL="0" indent="0">
              <a:buNone/>
            </a:pPr>
            <a:r>
              <a:rPr lang="en-US" sz="2000" b="1" dirty="0">
                <a:solidFill>
                  <a:schemeClr val="bg1"/>
                </a:solidFill>
              </a:rPr>
              <a:t>Why?</a:t>
            </a:r>
          </a:p>
          <a:p>
            <a:pPr marL="0" indent="0">
              <a:buNone/>
            </a:pPr>
            <a:r>
              <a:rPr lang="en-GB" sz="2000" b="1" dirty="0">
                <a:solidFill>
                  <a:schemeClr val="bg1"/>
                </a:solidFill>
              </a:rPr>
              <a:t>To develop a CLME+ C-SAP that would contribute to strengthening the role, participation and ownership of civil society actors in CLME+ SAP implementation </a:t>
            </a:r>
          </a:p>
          <a:p>
            <a:pPr marL="0" indent="0">
              <a:buNone/>
            </a:pPr>
            <a:r>
              <a:rPr lang="en-US" sz="2000" b="1" dirty="0">
                <a:solidFill>
                  <a:schemeClr val="bg1"/>
                </a:solidFill>
              </a:rPr>
              <a:t>How?</a:t>
            </a:r>
          </a:p>
          <a:p>
            <a:pPr marL="0" indent="0">
              <a:buNone/>
            </a:pPr>
            <a:r>
              <a:rPr lang="en-US" sz="2000" b="1" dirty="0">
                <a:solidFill>
                  <a:schemeClr val="bg1"/>
                </a:solidFill>
              </a:rPr>
              <a:t>Four-day interactive workshop, January 16-19, 2018, Trinidad and Tobago</a:t>
            </a:r>
          </a:p>
          <a:p>
            <a:pPr marL="0" indent="0">
              <a:buNone/>
            </a:pPr>
            <a:r>
              <a:rPr lang="en-US" sz="2000" b="1" dirty="0">
                <a:solidFill>
                  <a:schemeClr val="bg1"/>
                </a:solidFill>
              </a:rPr>
              <a:t>Results</a:t>
            </a:r>
          </a:p>
          <a:p>
            <a:pPr>
              <a:buFont typeface="Wingdings" panose="05000000000000000000" pitchFamily="2" charset="2"/>
              <a:buChar char="ü"/>
            </a:pPr>
            <a:r>
              <a:rPr lang="en-US" sz="2000" b="1" dirty="0">
                <a:solidFill>
                  <a:schemeClr val="bg1"/>
                </a:solidFill>
              </a:rPr>
              <a:t>Strategic priorities and actions for the CLME+ C-SAP identified</a:t>
            </a:r>
          </a:p>
          <a:p>
            <a:pPr>
              <a:buFont typeface="Wingdings" panose="05000000000000000000" pitchFamily="2" charset="2"/>
              <a:buChar char="ü"/>
            </a:pPr>
            <a:r>
              <a:rPr lang="en-TT" sz="2000" b="1" dirty="0">
                <a:solidFill>
                  <a:schemeClr val="bg1"/>
                </a:solidFill>
              </a:rPr>
              <a:t>Capacity needs for CSOs and SMEs to deliver priorities identified</a:t>
            </a:r>
          </a:p>
          <a:p>
            <a:pPr>
              <a:buFont typeface="Wingdings" panose="05000000000000000000" pitchFamily="2" charset="2"/>
              <a:buChar char="ü"/>
            </a:pPr>
            <a:r>
              <a:rPr lang="en-TT" sz="2000" b="1" dirty="0">
                <a:solidFill>
                  <a:schemeClr val="bg1"/>
                </a:solidFill>
              </a:rPr>
              <a:t>Raised awareness about the objectives of the CLME+SAP and CLME+ Project </a:t>
            </a:r>
          </a:p>
          <a:p>
            <a:pPr>
              <a:buFont typeface="Wingdings" panose="05000000000000000000" pitchFamily="2" charset="2"/>
              <a:buChar char="ü"/>
            </a:pPr>
            <a:r>
              <a:rPr lang="en-TT" sz="2000" b="1" dirty="0">
                <a:solidFill>
                  <a:schemeClr val="bg1"/>
                </a:solidFill>
              </a:rPr>
              <a:t>Initial commitment from CSOs and SMEs to support implementation of the C-SAP</a:t>
            </a:r>
          </a:p>
          <a:p>
            <a:pPr marL="0" indent="0">
              <a:buNone/>
            </a:pPr>
            <a:endParaRPr lang="en-US" sz="1600" dirty="0">
              <a:solidFill>
                <a:schemeClr val="bg1"/>
              </a:solidFill>
            </a:endParaRPr>
          </a:p>
          <a:p>
            <a:pPr>
              <a:buFont typeface="Wingdings" panose="05000000000000000000" pitchFamily="2" charset="2"/>
              <a:buChar char="ü"/>
            </a:pPr>
            <a:endParaRPr lang="en-US" sz="900" dirty="0"/>
          </a:p>
          <a:p>
            <a:pPr marL="0" indent="0">
              <a:buNone/>
            </a:pPr>
            <a:endParaRPr lang="en-US" sz="900" dirty="0"/>
          </a:p>
        </p:txBody>
      </p:sp>
      <p:pic>
        <p:nvPicPr>
          <p:cNvPr id="3" name="Picture 2">
            <a:extLst>
              <a:ext uri="{FF2B5EF4-FFF2-40B4-BE49-F238E27FC236}">
                <a16:creationId xmlns:a16="http://schemas.microsoft.com/office/drawing/2014/main" id="{3F84EEF4-D19C-4E2F-A18C-C6ABF9EE5B9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12" r="-4" b="5500"/>
          <a:stretch/>
        </p:blipFill>
        <p:spPr>
          <a:xfrm>
            <a:off x="6355999" y="1"/>
            <a:ext cx="4151376" cy="2349401"/>
          </a:xfrm>
          <a:custGeom>
            <a:avLst/>
            <a:gdLst>
              <a:gd name="connsiteX0" fmla="*/ 20101 w 4151376"/>
              <a:gd name="connsiteY0" fmla="*/ 0 h 2349401"/>
              <a:gd name="connsiteX1" fmla="*/ 4131276 w 4151376"/>
              <a:gd name="connsiteY1" fmla="*/ 0 h 2349401"/>
              <a:gd name="connsiteX2" fmla="*/ 4140659 w 4151376"/>
              <a:gd name="connsiteY2" fmla="*/ 61486 h 2349401"/>
              <a:gd name="connsiteX3" fmla="*/ 4151376 w 4151376"/>
              <a:gd name="connsiteY3" fmla="*/ 273713 h 2349401"/>
              <a:gd name="connsiteX4" fmla="*/ 2075688 w 4151376"/>
              <a:gd name="connsiteY4" fmla="*/ 2349401 h 2349401"/>
              <a:gd name="connsiteX5" fmla="*/ 0 w 4151376"/>
              <a:gd name="connsiteY5" fmla="*/ 273713 h 2349401"/>
              <a:gd name="connsiteX6" fmla="*/ 10717 w 4151376"/>
              <a:gd name="connsiteY6" fmla="*/ 61486 h 2349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1376" h="2349401">
                <a:moveTo>
                  <a:pt x="20101" y="0"/>
                </a:moveTo>
                <a:lnTo>
                  <a:pt x="4131276" y="0"/>
                </a:lnTo>
                <a:lnTo>
                  <a:pt x="4140659" y="61486"/>
                </a:lnTo>
                <a:cubicBezTo>
                  <a:pt x="4147746" y="131265"/>
                  <a:pt x="4151376" y="202065"/>
                  <a:pt x="4151376" y="273713"/>
                </a:cubicBezTo>
                <a:cubicBezTo>
                  <a:pt x="4151376" y="1420084"/>
                  <a:pt x="3222059" y="2349401"/>
                  <a:pt x="2075688" y="2349401"/>
                </a:cubicBezTo>
                <a:cubicBezTo>
                  <a:pt x="929317" y="2349401"/>
                  <a:pt x="0" y="1420084"/>
                  <a:pt x="0" y="273713"/>
                </a:cubicBezTo>
                <a:cubicBezTo>
                  <a:pt x="0" y="202065"/>
                  <a:pt x="3630" y="131265"/>
                  <a:pt x="10717" y="61486"/>
                </a:cubicBezTo>
                <a:close/>
              </a:path>
            </a:pathLst>
          </a:custGeom>
        </p:spPr>
      </p:pic>
    </p:spTree>
    <p:extLst>
      <p:ext uri="{BB962C8B-B14F-4D97-AF65-F5344CB8AC3E}">
        <p14:creationId xmlns:p14="http://schemas.microsoft.com/office/powerpoint/2010/main" val="3370740561"/>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041" name="Rectangle 83">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2" name="Rectangle 85">
            <a:extLst>
              <a:ext uri="{FF2B5EF4-FFF2-40B4-BE49-F238E27FC236}">
                <a16:creationId xmlns:a16="http://schemas.microsoft.com/office/drawing/2014/main" id="{1CAB92A9-A23E-4C58-BF68-EDCB6F12A5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4616" y="3474720"/>
            <a:ext cx="3007289"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87">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4" name="Rectangle 89">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22" descr="Image result for capacity building">
            <a:extLst>
              <a:ext uri="{FF2B5EF4-FFF2-40B4-BE49-F238E27FC236}">
                <a16:creationId xmlns:a16="http://schemas.microsoft.com/office/drawing/2014/main" id="{82621CDF-8A14-45F3-9C1F-B0A002CCC5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35220" y="321734"/>
            <a:ext cx="2335692" cy="2739814"/>
          </a:xfrm>
          <a:prstGeom prst="rect">
            <a:avLst/>
          </a:prstGeom>
          <a:noFill/>
          <a:extLst>
            <a:ext uri="{909E8E84-426E-40DD-AFC4-6F175D3DCCD1}">
              <a14:hiddenFill xmlns:a14="http://schemas.microsoft.com/office/drawing/2010/main">
                <a:solidFill>
                  <a:srgbClr val="FFFFFF"/>
                </a:solidFill>
              </a14:hiddenFill>
            </a:ext>
          </a:extLst>
        </p:spPr>
      </p:pic>
      <p:sp>
        <p:nvSpPr>
          <p:cNvPr id="92" name="Rectangle 91">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2EF17E96-0FD3-47A4-A666-D8884A1964CF}"/>
              </a:ext>
            </a:extLst>
          </p:cNvPr>
          <p:cNvPicPr>
            <a:picLocks noChangeAspect="1"/>
          </p:cNvPicPr>
          <p:nvPr/>
        </p:nvPicPr>
        <p:blipFill>
          <a:blip r:embed="rId3"/>
          <a:stretch>
            <a:fillRect/>
          </a:stretch>
        </p:blipFill>
        <p:spPr>
          <a:xfrm>
            <a:off x="9502775" y="509482"/>
            <a:ext cx="2364317" cy="2364317"/>
          </a:xfrm>
          <a:prstGeom prst="rect">
            <a:avLst/>
          </a:prstGeom>
        </p:spPr>
      </p:pic>
      <p:pic>
        <p:nvPicPr>
          <p:cNvPr id="1026" name="Picture 2" descr="Image result for advocacy">
            <a:extLst>
              <a:ext uri="{FF2B5EF4-FFF2-40B4-BE49-F238E27FC236}">
                <a16:creationId xmlns:a16="http://schemas.microsoft.com/office/drawing/2014/main" id="{BABE1366-7275-4419-966E-1E437E9218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0908" y="3894242"/>
            <a:ext cx="2364317" cy="2364317"/>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9DE02873-54C0-4685-A6C9-1E1AD123955F}"/>
              </a:ext>
            </a:extLst>
          </p:cNvPr>
          <p:cNvPicPr>
            <a:picLocks noChangeAspect="1"/>
          </p:cNvPicPr>
          <p:nvPr/>
        </p:nvPicPr>
        <p:blipFill>
          <a:blip r:embed="rId5"/>
          <a:stretch>
            <a:fillRect/>
          </a:stretch>
        </p:blipFill>
        <p:spPr>
          <a:xfrm>
            <a:off x="9514533" y="4609448"/>
            <a:ext cx="2364317" cy="933905"/>
          </a:xfrm>
          <a:prstGeom prst="rect">
            <a:avLst/>
          </a:prstGeom>
        </p:spPr>
      </p:pic>
      <p:pic>
        <p:nvPicPr>
          <p:cNvPr id="37" name="Picture 36">
            <a:extLst>
              <a:ext uri="{FF2B5EF4-FFF2-40B4-BE49-F238E27FC236}">
                <a16:creationId xmlns:a16="http://schemas.microsoft.com/office/drawing/2014/main" id="{9CF4BE86-436E-4578-90F5-A2DE606B271D}"/>
              </a:ext>
            </a:extLst>
          </p:cNvPr>
          <p:cNvPicPr>
            <a:picLocks noChangeAspect="1"/>
          </p:cNvPicPr>
          <p:nvPr/>
        </p:nvPicPr>
        <p:blipFill>
          <a:blip r:embed="rId6"/>
          <a:stretch>
            <a:fillRect/>
          </a:stretch>
        </p:blipFill>
        <p:spPr>
          <a:xfrm>
            <a:off x="9971664" y="5611559"/>
            <a:ext cx="1571439" cy="726663"/>
          </a:xfrm>
          <a:prstGeom prst="rect">
            <a:avLst/>
          </a:prstGeom>
        </p:spPr>
      </p:pic>
      <p:sp>
        <p:nvSpPr>
          <p:cNvPr id="2" name="Title 1">
            <a:extLst>
              <a:ext uri="{FF2B5EF4-FFF2-40B4-BE49-F238E27FC236}">
                <a16:creationId xmlns:a16="http://schemas.microsoft.com/office/drawing/2014/main" id="{12D62EBB-FC6E-4AB7-BBF7-4EEDDCC5F8F2}"/>
              </a:ext>
            </a:extLst>
          </p:cNvPr>
          <p:cNvSpPr>
            <a:spLocks noGrp="1"/>
          </p:cNvSpPr>
          <p:nvPr>
            <p:ph type="title"/>
          </p:nvPr>
        </p:nvSpPr>
        <p:spPr>
          <a:xfrm>
            <a:off x="140886" y="132522"/>
            <a:ext cx="5627745" cy="1381520"/>
          </a:xfrm>
        </p:spPr>
        <p:txBody>
          <a:bodyPr>
            <a:normAutofit fontScale="90000"/>
          </a:bodyPr>
          <a:lstStyle/>
          <a:p>
            <a:br>
              <a:rPr lang="en-TT" sz="1400" b="1" dirty="0"/>
            </a:br>
            <a:r>
              <a:rPr lang="en-TT" sz="2000" b="1" dirty="0"/>
              <a:t>Civil Society Action Programme for the Sustainable Management of the Shared Living Marine Resources of the Caribbean and North Brazil Shelf Large Marine Ecosystem (CLME+ C-SAP), 2018 - 2030</a:t>
            </a:r>
            <a:br>
              <a:rPr lang="en-TT" sz="2000" b="1" dirty="0"/>
            </a:br>
            <a:endParaRPr lang="en-US" sz="2000" b="1" dirty="0"/>
          </a:p>
        </p:txBody>
      </p:sp>
      <p:sp>
        <p:nvSpPr>
          <p:cNvPr id="3" name="Content Placeholder 2">
            <a:extLst>
              <a:ext uri="{FF2B5EF4-FFF2-40B4-BE49-F238E27FC236}">
                <a16:creationId xmlns:a16="http://schemas.microsoft.com/office/drawing/2014/main" id="{FFFF7180-942C-468E-A889-89FB02184FEF}"/>
              </a:ext>
            </a:extLst>
          </p:cNvPr>
          <p:cNvSpPr>
            <a:spLocks noGrp="1"/>
          </p:cNvSpPr>
          <p:nvPr>
            <p:ph idx="1"/>
          </p:nvPr>
        </p:nvSpPr>
        <p:spPr>
          <a:xfrm>
            <a:off x="232229" y="1514042"/>
            <a:ext cx="5454299" cy="4988357"/>
          </a:xfrm>
        </p:spPr>
        <p:txBody>
          <a:bodyPr>
            <a:normAutofit/>
          </a:bodyPr>
          <a:lstStyle/>
          <a:p>
            <a:pPr marL="0" indent="0">
              <a:buNone/>
            </a:pPr>
            <a:r>
              <a:rPr lang="en-TT" sz="1800" b="1" dirty="0">
                <a:solidFill>
                  <a:srgbClr val="FF0000"/>
                </a:solidFill>
              </a:rPr>
              <a:t>Objective and scope:</a:t>
            </a:r>
          </a:p>
          <a:p>
            <a:r>
              <a:rPr lang="en-TT" sz="1800" b="1" dirty="0"/>
              <a:t>to contribute to strengthening the role, participation and ownership of civil society actors in  CLME+ SAP and CLME+ Project implementation  </a:t>
            </a:r>
          </a:p>
          <a:p>
            <a:r>
              <a:rPr lang="en-TT" sz="1800" b="1" dirty="0"/>
              <a:t>give due attention to the three transboundary issues (unsustainable fisheries, pollution and habitat degradation) and two overarching issues (climate and societal change) identified under the CLME TDA and the potential for catalytic effects</a:t>
            </a:r>
          </a:p>
          <a:p>
            <a:pPr marL="0" indent="0">
              <a:buNone/>
            </a:pPr>
            <a:r>
              <a:rPr lang="en-TT" sz="1800" b="1" dirty="0">
                <a:solidFill>
                  <a:srgbClr val="FF0000"/>
                </a:solidFill>
              </a:rPr>
              <a:t>Target civil society actors:</a:t>
            </a:r>
          </a:p>
          <a:p>
            <a:r>
              <a:rPr lang="en-TT" sz="1800" b="1" dirty="0"/>
              <a:t>Formal and informal CSOs at the regional, national and community levels (including environmental, fisherfolk, women and youth groups)</a:t>
            </a:r>
          </a:p>
          <a:p>
            <a:r>
              <a:rPr lang="en-TT" sz="1800" b="1" dirty="0"/>
              <a:t>SMEs which have a role to play and/or are likely         beneficiaries in the achievement of the long-term                   vision for the marine environment in the CLME+                     region</a:t>
            </a:r>
          </a:p>
          <a:p>
            <a:pPr marL="0" indent="0">
              <a:buNone/>
            </a:pPr>
            <a:endParaRPr lang="en-TT" sz="1300" dirty="0"/>
          </a:p>
          <a:p>
            <a:endParaRPr lang="en-TT" sz="1300" dirty="0"/>
          </a:p>
          <a:p>
            <a:endParaRPr lang="en-TT" sz="1300" dirty="0"/>
          </a:p>
          <a:p>
            <a:endParaRPr lang="en-US" sz="1300" dirty="0"/>
          </a:p>
        </p:txBody>
      </p:sp>
    </p:spTree>
    <p:extLst>
      <p:ext uri="{BB962C8B-B14F-4D97-AF65-F5344CB8AC3E}">
        <p14:creationId xmlns:p14="http://schemas.microsoft.com/office/powerpoint/2010/main" val="368188764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9" name="Freeform: Shape 9">
            <a:extLst>
              <a:ext uri="{FF2B5EF4-FFF2-40B4-BE49-F238E27FC236}">
                <a16:creationId xmlns:a16="http://schemas.microsoft.com/office/drawing/2014/main" id="{4F74D28C-3268-4E35-8EE1-D92CB4A85A7D}"/>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BEC14B4-9239-45CF-9F5A-1688D50F923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693" r="19672" b="-1"/>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203093" y="204422"/>
            <a:ext cx="5608493" cy="577456"/>
          </a:xfrm>
        </p:spPr>
        <p:txBody>
          <a:bodyPr>
            <a:normAutofit/>
          </a:bodyPr>
          <a:lstStyle/>
          <a:p>
            <a:r>
              <a:rPr lang="en-US" sz="2800" b="1" dirty="0"/>
              <a:t>Process for development</a:t>
            </a:r>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306910" y="901147"/>
            <a:ext cx="5712308" cy="5857461"/>
          </a:xfrm>
        </p:spPr>
        <p:txBody>
          <a:bodyPr anchor="t">
            <a:normAutofit fontScale="92500"/>
          </a:bodyPr>
          <a:lstStyle/>
          <a:p>
            <a:pPr marL="342900" indent="-342900">
              <a:buFont typeface="+mj-lt"/>
              <a:buAutoNum type="arabicPeriod"/>
            </a:pPr>
            <a:r>
              <a:rPr lang="en-TT" sz="1500" b="1" dirty="0">
                <a:solidFill>
                  <a:schemeClr val="accent2">
                    <a:lumMod val="75000"/>
                  </a:schemeClr>
                </a:solidFill>
              </a:rPr>
              <a:t>Participation and Communication Strategy </a:t>
            </a:r>
            <a:r>
              <a:rPr lang="en-TT" sz="1500" b="1" dirty="0"/>
              <a:t>to guide effective engagement of key stakeholders in development of the CLME+  C-SAP to ensure quality, credibility and usefulness of the Programme as well as to build stakeholder commitment to using it</a:t>
            </a:r>
          </a:p>
          <a:p>
            <a:pPr marL="342900" indent="-342900">
              <a:buFont typeface="+mj-lt"/>
              <a:buAutoNum type="arabicPeriod"/>
            </a:pPr>
            <a:r>
              <a:rPr lang="en-TT" sz="1500" b="1" dirty="0">
                <a:solidFill>
                  <a:schemeClr val="accent2">
                    <a:lumMod val="75000"/>
                  </a:schemeClr>
                </a:solidFill>
              </a:rPr>
              <a:t>Database of CSOs and SMEs </a:t>
            </a:r>
            <a:r>
              <a:rPr lang="en-TT" sz="1500" b="1" dirty="0"/>
              <a:t>which have a role to play and/or are likely beneficiaries in the achievement of the long-term vision of the CLME+ SAP </a:t>
            </a:r>
          </a:p>
          <a:p>
            <a:pPr marL="342900" indent="-342900">
              <a:buFont typeface="+mj-lt"/>
              <a:buAutoNum type="arabicPeriod"/>
            </a:pPr>
            <a:r>
              <a:rPr lang="en-TT" sz="1500" b="1" dirty="0">
                <a:solidFill>
                  <a:schemeClr val="accent2">
                    <a:lumMod val="75000"/>
                  </a:schemeClr>
                </a:solidFill>
              </a:rPr>
              <a:t>Database of existing programmes, projects and initiatives targeting CSOs and SMEs </a:t>
            </a:r>
            <a:r>
              <a:rPr lang="en-TT" sz="1500" b="1" dirty="0"/>
              <a:t>relevant to achieving the overall objectives of the CLME+ SAP, and with replication and scaling-up potential</a:t>
            </a:r>
          </a:p>
          <a:p>
            <a:pPr marL="342900" indent="-342900">
              <a:buFont typeface="+mj-lt"/>
              <a:buAutoNum type="arabicPeriod"/>
            </a:pPr>
            <a:r>
              <a:rPr lang="en-TT" sz="1500" b="1" dirty="0">
                <a:solidFill>
                  <a:schemeClr val="accent2">
                    <a:lumMod val="75000"/>
                  </a:schemeClr>
                </a:solidFill>
              </a:rPr>
              <a:t>Consultations to identify stakeholder priorities under the CLME+ SAP</a:t>
            </a:r>
            <a:r>
              <a:rPr lang="en-TT" sz="1500" b="1" dirty="0"/>
              <a:t> (both in terms of capacity development/empowerment requirements and needs for high-priority on-the-ground actions) </a:t>
            </a:r>
          </a:p>
          <a:p>
            <a:pPr marL="342900" indent="-342900">
              <a:buFont typeface="+mj-lt"/>
              <a:buAutoNum type="arabicPeriod"/>
            </a:pPr>
            <a:r>
              <a:rPr lang="en-TT" sz="1500" b="1" dirty="0"/>
              <a:t>Collaborative </a:t>
            </a:r>
            <a:r>
              <a:rPr lang="en-TT" sz="1500" b="1" dirty="0">
                <a:solidFill>
                  <a:schemeClr val="accent2">
                    <a:lumMod val="75000"/>
                  </a:schemeClr>
                </a:solidFill>
              </a:rPr>
              <a:t>development of the CLME+  C-SAP</a:t>
            </a:r>
          </a:p>
          <a:p>
            <a:pPr marL="342900" indent="-342900">
              <a:buFont typeface="+mj-lt"/>
              <a:buAutoNum type="arabicPeriod"/>
            </a:pPr>
            <a:r>
              <a:rPr lang="en-TT" sz="1500" b="1" dirty="0"/>
              <a:t>Outreach and consultations to </a:t>
            </a:r>
            <a:r>
              <a:rPr lang="en-TT" sz="1500" b="1" dirty="0">
                <a:solidFill>
                  <a:schemeClr val="accent2">
                    <a:lumMod val="75000"/>
                  </a:schemeClr>
                </a:solidFill>
              </a:rPr>
              <a:t>promote formal endorsement of the CLME+ C-SAP </a:t>
            </a:r>
            <a:r>
              <a:rPr lang="en-TT" sz="1500" b="1" dirty="0"/>
              <a:t>by civil society stakeholder groups </a:t>
            </a:r>
          </a:p>
          <a:p>
            <a:pPr marL="342900" indent="-342900">
              <a:buFont typeface="+mj-lt"/>
              <a:buAutoNum type="arabicPeriod"/>
            </a:pPr>
            <a:r>
              <a:rPr lang="en-TT" sz="1500" b="1" dirty="0"/>
              <a:t>Outreach and consultations to </a:t>
            </a:r>
            <a:r>
              <a:rPr lang="en-TT" sz="1500" b="1" dirty="0">
                <a:solidFill>
                  <a:schemeClr val="accent2">
                    <a:lumMod val="75000"/>
                  </a:schemeClr>
                </a:solidFill>
              </a:rPr>
              <a:t>raise awareness and promote use of the C-SAP by end users </a:t>
            </a:r>
            <a:r>
              <a:rPr lang="en-TT" sz="1500" b="1" dirty="0"/>
              <a:t>(e.g. governments and key regional agencies) to guide engagement of civil society in CLME+ SAP implementation.</a:t>
            </a:r>
          </a:p>
          <a:p>
            <a:pPr marL="0" indent="0">
              <a:buNone/>
            </a:pPr>
            <a:endParaRPr lang="en-TT" sz="1500" b="1" dirty="0"/>
          </a:p>
          <a:p>
            <a:pPr marL="0" indent="0">
              <a:buNone/>
            </a:pPr>
            <a:r>
              <a:rPr lang="en-TT" sz="1500" b="1" dirty="0"/>
              <a:t>Link: development of a Small Grant Coordinating Mechanism to support civil society’s contribution to governance and management of the living resources in the CLME+ region</a:t>
            </a:r>
          </a:p>
          <a:p>
            <a:pPr marL="0" indent="0">
              <a:buNone/>
            </a:pPr>
            <a:endParaRPr lang="en-US" sz="1400" dirty="0"/>
          </a:p>
        </p:txBody>
      </p:sp>
    </p:spTree>
    <p:extLst>
      <p:ext uri="{BB962C8B-B14F-4D97-AF65-F5344CB8AC3E}">
        <p14:creationId xmlns:p14="http://schemas.microsoft.com/office/powerpoint/2010/main" val="339806807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55E0753-4831-4635-B88E-01DDFD41514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80" r="11087"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245165" y="153970"/>
            <a:ext cx="5314536" cy="786936"/>
          </a:xfrm>
        </p:spPr>
        <p:txBody>
          <a:bodyPr>
            <a:normAutofit/>
          </a:bodyPr>
          <a:lstStyle/>
          <a:p>
            <a:r>
              <a:rPr lang="en-US" sz="3200" b="1" dirty="0"/>
              <a:t>Users of the CLME+ C-SAP</a:t>
            </a:r>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245166" y="1033671"/>
            <a:ext cx="6337613" cy="5618920"/>
          </a:xfrm>
        </p:spPr>
        <p:txBody>
          <a:bodyPr anchor="t">
            <a:normAutofit/>
          </a:bodyPr>
          <a:lstStyle/>
          <a:p>
            <a:pPr marL="0" indent="0">
              <a:buNone/>
            </a:pPr>
            <a:r>
              <a:rPr lang="en-TT" sz="1400" b="1" dirty="0"/>
              <a:t>The first target audience for the C-SAP will be the regional, national and local CSOs and SMEs who will use the document:</a:t>
            </a:r>
          </a:p>
          <a:p>
            <a:pPr marL="342900" indent="-342900">
              <a:buFont typeface="+mj-lt"/>
              <a:buAutoNum type="arabicPeriod"/>
            </a:pPr>
            <a:r>
              <a:rPr lang="en-TT" sz="1400" b="1" dirty="0"/>
              <a:t>to inform their own strategic programming and guide their advocacy and actions for implementation of priorities under the CLME+ SAP</a:t>
            </a:r>
          </a:p>
          <a:p>
            <a:pPr marL="342900" indent="-342900">
              <a:buFont typeface="+mj-lt"/>
              <a:buAutoNum type="arabicPeriod"/>
            </a:pPr>
            <a:r>
              <a:rPr lang="en-TT" sz="1400" b="1" dirty="0"/>
              <a:t>to support engagement of donors and other partners required to support their work</a:t>
            </a:r>
            <a:r>
              <a:rPr lang="en-TT" sz="1200" b="1" dirty="0"/>
              <a:t>.</a:t>
            </a:r>
          </a:p>
          <a:p>
            <a:pPr marL="0" indent="0">
              <a:buNone/>
            </a:pPr>
            <a:endParaRPr lang="en-TT" sz="1200" b="1" dirty="0"/>
          </a:p>
          <a:p>
            <a:pPr marL="0" indent="0">
              <a:buNone/>
            </a:pPr>
            <a:r>
              <a:rPr lang="en-TT" sz="1400" b="1" dirty="0"/>
              <a:t>Additional target audiences will be key stakeholders who support CSOs and SMEs in implementation of the CLME+ SAP, including:</a:t>
            </a:r>
          </a:p>
          <a:p>
            <a:pPr marL="342900" indent="-342900">
              <a:buFont typeface="+mj-lt"/>
              <a:buAutoNum type="arabicParenR"/>
            </a:pPr>
            <a:r>
              <a:rPr lang="en-TT" sz="1400" b="1" dirty="0">
                <a:solidFill>
                  <a:srgbClr val="C00000"/>
                </a:solidFill>
              </a:rPr>
              <a:t>public sector agencies </a:t>
            </a:r>
            <a:r>
              <a:rPr lang="en-TT" sz="1400" b="1" dirty="0"/>
              <a:t>developing and implementing policies, plans, programmes to address the priorities of the CLME+ SAP</a:t>
            </a:r>
          </a:p>
          <a:p>
            <a:pPr marL="342900" indent="-342900">
              <a:buFont typeface="+mj-lt"/>
              <a:buAutoNum type="arabicParenR"/>
            </a:pPr>
            <a:r>
              <a:rPr lang="en-TT" sz="1400" b="1" dirty="0">
                <a:solidFill>
                  <a:srgbClr val="C00000"/>
                </a:solidFill>
              </a:rPr>
              <a:t>international and regional inter-governmental agencies </a:t>
            </a:r>
            <a:r>
              <a:rPr lang="en-TT" sz="1400" b="1" dirty="0"/>
              <a:t>developing and implementing policies, plans, programmes and projects relevant to the priorities of the CLME+ SAP</a:t>
            </a:r>
          </a:p>
          <a:p>
            <a:pPr marL="342900" indent="-342900">
              <a:buFont typeface="+mj-lt"/>
              <a:buAutoNum type="arabicParenR"/>
            </a:pPr>
            <a:r>
              <a:rPr lang="en-TT" sz="1400" b="1" dirty="0">
                <a:solidFill>
                  <a:srgbClr val="C00000"/>
                </a:solidFill>
              </a:rPr>
              <a:t>international CSOs</a:t>
            </a:r>
            <a:r>
              <a:rPr lang="en-TT" sz="1400" b="1" dirty="0"/>
              <a:t> executing programmes and projects relevant to the priorities of the CLME+ SAP</a:t>
            </a:r>
          </a:p>
          <a:p>
            <a:pPr marL="342900" indent="-342900">
              <a:buFont typeface="+mj-lt"/>
              <a:buAutoNum type="arabicParenR"/>
            </a:pPr>
            <a:r>
              <a:rPr lang="en-TT" sz="1400" b="1" dirty="0">
                <a:solidFill>
                  <a:srgbClr val="C00000"/>
                </a:solidFill>
              </a:rPr>
              <a:t>donors and their intermediaries </a:t>
            </a:r>
            <a:r>
              <a:rPr lang="en-TT" sz="1400" b="1" dirty="0"/>
              <a:t>managing grant programmes for CSOs and SMEs relevant to priorities of the CLME+ SAP</a:t>
            </a:r>
          </a:p>
          <a:p>
            <a:pPr marL="342900" indent="-342900">
              <a:buFont typeface="+mj-lt"/>
              <a:buAutoNum type="arabicParenR"/>
            </a:pPr>
            <a:r>
              <a:rPr lang="en-TT" sz="1400" b="1" dirty="0">
                <a:solidFill>
                  <a:srgbClr val="C00000"/>
                </a:solidFill>
              </a:rPr>
              <a:t>large private sector companies and their associations </a:t>
            </a:r>
            <a:r>
              <a:rPr lang="en-TT" sz="1400" b="1" dirty="0"/>
              <a:t>which operate corporate social responsibility programmes relevant to the priorities of the CLME+ SAP</a:t>
            </a:r>
          </a:p>
          <a:p>
            <a:pPr marL="342900" indent="-342900">
              <a:buFont typeface="+mj-lt"/>
              <a:buAutoNum type="arabicParenR"/>
            </a:pPr>
            <a:r>
              <a:rPr lang="en-TT" sz="1400" b="1" dirty="0">
                <a:solidFill>
                  <a:srgbClr val="C00000"/>
                </a:solidFill>
              </a:rPr>
              <a:t>academia and research institutes </a:t>
            </a:r>
            <a:r>
              <a:rPr lang="en-TT" sz="1400" b="1" dirty="0"/>
              <a:t>conducting research relevant to the priorities of the CLME+ SAP</a:t>
            </a:r>
          </a:p>
          <a:p>
            <a:pPr marL="342900" indent="-342900">
              <a:buFont typeface="+mj-lt"/>
              <a:buAutoNum type="arabicPeriod"/>
            </a:pPr>
            <a:endParaRPr lang="en-TT" sz="700" dirty="0"/>
          </a:p>
          <a:p>
            <a:pPr marL="0" indent="0">
              <a:buNone/>
            </a:pPr>
            <a:endParaRPr lang="en-US" sz="700" dirty="0"/>
          </a:p>
        </p:txBody>
      </p:sp>
    </p:spTree>
    <p:extLst>
      <p:ext uri="{BB962C8B-B14F-4D97-AF65-F5344CB8AC3E}">
        <p14:creationId xmlns:p14="http://schemas.microsoft.com/office/powerpoint/2010/main" val="3419883464"/>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08E89D5E-1885-4160-AC77-CC471DD1D0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3600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50D2BD1-98F9-412D-905B-3A843EF4078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2971800"/>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id="{89D58023-F241-4149-9842-1B1869220884}"/>
              </a:ext>
            </a:extLst>
          </p:cNvPr>
          <p:cNvSpPr>
            <a:spLocks noGrp="1"/>
          </p:cNvSpPr>
          <p:nvPr>
            <p:ph type="title"/>
          </p:nvPr>
        </p:nvSpPr>
        <p:spPr>
          <a:xfrm>
            <a:off x="943277" y="712269"/>
            <a:ext cx="3370998" cy="5502264"/>
          </a:xfrm>
        </p:spPr>
        <p:txBody>
          <a:bodyPr>
            <a:normAutofit/>
          </a:bodyPr>
          <a:lstStyle/>
          <a:p>
            <a:pPr marL="0" indent="0"/>
            <a:br>
              <a:rPr lang="en-TT" b="1" dirty="0">
                <a:solidFill>
                  <a:srgbClr val="FFFFFF"/>
                </a:solidFill>
              </a:rPr>
            </a:br>
            <a:r>
              <a:rPr lang="en-GB" b="1" dirty="0">
                <a:solidFill>
                  <a:srgbClr val="FFFFFF"/>
                </a:solidFill>
              </a:rPr>
              <a:t>Background analysis of the civil society sector and roles played</a:t>
            </a:r>
            <a:br>
              <a:rPr lang="en-US" b="1" dirty="0">
                <a:solidFill>
                  <a:srgbClr val="FFFFFF"/>
                </a:solidFill>
              </a:rPr>
            </a:br>
            <a:endParaRPr lang="en-US" dirty="0">
              <a:solidFill>
                <a:srgbClr val="FFFFFF"/>
              </a:solidFill>
            </a:endParaRPr>
          </a:p>
        </p:txBody>
      </p:sp>
      <p:graphicFrame>
        <p:nvGraphicFramePr>
          <p:cNvPr id="22" name="Content Placeholder 19">
            <a:extLst>
              <a:ext uri="{FF2B5EF4-FFF2-40B4-BE49-F238E27FC236}">
                <a16:creationId xmlns:a16="http://schemas.microsoft.com/office/drawing/2014/main" id="{3BA56FD1-D033-4923-A36C-C072DF418BB7}"/>
              </a:ext>
            </a:extLst>
          </p:cNvPr>
          <p:cNvGraphicFramePr>
            <a:graphicFrameLocks noGrp="1"/>
          </p:cNvGraphicFramePr>
          <p:nvPr>
            <p:ph idx="1"/>
            <p:extLst>
              <p:ext uri="{D42A27DB-BD31-4B8C-83A1-F6EECF244321}">
                <p14:modId xmlns:p14="http://schemas.microsoft.com/office/powerpoint/2010/main" val="2808372307"/>
              </p:ext>
            </p:extLst>
          </p:nvPr>
        </p:nvGraphicFramePr>
        <p:xfrm>
          <a:off x="4817284" y="348343"/>
          <a:ext cx="7127973" cy="6509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14571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6" name="Freeform: Shape 23">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A03F389-3E10-4F08-8816-200E0628222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898" r="14868"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AED32324-038E-445B-AD2E-668E24F46BB7}"/>
              </a:ext>
            </a:extLst>
          </p:cNvPr>
          <p:cNvSpPr>
            <a:spLocks noGrp="1"/>
          </p:cNvSpPr>
          <p:nvPr>
            <p:ph type="title"/>
          </p:nvPr>
        </p:nvSpPr>
        <p:spPr>
          <a:xfrm>
            <a:off x="268515" y="179211"/>
            <a:ext cx="5314536" cy="841206"/>
          </a:xfrm>
        </p:spPr>
        <p:txBody>
          <a:bodyPr>
            <a:normAutofit fontScale="90000"/>
          </a:bodyPr>
          <a:lstStyle/>
          <a:p>
            <a:br>
              <a:rPr lang="en-GB" sz="2800" b="1" dirty="0"/>
            </a:br>
            <a:r>
              <a:rPr lang="en-GB" sz="2800" b="1" dirty="0"/>
              <a:t>Strategies and actions for CSOs and SMEs in CLME+ SAP implementation </a:t>
            </a:r>
            <a:endParaRPr lang="en-US" sz="2800" b="1" dirty="0"/>
          </a:p>
        </p:txBody>
      </p:sp>
      <p:sp>
        <p:nvSpPr>
          <p:cNvPr id="3" name="Content Placeholder 2">
            <a:extLst>
              <a:ext uri="{FF2B5EF4-FFF2-40B4-BE49-F238E27FC236}">
                <a16:creationId xmlns:a16="http://schemas.microsoft.com/office/drawing/2014/main" id="{780C044F-194B-448D-B8AD-A1AA41471090}"/>
              </a:ext>
            </a:extLst>
          </p:cNvPr>
          <p:cNvSpPr>
            <a:spLocks noGrp="1"/>
          </p:cNvSpPr>
          <p:nvPr>
            <p:ph idx="1"/>
          </p:nvPr>
        </p:nvSpPr>
        <p:spPr>
          <a:xfrm>
            <a:off x="268515" y="1274102"/>
            <a:ext cx="6145536" cy="4861655"/>
          </a:xfrm>
        </p:spPr>
        <p:txBody>
          <a:bodyPr anchor="t">
            <a:normAutofit/>
          </a:bodyPr>
          <a:lstStyle/>
          <a:p>
            <a:pPr marL="0" indent="0">
              <a:buNone/>
            </a:pPr>
            <a:r>
              <a:rPr lang="en-TT" sz="2000" b="1" dirty="0"/>
              <a:t>Alignment with the CLME+ SAP</a:t>
            </a:r>
            <a:endParaRPr lang="en-US" sz="2000" b="1" dirty="0"/>
          </a:p>
          <a:p>
            <a:r>
              <a:rPr lang="en-TT" sz="2000" b="1" dirty="0"/>
              <a:t>The strategies and actions in the CLME+ C-SAP are aimed at addressing </a:t>
            </a:r>
            <a:r>
              <a:rPr lang="en-TT" sz="2000" b="1" dirty="0">
                <a:solidFill>
                  <a:schemeClr val="accent2">
                    <a:lumMod val="75000"/>
                  </a:schemeClr>
                </a:solidFill>
              </a:rPr>
              <a:t>unsustainable fisheries, habitat degradation and pollution </a:t>
            </a:r>
            <a:r>
              <a:rPr lang="en-TT" sz="2000" b="1" dirty="0"/>
              <a:t>and </a:t>
            </a:r>
            <a:r>
              <a:rPr lang="en-TT" sz="2000" b="1" dirty="0">
                <a:solidFill>
                  <a:schemeClr val="accent2">
                    <a:lumMod val="75000"/>
                  </a:schemeClr>
                </a:solidFill>
              </a:rPr>
              <a:t>climate and societal change</a:t>
            </a:r>
            <a:r>
              <a:rPr lang="en-TT" sz="2000" b="1" dirty="0"/>
              <a:t>, and their root causes.</a:t>
            </a:r>
          </a:p>
          <a:p>
            <a:pPr marL="0" indent="0">
              <a:buNone/>
            </a:pPr>
            <a:endParaRPr lang="en-TT" sz="2000" b="1" dirty="0"/>
          </a:p>
          <a:p>
            <a:r>
              <a:rPr lang="en-TT" sz="2000" b="1" dirty="0"/>
              <a:t>The CLME+ C-SAP’s Strategies are closely aligned with the long-term </a:t>
            </a:r>
            <a:r>
              <a:rPr lang="en-TT" sz="2000" b="1" dirty="0">
                <a:solidFill>
                  <a:schemeClr val="accent2">
                    <a:lumMod val="75000"/>
                  </a:schemeClr>
                </a:solidFill>
              </a:rPr>
              <a:t>vision</a:t>
            </a:r>
            <a:r>
              <a:rPr lang="en-TT" sz="2000" b="1" dirty="0"/>
              <a:t>, </a:t>
            </a:r>
            <a:r>
              <a:rPr lang="en-TT" sz="2000" b="1" dirty="0">
                <a:solidFill>
                  <a:schemeClr val="accent2">
                    <a:lumMod val="75000"/>
                  </a:schemeClr>
                </a:solidFill>
              </a:rPr>
              <a:t>Ecosystem Quality Objectives</a:t>
            </a:r>
            <a:r>
              <a:rPr lang="en-TT" sz="2000" b="1" dirty="0"/>
              <a:t>, </a:t>
            </a:r>
            <a:r>
              <a:rPr lang="en-TT" sz="2000" b="1" dirty="0">
                <a:solidFill>
                  <a:schemeClr val="accent2">
                    <a:lumMod val="75000"/>
                  </a:schemeClr>
                </a:solidFill>
              </a:rPr>
              <a:t>Societal Benefits Objectives</a:t>
            </a:r>
            <a:r>
              <a:rPr lang="en-TT" sz="2000" b="1" dirty="0"/>
              <a:t> and six </a:t>
            </a:r>
            <a:r>
              <a:rPr lang="en-TT" sz="2000" b="1" dirty="0">
                <a:solidFill>
                  <a:schemeClr val="accent2">
                    <a:lumMod val="75000"/>
                  </a:schemeClr>
                </a:solidFill>
              </a:rPr>
              <a:t>Strategies</a:t>
            </a:r>
            <a:r>
              <a:rPr lang="en-TT" sz="2000" b="1" dirty="0"/>
              <a:t> defined under the CLME+ SAP.  </a:t>
            </a:r>
          </a:p>
          <a:p>
            <a:endParaRPr lang="en-TT" sz="2000" b="1" dirty="0"/>
          </a:p>
          <a:p>
            <a:pPr marL="0" indent="0">
              <a:buNone/>
            </a:pPr>
            <a:r>
              <a:rPr lang="en-TT" sz="2000" b="1" dirty="0"/>
              <a:t>Vision</a:t>
            </a:r>
          </a:p>
          <a:p>
            <a:pPr marL="0" indent="0">
              <a:buNone/>
            </a:pPr>
            <a:r>
              <a:rPr lang="en-TT" sz="2000" b="1" dirty="0"/>
              <a:t>The CLME+ C-SAP shares the vision of the CLME+ SAP.</a:t>
            </a:r>
          </a:p>
          <a:p>
            <a:endParaRPr lang="en-US" sz="1100" dirty="0"/>
          </a:p>
        </p:txBody>
      </p:sp>
    </p:spTree>
    <p:extLst>
      <p:ext uri="{BB962C8B-B14F-4D97-AF65-F5344CB8AC3E}">
        <p14:creationId xmlns:p14="http://schemas.microsoft.com/office/powerpoint/2010/main" val="161523524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TM03457510[[fn=Savon]]</Template>
  <TotalTime>1600</TotalTime>
  <Words>2528</Words>
  <Application>Microsoft Macintosh PowerPoint</Application>
  <PresentationFormat>Widescreen</PresentationFormat>
  <Paragraphs>184</Paragraphs>
  <Slides>22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MS PGothic</vt:lpstr>
      <vt:lpstr>&amp;quot</vt:lpstr>
      <vt:lpstr>Arial</vt:lpstr>
      <vt:lpstr>Avenir Heavy</vt:lpstr>
      <vt:lpstr>Avenir Roman</vt:lpstr>
      <vt:lpstr>Calibri</vt:lpstr>
      <vt:lpstr>Calibri Light</vt:lpstr>
      <vt:lpstr>Times New Roman</vt:lpstr>
      <vt:lpstr>Wingdings</vt:lpstr>
      <vt:lpstr>Office Theme</vt:lpstr>
      <vt:lpstr>PowerPoint Presentation</vt:lpstr>
      <vt:lpstr>Background: need</vt:lpstr>
      <vt:lpstr>Background: initiative</vt:lpstr>
      <vt:lpstr>Regional Workshop for Development of the Civil Society Action Programme (CLME+ C-SAP)</vt:lpstr>
      <vt:lpstr> Civil Society Action Programme for the Sustainable Management of the Shared Living Marine Resources of the Caribbean and North Brazil Shelf Large Marine Ecosystem (CLME+ C-SAP), 2018 - 2030 </vt:lpstr>
      <vt:lpstr>Process for development</vt:lpstr>
      <vt:lpstr>Users of the CLME+ C-SAP</vt:lpstr>
      <vt:lpstr> Background analysis of the civil society sector and roles played </vt:lpstr>
      <vt:lpstr> Strategies and actions for CSOs and SMEs in CLME+ SAP implementation </vt:lpstr>
      <vt:lpstr>Strategies and actions for CSOs and SMEs in CLME+ SAP implementation  </vt:lpstr>
      <vt:lpstr>Eight Strategies for the CLME+ C-SAP are: </vt:lpstr>
      <vt:lpstr>PowerPoint Presentation</vt:lpstr>
      <vt:lpstr>Capacity needs of civil society </vt:lpstr>
      <vt:lpstr>Examples of needed  technical,  participatory  and  organisational  capacities  of  CSOs  and  SMEs  in  the   CLME+  region  to  facilitate  CLME+  SAP  implementation  </vt:lpstr>
      <vt:lpstr>Capacity building strategy - Context  </vt:lpstr>
      <vt:lpstr>Capacity building strategy  - Setting priorities  </vt:lpstr>
      <vt:lpstr>Capacity building strategy  - Setting priorities  cont’d…</vt:lpstr>
      <vt:lpstr>Capacity building strategy  - using a combination of methods </vt:lpstr>
      <vt:lpstr> Strengthening the enabling environment to support civil society  contribution to implementation of the CLME+ SAP Strategies  </vt:lpstr>
      <vt:lpstr>PowerPoint Presentation</vt:lpstr>
      <vt:lpstr>Next steps to develop the  CLME+ C-SAP document</vt:lpstr>
      <vt:lpstr>PowerPoint Presentation</vt:lpstr>
    </vt:vector>
  </TitlesOfParts>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Melanie Andrews</dc:creator>
  <cp:lastModifiedBy>Soporte Operadora Ming</cp:lastModifiedBy>
  <cp:revision>195</cp:revision>
  <dcterms:created xsi:type="dcterms:W3CDTF">2018-05-02T18:53:42Z</dcterms:created>
  <dcterms:modified xsi:type="dcterms:W3CDTF">2018-06-15T21:37:57Z</dcterms:modified>
</cp:coreProperties>
</file>