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2"/>
  </p:handoutMasterIdLst>
  <p:sldIdLst>
    <p:sldId id="256" r:id="rId2"/>
    <p:sldId id="258" r:id="rId3"/>
    <p:sldId id="262" r:id="rId4"/>
    <p:sldId id="263" r:id="rId5"/>
    <p:sldId id="264" r:id="rId6"/>
    <p:sldId id="265" r:id="rId7"/>
    <p:sldId id="267" r:id="rId8"/>
    <p:sldId id="268" r:id="rId9"/>
    <p:sldId id="269"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8" autoAdjust="0"/>
    <p:restoredTop sz="94664"/>
  </p:normalViewPr>
  <p:slideViewPr>
    <p:cSldViewPr snapToGrid="0" snapToObjects="1">
      <p:cViewPr varScale="1">
        <p:scale>
          <a:sx n="94" d="100"/>
          <a:sy n="94" d="100"/>
        </p:scale>
        <p:origin x="232" y="720"/>
      </p:cViewPr>
      <p:guideLst/>
    </p:cSldViewPr>
  </p:slideViewPr>
  <p:notesTextViewPr>
    <p:cViewPr>
      <p:scale>
        <a:sx n="1" d="1"/>
        <a:sy n="1" d="1"/>
      </p:scale>
      <p:origin x="0" y="0"/>
    </p:cViewPr>
  </p:notesTextViewPr>
  <p:notesViewPr>
    <p:cSldViewPr snapToGrid="0" snapToObjects="1">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88D2C-0A38-44DD-AC8F-48E13B6F0C76}" type="datetimeFigureOut">
              <a:rPr lang="en-US" smtClean="0"/>
              <a:t>6/12/18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B6D8E4-687F-470A-9FFA-E77580C95F05}" type="slidenum">
              <a:rPr lang="en-US" smtClean="0"/>
              <a:t>‹#›</a:t>
            </a:fld>
            <a:endParaRPr lang="en-US"/>
          </a:p>
        </p:txBody>
      </p:sp>
    </p:spTree>
    <p:extLst>
      <p:ext uri="{BB962C8B-B14F-4D97-AF65-F5344CB8AC3E}">
        <p14:creationId xmlns:p14="http://schemas.microsoft.com/office/powerpoint/2010/main" val="40038057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310739-51A8-8D47-845D-9DF31EA409FA}"/>
              </a:ext>
            </a:extLst>
          </p:cNvPr>
          <p:cNvSpPr>
            <a:spLocks noChangeArrowheads="1"/>
          </p:cNvSpPr>
          <p:nvPr userDrawn="1"/>
        </p:nvSpPr>
        <p:spPr bwMode="auto">
          <a:xfrm>
            <a:off x="6815471" y="409834"/>
            <a:ext cx="5376530" cy="404345"/>
          </a:xfrm>
          <a:prstGeom prst="rect">
            <a:avLst/>
          </a:prstGeom>
          <a:solidFill>
            <a:srgbClr val="0095D5"/>
          </a:solidFill>
          <a:ln>
            <a:noFill/>
          </a:ln>
          <a:effectLst/>
        </p:spPr>
        <p:txBody>
          <a:bodyPr anchor="ctr"/>
          <a:lstStyle/>
          <a:p>
            <a:pPr algn="ctr" eaLnBrk="1" hangingPunct="1"/>
            <a:endParaRPr lang="en-US" altLang="en-US">
              <a:solidFill>
                <a:srgbClr val="FFFFFF"/>
              </a:solidFill>
              <a:ea typeface="MS PGothic" charset="-128"/>
            </a:endParaRPr>
          </a:p>
        </p:txBody>
      </p:sp>
      <p:sp>
        <p:nvSpPr>
          <p:cNvPr id="5" name="Picture Placeholder 18">
            <a:extLst>
              <a:ext uri="{FF2B5EF4-FFF2-40B4-BE49-F238E27FC236}">
                <a16:creationId xmlns:a16="http://schemas.microsoft.com/office/drawing/2014/main" id="{8679835E-15F6-334F-930F-9910F3EB91BC}"/>
              </a:ext>
            </a:extLst>
          </p:cNvPr>
          <p:cNvSpPr>
            <a:spLocks noGrp="1"/>
          </p:cNvSpPr>
          <p:nvPr>
            <p:ph type="pic" sz="quarter" idx="10"/>
          </p:nvPr>
        </p:nvSpPr>
        <p:spPr>
          <a:xfrm>
            <a:off x="-25307" y="1495426"/>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Tree>
    <p:extLst>
      <p:ext uri="{BB962C8B-B14F-4D97-AF65-F5344CB8AC3E}">
        <p14:creationId xmlns:p14="http://schemas.microsoft.com/office/powerpoint/2010/main" val="359310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FDB57E7-B7B1-F343-A638-B13B331C9B87}"/>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8" name="Picture 7">
            <a:extLst>
              <a:ext uri="{FF2B5EF4-FFF2-40B4-BE49-F238E27FC236}">
                <a16:creationId xmlns:a16="http://schemas.microsoft.com/office/drawing/2014/main" id="{2517F882-E718-7C43-8D36-EDCFF86990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ED47C10-F45A-5E4A-9021-EECD23BE3EA7}"/>
              </a:ext>
            </a:extLst>
          </p:cNvPr>
          <p:cNvSpPr>
            <a:spLocks noChangeArrowheads="1"/>
          </p:cNvSpPr>
          <p:nvPr userDrawn="1"/>
        </p:nvSpPr>
        <p:spPr bwMode="auto">
          <a:xfrm>
            <a:off x="7256745" y="409829"/>
            <a:ext cx="4935255" cy="181188"/>
          </a:xfrm>
          <a:prstGeom prst="rect">
            <a:avLst/>
          </a:prstGeom>
          <a:solidFill>
            <a:srgbClr val="0095D5"/>
          </a:solidFill>
          <a:ln>
            <a:noFill/>
          </a:ln>
          <a:effectLst/>
        </p:spPr>
        <p:txBody>
          <a:bodyPr anchor="ctr"/>
          <a:lstStyle/>
          <a:p>
            <a:pPr algn="ctr" eaLnBrk="1" hangingPunct="1"/>
            <a:endParaRPr lang="en-US" altLang="en-US">
              <a:solidFill>
                <a:srgbClr val="FFFFFF"/>
              </a:solidFill>
              <a:ea typeface="MS PGothic" charset="-128"/>
            </a:endParaRPr>
          </a:p>
        </p:txBody>
      </p:sp>
      <p:sp>
        <p:nvSpPr>
          <p:cNvPr id="10" name="Picture Placeholder 18">
            <a:extLst>
              <a:ext uri="{FF2B5EF4-FFF2-40B4-BE49-F238E27FC236}">
                <a16:creationId xmlns:a16="http://schemas.microsoft.com/office/drawing/2014/main" id="{09EFD8A5-8333-FB47-B8E3-E4914649608C}"/>
              </a:ext>
            </a:extLst>
          </p:cNvPr>
          <p:cNvSpPr>
            <a:spLocks noGrp="1"/>
          </p:cNvSpPr>
          <p:nvPr>
            <p:ph type="pic" sz="quarter" idx="10"/>
          </p:nvPr>
        </p:nvSpPr>
        <p:spPr>
          <a:xfrm>
            <a:off x="2066948" y="1865312"/>
            <a:ext cx="3244032" cy="3245852"/>
          </a:xfrm>
          <a:prstGeom prst="ellipse">
            <a:avLst/>
          </a:prstGeom>
        </p:spPr>
        <p:txBody>
          <a:bodyPr/>
          <a:lstStyle>
            <a:lvl1pPr marL="0" indent="0" algn="ctr">
              <a:buNone/>
              <a:defRPr sz="1400" b="0" i="0">
                <a:solidFill>
                  <a:schemeClr val="bg1">
                    <a:lumMod val="65000"/>
                  </a:schemeClr>
                </a:solidFill>
                <a:latin typeface="Avenir Medium" charset="0"/>
                <a:ea typeface="Avenir Medium" charset="0"/>
                <a:cs typeface="Avenir Medium" charset="0"/>
              </a:defRPr>
            </a:lvl1pPr>
          </a:lstStyle>
          <a:p>
            <a:pPr lvl="0"/>
            <a:r>
              <a:rPr lang="en-US" noProof="0" dirty="0"/>
              <a:t>Drag picture to placeholder or click icon to add</a:t>
            </a:r>
          </a:p>
        </p:txBody>
      </p:sp>
      <p:sp>
        <p:nvSpPr>
          <p:cNvPr id="11" name="Text Placeholder 2">
            <a:extLst>
              <a:ext uri="{FF2B5EF4-FFF2-40B4-BE49-F238E27FC236}">
                <a16:creationId xmlns:a16="http://schemas.microsoft.com/office/drawing/2014/main" id="{76ACF5AE-857A-E645-B0A9-2D6FA6E8CE11}"/>
              </a:ext>
            </a:extLst>
          </p:cNvPr>
          <p:cNvSpPr>
            <a:spLocks noGrp="1"/>
          </p:cNvSpPr>
          <p:nvPr>
            <p:ph type="body" sz="quarter" idx="11" hasCustomPrompt="1"/>
          </p:nvPr>
        </p:nvSpPr>
        <p:spPr>
          <a:xfrm>
            <a:off x="5674943"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0095D4"/>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0095D4"/>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0095D4"/>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61059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0831056-D3B5-D744-AB93-D5DDEBB7D9F2}"/>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8" name="Picture 7">
            <a:extLst>
              <a:ext uri="{FF2B5EF4-FFF2-40B4-BE49-F238E27FC236}">
                <a16:creationId xmlns:a16="http://schemas.microsoft.com/office/drawing/2014/main" id="{F32197F7-FB9A-4A4F-89E8-103A340605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3C6B588-6D3A-CC4F-BCA7-DB6AF43F4500}"/>
              </a:ext>
            </a:extLst>
          </p:cNvPr>
          <p:cNvSpPr>
            <a:spLocks noChangeArrowheads="1"/>
          </p:cNvSpPr>
          <p:nvPr userDrawn="1"/>
        </p:nvSpPr>
        <p:spPr bwMode="auto">
          <a:xfrm>
            <a:off x="7256745" y="409829"/>
            <a:ext cx="4935255" cy="181188"/>
          </a:xfrm>
          <a:prstGeom prst="rect">
            <a:avLst/>
          </a:prstGeom>
          <a:solidFill>
            <a:srgbClr val="0095D5"/>
          </a:solidFill>
          <a:ln>
            <a:noFill/>
          </a:ln>
          <a:effectLst/>
        </p:spPr>
        <p:txBody>
          <a:bodyPr anchor="ctr"/>
          <a:lstStyle/>
          <a:p>
            <a:pPr algn="ctr" eaLnBrk="1" hangingPunct="1"/>
            <a:endParaRPr lang="en-US" altLang="en-US">
              <a:solidFill>
                <a:srgbClr val="FFFFFF"/>
              </a:solidFill>
              <a:ea typeface="MS PGothic" charset="-128"/>
            </a:endParaRPr>
          </a:p>
        </p:txBody>
      </p:sp>
      <p:sp>
        <p:nvSpPr>
          <p:cNvPr id="10" name="Text Placeholder 2">
            <a:extLst>
              <a:ext uri="{FF2B5EF4-FFF2-40B4-BE49-F238E27FC236}">
                <a16:creationId xmlns:a16="http://schemas.microsoft.com/office/drawing/2014/main" id="{2EBB7E33-446C-634C-A8E5-8126D71BBA45}"/>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0095D4"/>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0095D4"/>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0095D4"/>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92217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3141C7EE-9F01-DE42-950E-9C46453B177A}"/>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9" name="Picture 8">
            <a:extLst>
              <a:ext uri="{FF2B5EF4-FFF2-40B4-BE49-F238E27FC236}">
                <a16:creationId xmlns:a16="http://schemas.microsoft.com/office/drawing/2014/main" id="{4086D1F2-8035-B547-A7AB-F3BC6EB9D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4BFC060-F375-5348-A90C-7D04042E7C2E}"/>
              </a:ext>
            </a:extLst>
          </p:cNvPr>
          <p:cNvSpPr>
            <a:spLocks noChangeArrowheads="1"/>
          </p:cNvSpPr>
          <p:nvPr userDrawn="1"/>
        </p:nvSpPr>
        <p:spPr bwMode="auto">
          <a:xfrm>
            <a:off x="7256745" y="409829"/>
            <a:ext cx="4935255" cy="181188"/>
          </a:xfrm>
          <a:prstGeom prst="rect">
            <a:avLst/>
          </a:prstGeom>
          <a:solidFill>
            <a:srgbClr val="0095D5"/>
          </a:solidFill>
          <a:ln>
            <a:noFill/>
          </a:ln>
          <a:effectLst/>
        </p:spPr>
        <p:txBody>
          <a:bodyPr anchor="ctr"/>
          <a:lstStyle/>
          <a:p>
            <a:pPr algn="ctr" eaLnBrk="1" hangingPunct="1"/>
            <a:endParaRPr lang="en-US" altLang="en-US">
              <a:solidFill>
                <a:srgbClr val="FFFFFF"/>
              </a:solidFill>
              <a:ea typeface="MS PGothic" charset="-128"/>
            </a:endParaRPr>
          </a:p>
        </p:txBody>
      </p:sp>
      <p:sp>
        <p:nvSpPr>
          <p:cNvPr id="11" name="Picture Placeholder 18">
            <a:extLst>
              <a:ext uri="{FF2B5EF4-FFF2-40B4-BE49-F238E27FC236}">
                <a16:creationId xmlns:a16="http://schemas.microsoft.com/office/drawing/2014/main" id="{7C897A01-4901-1040-8DB9-AF64388807FF}"/>
              </a:ext>
            </a:extLst>
          </p:cNvPr>
          <p:cNvSpPr>
            <a:spLocks noGrp="1" noChangeAspect="1"/>
          </p:cNvSpPr>
          <p:nvPr>
            <p:ph type="pic" sz="quarter" idx="10"/>
          </p:nvPr>
        </p:nvSpPr>
        <p:spPr>
          <a:xfrm>
            <a:off x="1598125" y="1744891"/>
            <a:ext cx="2700000" cy="2701515"/>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2" name="Picture Placeholder 18">
            <a:extLst>
              <a:ext uri="{FF2B5EF4-FFF2-40B4-BE49-F238E27FC236}">
                <a16:creationId xmlns:a16="http://schemas.microsoft.com/office/drawing/2014/main" id="{36AC0FC1-56AF-5B49-8B36-49F33DD1DC42}"/>
              </a:ext>
            </a:extLst>
          </p:cNvPr>
          <p:cNvSpPr>
            <a:spLocks noGrp="1" noChangeAspect="1"/>
          </p:cNvSpPr>
          <p:nvPr>
            <p:ph type="pic" sz="quarter" idx="11"/>
          </p:nvPr>
        </p:nvSpPr>
        <p:spPr>
          <a:xfrm>
            <a:off x="4545547" y="1744891"/>
            <a:ext cx="2700000" cy="2700000"/>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3" name="Picture Placeholder 18">
            <a:extLst>
              <a:ext uri="{FF2B5EF4-FFF2-40B4-BE49-F238E27FC236}">
                <a16:creationId xmlns:a16="http://schemas.microsoft.com/office/drawing/2014/main" id="{CCB69B36-99EE-3C40-BB46-E6387AED8E89}"/>
              </a:ext>
            </a:extLst>
          </p:cNvPr>
          <p:cNvSpPr>
            <a:spLocks noGrp="1" noChangeAspect="1"/>
          </p:cNvSpPr>
          <p:nvPr>
            <p:ph type="pic" sz="quarter" idx="12"/>
          </p:nvPr>
        </p:nvSpPr>
        <p:spPr>
          <a:xfrm>
            <a:off x="7492968" y="1744891"/>
            <a:ext cx="2700000" cy="2700000"/>
          </a:xfrm>
          <a:prstGeom prst="ellipse">
            <a:avLst/>
          </a:prstGeom>
        </p:spPr>
        <p:txBody>
          <a:bodyPr/>
          <a:lstStyle>
            <a:lvl1pPr marL="0" indent="0" algn="ctr">
              <a:buNone/>
              <a:defRPr lang="en-US" sz="2000" kern="1200" noProof="0" dirty="0">
                <a:solidFill>
                  <a:schemeClr val="bg1">
                    <a:lumMod val="50000"/>
                  </a:schemeClr>
                </a:solidFill>
                <a:latin typeface="+mn-lt"/>
                <a:ea typeface="MS PGothic" panose="020B0600070205080204" pitchFamily="34" charset="-128"/>
                <a:cs typeface="MS PGothic" charset="0"/>
              </a:defRPr>
            </a:lvl1pPr>
          </a:lstStyle>
          <a:p>
            <a:pPr lvl="0"/>
            <a:r>
              <a:rPr lang="en-US" noProof="0" dirty="0"/>
              <a:t>Drag picture to placeholder or click icon to add</a:t>
            </a:r>
          </a:p>
        </p:txBody>
      </p:sp>
      <p:sp>
        <p:nvSpPr>
          <p:cNvPr id="14" name="Text Placeholder 38">
            <a:extLst>
              <a:ext uri="{FF2B5EF4-FFF2-40B4-BE49-F238E27FC236}">
                <a16:creationId xmlns:a16="http://schemas.microsoft.com/office/drawing/2014/main" id="{E06BEDE1-A31A-904A-938D-C8B1FD0CB1D6}"/>
              </a:ext>
            </a:extLst>
          </p:cNvPr>
          <p:cNvSpPr>
            <a:spLocks noGrp="1"/>
          </p:cNvSpPr>
          <p:nvPr>
            <p:ph type="body" sz="quarter" idx="19" hasCustomPrompt="1"/>
          </p:nvPr>
        </p:nvSpPr>
        <p:spPr>
          <a:xfrm>
            <a:off x="1598125"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8">
            <a:extLst>
              <a:ext uri="{FF2B5EF4-FFF2-40B4-BE49-F238E27FC236}">
                <a16:creationId xmlns:a16="http://schemas.microsoft.com/office/drawing/2014/main" id="{0D1DFE34-B34A-9C43-BF22-776812BCAFEA}"/>
              </a:ext>
            </a:extLst>
          </p:cNvPr>
          <p:cNvSpPr>
            <a:spLocks noGrp="1"/>
          </p:cNvSpPr>
          <p:nvPr>
            <p:ph type="body" sz="quarter" idx="20" hasCustomPrompt="1"/>
          </p:nvPr>
        </p:nvSpPr>
        <p:spPr>
          <a:xfrm>
            <a:off x="4545547"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8">
            <a:extLst>
              <a:ext uri="{FF2B5EF4-FFF2-40B4-BE49-F238E27FC236}">
                <a16:creationId xmlns:a16="http://schemas.microsoft.com/office/drawing/2014/main" id="{D7F233D6-4BD4-A948-B67F-C503883A429B}"/>
              </a:ext>
            </a:extLst>
          </p:cNvPr>
          <p:cNvSpPr>
            <a:spLocks noGrp="1"/>
          </p:cNvSpPr>
          <p:nvPr>
            <p:ph type="body" sz="quarter" idx="21" hasCustomPrompt="1"/>
          </p:nvPr>
        </p:nvSpPr>
        <p:spPr>
          <a:xfrm>
            <a:off x="7492968"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432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61E6CF-CD7F-DE4B-9038-5157FE1D60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id="{F89FF74B-8530-6243-A487-DE163C2C6B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4F265DB9-1E2D-E14A-8325-A8BC6C6724AF}"/>
              </a:ext>
            </a:extLst>
          </p:cNvPr>
          <p:cNvSpPr>
            <a:spLocks noChangeArrowheads="1"/>
          </p:cNvSpPr>
          <p:nvPr userDrawn="1"/>
        </p:nvSpPr>
        <p:spPr bwMode="auto">
          <a:xfrm>
            <a:off x="7256745" y="409829"/>
            <a:ext cx="4935255" cy="181188"/>
          </a:xfrm>
          <a:prstGeom prst="rect">
            <a:avLst/>
          </a:prstGeom>
          <a:solidFill>
            <a:srgbClr val="0095D5"/>
          </a:solidFill>
          <a:ln>
            <a:noFill/>
          </a:ln>
          <a:effectLst/>
        </p:spPr>
        <p:txBody>
          <a:bodyPr anchor="ctr"/>
          <a:lstStyle/>
          <a:p>
            <a:pPr algn="ctr" eaLnBrk="1" hangingPunct="1"/>
            <a:endParaRPr lang="en-US" altLang="en-US">
              <a:solidFill>
                <a:srgbClr val="FFFFFF"/>
              </a:solidFill>
              <a:ea typeface="MS PGothic" charset="-128"/>
            </a:endParaRPr>
          </a:p>
        </p:txBody>
      </p:sp>
      <p:sp>
        <p:nvSpPr>
          <p:cNvPr id="13" name="Table Placeholder 3">
            <a:extLst>
              <a:ext uri="{FF2B5EF4-FFF2-40B4-BE49-F238E27FC236}">
                <a16:creationId xmlns:a16="http://schemas.microsoft.com/office/drawing/2014/main" id="{27AD3C81-31F9-D244-BFEF-379C33ADC020}"/>
              </a:ext>
            </a:extLst>
          </p:cNvPr>
          <p:cNvSpPr>
            <a:spLocks noGrp="1"/>
          </p:cNvSpPr>
          <p:nvPr>
            <p:ph type="tbl" sz="quarter" idx="10"/>
          </p:nvPr>
        </p:nvSpPr>
        <p:spPr>
          <a:xfrm>
            <a:off x="2066224" y="1865312"/>
            <a:ext cx="3494424" cy="3245852"/>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lvl1pPr marL="0" indent="0" algn="ctr">
              <a:buNone/>
              <a:defRPr sz="2000">
                <a:solidFill>
                  <a:schemeClr val="bg1">
                    <a:lumMod val="50000"/>
                  </a:schemeClr>
                </a:solidFill>
                <a:latin typeface="Avenir Book" charset="0"/>
                <a:ea typeface="Avenir Book" charset="0"/>
                <a:cs typeface="Avenir Book" charset="0"/>
              </a:defRPr>
            </a:lvl1pPr>
          </a:lstStyle>
          <a:p>
            <a:pPr lvl="0"/>
            <a:r>
              <a:rPr lang="en-US" noProof="0" dirty="0"/>
              <a:t>Click icon to add table</a:t>
            </a:r>
          </a:p>
        </p:txBody>
      </p:sp>
      <p:sp>
        <p:nvSpPr>
          <p:cNvPr id="14" name="Text Placeholder 2">
            <a:extLst>
              <a:ext uri="{FF2B5EF4-FFF2-40B4-BE49-F238E27FC236}">
                <a16:creationId xmlns:a16="http://schemas.microsoft.com/office/drawing/2014/main" id="{EBFACEFB-0B0A-0E4B-A2E8-671A21B9E6F8}"/>
              </a:ext>
            </a:extLst>
          </p:cNvPr>
          <p:cNvSpPr>
            <a:spLocks noGrp="1"/>
          </p:cNvSpPr>
          <p:nvPr>
            <p:ph type="body" sz="quarter" idx="11" hasCustomPrompt="1"/>
          </p:nvPr>
        </p:nvSpPr>
        <p:spPr>
          <a:xfrm>
            <a:off x="5674943"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0095D4"/>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0095D4"/>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0095D4"/>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187102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id="{F5F86B2E-9812-F440-B997-DAC5D1F6F97F}"/>
              </a:ext>
            </a:extLst>
          </p:cNvPr>
          <p:cNvSpPr>
            <a:spLocks noGrp="1"/>
          </p:cNvSpPr>
          <p:nvPr>
            <p:ph type="pic" sz="quarter" idx="10"/>
          </p:nvPr>
        </p:nvSpPr>
        <p:spPr>
          <a:xfrm>
            <a:off x="-25307" y="1495426"/>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8" name="Text Placeholder 2">
            <a:extLst>
              <a:ext uri="{FF2B5EF4-FFF2-40B4-BE49-F238E27FC236}">
                <a16:creationId xmlns:a16="http://schemas.microsoft.com/office/drawing/2014/main" id="{5FD951A0-7387-7B4A-AA0A-DF673F18D754}"/>
              </a:ext>
            </a:extLst>
          </p:cNvPr>
          <p:cNvSpPr>
            <a:spLocks noGrp="1"/>
          </p:cNvSpPr>
          <p:nvPr>
            <p:ph type="body" sz="quarter" idx="11"/>
          </p:nvPr>
        </p:nvSpPr>
        <p:spPr>
          <a:xfrm>
            <a:off x="-41968" y="2232000"/>
            <a:ext cx="12230086" cy="1479550"/>
          </a:xfrm>
          <a:prstGeom prst="rect">
            <a:avLst/>
          </a:prstGeom>
          <a:solidFill>
            <a:srgbClr val="0095D5"/>
          </a:solidFill>
          <a:ln>
            <a:solidFill>
              <a:srgbClr val="ED9C21"/>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37BADCA2-87D0-A549-82FF-00BABCF95795}"/>
              </a:ext>
            </a:extLst>
          </p:cNvPr>
          <p:cNvSpPr>
            <a:spLocks noChangeArrowheads="1"/>
          </p:cNvSpPr>
          <p:nvPr userDrawn="1"/>
        </p:nvSpPr>
        <p:spPr bwMode="auto">
          <a:xfrm>
            <a:off x="6815471" y="409834"/>
            <a:ext cx="5376530" cy="404345"/>
          </a:xfrm>
          <a:prstGeom prst="rect">
            <a:avLst/>
          </a:prstGeom>
          <a:solidFill>
            <a:srgbClr val="0095D5"/>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25959498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538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CF758B5C-6610-694D-AB8B-463A50F49A70}"/>
              </a:ext>
            </a:extLst>
          </p:cNvPr>
          <p:cNvPicPr>
            <a:picLocks noGrp="1" noChangeAspect="1"/>
          </p:cNvPicPr>
          <p:nvPr>
            <p:ph type="pic" sz="quarter" idx="10"/>
          </p:nvPr>
        </p:nvPicPr>
        <p:blipFill>
          <a:blip r:embed="rId2"/>
          <a:srcRect t="20256" b="20256"/>
          <a:stretch>
            <a:fillRect/>
          </a:stretch>
        </p:blipFill>
        <p:spPr/>
      </p:pic>
      <p:sp>
        <p:nvSpPr>
          <p:cNvPr id="4" name="Freeform 3">
            <a:extLst>
              <a:ext uri="{FF2B5EF4-FFF2-40B4-BE49-F238E27FC236}">
                <a16:creationId xmlns:a16="http://schemas.microsoft.com/office/drawing/2014/main" id="{F7B1157A-CF1E-6747-ADA6-89B67C6C107C}"/>
              </a:ext>
            </a:extLst>
          </p:cNvPr>
          <p:cNvSpPr>
            <a:spLocks noChangeArrowheads="1"/>
          </p:cNvSpPr>
          <p:nvPr/>
        </p:nvSpPr>
        <p:spPr bwMode="auto">
          <a:xfrm>
            <a:off x="0" y="5630863"/>
            <a:ext cx="12192001"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w="50800">
            <a:solidFill>
              <a:schemeClr val="bg1"/>
            </a:solidFill>
          </a:ln>
          <a:effectLst/>
        </p:spPr>
        <p:txBody>
          <a:bodyPr wrap="none" anchor="ctr"/>
          <a:lstStyle/>
          <a:p>
            <a:pPr>
              <a:defRPr/>
            </a:pPr>
            <a:endParaRPr lang="en-US">
              <a:ea typeface="MS PGothic" charset="0"/>
              <a:cs typeface="MS PGothic" charset="0"/>
            </a:endParaRPr>
          </a:p>
        </p:txBody>
      </p:sp>
      <p:pic>
        <p:nvPicPr>
          <p:cNvPr id="5" name="Picture 4">
            <a:extLst>
              <a:ext uri="{FF2B5EF4-FFF2-40B4-BE49-F238E27FC236}">
                <a16:creationId xmlns:a16="http://schemas.microsoft.com/office/drawing/2014/main" id="{EF763631-D78F-A243-BCB0-BF2FEE2383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988"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C4A8C9A-5774-D14A-BA6B-730DFEB4E4C6}"/>
              </a:ext>
            </a:extLst>
          </p:cNvPr>
          <p:cNvSpPr txBox="1"/>
          <p:nvPr/>
        </p:nvSpPr>
        <p:spPr bwMode="auto">
          <a:xfrm>
            <a:off x="3259221" y="6506838"/>
            <a:ext cx="7179747" cy="238527"/>
          </a:xfrm>
          <a:prstGeom prst="rect">
            <a:avLst/>
          </a:prstGeom>
          <a:noFill/>
        </p:spPr>
        <p:txBody>
          <a:bodyPr wrap="square">
            <a:spAutoFit/>
          </a:bodyPr>
          <a:lstStyle/>
          <a:p>
            <a:pPr>
              <a:defRPr/>
            </a:pPr>
            <a:r>
              <a:rPr lang="es-CO" sz="925" b="1" i="1" dirty="0" err="1">
                <a:solidFill>
                  <a:schemeClr val="tx1">
                    <a:lumMod val="50000"/>
                    <a:lumOff val="50000"/>
                  </a:schemeClr>
                </a:solidFill>
                <a:latin typeface="Avenir Heavy" charset="0"/>
                <a:ea typeface="Avenir Heavy" charset="0"/>
                <a:cs typeface="Avenir Heavy" charset="0"/>
              </a:rPr>
              <a:t>Catalyzing</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implementation</a:t>
            </a:r>
            <a:r>
              <a:rPr lang="es-CO" sz="925" b="1" i="1" dirty="0">
                <a:solidFill>
                  <a:schemeClr val="tx1">
                    <a:lumMod val="50000"/>
                    <a:lumOff val="50000"/>
                  </a:schemeClr>
                </a:solidFill>
                <a:latin typeface="Avenir Heavy" charset="0"/>
                <a:ea typeface="Avenir Heavy" charset="0"/>
                <a:cs typeface="Avenir Heavy" charset="0"/>
              </a:rPr>
              <a:t> of the </a:t>
            </a:r>
            <a:r>
              <a:rPr lang="es-CO" sz="925" b="1" i="1" dirty="0" err="1">
                <a:solidFill>
                  <a:schemeClr val="tx1">
                    <a:lumMod val="50000"/>
                    <a:lumOff val="50000"/>
                  </a:schemeClr>
                </a:solidFill>
                <a:latin typeface="Avenir Heavy" charset="0"/>
                <a:ea typeface="Avenir Heavy" charset="0"/>
                <a:cs typeface="Avenir Heavy" charset="0"/>
              </a:rPr>
              <a:t>Strategic</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Action</a:t>
            </a:r>
            <a:r>
              <a:rPr lang="es-CO" sz="925" b="1" i="1" dirty="0">
                <a:solidFill>
                  <a:schemeClr val="tx1">
                    <a:lumMod val="50000"/>
                    <a:lumOff val="50000"/>
                  </a:schemeClr>
                </a:solidFill>
                <a:latin typeface="Avenir Heavy" charset="0"/>
                <a:ea typeface="Avenir Heavy" charset="0"/>
                <a:cs typeface="Avenir Heavy" charset="0"/>
              </a:rPr>
              <a:t> Programme </a:t>
            </a:r>
            <a:r>
              <a:rPr lang="es-CO" sz="925" b="1" i="1" dirty="0" err="1">
                <a:solidFill>
                  <a:schemeClr val="tx1">
                    <a:lumMod val="50000"/>
                    <a:lumOff val="50000"/>
                  </a:schemeClr>
                </a:solidFill>
                <a:latin typeface="Avenir Heavy" charset="0"/>
                <a:ea typeface="Avenir Heavy" charset="0"/>
                <a:cs typeface="Avenir Heavy" charset="0"/>
              </a:rPr>
              <a:t>for</a:t>
            </a:r>
            <a:r>
              <a:rPr lang="es-CO" sz="925" b="1" i="1" dirty="0">
                <a:solidFill>
                  <a:schemeClr val="tx1">
                    <a:lumMod val="50000"/>
                    <a:lumOff val="50000"/>
                  </a:schemeClr>
                </a:solidFill>
                <a:latin typeface="Avenir Heavy" charset="0"/>
                <a:ea typeface="Avenir Heavy" charset="0"/>
                <a:cs typeface="Avenir Heavy" charset="0"/>
              </a:rPr>
              <a:t> the Caribbean and North </a:t>
            </a:r>
            <a:r>
              <a:rPr lang="es-CO" sz="925" b="1" i="1" dirty="0" err="1">
                <a:solidFill>
                  <a:schemeClr val="tx1">
                    <a:lumMod val="50000"/>
                    <a:lumOff val="50000"/>
                  </a:schemeClr>
                </a:solidFill>
                <a:latin typeface="Avenir Heavy" charset="0"/>
                <a:ea typeface="Avenir Heavy" charset="0"/>
                <a:cs typeface="Avenir Heavy" charset="0"/>
              </a:rPr>
              <a:t>Brazil</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Shelf</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LME’s</a:t>
            </a:r>
            <a:r>
              <a:rPr lang="es-CO" sz="925" b="1" i="1" dirty="0">
                <a:solidFill>
                  <a:schemeClr val="tx1">
                    <a:lumMod val="50000"/>
                    <a:lumOff val="50000"/>
                  </a:schemeClr>
                </a:solidFill>
                <a:latin typeface="Avenir Heavy" charset="0"/>
                <a:ea typeface="Avenir Heavy" charset="0"/>
                <a:cs typeface="Avenir Heavy" charset="0"/>
              </a:rPr>
              <a:t> (2015-2020)</a:t>
            </a:r>
            <a:endParaRPr lang="en-US" sz="925" b="1" i="1" dirty="0">
              <a:solidFill>
                <a:schemeClr val="tx1">
                  <a:lumMod val="50000"/>
                  <a:lumOff val="50000"/>
                </a:schemeClr>
              </a:solidFill>
              <a:latin typeface="Avenir Heavy" charset="0"/>
              <a:ea typeface="Avenir Heavy" charset="0"/>
              <a:cs typeface="Avenir Heavy" charset="0"/>
            </a:endParaRPr>
          </a:p>
        </p:txBody>
      </p:sp>
      <p:sp>
        <p:nvSpPr>
          <p:cNvPr id="8" name="Text Placeholder 2">
            <a:extLst>
              <a:ext uri="{FF2B5EF4-FFF2-40B4-BE49-F238E27FC236}">
                <a16:creationId xmlns:a16="http://schemas.microsoft.com/office/drawing/2014/main" id="{257F41F1-FC01-AE43-A14F-337CDEEE5ED5}"/>
              </a:ext>
            </a:extLst>
          </p:cNvPr>
          <p:cNvSpPr txBox="1">
            <a:spLocks/>
          </p:cNvSpPr>
          <p:nvPr/>
        </p:nvSpPr>
        <p:spPr>
          <a:xfrm>
            <a:off x="-41968" y="2232000"/>
            <a:ext cx="12230086" cy="1479550"/>
          </a:xfrm>
          <a:prstGeom prst="rect">
            <a:avLst/>
          </a:prstGeom>
          <a:solidFill>
            <a:srgbClr val="0095D5">
              <a:alpha val="50000"/>
            </a:srgbClr>
          </a:solidFill>
          <a:ln>
            <a:noFill/>
          </a:ln>
        </p:spPr>
        <p:txBody>
          <a:bodyPr anchor="ctr" anchorCtr="0"/>
          <a:lstStyle>
            <a:lvl1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2800" b="1" i="0" kern="1200">
                <a:solidFill>
                  <a:schemeClr val="bg1"/>
                </a:solidFill>
                <a:latin typeface="Avenir Heavy" charset="0"/>
                <a:ea typeface="Avenir Heavy" charset="0"/>
                <a:cs typeface="Avenir Heavy" charset="0"/>
              </a:defRPr>
            </a:lvl1pPr>
            <a:lvl2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2000" b="0" i="0" kern="1200">
                <a:solidFill>
                  <a:schemeClr val="bg1"/>
                </a:solidFill>
                <a:latin typeface="Avenir Medium" charset="0"/>
                <a:ea typeface="Avenir Medium" charset="0"/>
                <a:cs typeface="Avenir Medium" charset="0"/>
              </a:defRPr>
            </a:lvl2pPr>
            <a:lvl3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1400" b="0" i="0" kern="1200">
                <a:solidFill>
                  <a:schemeClr val="bg1"/>
                </a:solidFill>
                <a:latin typeface="Avenir Medium" charset="0"/>
                <a:ea typeface="Avenir Medium" charset="0"/>
                <a:cs typeface="Avenir Medium" charset="0"/>
              </a:defRPr>
            </a:lvl3pPr>
            <a:lvl4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1400" b="0" i="0" kern="1200">
                <a:solidFill>
                  <a:schemeClr val="bg1"/>
                </a:solidFill>
                <a:latin typeface="Avenir Medium" charset="0"/>
                <a:ea typeface="Avenir Medium" charset="0"/>
                <a:cs typeface="Avenir Medium" charset="0"/>
              </a:defRPr>
            </a:lvl4pPr>
            <a:lvl5pPr marL="622300" indent="0" algn="l" defTabSz="914400" rtl="0" eaLnBrk="1" latinLnBrk="0" hangingPunct="1">
              <a:lnSpc>
                <a:spcPct val="90000"/>
              </a:lnSpc>
              <a:spcBef>
                <a:spcPts val="0"/>
              </a:spcBef>
              <a:spcAft>
                <a:spcPts val="0"/>
              </a:spcAft>
              <a:buFont typeface="Arial" panose="020B0604020202020204" pitchFamily="34" charset="0"/>
              <a:buNone/>
              <a:tabLst>
                <a:tab pos="609600" algn="l"/>
              </a:tabLst>
              <a:defRPr sz="1400" b="0" i="0" kern="1200">
                <a:solidFill>
                  <a:schemeClr val="bg1"/>
                </a:solidFill>
                <a:latin typeface="Avenir Medium" charset="0"/>
                <a:ea typeface="Avenir Medium" charset="0"/>
                <a:cs typeface="Avenir Medium"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Research Strategies to address the CLME+ Science-Policy Gap</a:t>
            </a:r>
          </a:p>
          <a:p>
            <a:pPr lvl="1"/>
            <a:r>
              <a:rPr lang="en-US" dirty="0"/>
              <a:t>In the countries sharing the Caribbean and North Brazil Shelf Large Marine Ecosystems</a:t>
            </a:r>
          </a:p>
        </p:txBody>
      </p:sp>
      <p:pic>
        <p:nvPicPr>
          <p:cNvPr id="7" name="Picture 6"/>
          <p:cNvPicPr>
            <a:picLocks noChangeAspect="1"/>
          </p:cNvPicPr>
          <p:nvPr/>
        </p:nvPicPr>
        <p:blipFill>
          <a:blip r:embed="rId4"/>
          <a:stretch>
            <a:fillRect/>
          </a:stretch>
        </p:blipFill>
        <p:spPr>
          <a:xfrm>
            <a:off x="301752" y="132216"/>
            <a:ext cx="1463040" cy="957632"/>
          </a:xfrm>
          <a:prstGeom prst="rect">
            <a:avLst/>
          </a:prstGeom>
        </p:spPr>
      </p:pic>
      <p:sp>
        <p:nvSpPr>
          <p:cNvPr id="10" name="Rectangle 9">
            <a:extLst>
              <a:ext uri="{FF2B5EF4-FFF2-40B4-BE49-F238E27FC236}">
                <a16:creationId xmlns:a16="http://schemas.microsoft.com/office/drawing/2014/main" id="{9BAFC3ED-7807-4A44-823D-E6781711F121}"/>
              </a:ext>
            </a:extLst>
          </p:cNvPr>
          <p:cNvSpPr/>
          <p:nvPr/>
        </p:nvSpPr>
        <p:spPr>
          <a:xfrm>
            <a:off x="7371136" y="472487"/>
            <a:ext cx="4530407" cy="290849"/>
          </a:xfrm>
          <a:prstGeom prst="rect">
            <a:avLst/>
          </a:prstGeom>
        </p:spPr>
        <p:txBody>
          <a:bodyPr wrap="none">
            <a:spAutoFit/>
          </a:bodyPr>
          <a:lstStyle/>
          <a:p>
            <a:pPr algn="r">
              <a:lnSpc>
                <a:spcPct val="114000"/>
              </a:lnSpc>
              <a:spcBef>
                <a:spcPts val="0"/>
              </a:spcBef>
              <a:spcAft>
                <a:spcPts val="900"/>
              </a:spcAft>
              <a:defRPr/>
            </a:pPr>
            <a:r>
              <a:rPr lang="en-US" sz="1200" b="1" dirty="0">
                <a:solidFill>
                  <a:schemeClr val="bg1"/>
                </a:solidFill>
                <a:ea typeface="Calibri" panose="020F0502020204030204" pitchFamily="34" charset="0"/>
                <a:cs typeface="Times New Roman" panose="02020603050405020304" pitchFamily="18" charset="0"/>
              </a:rPr>
              <a:t>Mid-Term Project Steering Committee Meeting, 18-20 June, Panama</a:t>
            </a:r>
          </a:p>
        </p:txBody>
      </p:sp>
    </p:spTree>
    <p:extLst>
      <p:ext uri="{BB962C8B-B14F-4D97-AF65-F5344CB8AC3E}">
        <p14:creationId xmlns:p14="http://schemas.microsoft.com/office/powerpoint/2010/main" val="738625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0">
            <a:extLst>
              <a:ext uri="{FF2B5EF4-FFF2-40B4-BE49-F238E27FC236}">
                <a16:creationId xmlns:a16="http://schemas.microsoft.com/office/drawing/2014/main" id="{2368788F-94D2-8B4B-9780-8D0B37943E0A}"/>
              </a:ext>
            </a:extLst>
          </p:cNvPr>
          <p:cNvPicPr>
            <a:picLocks noChangeAspect="1"/>
          </p:cNvPicPr>
          <p:nvPr/>
        </p:nvPicPr>
        <p:blipFill>
          <a:blip r:embed="rId2"/>
          <a:srcRect t="20256" b="20256"/>
          <a:stretch>
            <a:fillRect/>
          </a:stretch>
        </p:blipFill>
        <p:spPr>
          <a:xfrm>
            <a:off x="-12654" y="1494661"/>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pic>
      <p:sp>
        <p:nvSpPr>
          <p:cNvPr id="3" name="Text Placeholder 2">
            <a:extLst>
              <a:ext uri="{FF2B5EF4-FFF2-40B4-BE49-F238E27FC236}">
                <a16:creationId xmlns:a16="http://schemas.microsoft.com/office/drawing/2014/main" id="{641C43D6-4C11-2245-8C6C-B7509E4B0255}"/>
              </a:ext>
            </a:extLst>
          </p:cNvPr>
          <p:cNvSpPr>
            <a:spLocks noGrp="1"/>
          </p:cNvSpPr>
          <p:nvPr>
            <p:ph type="body" sz="quarter" idx="11"/>
          </p:nvPr>
        </p:nvSpPr>
        <p:spPr>
          <a:xfrm>
            <a:off x="-41968" y="2457918"/>
            <a:ext cx="12230086" cy="1479550"/>
          </a:xfrm>
          <a:solidFill>
            <a:srgbClr val="0095D5">
              <a:alpha val="50000"/>
            </a:srgbClr>
          </a:solidFill>
          <a:ln>
            <a:noFill/>
          </a:ln>
        </p:spPr>
        <p:txBody>
          <a:bodyPr/>
          <a:lstStyle/>
          <a:p>
            <a:r>
              <a:rPr lang="en-US" sz="3200" dirty="0"/>
              <a:t>Thank you</a:t>
            </a:r>
          </a:p>
        </p:txBody>
      </p:sp>
      <p:sp>
        <p:nvSpPr>
          <p:cNvPr id="4" name="Freeform 3">
            <a:extLst>
              <a:ext uri="{FF2B5EF4-FFF2-40B4-BE49-F238E27FC236}">
                <a16:creationId xmlns:a16="http://schemas.microsoft.com/office/drawing/2014/main" id="{A18607B3-EB8D-5047-A2C3-03B0EF831D1A}"/>
              </a:ext>
            </a:extLst>
          </p:cNvPr>
          <p:cNvSpPr>
            <a:spLocks noChangeArrowheads="1"/>
          </p:cNvSpPr>
          <p:nvPr/>
        </p:nvSpPr>
        <p:spPr bwMode="auto">
          <a:xfrm>
            <a:off x="0" y="5630863"/>
            <a:ext cx="12192001"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w="50800">
            <a:solidFill>
              <a:schemeClr val="bg1"/>
            </a:solidFill>
          </a:ln>
          <a:effectLst/>
        </p:spPr>
        <p:txBody>
          <a:bodyPr wrap="none" anchor="ctr"/>
          <a:lstStyle/>
          <a:p>
            <a:pPr>
              <a:defRPr/>
            </a:pPr>
            <a:endParaRPr lang="en-US">
              <a:ea typeface="MS PGothic" charset="0"/>
              <a:cs typeface="MS PGothic" charset="0"/>
            </a:endParaRPr>
          </a:p>
        </p:txBody>
      </p:sp>
      <p:pic>
        <p:nvPicPr>
          <p:cNvPr id="5" name="Picture 4">
            <a:extLst>
              <a:ext uri="{FF2B5EF4-FFF2-40B4-BE49-F238E27FC236}">
                <a16:creationId xmlns:a16="http://schemas.microsoft.com/office/drawing/2014/main" id="{898C27E5-2B30-EE4C-8C29-C0DD7A6F13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988"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497FBDC-5AF4-6847-8414-346E778BD187}"/>
              </a:ext>
            </a:extLst>
          </p:cNvPr>
          <p:cNvSpPr txBox="1"/>
          <p:nvPr/>
        </p:nvSpPr>
        <p:spPr bwMode="auto">
          <a:xfrm>
            <a:off x="3259221" y="6506838"/>
            <a:ext cx="7179747" cy="238527"/>
          </a:xfrm>
          <a:prstGeom prst="rect">
            <a:avLst/>
          </a:prstGeom>
          <a:noFill/>
        </p:spPr>
        <p:txBody>
          <a:bodyPr wrap="square">
            <a:spAutoFit/>
          </a:bodyPr>
          <a:lstStyle/>
          <a:p>
            <a:pPr>
              <a:defRPr/>
            </a:pPr>
            <a:r>
              <a:rPr lang="es-CO" sz="925" b="1" i="1" dirty="0" err="1">
                <a:solidFill>
                  <a:schemeClr val="tx1">
                    <a:lumMod val="50000"/>
                    <a:lumOff val="50000"/>
                  </a:schemeClr>
                </a:solidFill>
                <a:latin typeface="Avenir Heavy" charset="0"/>
                <a:ea typeface="Avenir Heavy" charset="0"/>
                <a:cs typeface="Avenir Heavy" charset="0"/>
              </a:rPr>
              <a:t>Catalyzing</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implementation</a:t>
            </a:r>
            <a:r>
              <a:rPr lang="es-CO" sz="925" b="1" i="1" dirty="0">
                <a:solidFill>
                  <a:schemeClr val="tx1">
                    <a:lumMod val="50000"/>
                    <a:lumOff val="50000"/>
                  </a:schemeClr>
                </a:solidFill>
                <a:latin typeface="Avenir Heavy" charset="0"/>
                <a:ea typeface="Avenir Heavy" charset="0"/>
                <a:cs typeface="Avenir Heavy" charset="0"/>
              </a:rPr>
              <a:t> of the </a:t>
            </a:r>
            <a:r>
              <a:rPr lang="es-CO" sz="925" b="1" i="1" dirty="0" err="1">
                <a:solidFill>
                  <a:schemeClr val="tx1">
                    <a:lumMod val="50000"/>
                    <a:lumOff val="50000"/>
                  </a:schemeClr>
                </a:solidFill>
                <a:latin typeface="Avenir Heavy" charset="0"/>
                <a:ea typeface="Avenir Heavy" charset="0"/>
                <a:cs typeface="Avenir Heavy" charset="0"/>
              </a:rPr>
              <a:t>Strategic</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Action</a:t>
            </a:r>
            <a:r>
              <a:rPr lang="es-CO" sz="925" b="1" i="1" dirty="0">
                <a:solidFill>
                  <a:schemeClr val="tx1">
                    <a:lumMod val="50000"/>
                    <a:lumOff val="50000"/>
                  </a:schemeClr>
                </a:solidFill>
                <a:latin typeface="Avenir Heavy" charset="0"/>
                <a:ea typeface="Avenir Heavy" charset="0"/>
                <a:cs typeface="Avenir Heavy" charset="0"/>
              </a:rPr>
              <a:t> Programme </a:t>
            </a:r>
            <a:r>
              <a:rPr lang="es-CO" sz="925" b="1" i="1" dirty="0" err="1">
                <a:solidFill>
                  <a:schemeClr val="tx1">
                    <a:lumMod val="50000"/>
                    <a:lumOff val="50000"/>
                  </a:schemeClr>
                </a:solidFill>
                <a:latin typeface="Avenir Heavy" charset="0"/>
                <a:ea typeface="Avenir Heavy" charset="0"/>
                <a:cs typeface="Avenir Heavy" charset="0"/>
              </a:rPr>
              <a:t>for</a:t>
            </a:r>
            <a:r>
              <a:rPr lang="es-CO" sz="925" b="1" i="1" dirty="0">
                <a:solidFill>
                  <a:schemeClr val="tx1">
                    <a:lumMod val="50000"/>
                    <a:lumOff val="50000"/>
                  </a:schemeClr>
                </a:solidFill>
                <a:latin typeface="Avenir Heavy" charset="0"/>
                <a:ea typeface="Avenir Heavy" charset="0"/>
                <a:cs typeface="Avenir Heavy" charset="0"/>
              </a:rPr>
              <a:t> the Caribbean and North </a:t>
            </a:r>
            <a:r>
              <a:rPr lang="es-CO" sz="925" b="1" i="1" dirty="0" err="1">
                <a:solidFill>
                  <a:schemeClr val="tx1">
                    <a:lumMod val="50000"/>
                    <a:lumOff val="50000"/>
                  </a:schemeClr>
                </a:solidFill>
                <a:latin typeface="Avenir Heavy" charset="0"/>
                <a:ea typeface="Avenir Heavy" charset="0"/>
                <a:cs typeface="Avenir Heavy" charset="0"/>
              </a:rPr>
              <a:t>Brazil</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Shelf</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LME’s</a:t>
            </a:r>
            <a:r>
              <a:rPr lang="es-CO" sz="925" b="1" i="1" dirty="0">
                <a:solidFill>
                  <a:schemeClr val="tx1">
                    <a:lumMod val="50000"/>
                    <a:lumOff val="50000"/>
                  </a:schemeClr>
                </a:solidFill>
                <a:latin typeface="Avenir Heavy" charset="0"/>
                <a:ea typeface="Avenir Heavy" charset="0"/>
                <a:cs typeface="Avenir Heavy" charset="0"/>
              </a:rPr>
              <a:t> (2015-2020)</a:t>
            </a:r>
            <a:endParaRPr lang="en-US" sz="925" b="1" i="1" dirty="0">
              <a:solidFill>
                <a:schemeClr val="tx1">
                  <a:lumMod val="50000"/>
                  <a:lumOff val="50000"/>
                </a:schemeClr>
              </a:solidFill>
              <a:latin typeface="Avenir Heavy" charset="0"/>
              <a:ea typeface="Avenir Heavy" charset="0"/>
              <a:cs typeface="Avenir Heavy" charset="0"/>
            </a:endParaRPr>
          </a:p>
        </p:txBody>
      </p:sp>
      <p:pic>
        <p:nvPicPr>
          <p:cNvPr id="8" name="Picture 7"/>
          <p:cNvPicPr>
            <a:picLocks noChangeAspect="1"/>
          </p:cNvPicPr>
          <p:nvPr/>
        </p:nvPicPr>
        <p:blipFill>
          <a:blip r:embed="rId4"/>
          <a:stretch>
            <a:fillRect/>
          </a:stretch>
        </p:blipFill>
        <p:spPr>
          <a:xfrm>
            <a:off x="301752" y="132216"/>
            <a:ext cx="1463040" cy="957632"/>
          </a:xfrm>
          <a:prstGeom prst="rect">
            <a:avLst/>
          </a:prstGeom>
        </p:spPr>
      </p:pic>
      <p:sp>
        <p:nvSpPr>
          <p:cNvPr id="9" name="Rectangle 8">
            <a:extLst>
              <a:ext uri="{FF2B5EF4-FFF2-40B4-BE49-F238E27FC236}">
                <a16:creationId xmlns:a16="http://schemas.microsoft.com/office/drawing/2014/main" id="{655E19BF-74E3-3142-86D9-79538AE9A6BB}"/>
              </a:ext>
            </a:extLst>
          </p:cNvPr>
          <p:cNvSpPr/>
          <p:nvPr/>
        </p:nvSpPr>
        <p:spPr>
          <a:xfrm>
            <a:off x="7371136" y="472487"/>
            <a:ext cx="4530407" cy="290849"/>
          </a:xfrm>
          <a:prstGeom prst="rect">
            <a:avLst/>
          </a:prstGeom>
        </p:spPr>
        <p:txBody>
          <a:bodyPr wrap="none">
            <a:spAutoFit/>
          </a:bodyPr>
          <a:lstStyle/>
          <a:p>
            <a:pPr algn="r">
              <a:lnSpc>
                <a:spcPct val="114000"/>
              </a:lnSpc>
              <a:spcBef>
                <a:spcPts val="0"/>
              </a:spcBef>
              <a:spcAft>
                <a:spcPts val="900"/>
              </a:spcAft>
              <a:defRPr/>
            </a:pPr>
            <a:r>
              <a:rPr lang="en-US" sz="1200" b="1" dirty="0">
                <a:solidFill>
                  <a:schemeClr val="bg1"/>
                </a:solidFill>
                <a:ea typeface="Calibri" panose="020F0502020204030204" pitchFamily="34" charset="0"/>
                <a:cs typeface="Times New Roman" panose="02020603050405020304" pitchFamily="18" charset="0"/>
              </a:rPr>
              <a:t>Mid-Term Project Steering Committee Meeting, 18-20 June, Panama</a:t>
            </a:r>
          </a:p>
        </p:txBody>
      </p:sp>
    </p:spTree>
    <p:extLst>
      <p:ext uri="{BB962C8B-B14F-4D97-AF65-F5344CB8AC3E}">
        <p14:creationId xmlns:p14="http://schemas.microsoft.com/office/powerpoint/2010/main" val="48730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14931" y="760227"/>
            <a:ext cx="3567223" cy="584775"/>
          </a:xfrm>
          <a:prstGeom prst="rect">
            <a:avLst/>
          </a:prstGeom>
          <a:noFill/>
        </p:spPr>
        <p:txBody>
          <a:bodyPr wrap="square" rtlCol="0">
            <a:spAutoFit/>
          </a:bodyPr>
          <a:lstStyle/>
          <a:p>
            <a:r>
              <a:rPr lang="en-US" sz="3200" b="1" dirty="0"/>
              <a:t>Introduction</a:t>
            </a:r>
          </a:p>
        </p:txBody>
      </p:sp>
      <p:sp>
        <p:nvSpPr>
          <p:cNvPr id="4" name="Text Placeholder 1"/>
          <p:cNvSpPr>
            <a:spLocks noGrp="1"/>
          </p:cNvSpPr>
          <p:nvPr>
            <p:ph type="body" sz="quarter" idx="11"/>
          </p:nvPr>
        </p:nvSpPr>
        <p:spPr>
          <a:xfrm>
            <a:off x="520996" y="1657976"/>
            <a:ext cx="10861157" cy="3748680"/>
          </a:xfrm>
        </p:spPr>
        <p:txBody>
          <a:bodyPr/>
          <a:lstStyle/>
          <a:p>
            <a:endParaRPr lang="en-US" sz="2000" dirty="0"/>
          </a:p>
        </p:txBody>
      </p:sp>
      <p:pic>
        <p:nvPicPr>
          <p:cNvPr id="5" name="Picture 4"/>
          <p:cNvPicPr>
            <a:picLocks noChangeAspect="1"/>
          </p:cNvPicPr>
          <p:nvPr/>
        </p:nvPicPr>
        <p:blipFill>
          <a:blip r:embed="rId2"/>
          <a:stretch>
            <a:fillRect/>
          </a:stretch>
        </p:blipFill>
        <p:spPr>
          <a:xfrm>
            <a:off x="301752" y="132216"/>
            <a:ext cx="1463040" cy="957632"/>
          </a:xfrm>
          <a:prstGeom prst="rect">
            <a:avLst/>
          </a:prstGeom>
        </p:spPr>
      </p:pic>
      <p:sp>
        <p:nvSpPr>
          <p:cNvPr id="2" name="TextBox 1">
            <a:extLst>
              <a:ext uri="{FF2B5EF4-FFF2-40B4-BE49-F238E27FC236}">
                <a16:creationId xmlns:a16="http://schemas.microsoft.com/office/drawing/2014/main" id="{DBEE8C11-6755-46ED-9FA9-55AE8DE14061}"/>
              </a:ext>
            </a:extLst>
          </p:cNvPr>
          <p:cNvSpPr txBox="1"/>
          <p:nvPr/>
        </p:nvSpPr>
        <p:spPr>
          <a:xfrm>
            <a:off x="406400" y="2297449"/>
            <a:ext cx="11517745" cy="1200329"/>
          </a:xfrm>
          <a:prstGeom prst="rect">
            <a:avLst/>
          </a:prstGeom>
          <a:noFill/>
        </p:spPr>
        <p:txBody>
          <a:bodyPr wrap="square" rtlCol="0">
            <a:spAutoFit/>
          </a:bodyPr>
          <a:lstStyle/>
          <a:p>
            <a:r>
              <a:rPr lang="en-US" sz="2400" dirty="0"/>
              <a:t>Founded in 1947, the Gulf and Caribbean Fisheries Institute is dedicated to advancing the goals of sustainable use, wise management, conservation, and restoration of fisheries and marine resources in the Gulf of Mexico and Caribbean region.</a:t>
            </a:r>
          </a:p>
        </p:txBody>
      </p:sp>
      <p:sp>
        <p:nvSpPr>
          <p:cNvPr id="7" name="TextBox 6">
            <a:extLst>
              <a:ext uri="{FF2B5EF4-FFF2-40B4-BE49-F238E27FC236}">
                <a16:creationId xmlns:a16="http://schemas.microsoft.com/office/drawing/2014/main" id="{90B86CC3-1089-4710-83D5-BD56DE19E6EA}"/>
              </a:ext>
            </a:extLst>
          </p:cNvPr>
          <p:cNvSpPr txBox="1"/>
          <p:nvPr/>
        </p:nvSpPr>
        <p:spPr>
          <a:xfrm>
            <a:off x="520996" y="3707807"/>
            <a:ext cx="11573163" cy="1938992"/>
          </a:xfrm>
          <a:prstGeom prst="rect">
            <a:avLst/>
          </a:prstGeom>
          <a:noFill/>
        </p:spPr>
        <p:txBody>
          <a:bodyPr wrap="square" rtlCol="0">
            <a:spAutoFit/>
          </a:bodyPr>
          <a:lstStyle/>
          <a:p>
            <a:r>
              <a:rPr lang="en-US" sz="2400" b="1" dirty="0"/>
              <a:t>The mission of GCFI </a:t>
            </a:r>
            <a:r>
              <a:rPr lang="en-US" sz="2400" dirty="0"/>
              <a:t>is to advance the goals of sustainable use, wise management, conservation, and restoration of fisheries and marine resources in the Gulf of Mexico and Caribbean region by providing a forum for the exchange of information and perspectives among decision-makers, scientists, managers, educators, students, and resource users.</a:t>
            </a:r>
          </a:p>
          <a:p>
            <a:endParaRPr lang="en-US" sz="2400" dirty="0"/>
          </a:p>
        </p:txBody>
      </p:sp>
    </p:spTree>
    <p:extLst>
      <p:ext uri="{BB962C8B-B14F-4D97-AF65-F5344CB8AC3E}">
        <p14:creationId xmlns:p14="http://schemas.microsoft.com/office/powerpoint/2010/main" val="427005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4931" y="760227"/>
            <a:ext cx="3567223" cy="584775"/>
          </a:xfrm>
          <a:prstGeom prst="rect">
            <a:avLst/>
          </a:prstGeom>
          <a:noFill/>
        </p:spPr>
        <p:txBody>
          <a:bodyPr wrap="square" rtlCol="0">
            <a:spAutoFit/>
          </a:bodyPr>
          <a:lstStyle/>
          <a:p>
            <a:r>
              <a:rPr lang="en-US" sz="3200" b="1" dirty="0"/>
              <a:t>Introduction</a:t>
            </a:r>
          </a:p>
        </p:txBody>
      </p:sp>
      <p:sp>
        <p:nvSpPr>
          <p:cNvPr id="6" name="Text Placeholder 1"/>
          <p:cNvSpPr>
            <a:spLocks noGrp="1"/>
          </p:cNvSpPr>
          <p:nvPr>
            <p:ph type="body" sz="quarter" idx="11"/>
          </p:nvPr>
        </p:nvSpPr>
        <p:spPr>
          <a:xfrm>
            <a:off x="520996" y="1657976"/>
            <a:ext cx="10861157" cy="3748680"/>
          </a:xfrm>
        </p:spPr>
        <p:txBody>
          <a:bodyPr/>
          <a:lstStyle/>
          <a:p>
            <a:pPr marL="457200" indent="-457200">
              <a:lnSpc>
                <a:spcPct val="100000"/>
              </a:lnSpc>
              <a:spcAft>
                <a:spcPts val="0"/>
              </a:spcAft>
              <a:buFont typeface="Arial" panose="020B0604020202020204" pitchFamily="34" charset="0"/>
              <a:buChar char="•"/>
            </a:pPr>
            <a:r>
              <a:rPr lang="en-US" sz="2000" dirty="0"/>
              <a:t>Component # 2: Enhancing the capacity of key institutions and stakeholders to effectively implement knowledge-based EBM/EAF for sustainable shared marine living resources (</a:t>
            </a:r>
            <a:r>
              <a:rPr lang="en-US" sz="2000" dirty="0" err="1"/>
              <a:t>sLMR</a:t>
            </a:r>
            <a:r>
              <a:rPr lang="en-US" sz="2000" dirty="0"/>
              <a:t>) use in the CLME+ region</a:t>
            </a:r>
          </a:p>
          <a:p>
            <a:pPr marL="468313" lvl="1" indent="-457200">
              <a:buFont typeface="Arial" panose="020B0604020202020204" pitchFamily="34" charset="0"/>
              <a:buChar char="•"/>
            </a:pPr>
            <a:r>
              <a:rPr lang="en-US" sz="1400" dirty="0"/>
              <a:t>Identify CLME+ Outputs Responsible For (or contributing to): Enhanced institutional and stakeholder capacity for sustainable and climate-resilient </a:t>
            </a:r>
            <a:r>
              <a:rPr lang="en-US" sz="1400" dirty="0" err="1"/>
              <a:t>sLMR</a:t>
            </a:r>
            <a:r>
              <a:rPr lang="en-US" sz="1400" dirty="0"/>
              <a:t> management at regional. </a:t>
            </a:r>
            <a:r>
              <a:rPr lang="en-US" sz="1400" dirty="0" err="1"/>
              <a:t>Subregional</a:t>
            </a:r>
            <a:r>
              <a:rPr lang="en-US" sz="1400" dirty="0"/>
              <a:t>, national, and local levels with special </a:t>
            </a:r>
            <a:r>
              <a:rPr lang="en-US" sz="1400" dirty="0" err="1"/>
              <a:t>attening</a:t>
            </a:r>
            <a:r>
              <a:rPr lang="en-US" sz="1400" dirty="0"/>
              <a:t> to regional and </a:t>
            </a:r>
            <a:r>
              <a:rPr lang="en-US" sz="1400" dirty="0" err="1"/>
              <a:t>subregional</a:t>
            </a:r>
            <a:r>
              <a:rPr lang="en-US" sz="1400" dirty="0"/>
              <a:t> </a:t>
            </a:r>
            <a:r>
              <a:rPr lang="en-US" sz="1400" dirty="0" err="1"/>
              <a:t>organisations</a:t>
            </a:r>
            <a:r>
              <a:rPr lang="en-US" sz="1400" dirty="0"/>
              <a:t> with key roles in SAP implementation</a:t>
            </a:r>
          </a:p>
        </p:txBody>
      </p:sp>
      <p:pic>
        <p:nvPicPr>
          <p:cNvPr id="4" name="Picture 3"/>
          <p:cNvPicPr>
            <a:picLocks noChangeAspect="1"/>
          </p:cNvPicPr>
          <p:nvPr/>
        </p:nvPicPr>
        <p:blipFill>
          <a:blip r:embed="rId2"/>
          <a:stretch>
            <a:fillRect/>
          </a:stretch>
        </p:blipFill>
        <p:spPr>
          <a:xfrm>
            <a:off x="301752" y="132216"/>
            <a:ext cx="1463040" cy="957632"/>
          </a:xfrm>
          <a:prstGeom prst="rect">
            <a:avLst/>
          </a:prstGeom>
        </p:spPr>
      </p:pic>
      <p:sp>
        <p:nvSpPr>
          <p:cNvPr id="2" name="TextBox 1">
            <a:extLst>
              <a:ext uri="{FF2B5EF4-FFF2-40B4-BE49-F238E27FC236}">
                <a16:creationId xmlns:a16="http://schemas.microsoft.com/office/drawing/2014/main" id="{D21752F3-512A-4456-853A-ECC98C7022F1}"/>
              </a:ext>
            </a:extLst>
          </p:cNvPr>
          <p:cNvSpPr txBox="1"/>
          <p:nvPr/>
        </p:nvSpPr>
        <p:spPr>
          <a:xfrm>
            <a:off x="1292828" y="3793673"/>
            <a:ext cx="8525162" cy="646331"/>
          </a:xfrm>
          <a:prstGeom prst="rect">
            <a:avLst/>
          </a:prstGeom>
          <a:noFill/>
        </p:spPr>
        <p:txBody>
          <a:bodyPr wrap="square" rtlCol="0">
            <a:spAutoFit/>
          </a:bodyPr>
          <a:lstStyle/>
          <a:p>
            <a:r>
              <a:rPr lang="en-US" b="1" i="1" dirty="0"/>
              <a:t>Targeted research strategies</a:t>
            </a:r>
            <a:r>
              <a:rPr lang="en-US" dirty="0"/>
              <a:t> to address scientific demands from organizations dealing with fisheries and the protection and sustainable use of the marine environment</a:t>
            </a:r>
          </a:p>
        </p:txBody>
      </p:sp>
    </p:spTree>
    <p:extLst>
      <p:ext uri="{BB962C8B-B14F-4D97-AF65-F5344CB8AC3E}">
        <p14:creationId xmlns:p14="http://schemas.microsoft.com/office/powerpoint/2010/main" val="421841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1"/>
          </p:nvPr>
        </p:nvSpPr>
        <p:spPr>
          <a:xfrm>
            <a:off x="276447" y="1461977"/>
            <a:ext cx="11111023" cy="4178595"/>
          </a:xfrm>
        </p:spPr>
        <p:txBody>
          <a:bodyPr/>
          <a:lstStyle/>
          <a:p>
            <a:r>
              <a:rPr lang="en-US" b="1" dirty="0"/>
              <a:t>Status technical implementation:</a:t>
            </a:r>
          </a:p>
          <a:p>
            <a:pPr marL="0" indent="0">
              <a:buNone/>
            </a:pPr>
            <a:endParaRPr lang="en-US" b="1" dirty="0"/>
          </a:p>
          <a:p>
            <a:pPr marL="0" indent="0">
              <a:buNone/>
            </a:pPr>
            <a:endParaRPr lang="en-US" b="1" dirty="0"/>
          </a:p>
          <a:p>
            <a:r>
              <a:rPr lang="en-US" b="1" dirty="0"/>
              <a:t>Status financial expenditure</a:t>
            </a:r>
          </a:p>
        </p:txBody>
      </p:sp>
      <p:graphicFrame>
        <p:nvGraphicFramePr>
          <p:cNvPr id="9" name="Table 8"/>
          <p:cNvGraphicFramePr>
            <a:graphicFrameLocks noGrp="1"/>
          </p:cNvGraphicFramePr>
          <p:nvPr>
            <p:extLst>
              <p:ext uri="{D42A27DB-BD31-4B8C-83A1-F6EECF244321}">
                <p14:modId xmlns:p14="http://schemas.microsoft.com/office/powerpoint/2010/main" val="942295987"/>
              </p:ext>
            </p:extLst>
          </p:nvPr>
        </p:nvGraphicFramePr>
        <p:xfrm>
          <a:off x="857102" y="2101899"/>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en-US" dirty="0"/>
                        <a:t>On Track</a:t>
                      </a:r>
                    </a:p>
                  </a:txBody>
                  <a:tcPr>
                    <a:solidFill>
                      <a:srgbClr val="00B050"/>
                    </a:solidFill>
                  </a:tcPr>
                </a:tc>
                <a:tc>
                  <a:txBody>
                    <a:bodyPr/>
                    <a:lstStyle/>
                    <a:p>
                      <a:r>
                        <a:rPr lang="en-US" dirty="0"/>
                        <a:t>Moderate</a:t>
                      </a:r>
                      <a:r>
                        <a:rPr lang="en-US" baseline="0" dirty="0"/>
                        <a:t> Delays</a:t>
                      </a:r>
                      <a:endParaRPr lang="en-US" dirty="0"/>
                    </a:p>
                  </a:txBody>
                  <a:tcPr>
                    <a:solidFill>
                      <a:srgbClr val="FFC000"/>
                    </a:solidFill>
                  </a:tcPr>
                </a:tc>
                <a:tc>
                  <a:txBody>
                    <a:bodyPr/>
                    <a:lstStyle/>
                    <a:p>
                      <a:r>
                        <a:rPr lang="en-US" dirty="0"/>
                        <a:t>Major</a:t>
                      </a:r>
                      <a:r>
                        <a:rPr lang="en-US" baseline="0" dirty="0"/>
                        <a:t> Delays</a:t>
                      </a:r>
                      <a:endParaRPr lang="en-US" dirty="0"/>
                    </a:p>
                  </a:txBody>
                  <a:tcPr>
                    <a:solidFill>
                      <a:srgbClr val="FF0000"/>
                    </a:solidFill>
                  </a:tcPr>
                </a:tc>
                <a:extLst>
                  <a:ext uri="{0D108BD9-81ED-4DB2-BD59-A6C34878D82A}">
                    <a16:rowId xmlns:a16="http://schemas.microsoft.com/office/drawing/2014/main" val="10000"/>
                  </a:ext>
                </a:extLst>
              </a:tr>
              <a:tr h="370840">
                <a:tc>
                  <a:txBody>
                    <a:bodyPr/>
                    <a:lstStyle/>
                    <a:p>
                      <a:endParaRPr lang="en-US" dirty="0"/>
                    </a:p>
                  </a:txBody>
                  <a:tcPr/>
                </a:tc>
                <a:tc>
                  <a:txBody>
                    <a:bodyPr/>
                    <a:lstStyle/>
                    <a:p>
                      <a:pPr algn="ctr"/>
                      <a:r>
                        <a:rPr lang="en-US" dirty="0"/>
                        <a:t>√</a:t>
                      </a:r>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61571943"/>
              </p:ext>
            </p:extLst>
          </p:nvPr>
        </p:nvGraphicFramePr>
        <p:xfrm>
          <a:off x="857102" y="4130945"/>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en-US" dirty="0"/>
                        <a:t>On Track</a:t>
                      </a:r>
                    </a:p>
                  </a:txBody>
                  <a:tcPr>
                    <a:solidFill>
                      <a:srgbClr val="00B050"/>
                    </a:solidFill>
                  </a:tcPr>
                </a:tc>
                <a:tc>
                  <a:txBody>
                    <a:bodyPr/>
                    <a:lstStyle/>
                    <a:p>
                      <a:r>
                        <a:rPr lang="en-US" dirty="0"/>
                        <a:t>Moderate</a:t>
                      </a:r>
                      <a:r>
                        <a:rPr lang="en-US" baseline="0" dirty="0"/>
                        <a:t> Delays</a:t>
                      </a:r>
                      <a:endParaRPr lang="en-US" dirty="0"/>
                    </a:p>
                  </a:txBody>
                  <a:tcPr>
                    <a:solidFill>
                      <a:srgbClr val="FFC000"/>
                    </a:solidFill>
                  </a:tcPr>
                </a:tc>
                <a:tc>
                  <a:txBody>
                    <a:bodyPr/>
                    <a:lstStyle/>
                    <a:p>
                      <a:r>
                        <a:rPr lang="en-US" dirty="0"/>
                        <a:t>Major Delays</a:t>
                      </a:r>
                    </a:p>
                  </a:txBody>
                  <a:tcPr>
                    <a:solidFill>
                      <a:srgbClr val="FF0000"/>
                    </a:solidFill>
                  </a:tcPr>
                </a:tc>
                <a:extLst>
                  <a:ext uri="{0D108BD9-81ED-4DB2-BD59-A6C34878D82A}">
                    <a16:rowId xmlns:a16="http://schemas.microsoft.com/office/drawing/2014/main" val="10000"/>
                  </a:ext>
                </a:extLst>
              </a:tr>
              <a:tr h="370840">
                <a:tc>
                  <a:txBody>
                    <a:bodyPr/>
                    <a:lstStyle/>
                    <a:p>
                      <a:endParaRPr lang="en-US" dirty="0"/>
                    </a:p>
                  </a:txBody>
                  <a:tcPr/>
                </a:tc>
                <a:tc>
                  <a:txBody>
                    <a:bodyPr/>
                    <a:lstStyle/>
                    <a:p>
                      <a:pPr algn="ctr"/>
                      <a:r>
                        <a:rPr lang="en-US" dirty="0"/>
                        <a:t>√</a:t>
                      </a:r>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a:stretch>
            <a:fillRect/>
          </a:stretch>
        </p:blipFill>
        <p:spPr>
          <a:xfrm>
            <a:off x="301752" y="132216"/>
            <a:ext cx="1463040" cy="957632"/>
          </a:xfrm>
          <a:prstGeom prst="rect">
            <a:avLst/>
          </a:prstGeom>
        </p:spPr>
      </p:pic>
    </p:spTree>
    <p:extLst>
      <p:ext uri="{BB962C8B-B14F-4D97-AF65-F5344CB8AC3E}">
        <p14:creationId xmlns:p14="http://schemas.microsoft.com/office/powerpoint/2010/main" val="370990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2704321"/>
              </p:ext>
            </p:extLst>
          </p:nvPr>
        </p:nvGraphicFramePr>
        <p:xfrm>
          <a:off x="792126" y="1701211"/>
          <a:ext cx="9930809" cy="3984924"/>
        </p:xfrm>
        <a:graphic>
          <a:graphicData uri="http://schemas.openxmlformats.org/drawingml/2006/table">
            <a:tbl>
              <a:tblPr firstRow="1" firstCol="1" bandRow="1">
                <a:tableStyleId>{5C22544A-7EE6-4342-B048-85BDC9FD1C3A}</a:tableStyleId>
              </a:tblPr>
              <a:tblGrid>
                <a:gridCol w="3003697">
                  <a:extLst>
                    <a:ext uri="{9D8B030D-6E8A-4147-A177-3AD203B41FA5}">
                      <a16:colId xmlns:a16="http://schemas.microsoft.com/office/drawing/2014/main" val="20000"/>
                    </a:ext>
                  </a:extLst>
                </a:gridCol>
                <a:gridCol w="6927112">
                  <a:extLst>
                    <a:ext uri="{9D8B030D-6E8A-4147-A177-3AD203B41FA5}">
                      <a16:colId xmlns:a16="http://schemas.microsoft.com/office/drawing/2014/main" val="20001"/>
                    </a:ext>
                  </a:extLst>
                </a:gridCol>
              </a:tblGrid>
              <a:tr h="363259">
                <a:tc>
                  <a:txBody>
                    <a:bodyPr/>
                    <a:lstStyle/>
                    <a:p>
                      <a:pPr marL="0" marR="0">
                        <a:lnSpc>
                          <a:spcPct val="107000"/>
                        </a:lnSpc>
                        <a:spcBef>
                          <a:spcPts val="0"/>
                        </a:spcBef>
                        <a:spcAft>
                          <a:spcPts val="0"/>
                        </a:spcAft>
                      </a:pPr>
                      <a:r>
                        <a:rPr lang="en-US" sz="2000" dirty="0">
                          <a:solidFill>
                            <a:schemeClr val="bg1"/>
                          </a:solidFill>
                          <a:effectLst/>
                        </a:rPr>
                        <a:t>Category</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nSpc>
                          <a:spcPct val="107000"/>
                        </a:lnSpc>
                        <a:spcBef>
                          <a:spcPts val="0"/>
                        </a:spcBef>
                        <a:spcAft>
                          <a:spcPts val="0"/>
                        </a:spcAft>
                      </a:pPr>
                      <a:r>
                        <a:rPr lang="en-US" sz="2000" dirty="0">
                          <a:solidFill>
                            <a:schemeClr val="bg1"/>
                          </a:solidFill>
                          <a:effectLst/>
                        </a:rPr>
                        <a:t>Percentage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0"/>
                  </a:ext>
                </a:extLst>
              </a:tr>
              <a:tr h="489661">
                <a:tc>
                  <a:txBody>
                    <a:bodyPr/>
                    <a:lstStyle/>
                    <a:p>
                      <a:pPr marL="0" marR="0">
                        <a:lnSpc>
                          <a:spcPct val="107000"/>
                        </a:lnSpc>
                        <a:spcBef>
                          <a:spcPts val="0"/>
                        </a:spcBef>
                        <a:spcAft>
                          <a:spcPts val="0"/>
                        </a:spcAft>
                      </a:pPr>
                      <a:r>
                        <a:rPr lang="en-US" sz="2000" dirty="0">
                          <a:solidFill>
                            <a:schemeClr val="bg1"/>
                          </a:solidFill>
                          <a:effectLst/>
                        </a:rPr>
                        <a:t>Completed</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nSpc>
                          <a:spcPct val="107000"/>
                        </a:lnSpc>
                        <a:spcBef>
                          <a:spcPts val="0"/>
                        </a:spcBef>
                        <a:spcAft>
                          <a:spcPts val="0"/>
                        </a:spcAft>
                      </a:pPr>
                      <a:r>
                        <a:rPr lang="en-US" sz="2000" i="1" dirty="0">
                          <a:effectLst/>
                        </a:rPr>
                        <a:t>0/3</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89661">
                <a:tc>
                  <a:txBody>
                    <a:bodyPr/>
                    <a:lstStyle/>
                    <a:p>
                      <a:pPr marL="0" marR="0">
                        <a:lnSpc>
                          <a:spcPct val="107000"/>
                        </a:lnSpc>
                        <a:spcBef>
                          <a:spcPts val="0"/>
                        </a:spcBef>
                        <a:spcAft>
                          <a:spcPts val="0"/>
                        </a:spcAft>
                      </a:pPr>
                      <a:r>
                        <a:rPr lang="en-US" sz="2000" dirty="0">
                          <a:solidFill>
                            <a:schemeClr val="bg1"/>
                          </a:solidFill>
                          <a:effectLst/>
                        </a:rPr>
                        <a:t>On track</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a:effectLst/>
                        </a:rPr>
                        <a:t> </a:t>
                      </a:r>
                      <a:r>
                        <a:rPr kumimoji="0" lang="en-US" sz="2000" b="0" i="1" u="none" strike="noStrike" kern="1200" cap="none" spc="0" normalizeH="0" baseline="0" noProof="0" dirty="0">
                          <a:ln>
                            <a:noFill/>
                          </a:ln>
                          <a:solidFill>
                            <a:prstClr val="black"/>
                          </a:solidFill>
                          <a:effectLst/>
                          <a:uLnTx/>
                          <a:uFillTx/>
                          <a:latin typeface="+mn-lt"/>
                          <a:ea typeface="+mn-ea"/>
                          <a:cs typeface="+mn-cs"/>
                        </a:rPr>
                        <a:t>2/3</a:t>
                      </a:r>
                      <a:endPar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26517">
                <a:tc>
                  <a:txBody>
                    <a:bodyPr/>
                    <a:lstStyle/>
                    <a:p>
                      <a:pPr marL="0" marR="0">
                        <a:lnSpc>
                          <a:spcPct val="107000"/>
                        </a:lnSpc>
                        <a:spcBef>
                          <a:spcPts val="0"/>
                        </a:spcBef>
                        <a:spcAft>
                          <a:spcPts val="0"/>
                        </a:spcAft>
                      </a:pPr>
                      <a:r>
                        <a:rPr lang="en-US" sz="2000" dirty="0">
                          <a:solidFill>
                            <a:schemeClr val="bg1"/>
                          </a:solidFill>
                          <a:effectLst/>
                        </a:rPr>
                        <a:t>Low risk of not completing on time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nSpc>
                          <a:spcPct val="107000"/>
                        </a:lnSpc>
                        <a:spcBef>
                          <a:spcPts val="0"/>
                        </a:spcBef>
                        <a:spcAft>
                          <a:spcPts val="0"/>
                        </a:spcAft>
                      </a:pPr>
                      <a:r>
                        <a:rPr lang="en-US" sz="2000" i="1" dirty="0">
                          <a:effectLst/>
                        </a:rPr>
                        <a:t>1/3</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26517">
                <a:tc>
                  <a:txBody>
                    <a:bodyPr/>
                    <a:lstStyle/>
                    <a:p>
                      <a:pPr marL="0" marR="0">
                        <a:lnSpc>
                          <a:spcPct val="107000"/>
                        </a:lnSpc>
                        <a:spcBef>
                          <a:spcPts val="0"/>
                        </a:spcBef>
                        <a:spcAft>
                          <a:spcPts val="0"/>
                        </a:spcAft>
                      </a:pPr>
                      <a:r>
                        <a:rPr lang="en-US" sz="2000" dirty="0">
                          <a:solidFill>
                            <a:schemeClr val="bg1"/>
                          </a:solidFill>
                          <a:effectLst/>
                        </a:rPr>
                        <a:t>High risk of not completing on time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rPr>
                        <a:t> </a:t>
                      </a:r>
                      <a:r>
                        <a:rPr lang="en-US" sz="2000" i="1" dirty="0">
                          <a:effectLst/>
                        </a:rPr>
                        <a:t>0/3</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001996">
                <a:tc>
                  <a:txBody>
                    <a:bodyPr/>
                    <a:lstStyle/>
                    <a:p>
                      <a:pPr marL="0" marR="0">
                        <a:lnSpc>
                          <a:spcPct val="107000"/>
                        </a:lnSpc>
                        <a:spcBef>
                          <a:spcPts val="0"/>
                        </a:spcBef>
                        <a:spcAft>
                          <a:spcPts val="0"/>
                        </a:spcAft>
                      </a:pPr>
                      <a:r>
                        <a:rPr lang="en-US" sz="2000" dirty="0">
                          <a:solidFill>
                            <a:schemeClr val="bg1"/>
                          </a:solidFill>
                          <a:effectLst/>
                        </a:rPr>
                        <a:t>High risk of target not being achieved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rPr>
                        <a:t> </a:t>
                      </a:r>
                      <a:r>
                        <a:rPr lang="en-US" sz="2000" i="1" dirty="0">
                          <a:effectLst/>
                        </a:rPr>
                        <a:t>0/3</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3" name="TextBox 2"/>
          <p:cNvSpPr txBox="1"/>
          <p:nvPr/>
        </p:nvSpPr>
        <p:spPr>
          <a:xfrm>
            <a:off x="6108405" y="579482"/>
            <a:ext cx="6299791" cy="584775"/>
          </a:xfrm>
          <a:prstGeom prst="rect">
            <a:avLst/>
          </a:prstGeom>
          <a:noFill/>
        </p:spPr>
        <p:txBody>
          <a:bodyPr wrap="square" rtlCol="0">
            <a:spAutoFit/>
          </a:bodyPr>
          <a:lstStyle/>
          <a:p>
            <a:r>
              <a:rPr lang="en-US" sz="3200" b="1" dirty="0"/>
              <a:t>Project Implementation Overview</a:t>
            </a:r>
          </a:p>
        </p:txBody>
      </p:sp>
      <p:pic>
        <p:nvPicPr>
          <p:cNvPr id="4" name="Picture 3"/>
          <p:cNvPicPr>
            <a:picLocks noChangeAspect="1"/>
          </p:cNvPicPr>
          <p:nvPr/>
        </p:nvPicPr>
        <p:blipFill>
          <a:blip r:embed="rId2"/>
          <a:stretch>
            <a:fillRect/>
          </a:stretch>
        </p:blipFill>
        <p:spPr>
          <a:xfrm>
            <a:off x="301752" y="132216"/>
            <a:ext cx="1463040" cy="957632"/>
          </a:xfrm>
          <a:prstGeom prst="rect">
            <a:avLst/>
          </a:prstGeom>
        </p:spPr>
      </p:pic>
    </p:spTree>
    <p:extLst>
      <p:ext uri="{BB962C8B-B14F-4D97-AF65-F5344CB8AC3E}">
        <p14:creationId xmlns:p14="http://schemas.microsoft.com/office/powerpoint/2010/main" val="749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32158" y="661204"/>
            <a:ext cx="4476307" cy="584775"/>
          </a:xfrm>
          <a:prstGeom prst="rect">
            <a:avLst/>
          </a:prstGeom>
          <a:noFill/>
        </p:spPr>
        <p:txBody>
          <a:bodyPr wrap="square" rtlCol="0">
            <a:spAutoFit/>
          </a:bodyPr>
          <a:lstStyle/>
          <a:p>
            <a:r>
              <a:rPr lang="en-US" dirty="0"/>
              <a:t> </a:t>
            </a:r>
            <a:r>
              <a:rPr lang="en-US" sz="3200" b="1" dirty="0"/>
              <a:t>Achievements to Date</a:t>
            </a:r>
          </a:p>
        </p:txBody>
      </p:sp>
      <p:sp>
        <p:nvSpPr>
          <p:cNvPr id="3" name="TextBox 2"/>
          <p:cNvSpPr txBox="1"/>
          <p:nvPr/>
        </p:nvSpPr>
        <p:spPr>
          <a:xfrm>
            <a:off x="839308" y="1116627"/>
            <a:ext cx="9686260" cy="7109639"/>
          </a:xfrm>
          <a:prstGeom prst="rect">
            <a:avLst/>
          </a:prstGeom>
          <a:noFill/>
        </p:spPr>
        <p:txBody>
          <a:bodyPr wrap="square" rtlCol="0">
            <a:spAutoFit/>
          </a:bodyPr>
          <a:lstStyle/>
          <a:p>
            <a:r>
              <a:rPr lang="en-US" i="1" dirty="0"/>
              <a:t>(Please outline, any achievements, including relevant activities implemented towards achieving a milestone and target as defined in the CLME+ Project, as well as any targets and/or milestones achieved)</a:t>
            </a:r>
          </a:p>
          <a:p>
            <a:endParaRPr lang="en-US" dirty="0"/>
          </a:p>
          <a:p>
            <a:pPr marL="285750" indent="-285750">
              <a:buFont typeface="Arial" panose="020B0604020202020204" pitchFamily="34" charset="0"/>
              <a:buChar char="•"/>
            </a:pPr>
            <a:r>
              <a:rPr lang="en-US" sz="2400" dirty="0"/>
              <a:t>Two workshops were conducted which address 2 of the 3 strategies (LBS pollution and EAF approach).  Reports of the meetings were developed. </a:t>
            </a:r>
          </a:p>
          <a:p>
            <a:pPr marL="285750" indent="-285750">
              <a:buFont typeface="Arial" panose="020B0604020202020204" pitchFamily="34" charset="0"/>
              <a:buChar char="•"/>
            </a:pPr>
            <a:r>
              <a:rPr lang="en-US" sz="2400" dirty="0"/>
              <a:t>Electronic surveys were developed for distribution to relevant email distribution lists.  In addition, the surveys were distributed to specific target audiences such as 1) members of the WECAFC and 2) the Marine Spatial Planning DSS workshop participants at the 2017 GCFI in Panama.</a:t>
            </a:r>
          </a:p>
          <a:p>
            <a:pPr marL="285750" indent="-285750">
              <a:buFont typeface="Arial" panose="020B0604020202020204" pitchFamily="34" charset="0"/>
              <a:buChar char="•"/>
            </a:pPr>
            <a:r>
              <a:rPr lang="en-US" sz="2400" dirty="0"/>
              <a:t>A Table of Contents was developed in coordination with the PCU and consultants which was informally endorsed by the PCU at the and April 2018. </a:t>
            </a:r>
          </a:p>
          <a:p>
            <a:pPr marL="285750" indent="-285750">
              <a:buFont typeface="Arial" panose="020B0604020202020204" pitchFamily="34" charset="0"/>
              <a:buChar char="•"/>
            </a:pPr>
            <a:r>
              <a:rPr lang="en-US" sz="2400" dirty="0"/>
              <a:t>Subject experts have been identified and hired.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301752" y="132216"/>
            <a:ext cx="1463040" cy="957632"/>
          </a:xfrm>
          <a:prstGeom prst="rect">
            <a:avLst/>
          </a:prstGeom>
        </p:spPr>
      </p:pic>
    </p:spTree>
    <p:extLst>
      <p:ext uri="{BB962C8B-B14F-4D97-AF65-F5344CB8AC3E}">
        <p14:creationId xmlns:p14="http://schemas.microsoft.com/office/powerpoint/2010/main" val="408411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9400" y="701749"/>
            <a:ext cx="5342861" cy="584775"/>
          </a:xfrm>
          <a:prstGeom prst="rect">
            <a:avLst/>
          </a:prstGeom>
          <a:noFill/>
        </p:spPr>
        <p:txBody>
          <a:bodyPr wrap="square" rtlCol="0">
            <a:spAutoFit/>
          </a:bodyPr>
          <a:lstStyle/>
          <a:p>
            <a:r>
              <a:rPr lang="en-US" sz="3200" b="1" dirty="0"/>
              <a:t>Challenges Being Experienced</a:t>
            </a:r>
          </a:p>
        </p:txBody>
      </p:sp>
      <p:graphicFrame>
        <p:nvGraphicFramePr>
          <p:cNvPr id="3" name="Table 2"/>
          <p:cNvGraphicFramePr>
            <a:graphicFrameLocks noGrp="1"/>
          </p:cNvGraphicFramePr>
          <p:nvPr>
            <p:extLst>
              <p:ext uri="{D42A27DB-BD31-4B8C-83A1-F6EECF244321}">
                <p14:modId xmlns:p14="http://schemas.microsoft.com/office/powerpoint/2010/main" val="3473562328"/>
              </p:ext>
            </p:extLst>
          </p:nvPr>
        </p:nvGraphicFramePr>
        <p:xfrm>
          <a:off x="467833" y="2161363"/>
          <a:ext cx="11243930" cy="6054090"/>
        </p:xfrm>
        <a:graphic>
          <a:graphicData uri="http://schemas.openxmlformats.org/drawingml/2006/table">
            <a:tbl>
              <a:tblPr firstRow="1" bandRow="1">
                <a:tableStyleId>{5C22544A-7EE6-4342-B048-85BDC9FD1C3A}</a:tableStyleId>
              </a:tblPr>
              <a:tblGrid>
                <a:gridCol w="866175">
                  <a:extLst>
                    <a:ext uri="{9D8B030D-6E8A-4147-A177-3AD203B41FA5}">
                      <a16:colId xmlns:a16="http://schemas.microsoft.com/office/drawing/2014/main" val="20000"/>
                    </a:ext>
                  </a:extLst>
                </a:gridCol>
                <a:gridCol w="3675900">
                  <a:extLst>
                    <a:ext uri="{9D8B030D-6E8A-4147-A177-3AD203B41FA5}">
                      <a16:colId xmlns:a16="http://schemas.microsoft.com/office/drawing/2014/main" val="20001"/>
                    </a:ext>
                  </a:extLst>
                </a:gridCol>
                <a:gridCol w="3881668">
                  <a:extLst>
                    <a:ext uri="{9D8B030D-6E8A-4147-A177-3AD203B41FA5}">
                      <a16:colId xmlns:a16="http://schemas.microsoft.com/office/drawing/2014/main" val="20002"/>
                    </a:ext>
                  </a:extLst>
                </a:gridCol>
                <a:gridCol w="2820187">
                  <a:extLst>
                    <a:ext uri="{9D8B030D-6E8A-4147-A177-3AD203B41FA5}">
                      <a16:colId xmlns:a16="http://schemas.microsoft.com/office/drawing/2014/main" val="20003"/>
                    </a:ext>
                  </a:extLst>
                </a:gridCol>
              </a:tblGrid>
              <a:tr h="0">
                <a:tc>
                  <a:txBody>
                    <a:bodyPr/>
                    <a:lstStyle/>
                    <a:p>
                      <a:r>
                        <a:rPr lang="en-US" dirty="0">
                          <a:solidFill>
                            <a:schemeClr val="bg1"/>
                          </a:solidFill>
                        </a:rPr>
                        <a:t>#</a:t>
                      </a:r>
                    </a:p>
                  </a:txBody>
                  <a:tcPr>
                    <a:solidFill>
                      <a:srgbClr val="00B0F0"/>
                    </a:solidFill>
                  </a:tcPr>
                </a:tc>
                <a:tc>
                  <a:txBody>
                    <a:bodyPr/>
                    <a:lstStyle/>
                    <a:p>
                      <a:r>
                        <a:rPr lang="en-US" dirty="0">
                          <a:solidFill>
                            <a:schemeClr val="bg1"/>
                          </a:solidFill>
                        </a:rPr>
                        <a:t>Challenge</a:t>
                      </a:r>
                    </a:p>
                  </a:txBody>
                  <a:tcPr>
                    <a:solidFill>
                      <a:srgbClr val="00B0F0"/>
                    </a:solidFill>
                  </a:tcPr>
                </a:tc>
                <a:tc>
                  <a:txBody>
                    <a:bodyPr/>
                    <a:lstStyle/>
                    <a:p>
                      <a:r>
                        <a:rPr lang="en-US" dirty="0" err="1">
                          <a:solidFill>
                            <a:schemeClr val="bg1"/>
                          </a:solidFill>
                        </a:rPr>
                        <a:t>Mitigative</a:t>
                      </a:r>
                      <a:r>
                        <a:rPr lang="en-US" baseline="0" dirty="0">
                          <a:solidFill>
                            <a:schemeClr val="bg1"/>
                          </a:solidFill>
                        </a:rPr>
                        <a:t> Measure</a:t>
                      </a:r>
                      <a:endParaRPr lang="en-US" dirty="0">
                        <a:solidFill>
                          <a:schemeClr val="bg1"/>
                        </a:solidFill>
                      </a:endParaRPr>
                    </a:p>
                  </a:txBody>
                  <a:tcPr>
                    <a:solidFill>
                      <a:srgbClr val="00B0F0"/>
                    </a:solidFill>
                  </a:tcPr>
                </a:tc>
                <a:tc>
                  <a:txBody>
                    <a:bodyPr/>
                    <a:lstStyle/>
                    <a:p>
                      <a:r>
                        <a:rPr lang="en-US" dirty="0">
                          <a:solidFill>
                            <a:schemeClr val="bg1"/>
                          </a:solidFill>
                        </a:rPr>
                        <a:t>By When</a:t>
                      </a:r>
                    </a:p>
                  </a:txBody>
                  <a:tcPr>
                    <a:solidFill>
                      <a:srgbClr val="00B0F0"/>
                    </a:solidFill>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Hiring subject experts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scope of the expectations for the final report was not clear to us until only very recently.  Because there were many different iterations of the outline for the final report, the ‘approval’ for the scope was only recently endorsed.  Therefore, subject experts for the chapters could not be employed until we received the endorsement. </a:t>
                      </a:r>
                    </a:p>
                  </a:txBody>
                  <a:tcPr marL="68580" marR="68580" marT="0" marB="0"/>
                </a:tc>
                <a:tc>
                  <a:txBody>
                    <a:bodyPr/>
                    <a:lstStyle/>
                    <a:p>
                      <a:r>
                        <a:rPr lang="en-US" sz="1800" kern="1200" dirty="0">
                          <a:solidFill>
                            <a:schemeClr val="dk1"/>
                          </a:solidFill>
                          <a:effectLst/>
                          <a:latin typeface="+mn-lt"/>
                          <a:ea typeface="+mn-ea"/>
                          <a:cs typeface="+mn-cs"/>
                        </a:rPr>
                        <a:t>Now that we have received the endorsement for the structure of the report, several experts have been contacted to participate in the development of this report.  We will also be engaging other subject experts from the CLME+ PEG partners and others. </a:t>
                      </a:r>
                      <a:endParaRPr lang="en-US" dirty="0"/>
                    </a:p>
                  </a:txBody>
                  <a:tcPr/>
                </a:tc>
                <a:tc>
                  <a:txBody>
                    <a:bodyPr/>
                    <a:lstStyle/>
                    <a:p>
                      <a:r>
                        <a:rPr lang="en-US" sz="1800" kern="1200" dirty="0">
                          <a:solidFill>
                            <a:schemeClr val="dk1"/>
                          </a:solidFill>
                          <a:effectLst/>
                          <a:latin typeface="+mn-lt"/>
                          <a:ea typeface="+mn-ea"/>
                          <a:cs typeface="+mn-cs"/>
                        </a:rPr>
                        <a:t>Subject experts will be identified and employed by 15 June 2018.</a:t>
                      </a:r>
                      <a:endParaRPr lang="en-US" dirty="0"/>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b="1" dirty="0"/>
                        <a:t>Two interim research strategies were not completed</a:t>
                      </a:r>
                      <a:r>
                        <a:rPr lang="en-US" dirty="0"/>
                        <a:t>. Information gathering was completed; the results are still being analyzed for a final report in the format agreed upon between the PCU and GCFI.</a:t>
                      </a:r>
                    </a:p>
                  </a:txBody>
                  <a:tcPr/>
                </a:tc>
                <a:tc>
                  <a:txBody>
                    <a:bodyPr/>
                    <a:lstStyle/>
                    <a:p>
                      <a:r>
                        <a:rPr lang="en-US" dirty="0"/>
                        <a:t>The issue was how to present the information in a form that was consistent with the expectations of the PCU.  We will distribute the electronic questionnaires to additional email distribution list for feedback on the issues. </a:t>
                      </a:r>
                    </a:p>
                  </a:txBody>
                  <a:tcPr/>
                </a:tc>
                <a:tc>
                  <a:txBody>
                    <a:bodyPr/>
                    <a:lstStyle/>
                    <a:p>
                      <a:r>
                        <a:rPr lang="en-US" dirty="0"/>
                        <a:t>1 July 2018</a:t>
                      </a:r>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pic>
        <p:nvPicPr>
          <p:cNvPr id="4" name="Picture 3"/>
          <p:cNvPicPr>
            <a:picLocks noChangeAspect="1"/>
          </p:cNvPicPr>
          <p:nvPr/>
        </p:nvPicPr>
        <p:blipFill>
          <a:blip r:embed="rId2"/>
          <a:stretch>
            <a:fillRect/>
          </a:stretch>
        </p:blipFill>
        <p:spPr>
          <a:xfrm>
            <a:off x="301752" y="132216"/>
            <a:ext cx="1463040" cy="957632"/>
          </a:xfrm>
          <a:prstGeom prst="rect">
            <a:avLst/>
          </a:prstGeom>
        </p:spPr>
      </p:pic>
    </p:spTree>
    <p:extLst>
      <p:ext uri="{BB962C8B-B14F-4D97-AF65-F5344CB8AC3E}">
        <p14:creationId xmlns:p14="http://schemas.microsoft.com/office/powerpoint/2010/main" val="80614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0395" y="765545"/>
            <a:ext cx="4949456" cy="584775"/>
          </a:xfrm>
          <a:prstGeom prst="rect">
            <a:avLst/>
          </a:prstGeom>
          <a:noFill/>
        </p:spPr>
        <p:txBody>
          <a:bodyPr wrap="square" rtlCol="0">
            <a:spAutoFit/>
          </a:bodyPr>
          <a:lstStyle/>
          <a:p>
            <a:r>
              <a:rPr lang="en-US" sz="3200" b="1" dirty="0"/>
              <a:t>Financial Implementation</a:t>
            </a:r>
          </a:p>
        </p:txBody>
      </p:sp>
      <p:graphicFrame>
        <p:nvGraphicFramePr>
          <p:cNvPr id="3" name="Table 2"/>
          <p:cNvGraphicFramePr>
            <a:graphicFrameLocks noGrp="1"/>
          </p:cNvGraphicFramePr>
          <p:nvPr>
            <p:extLst>
              <p:ext uri="{D42A27DB-BD31-4B8C-83A1-F6EECF244321}">
                <p14:modId xmlns:p14="http://schemas.microsoft.com/office/powerpoint/2010/main" val="1967708875"/>
              </p:ext>
            </p:extLst>
          </p:nvPr>
        </p:nvGraphicFramePr>
        <p:xfrm>
          <a:off x="898452" y="2786518"/>
          <a:ext cx="10568761" cy="3749040"/>
        </p:xfrm>
        <a:graphic>
          <a:graphicData uri="http://schemas.openxmlformats.org/drawingml/2006/table">
            <a:tbl>
              <a:tblPr firstRow="1" bandRow="1">
                <a:tableStyleId>{5C22544A-7EE6-4342-B048-85BDC9FD1C3A}</a:tableStyleId>
              </a:tblPr>
              <a:tblGrid>
                <a:gridCol w="1761460">
                  <a:extLst>
                    <a:ext uri="{9D8B030D-6E8A-4147-A177-3AD203B41FA5}">
                      <a16:colId xmlns:a16="http://schemas.microsoft.com/office/drawing/2014/main" val="20000"/>
                    </a:ext>
                  </a:extLst>
                </a:gridCol>
                <a:gridCol w="1700269">
                  <a:extLst>
                    <a:ext uri="{9D8B030D-6E8A-4147-A177-3AD203B41FA5}">
                      <a16:colId xmlns:a16="http://schemas.microsoft.com/office/drawing/2014/main" val="20001"/>
                    </a:ext>
                  </a:extLst>
                </a:gridCol>
                <a:gridCol w="1822652">
                  <a:extLst>
                    <a:ext uri="{9D8B030D-6E8A-4147-A177-3AD203B41FA5}">
                      <a16:colId xmlns:a16="http://schemas.microsoft.com/office/drawing/2014/main" val="20002"/>
                    </a:ext>
                  </a:extLst>
                </a:gridCol>
                <a:gridCol w="1761460">
                  <a:extLst>
                    <a:ext uri="{9D8B030D-6E8A-4147-A177-3AD203B41FA5}">
                      <a16:colId xmlns:a16="http://schemas.microsoft.com/office/drawing/2014/main" val="20003"/>
                    </a:ext>
                  </a:extLst>
                </a:gridCol>
                <a:gridCol w="1761460">
                  <a:extLst>
                    <a:ext uri="{9D8B030D-6E8A-4147-A177-3AD203B41FA5}">
                      <a16:colId xmlns:a16="http://schemas.microsoft.com/office/drawing/2014/main" val="20004"/>
                    </a:ext>
                  </a:extLst>
                </a:gridCol>
                <a:gridCol w="1761460">
                  <a:extLst>
                    <a:ext uri="{9D8B030D-6E8A-4147-A177-3AD203B41FA5}">
                      <a16:colId xmlns:a16="http://schemas.microsoft.com/office/drawing/2014/main" val="20005"/>
                    </a:ext>
                  </a:extLst>
                </a:gridCol>
              </a:tblGrid>
              <a:tr h="678039">
                <a:tc>
                  <a:txBody>
                    <a:bodyPr/>
                    <a:lstStyle/>
                    <a:p>
                      <a:r>
                        <a:rPr lang="en-US" dirty="0">
                          <a:solidFill>
                            <a:schemeClr val="bg1"/>
                          </a:solidFill>
                        </a:rPr>
                        <a:t>Agency name</a:t>
                      </a:r>
                    </a:p>
                  </a:txBody>
                  <a:tcPr>
                    <a:solidFill>
                      <a:srgbClr val="00B0F0"/>
                    </a:solidFill>
                  </a:tcPr>
                </a:tc>
                <a:tc>
                  <a:txBody>
                    <a:bodyPr/>
                    <a:lstStyle/>
                    <a:p>
                      <a:r>
                        <a:rPr lang="en-US" dirty="0">
                          <a:solidFill>
                            <a:schemeClr val="bg1"/>
                          </a:solidFill>
                        </a:rPr>
                        <a:t>2018 Budget</a:t>
                      </a:r>
                    </a:p>
                  </a:txBody>
                  <a:tcPr>
                    <a:solidFill>
                      <a:srgbClr val="00B0F0"/>
                    </a:solidFill>
                  </a:tcPr>
                </a:tc>
                <a:tc>
                  <a:txBody>
                    <a:bodyPr/>
                    <a:lstStyle/>
                    <a:p>
                      <a:r>
                        <a:rPr lang="en-US" dirty="0">
                          <a:solidFill>
                            <a:schemeClr val="bg1"/>
                          </a:solidFill>
                        </a:rPr>
                        <a:t>Amount</a:t>
                      </a:r>
                      <a:r>
                        <a:rPr lang="en-US" baseline="0" dirty="0">
                          <a:solidFill>
                            <a:schemeClr val="bg1"/>
                          </a:solidFill>
                        </a:rPr>
                        <a:t> spent up to April 2018</a:t>
                      </a:r>
                      <a:endParaRPr lang="en-US" dirty="0">
                        <a:solidFill>
                          <a:schemeClr val="bg1"/>
                        </a:solidFill>
                      </a:endParaRPr>
                    </a:p>
                  </a:txBody>
                  <a:tcPr>
                    <a:solidFill>
                      <a:srgbClr val="00B0F0"/>
                    </a:solidFill>
                  </a:tcPr>
                </a:tc>
                <a:tc>
                  <a:txBody>
                    <a:bodyPr/>
                    <a:lstStyle/>
                    <a:p>
                      <a:r>
                        <a:rPr lang="en-US" dirty="0">
                          <a:solidFill>
                            <a:schemeClr val="bg1"/>
                          </a:solidFill>
                        </a:rPr>
                        <a:t>2019 Budget</a:t>
                      </a:r>
                    </a:p>
                  </a:txBody>
                  <a:tcPr>
                    <a:solidFill>
                      <a:srgbClr val="00B0F0"/>
                    </a:solidFill>
                  </a:tcPr>
                </a:tc>
                <a:tc>
                  <a:txBody>
                    <a:bodyPr/>
                    <a:lstStyle/>
                    <a:p>
                      <a:r>
                        <a:rPr lang="en-US" dirty="0">
                          <a:solidFill>
                            <a:schemeClr val="bg1"/>
                          </a:solidFill>
                        </a:rPr>
                        <a:t>Risk of not achieving</a:t>
                      </a:r>
                      <a:r>
                        <a:rPr lang="en-US" baseline="0" dirty="0">
                          <a:solidFill>
                            <a:schemeClr val="bg1"/>
                          </a:solidFill>
                        </a:rPr>
                        <a:t> budget objective</a:t>
                      </a:r>
                      <a:endParaRPr lang="en-US" dirty="0">
                        <a:solidFill>
                          <a:schemeClr val="bg1"/>
                        </a:solidFill>
                      </a:endParaRPr>
                    </a:p>
                  </a:txBody>
                  <a:tcPr>
                    <a:solidFill>
                      <a:srgbClr val="00B0F0"/>
                    </a:solidFill>
                  </a:tcPr>
                </a:tc>
                <a:tc>
                  <a:txBody>
                    <a:bodyPr/>
                    <a:lstStyle/>
                    <a:p>
                      <a:r>
                        <a:rPr lang="en-US" dirty="0">
                          <a:solidFill>
                            <a:schemeClr val="bg1"/>
                          </a:solidFill>
                        </a:rPr>
                        <a:t>Proposed</a:t>
                      </a:r>
                      <a:r>
                        <a:rPr lang="en-US" baseline="0" dirty="0">
                          <a:solidFill>
                            <a:schemeClr val="bg1"/>
                          </a:solidFill>
                        </a:rPr>
                        <a:t> remedial actions</a:t>
                      </a:r>
                      <a:endParaRPr lang="en-US" dirty="0">
                        <a:solidFill>
                          <a:schemeClr val="bg1"/>
                        </a:solidFill>
                      </a:endParaRPr>
                    </a:p>
                  </a:txBody>
                  <a:tcPr>
                    <a:solidFill>
                      <a:srgbClr val="00B0F0"/>
                    </a:solidFill>
                  </a:tcPr>
                </a:tc>
                <a:extLst>
                  <a:ext uri="{0D108BD9-81ED-4DB2-BD59-A6C34878D82A}">
                    <a16:rowId xmlns:a16="http://schemas.microsoft.com/office/drawing/2014/main" val="10000"/>
                  </a:ext>
                </a:extLst>
              </a:tr>
              <a:tr h="687457">
                <a:tc>
                  <a:txBody>
                    <a:bodyPr/>
                    <a:lstStyle/>
                    <a:p>
                      <a:r>
                        <a:rPr lang="en-US" dirty="0"/>
                        <a:t>GCFI</a:t>
                      </a:r>
                    </a:p>
                  </a:txBody>
                  <a:tcPr/>
                </a:tc>
                <a:tc>
                  <a:txBody>
                    <a:bodyPr/>
                    <a:lstStyle/>
                    <a:p>
                      <a:r>
                        <a:rPr lang="en-US" dirty="0"/>
                        <a:t>$64,674</a:t>
                      </a:r>
                    </a:p>
                  </a:txBody>
                  <a:tcPr/>
                </a:tc>
                <a:tc>
                  <a:txBody>
                    <a:bodyPr/>
                    <a:lstStyle/>
                    <a:p>
                      <a:r>
                        <a:rPr lang="en-US" dirty="0"/>
                        <a:t>$4,647</a:t>
                      </a:r>
                    </a:p>
                  </a:txBody>
                  <a:tcPr/>
                </a:tc>
                <a:tc>
                  <a:txBody>
                    <a:bodyPr/>
                    <a:lstStyle/>
                    <a:p>
                      <a:r>
                        <a:rPr lang="en-US" dirty="0"/>
                        <a:t>$43,016</a:t>
                      </a:r>
                    </a:p>
                  </a:txBody>
                  <a:tcPr/>
                </a:tc>
                <a:tc>
                  <a:txBody>
                    <a:bodyPr/>
                    <a:lstStyle/>
                    <a:p>
                      <a:r>
                        <a:rPr lang="en-US" dirty="0"/>
                        <a:t>N/A</a:t>
                      </a:r>
                    </a:p>
                  </a:txBody>
                  <a:tcPr/>
                </a:tc>
                <a:tc>
                  <a:txBody>
                    <a:bodyPr/>
                    <a:lstStyle/>
                    <a:p>
                      <a:r>
                        <a:rPr lang="en-US" dirty="0"/>
                        <a:t>No-cost extension was requested to the end of 2019. Now that subject experts are hired, funds will be disbursed more rapidly. </a:t>
                      </a: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2"/>
          <a:stretch>
            <a:fillRect/>
          </a:stretch>
        </p:blipFill>
        <p:spPr>
          <a:xfrm>
            <a:off x="301752" y="132216"/>
            <a:ext cx="1463040" cy="957632"/>
          </a:xfrm>
          <a:prstGeom prst="rect">
            <a:avLst/>
          </a:prstGeom>
        </p:spPr>
      </p:pic>
    </p:spTree>
    <p:extLst>
      <p:ext uri="{BB962C8B-B14F-4D97-AF65-F5344CB8AC3E}">
        <p14:creationId xmlns:p14="http://schemas.microsoft.com/office/powerpoint/2010/main" val="165102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5121" y="611032"/>
            <a:ext cx="6230679" cy="1077218"/>
          </a:xfrm>
          <a:prstGeom prst="rect">
            <a:avLst/>
          </a:prstGeom>
          <a:noFill/>
        </p:spPr>
        <p:txBody>
          <a:bodyPr wrap="square" rtlCol="0">
            <a:spAutoFit/>
          </a:bodyPr>
          <a:lstStyle/>
          <a:p>
            <a:r>
              <a:rPr lang="en-US" sz="3200" b="1" dirty="0"/>
              <a:t>Crosscutting Recommendations for Successful Project Implementation</a:t>
            </a:r>
          </a:p>
        </p:txBody>
      </p:sp>
      <p:pic>
        <p:nvPicPr>
          <p:cNvPr id="3" name="Picture 2"/>
          <p:cNvPicPr>
            <a:picLocks noChangeAspect="1"/>
          </p:cNvPicPr>
          <p:nvPr/>
        </p:nvPicPr>
        <p:blipFill>
          <a:blip r:embed="rId2"/>
          <a:stretch>
            <a:fillRect/>
          </a:stretch>
        </p:blipFill>
        <p:spPr>
          <a:xfrm>
            <a:off x="301752" y="132216"/>
            <a:ext cx="1463040" cy="957632"/>
          </a:xfrm>
          <a:prstGeom prst="rect">
            <a:avLst/>
          </a:prstGeom>
        </p:spPr>
      </p:pic>
      <p:sp>
        <p:nvSpPr>
          <p:cNvPr id="4" name="TextBox 3">
            <a:extLst>
              <a:ext uri="{FF2B5EF4-FFF2-40B4-BE49-F238E27FC236}">
                <a16:creationId xmlns:a16="http://schemas.microsoft.com/office/drawing/2014/main" id="{656B9FAD-7369-4F80-A5AB-A7ED366F7B42}"/>
              </a:ext>
            </a:extLst>
          </p:cNvPr>
          <p:cNvSpPr txBox="1"/>
          <p:nvPr/>
        </p:nvSpPr>
        <p:spPr>
          <a:xfrm>
            <a:off x="78749" y="1688250"/>
            <a:ext cx="11612743" cy="4785926"/>
          </a:xfrm>
          <a:prstGeom prst="rect">
            <a:avLst/>
          </a:prstGeom>
          <a:noFill/>
        </p:spPr>
        <p:txBody>
          <a:bodyPr wrap="square" rtlCol="0">
            <a:spAutoFit/>
          </a:bodyPr>
          <a:lstStyle/>
          <a:p>
            <a:r>
              <a:rPr lang="en-US" sz="1900" b="1" dirty="0"/>
              <a:t>Better and faster use of existing knowledge from different disciplines </a:t>
            </a:r>
          </a:p>
          <a:p>
            <a:r>
              <a:rPr lang="en-US" sz="1900" dirty="0"/>
              <a:t>There is a wealth of scientific knowledge available throughout the region on many different aspects of the marine environment. The challenge is how to make this knowledge easily visible and available to policy makers. </a:t>
            </a:r>
          </a:p>
          <a:p>
            <a:pPr marL="285750" indent="-285750">
              <a:buFont typeface="Arial" panose="020B0604020202020204" pitchFamily="34" charset="0"/>
              <a:buChar char="•"/>
            </a:pPr>
            <a:r>
              <a:rPr lang="en-US" sz="1900" dirty="0"/>
              <a:t>Act as a clearing house and establish a repository of information of key activities and people in the marine and maritime science-policy interfaces.  Including information from Member States, regional and sub-regional level.</a:t>
            </a:r>
          </a:p>
          <a:p>
            <a:pPr marL="285750" indent="-285750">
              <a:buFont typeface="Arial" panose="020B0604020202020204" pitchFamily="34" charset="0"/>
              <a:buChar char="•"/>
            </a:pPr>
            <a:endParaRPr lang="en-US" sz="1900" dirty="0"/>
          </a:p>
          <a:p>
            <a:r>
              <a:rPr lang="en-US" sz="1900" b="1" dirty="0"/>
              <a:t>The development of a common vision and actions for marine research infrastructure use and access </a:t>
            </a:r>
          </a:p>
          <a:p>
            <a:pPr marL="285750" indent="-285750">
              <a:buFont typeface="Arial" panose="020B0604020202020204" pitchFamily="34" charset="0"/>
              <a:buChar char="•"/>
            </a:pPr>
            <a:r>
              <a:rPr lang="en-US" sz="1900" dirty="0"/>
              <a:t>This would ensure cost effective coordination between science, monitoring needs and research infrastructure support.</a:t>
            </a:r>
          </a:p>
          <a:p>
            <a:endParaRPr lang="en-US" sz="1900" dirty="0"/>
          </a:p>
          <a:p>
            <a:r>
              <a:rPr lang="en-US" sz="1900" b="1" dirty="0"/>
              <a:t>Human Capacity building</a:t>
            </a:r>
          </a:p>
          <a:p>
            <a:pPr marL="342900" indent="-342900">
              <a:buFont typeface="Arial" panose="020B0604020202020204" pitchFamily="34" charset="0"/>
              <a:buChar char="•"/>
            </a:pPr>
            <a:r>
              <a:rPr lang="en-US" sz="1900" dirty="0"/>
              <a:t>To fund projects for training in specific emerging issues in marine sciences. This initiative should be aligned with the needs of environment, marine and maritime sectors. </a:t>
            </a:r>
          </a:p>
          <a:p>
            <a:pPr marL="342900" indent="-342900">
              <a:buFont typeface="Arial" panose="020B0604020202020204" pitchFamily="34" charset="0"/>
              <a:buChar char="•"/>
            </a:pPr>
            <a:r>
              <a:rPr lang="en-US" sz="1900" dirty="0"/>
              <a:t>It should consider the need to bridge the gap between education/training and the labor market and </a:t>
            </a:r>
            <a:r>
              <a:rPr lang="en-US" sz="1900"/>
              <a:t>actively promoting </a:t>
            </a:r>
            <a:r>
              <a:rPr lang="en-US" sz="1900" dirty="0"/>
              <a:t>the attractiveness of marine and maritime jobs. </a:t>
            </a:r>
          </a:p>
          <a:p>
            <a:endParaRPr lang="en-US" sz="2000" b="1" dirty="0"/>
          </a:p>
        </p:txBody>
      </p:sp>
    </p:spTree>
    <p:extLst>
      <p:ext uri="{BB962C8B-B14F-4D97-AF65-F5344CB8AC3E}">
        <p14:creationId xmlns:p14="http://schemas.microsoft.com/office/powerpoint/2010/main" val="2090044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2465</TotalTime>
  <Words>929</Words>
  <Application>Microsoft Macintosh PowerPoint</Application>
  <PresentationFormat>Widescreen</PresentationFormat>
  <Paragraphs>89</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ArialUnicodeMS</vt:lpstr>
      <vt:lpstr>MS PGothic</vt:lpstr>
      <vt:lpstr>Arial</vt:lpstr>
      <vt:lpstr>Avenir Book</vt:lpstr>
      <vt:lpstr>Avenir Heavy</vt:lpstr>
      <vt:lpstr>Avenir Heavy Oblique</vt:lpstr>
      <vt:lpstr>Avenir Medium</vt:lpstr>
      <vt:lpstr>Calibri</vt:lpstr>
      <vt:lpstr>LucidaGrande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Soporte Operadora Ming</dc:creator>
  <cp:lastModifiedBy>Soporte Operadora Ming</cp:lastModifiedBy>
  <cp:revision>23</cp:revision>
  <dcterms:created xsi:type="dcterms:W3CDTF">2018-04-14T01:54:26Z</dcterms:created>
  <dcterms:modified xsi:type="dcterms:W3CDTF">2018-06-13T11:34:35Z</dcterms:modified>
</cp:coreProperties>
</file>