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4" r:id="rId2"/>
    <p:sldId id="258" r:id="rId3"/>
    <p:sldId id="301" r:id="rId4"/>
    <p:sldId id="302" r:id="rId5"/>
    <p:sldId id="290" r:id="rId6"/>
    <p:sldId id="271" r:id="rId7"/>
    <p:sldId id="279" r:id="rId8"/>
    <p:sldId id="259" r:id="rId9"/>
    <p:sldId id="269" r:id="rId10"/>
    <p:sldId id="298" r:id="rId11"/>
    <p:sldId id="299" r:id="rId12"/>
    <p:sldId id="304" r:id="rId13"/>
    <p:sldId id="294" r:id="rId14"/>
    <p:sldId id="283" r:id="rId15"/>
    <p:sldId id="300" r:id="rId16"/>
    <p:sldId id="272" r:id="rId17"/>
    <p:sldId id="273" r:id="rId18"/>
    <p:sldId id="284" r:id="rId19"/>
    <p:sldId id="295" r:id="rId20"/>
    <p:sldId id="296" r:id="rId21"/>
    <p:sldId id="303" r:id="rId22"/>
    <p:sldId id="266"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5pPr>
    <a:lvl6pPr marL="2286000" algn="l" defTabSz="914400" rtl="0" eaLnBrk="1" latinLnBrk="0" hangingPunct="1">
      <a:defRPr kern="1200">
        <a:solidFill>
          <a:schemeClr val="tx1"/>
        </a:solidFill>
        <a:latin typeface="Calibri" charset="0"/>
        <a:ea typeface="MS PGothic" charset="-128"/>
        <a:cs typeface="MS PGothic" charset="-128"/>
      </a:defRPr>
    </a:lvl6pPr>
    <a:lvl7pPr marL="2743200" algn="l" defTabSz="914400" rtl="0" eaLnBrk="1" latinLnBrk="0" hangingPunct="1">
      <a:defRPr kern="1200">
        <a:solidFill>
          <a:schemeClr val="tx1"/>
        </a:solidFill>
        <a:latin typeface="Calibri" charset="0"/>
        <a:ea typeface="MS PGothic" charset="-128"/>
        <a:cs typeface="MS PGothic" charset="-128"/>
      </a:defRPr>
    </a:lvl7pPr>
    <a:lvl8pPr marL="3200400" algn="l" defTabSz="914400" rtl="0" eaLnBrk="1" latinLnBrk="0" hangingPunct="1">
      <a:defRPr kern="1200">
        <a:solidFill>
          <a:schemeClr val="tx1"/>
        </a:solidFill>
        <a:latin typeface="Calibri" charset="0"/>
        <a:ea typeface="MS PGothic" charset="-128"/>
        <a:cs typeface="MS PGothic" charset="-128"/>
      </a:defRPr>
    </a:lvl8pPr>
    <a:lvl9pPr marL="3657600" algn="l" defTabSz="914400" rtl="0" eaLnBrk="1" latinLnBrk="0" hangingPunct="1">
      <a:defRPr kern="1200">
        <a:solidFill>
          <a:schemeClr val="tx1"/>
        </a:solidFill>
        <a:latin typeface="Calibri" charset="0"/>
        <a:ea typeface="MS PGothic" charset="-128"/>
        <a:cs typeface="MS PGothic"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sHispaniola 1" initials="T" lastIdx="1" clrIdx="0">
    <p:extLst>
      <p:ext uri="{19B8F6BF-5375-455C-9EA6-DF929625EA0E}">
        <p15:presenceInfo xmlns:p15="http://schemas.microsoft.com/office/powerpoint/2012/main" userId="TransHispaniola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9"/>
  </p:normalViewPr>
  <p:slideViewPr>
    <p:cSldViewPr snapToGrid="0" snapToObjects="1">
      <p:cViewPr varScale="1">
        <p:scale>
          <a:sx n="76" d="100"/>
          <a:sy n="76" d="100"/>
        </p:scale>
        <p:origin x="408" y="5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ea typeface="MS PGothic" charset="0"/>
                <a:cs typeface="MS PGothic" charset="0"/>
              </a:defRPr>
            </a:lvl1pPr>
          </a:lstStyle>
          <a:p>
            <a:pPr>
              <a:defRPr/>
            </a:pPr>
            <a:fld id="{68E622E2-4F3F-B34E-A020-AE7378B829A3}" type="datetimeFigureOut">
              <a:rPr lang="en-US"/>
              <a:pPr>
                <a:defRPr/>
              </a:pPr>
              <a:t>6/16/2018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ea typeface="MS PGothic" charset="0"/>
                <a:cs typeface="MS PGothic" charset="0"/>
              </a:defRPr>
            </a:lvl1pPr>
          </a:lstStyle>
          <a:p>
            <a:pPr>
              <a:defRPr/>
            </a:pPr>
            <a:fld id="{8108F886-D3E1-E64D-96FF-13D70AF2E68C}" type="slidenum">
              <a:rPr lang="en-US"/>
              <a:pPr>
                <a:defRPr/>
              </a:pPr>
              <a:t>‹#›</a:t>
            </a:fld>
            <a:endParaRPr lang="en-US" dirty="0"/>
          </a:p>
        </p:txBody>
      </p:sp>
    </p:spTree>
    <p:extLst>
      <p:ext uri="{BB962C8B-B14F-4D97-AF65-F5344CB8AC3E}">
        <p14:creationId xmlns:p14="http://schemas.microsoft.com/office/powerpoint/2010/main" val="317112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S PGothic" charset="0"/>
                <a:cs typeface="MS PGothic" charset="0"/>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ea typeface="MS PGothic" charset="0"/>
                <a:cs typeface="MS PGothic" charset="0"/>
              </a:defRPr>
            </a:lvl1pPr>
          </a:lstStyle>
          <a:p>
            <a:pPr>
              <a:defRPr/>
            </a:pPr>
            <a:fld id="{FE37F729-3540-A44F-AFE5-FD4995F16A63}" type="datetimeFigureOut">
              <a:rPr lang="en-US"/>
              <a:pPr>
                <a:defRPr/>
              </a:pPr>
              <a:t>6/16/2018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MS PGothic" charset="0"/>
                <a:cs typeface="MS PGothic"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ea typeface="MS PGothic" charset="0"/>
                <a:cs typeface="MS PGothic" charset="0"/>
              </a:defRPr>
            </a:lvl1pPr>
          </a:lstStyle>
          <a:p>
            <a:pPr>
              <a:defRPr/>
            </a:pPr>
            <a:fld id="{AE7E8EDF-35D7-7942-9BAC-E207580A9D6F}" type="slidenum">
              <a:rPr lang="en-US"/>
              <a:pPr>
                <a:defRPr/>
              </a:pPr>
              <a:t>‹#›</a:t>
            </a:fld>
            <a:endParaRPr lang="en-US" dirty="0"/>
          </a:p>
        </p:txBody>
      </p:sp>
    </p:spTree>
    <p:extLst>
      <p:ext uri="{BB962C8B-B14F-4D97-AF65-F5344CB8AC3E}">
        <p14:creationId xmlns:p14="http://schemas.microsoft.com/office/powerpoint/2010/main" val="4254104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dirty="0"/>
          </a:p>
        </p:txBody>
      </p:sp>
      <p:sp>
        <p:nvSpPr>
          <p:cNvPr id="7" name="Rectangle 6"/>
          <p:cNvSpPr>
            <a:spLocks noChangeArrowheads="1"/>
          </p:cNvSpPr>
          <p:nvPr userDrawn="1"/>
        </p:nvSpPr>
        <p:spPr bwMode="auto">
          <a:xfrm>
            <a:off x="4380471" y="409827"/>
            <a:ext cx="4784167" cy="404345"/>
          </a:xfrm>
          <a:prstGeom prst="rect">
            <a:avLst/>
          </a:prstGeom>
          <a:solidFill>
            <a:schemeClr val="tx1">
              <a:lumMod val="50000"/>
              <a:lumOff val="50000"/>
            </a:schemeClr>
          </a:solidFill>
          <a:ln>
            <a:noFill/>
          </a:ln>
          <a:effectLst/>
        </p:spPr>
        <p:txBody>
          <a:bodyPr anchor="ctr"/>
          <a:lstStyle/>
          <a:p>
            <a:pPr algn="ctr" eaLnBrk="1" hangingPunct="1"/>
            <a:endParaRPr lang="en-US" altLang="en-US" dirty="0">
              <a:solidFill>
                <a:srgbClr val="FFFFFF"/>
              </a:solidFill>
              <a:ea typeface="MS PGothic" charset="-128"/>
            </a:endParaRP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2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dirty="0"/>
          </a:p>
        </p:txBody>
      </p:sp>
      <p:sp>
        <p:nvSpPr>
          <p:cNvPr id="6" name="Rectangle 5"/>
          <p:cNvSpPr>
            <a:spLocks noChangeArrowheads="1"/>
          </p:cNvSpPr>
          <p:nvPr userDrawn="1"/>
        </p:nvSpPr>
        <p:spPr bwMode="auto">
          <a:xfrm>
            <a:off x="6010507" y="409827"/>
            <a:ext cx="3154131" cy="404345"/>
          </a:xfrm>
          <a:prstGeom prst="rect">
            <a:avLst/>
          </a:prstGeom>
          <a:solidFill>
            <a:schemeClr val="tx1">
              <a:lumMod val="50000"/>
              <a:lumOff val="50000"/>
            </a:schemeClr>
          </a:solidFill>
          <a:ln>
            <a:noFill/>
          </a:ln>
          <a:effectLst/>
        </p:spPr>
        <p:txBody>
          <a:bodyPr anchor="ctr"/>
          <a:lstStyle/>
          <a:p>
            <a:pPr algn="ctr" eaLnBrk="1" hangingPunct="1"/>
            <a:endParaRPr lang="en-US" altLang="en-US" dirty="0">
              <a:solidFill>
                <a:srgbClr val="FFFFFF"/>
              </a:solidFill>
              <a:ea typeface="MS PGothic" charset="-128"/>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6" name="Picture Placeholder 18"/>
          <p:cNvSpPr>
            <a:spLocks noGrp="1"/>
          </p:cNvSpPr>
          <p:nvPr>
            <p:ph type="pic" sz="quarter" idx="10"/>
          </p:nvPr>
        </p:nvSpPr>
        <p:spPr>
          <a:xfrm>
            <a:off x="488752" y="1577081"/>
            <a:ext cx="3532101" cy="3534083"/>
          </a:xfrm>
          <a:prstGeom prst="ellipse">
            <a:avLst/>
          </a:prstGeom>
        </p:spPr>
        <p:txBody>
          <a:bodyPr/>
          <a:lstStyle/>
          <a:p>
            <a:pPr lvl="0"/>
            <a:r>
              <a:rPr lang="en-US" noProof="0" dirty="0"/>
              <a:t>Drag picture to placeholder or click icon to add</a:t>
            </a:r>
          </a:p>
        </p:txBody>
      </p:sp>
    </p:spTree>
    <p:extLst>
      <p:ext uri="{BB962C8B-B14F-4D97-AF65-F5344CB8AC3E}">
        <p14:creationId xmlns:p14="http://schemas.microsoft.com/office/powerpoint/2010/main" val="204991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84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4229100" y="409575"/>
            <a:ext cx="4935538"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dirty="0">
              <a:solidFill>
                <a:srgbClr val="FFFFFF"/>
              </a:solidFill>
              <a:cs typeface="MS PGothic" charset="0"/>
            </a:endParaRPr>
          </a:p>
        </p:txBody>
      </p:sp>
      <p:sp>
        <p:nvSpPr>
          <p:cNvPr id="8" name="Picture Placeholder 18"/>
          <p:cNvSpPr>
            <a:spLocks noGrp="1"/>
          </p:cNvSpPr>
          <p:nvPr>
            <p:ph type="pic" sz="quarter" idx="10"/>
          </p:nvPr>
        </p:nvSpPr>
        <p:spPr>
          <a:xfrm>
            <a:off x="238233" y="1853179"/>
            <a:ext cx="2830512" cy="2832100"/>
          </a:xfrm>
          <a:prstGeom prst="ellipse">
            <a:avLst/>
          </a:prstGeom>
        </p:spPr>
        <p:txBody>
          <a:bodyPr/>
          <a:lstStyle/>
          <a:p>
            <a:pPr lvl="0"/>
            <a:r>
              <a:rPr lang="en-US" noProof="0" dirty="0"/>
              <a:t>Drag picture to placeholder or click icon to add</a:t>
            </a:r>
          </a:p>
        </p:txBody>
      </p:sp>
      <p:sp>
        <p:nvSpPr>
          <p:cNvPr id="9" name="Picture Placeholder 18"/>
          <p:cNvSpPr>
            <a:spLocks noGrp="1"/>
          </p:cNvSpPr>
          <p:nvPr>
            <p:ph type="pic" sz="quarter" idx="11"/>
          </p:nvPr>
        </p:nvSpPr>
        <p:spPr>
          <a:xfrm>
            <a:off x="3185655" y="1853179"/>
            <a:ext cx="2830512" cy="2832100"/>
          </a:xfrm>
          <a:prstGeom prst="ellipse">
            <a:avLst/>
          </a:prstGeom>
        </p:spPr>
        <p:txBody>
          <a:bodyPr/>
          <a:lstStyle/>
          <a:p>
            <a:pPr lvl="0"/>
            <a:r>
              <a:rPr lang="en-US" noProof="0" dirty="0"/>
              <a:t>Drag picture to placeholder or click icon to add</a:t>
            </a:r>
          </a:p>
        </p:txBody>
      </p:sp>
      <p:sp>
        <p:nvSpPr>
          <p:cNvPr id="10" name="Picture Placeholder 18"/>
          <p:cNvSpPr>
            <a:spLocks noGrp="1"/>
          </p:cNvSpPr>
          <p:nvPr>
            <p:ph type="pic" sz="quarter" idx="12"/>
          </p:nvPr>
        </p:nvSpPr>
        <p:spPr>
          <a:xfrm>
            <a:off x="6133076" y="1853179"/>
            <a:ext cx="2830512" cy="2832100"/>
          </a:xfrm>
          <a:prstGeom prst="ellipse">
            <a:avLst/>
          </a:prstGeom>
        </p:spPr>
        <p:txBody>
          <a:bodyPr/>
          <a:lstStyle/>
          <a:p>
            <a:pPr lvl="0"/>
            <a:r>
              <a:rPr lang="en-US" noProof="0" dirty="0"/>
              <a:t>Drag picture to placeholder or click icon to add</a:t>
            </a:r>
          </a:p>
        </p:txBody>
      </p:sp>
    </p:spTree>
    <p:extLst>
      <p:ext uri="{BB962C8B-B14F-4D97-AF65-F5344CB8AC3E}">
        <p14:creationId xmlns:p14="http://schemas.microsoft.com/office/powerpoint/2010/main" val="120954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229100" y="409575"/>
            <a:ext cx="4935538"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dirty="0">
              <a:solidFill>
                <a:srgbClr val="FFFFFF"/>
              </a:solidFill>
              <a:cs typeface="MS PGothic" charset="0"/>
            </a:endParaRPr>
          </a:p>
        </p:txBody>
      </p:sp>
      <p:sp>
        <p:nvSpPr>
          <p:cNvPr id="6" name="Table Placeholder 3"/>
          <p:cNvSpPr>
            <a:spLocks noGrp="1"/>
          </p:cNvSpPr>
          <p:nvPr>
            <p:ph type="tbl" sz="quarter" idx="10"/>
          </p:nvPr>
        </p:nvSpPr>
        <p:spPr>
          <a:xfrm>
            <a:off x="488029" y="1549400"/>
            <a:ext cx="3621088"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dirty="0"/>
              <a:t>Click icon to add table</a:t>
            </a:r>
          </a:p>
        </p:txBody>
      </p:sp>
    </p:spTree>
    <p:extLst>
      <p:ext uri="{BB962C8B-B14F-4D97-AF65-F5344CB8AC3E}">
        <p14:creationId xmlns:p14="http://schemas.microsoft.com/office/powerpoint/2010/main" val="72259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dirty="0"/>
          </a:p>
        </p:txBody>
      </p:sp>
      <p:sp>
        <p:nvSpPr>
          <p:cNvPr id="9" name="Rectangle 8"/>
          <p:cNvSpPr>
            <a:spLocks noChangeArrowheads="1"/>
          </p:cNvSpPr>
          <p:nvPr userDrawn="1"/>
        </p:nvSpPr>
        <p:spPr bwMode="auto">
          <a:xfrm>
            <a:off x="4492487" y="409827"/>
            <a:ext cx="4672151" cy="404345"/>
          </a:xfrm>
          <a:prstGeom prst="rect">
            <a:avLst/>
          </a:prstGeom>
          <a:solidFill>
            <a:schemeClr val="tx1">
              <a:lumMod val="50000"/>
              <a:lumOff val="50000"/>
            </a:schemeClr>
          </a:solidFill>
          <a:ln>
            <a:noFill/>
          </a:ln>
          <a:effectLst/>
        </p:spPr>
        <p:txBody>
          <a:bodyPr anchor="ctr"/>
          <a:lstStyle/>
          <a:p>
            <a:pPr algn="ctr" eaLnBrk="1" hangingPunct="1"/>
            <a:endParaRPr lang="en-US" altLang="en-US" dirty="0">
              <a:solidFill>
                <a:srgbClr val="FFFFFF"/>
              </a:solidFill>
              <a:ea typeface="MS PGothic" charset="-128"/>
            </a:endParaRPr>
          </a:p>
        </p:txBody>
      </p:sp>
      <p:sp>
        <p:nvSpPr>
          <p:cNvPr id="10" name="Text Box 10"/>
          <p:cNvSpPr txBox="1"/>
          <p:nvPr userDrawn="1"/>
        </p:nvSpPr>
        <p:spPr>
          <a:xfrm>
            <a:off x="4482076" y="477836"/>
            <a:ext cx="4686863" cy="407275"/>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spcBef>
                <a:spcPts val="0"/>
              </a:spcBef>
              <a:spcAft>
                <a:spcPts val="100"/>
              </a:spcAft>
              <a:defRPr/>
            </a:pPr>
            <a:r>
              <a:rPr lang="es-419" sz="1050" dirty="0">
                <a:solidFill>
                  <a:srgbClr val="FFFFFF"/>
                </a:solidFill>
                <a:latin typeface="Avenir Heavy"/>
                <a:ea typeface="Calibri" panose="020F0502020204030204" pitchFamily="34" charset="0"/>
                <a:cs typeface="Times New Roman" panose="02020603050405020304" pitchFamily="18" charset="0"/>
              </a:rPr>
              <a:t>Reunión de </a:t>
            </a:r>
            <a:r>
              <a:rPr lang="es-419" sz="1050" dirty="0" smtClean="0">
                <a:solidFill>
                  <a:srgbClr val="FFFFFF"/>
                </a:solidFill>
                <a:latin typeface="Avenir Heavy"/>
                <a:ea typeface="Calibri" panose="020F0502020204030204" pitchFamily="34" charset="0"/>
                <a:cs typeface="Times New Roman" panose="02020603050405020304" pitchFamily="18" charset="0"/>
              </a:rPr>
              <a:t>Medio Termino del Proyecto </a:t>
            </a:r>
            <a:r>
              <a:rPr lang="es-419" sz="1050" dirty="0">
                <a:solidFill>
                  <a:srgbClr val="FFFFFF"/>
                </a:solidFill>
                <a:latin typeface="Avenir Heavy"/>
                <a:ea typeface="Calibri" panose="020F0502020204030204" pitchFamily="34" charset="0"/>
                <a:cs typeface="Times New Roman" panose="02020603050405020304" pitchFamily="18" charset="0"/>
              </a:rPr>
              <a:t>CLME+, </a:t>
            </a:r>
            <a:r>
              <a:rPr lang="es-419" sz="1050" dirty="0" smtClean="0">
                <a:solidFill>
                  <a:srgbClr val="FFFFFF"/>
                </a:solidFill>
                <a:latin typeface="Avenir Heavy"/>
                <a:ea typeface="Calibri" panose="020F0502020204030204" pitchFamily="34" charset="0"/>
                <a:cs typeface="Times New Roman" panose="02020603050405020304" pitchFamily="18" charset="0"/>
              </a:rPr>
              <a:t>18-20 junio 2018</a:t>
            </a:r>
            <a:r>
              <a:rPr lang="es-419" sz="1050" dirty="0">
                <a:solidFill>
                  <a:srgbClr val="FFFFFF"/>
                </a:solidFill>
                <a:latin typeface="Avenir Heavy"/>
                <a:ea typeface="Calibri" panose="020F0502020204030204" pitchFamily="34" charset="0"/>
                <a:cs typeface="Times New Roman" panose="02020603050405020304" pitchFamily="18" charset="0"/>
              </a:rPr>
              <a:t>, Panamá</a:t>
            </a:r>
          </a:p>
        </p:txBody>
      </p:sp>
    </p:spTree>
    <p:extLst>
      <p:ext uri="{BB962C8B-B14F-4D97-AF65-F5344CB8AC3E}">
        <p14:creationId xmlns:p14="http://schemas.microsoft.com/office/powerpoint/2010/main" val="64020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dirty="0"/>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6010507" y="409827"/>
            <a:ext cx="3154131" cy="404345"/>
          </a:xfrm>
          <a:prstGeom prst="rect">
            <a:avLst/>
          </a:prstGeom>
          <a:solidFill>
            <a:schemeClr val="tx1">
              <a:lumMod val="50000"/>
              <a:lumOff val="50000"/>
            </a:schemeClr>
          </a:solidFill>
          <a:ln>
            <a:noFill/>
          </a:ln>
          <a:effectLst/>
        </p:spPr>
        <p:txBody>
          <a:bodyPr anchor="ctr"/>
          <a:lstStyle/>
          <a:p>
            <a:pPr algn="ctr" eaLnBrk="1" hangingPunct="1"/>
            <a:endParaRPr lang="en-US" altLang="en-US" dirty="0">
              <a:solidFill>
                <a:srgbClr val="FFFFFF"/>
              </a:solidFill>
              <a:ea typeface="MS PGothic" charset="-128"/>
            </a:endParaRPr>
          </a:p>
        </p:txBody>
      </p:sp>
    </p:spTree>
    <p:extLst>
      <p:ext uri="{BB962C8B-B14F-4D97-AF65-F5344CB8AC3E}">
        <p14:creationId xmlns:p14="http://schemas.microsoft.com/office/powerpoint/2010/main" val="109189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077" b="9077"/>
          <a:stretch>
            <a:fillRect/>
          </a:stretch>
        </p:blipFill>
        <p:spPr/>
      </p:pic>
      <p:sp>
        <p:nvSpPr>
          <p:cNvPr id="3" name="Rectangle 2"/>
          <p:cNvSpPr>
            <a:spLocks noChangeArrowheads="1"/>
          </p:cNvSpPr>
          <p:nvPr/>
        </p:nvSpPr>
        <p:spPr bwMode="auto">
          <a:xfrm>
            <a:off x="-52388" y="2228850"/>
            <a:ext cx="9231313" cy="1651000"/>
          </a:xfrm>
          <a:prstGeom prst="rect">
            <a:avLst/>
          </a:prstGeom>
          <a:solidFill>
            <a:schemeClr val="tx1">
              <a:lumMod val="50000"/>
              <a:lumOff val="50000"/>
              <a:alpha val="71000"/>
            </a:schemeClr>
          </a:solidFill>
          <a:ln>
            <a:noFill/>
          </a:ln>
          <a:effectLst/>
        </p:spPr>
        <p:txBody>
          <a:bodyPr anchor="ctr"/>
          <a:lstStyle/>
          <a:p>
            <a:pPr algn="ctr" eaLnBrk="1" hangingPunct="1">
              <a:defRPr/>
            </a:pPr>
            <a:endParaRPr lang="es-419" altLang="en-US" dirty="0">
              <a:solidFill>
                <a:srgbClr val="FFFFFF"/>
              </a:solidFill>
              <a:cs typeface="MS PGothic" charset="0"/>
            </a:endParaRPr>
          </a:p>
        </p:txBody>
      </p:sp>
      <p:sp>
        <p:nvSpPr>
          <p:cNvPr id="8" name="Freeform 7"/>
          <p:cNvSpPr>
            <a:spLocks noChangeArrowheads="1"/>
          </p:cNvSpPr>
          <p:nvPr/>
        </p:nvSpPr>
        <p:spPr bwMode="auto">
          <a:xfrm>
            <a:off x="-20638" y="5630863"/>
            <a:ext cx="9199563" cy="1227137"/>
          </a:xfrm>
          <a:custGeom>
            <a:avLst/>
            <a:gdLst>
              <a:gd name="T0" fmla="*/ 9199151 w 22351"/>
              <a:gd name="T1" fmla="*/ 1223910 h 2552"/>
              <a:gd name="T2" fmla="*/ 9199151 w 22351"/>
              <a:gd name="T3" fmla="*/ 275452 h 2552"/>
              <a:gd name="T4" fmla="*/ 3476333 w 22351"/>
              <a:gd name="T5" fmla="*/ 435050 h 2552"/>
              <a:gd name="T6" fmla="*/ 0 w 22351"/>
              <a:gd name="T7" fmla="*/ 318236 h 2552"/>
              <a:gd name="T8" fmla="*/ 0 w 22351"/>
              <a:gd name="T9" fmla="*/ 1226313 h 2552"/>
              <a:gd name="T10" fmla="*/ 9199151 w 22351"/>
              <a:gd name="T11" fmla="*/ 1223910 h 2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419" dirty="0"/>
          </a:p>
        </p:txBody>
      </p:sp>
      <p:sp>
        <p:nvSpPr>
          <p:cNvPr id="9" name="TextBox 8"/>
          <p:cNvSpPr txBox="1"/>
          <p:nvPr/>
        </p:nvSpPr>
        <p:spPr bwMode="auto">
          <a:xfrm>
            <a:off x="973394" y="6388722"/>
            <a:ext cx="7179747" cy="384721"/>
          </a:xfrm>
          <a:prstGeom prst="rect">
            <a:avLst/>
          </a:prstGeom>
          <a:noFill/>
        </p:spPr>
        <p:txBody>
          <a:bodyPr wrap="square">
            <a:spAutoFit/>
          </a:bodyPr>
          <a:lstStyle/>
          <a:p>
            <a:pPr algn="ctr">
              <a:defRPr/>
            </a:pPr>
            <a:r>
              <a:rPr lang="es-419" sz="950" b="1" i="1" dirty="0" smtClean="0">
                <a:solidFill>
                  <a:schemeClr val="tx1">
                    <a:lumMod val="50000"/>
                    <a:lumOff val="50000"/>
                  </a:schemeClr>
                </a:solidFill>
                <a:latin typeface="Avenir Heavy" charset="0"/>
                <a:ea typeface="Avenir Heavy" charset="0"/>
                <a:cs typeface="Avenir Heavy" charset="0"/>
              </a:rPr>
              <a:t>Catalizando la ejecución del </a:t>
            </a:r>
            <a:r>
              <a:rPr lang="es-419" sz="950" b="1" i="1" dirty="0">
                <a:solidFill>
                  <a:schemeClr val="tx1">
                    <a:lumMod val="50000"/>
                    <a:lumOff val="50000"/>
                  </a:schemeClr>
                </a:solidFill>
                <a:latin typeface="Avenir Heavy" charset="0"/>
                <a:ea typeface="Avenir Heavy" charset="0"/>
                <a:cs typeface="Avenir Heavy" charset="0"/>
              </a:rPr>
              <a:t>Programa de </a:t>
            </a:r>
            <a:r>
              <a:rPr lang="es-419" sz="950" b="1" i="1" dirty="0" smtClean="0">
                <a:solidFill>
                  <a:schemeClr val="tx1">
                    <a:lumMod val="50000"/>
                    <a:lumOff val="50000"/>
                  </a:schemeClr>
                </a:solidFill>
                <a:latin typeface="Avenir Heavy" charset="0"/>
                <a:ea typeface="Avenir Heavy" charset="0"/>
                <a:cs typeface="Avenir Heavy" charset="0"/>
              </a:rPr>
              <a:t>Acciones Estratégicas </a:t>
            </a:r>
            <a:r>
              <a:rPr lang="es-419" sz="950" b="1" i="1" dirty="0">
                <a:solidFill>
                  <a:schemeClr val="tx1">
                    <a:lumMod val="50000"/>
                    <a:lumOff val="50000"/>
                  </a:schemeClr>
                </a:solidFill>
                <a:latin typeface="Avenir Heavy" charset="0"/>
                <a:ea typeface="Avenir Heavy" charset="0"/>
                <a:cs typeface="Avenir Heavy" charset="0"/>
              </a:rPr>
              <a:t>de los </a:t>
            </a:r>
            <a:r>
              <a:rPr lang="es-419" sz="950" b="1" i="1" dirty="0" smtClean="0">
                <a:solidFill>
                  <a:schemeClr val="tx1">
                    <a:lumMod val="50000"/>
                    <a:lumOff val="50000"/>
                  </a:schemeClr>
                </a:solidFill>
                <a:latin typeface="Avenir Heavy" charset="0"/>
                <a:ea typeface="Avenir Heavy" charset="0"/>
                <a:cs typeface="Avenir Heavy" charset="0"/>
              </a:rPr>
              <a:t>Grandes Ecosistemas Marinos </a:t>
            </a:r>
            <a:r>
              <a:rPr lang="es-419" sz="950" b="1" i="1" dirty="0">
                <a:solidFill>
                  <a:schemeClr val="tx1">
                    <a:lumMod val="50000"/>
                    <a:lumOff val="50000"/>
                  </a:schemeClr>
                </a:solidFill>
                <a:latin typeface="Avenir Heavy" charset="0"/>
                <a:ea typeface="Avenir Heavy" charset="0"/>
                <a:cs typeface="Avenir Heavy" charset="0"/>
              </a:rPr>
              <a:t>del Caribe y </a:t>
            </a:r>
            <a:r>
              <a:rPr lang="es-419" sz="950" b="1" i="1" dirty="0" smtClean="0">
                <a:solidFill>
                  <a:schemeClr val="tx1">
                    <a:lumMod val="50000"/>
                    <a:lumOff val="50000"/>
                  </a:schemeClr>
                </a:solidFill>
                <a:latin typeface="Avenir Heavy" charset="0"/>
                <a:ea typeface="Avenir Heavy" charset="0"/>
                <a:cs typeface="Avenir Heavy" charset="0"/>
              </a:rPr>
              <a:t>de la Plataforma </a:t>
            </a:r>
            <a:r>
              <a:rPr lang="es-419" sz="950" b="1" i="1" dirty="0">
                <a:solidFill>
                  <a:schemeClr val="tx1">
                    <a:lumMod val="50000"/>
                    <a:lumOff val="50000"/>
                  </a:schemeClr>
                </a:solidFill>
                <a:latin typeface="Avenir Heavy" charset="0"/>
                <a:ea typeface="Avenir Heavy" charset="0"/>
                <a:cs typeface="Avenir Heavy" charset="0"/>
              </a:rPr>
              <a:t>Continental del Norte de </a:t>
            </a:r>
            <a:r>
              <a:rPr lang="es-419" sz="950" b="1" i="1" dirty="0" smtClean="0">
                <a:solidFill>
                  <a:schemeClr val="tx1">
                    <a:lumMod val="50000"/>
                    <a:lumOff val="50000"/>
                  </a:schemeClr>
                </a:solidFill>
                <a:latin typeface="Avenir Heavy" charset="0"/>
                <a:ea typeface="Avenir Heavy" charset="0"/>
                <a:cs typeface="Avenir Heavy" charset="0"/>
              </a:rPr>
              <a:t>Brasil</a:t>
            </a:r>
            <a:endParaRPr lang="es-419" sz="950" b="1" i="1" dirty="0">
              <a:solidFill>
                <a:schemeClr val="tx1">
                  <a:lumMod val="50000"/>
                  <a:lumOff val="50000"/>
                </a:schemeClr>
              </a:solidFill>
              <a:latin typeface="Avenir Heavy" charset="0"/>
              <a:ea typeface="Avenir Heavy" charset="0"/>
              <a:cs typeface="Avenir Heavy" charset="0"/>
            </a:endParaRPr>
          </a:p>
        </p:txBody>
      </p:sp>
      <p:sp>
        <p:nvSpPr>
          <p:cNvPr id="10" name="Rectangle 9"/>
          <p:cNvSpPr/>
          <p:nvPr/>
        </p:nvSpPr>
        <p:spPr>
          <a:xfrm>
            <a:off x="-36514" y="2508046"/>
            <a:ext cx="9231313" cy="1092607"/>
          </a:xfrm>
          <a:prstGeom prst="rect">
            <a:avLst/>
          </a:prstGeom>
        </p:spPr>
        <p:txBody>
          <a:bodyPr wrap="square">
            <a:spAutoFit/>
          </a:bodyPr>
          <a:lstStyle/>
          <a:p>
            <a:pPr algn="ctr" eaLnBrk="1" hangingPunct="1">
              <a:spcBef>
                <a:spcPts val="0"/>
              </a:spcBef>
              <a:spcAft>
                <a:spcPts val="0"/>
              </a:spcAft>
            </a:pPr>
            <a:r>
              <a:rPr lang="es-419" sz="2000" dirty="0">
                <a:solidFill>
                  <a:srgbClr val="FFFFFF"/>
                </a:solidFill>
                <a:latin typeface="Avenir Heavy" charset="0"/>
                <a:ea typeface="ＭＳ Ｐゴシック" charset="-128"/>
                <a:cs typeface="Avenir Heavy" charset="0"/>
              </a:rPr>
              <a:t>Tema 9 de la </a:t>
            </a:r>
            <a:r>
              <a:rPr lang="es-419" sz="2000" dirty="0" smtClean="0">
                <a:solidFill>
                  <a:srgbClr val="FFFFFF"/>
                </a:solidFill>
                <a:latin typeface="Avenir Heavy" charset="0"/>
                <a:ea typeface="ＭＳ Ｐゴシック" charset="-128"/>
                <a:cs typeface="Avenir Heavy" charset="0"/>
              </a:rPr>
              <a:t>Agenda</a:t>
            </a:r>
            <a:endParaRPr lang="es-419" sz="2000" dirty="0">
              <a:solidFill>
                <a:srgbClr val="FFFFFF"/>
              </a:solidFill>
              <a:latin typeface="Avenir Heavy" charset="0"/>
              <a:ea typeface="ＭＳ Ｐゴシック" charset="-128"/>
              <a:cs typeface="Avenir Heavy" charset="0"/>
            </a:endParaRPr>
          </a:p>
          <a:p>
            <a:pPr algn="ctr" eaLnBrk="1" hangingPunct="1">
              <a:spcBef>
                <a:spcPts val="0"/>
              </a:spcBef>
              <a:spcAft>
                <a:spcPts val="0"/>
              </a:spcAft>
            </a:pPr>
            <a:endParaRPr lang="es-419" sz="900" dirty="0">
              <a:solidFill>
                <a:srgbClr val="FFFFFF"/>
              </a:solidFill>
              <a:latin typeface="Avenir Heavy" charset="0"/>
              <a:ea typeface="ＭＳ Ｐゴシック" charset="-128"/>
              <a:cs typeface="Avenir Heavy" charset="0"/>
            </a:endParaRPr>
          </a:p>
          <a:p>
            <a:pPr algn="ctr" eaLnBrk="1" hangingPunct="1">
              <a:spcBef>
                <a:spcPts val="0"/>
              </a:spcBef>
              <a:spcAft>
                <a:spcPts val="0"/>
              </a:spcAft>
            </a:pPr>
            <a:r>
              <a:rPr lang="es-419" sz="3600" dirty="0">
                <a:solidFill>
                  <a:srgbClr val="FFFFFF"/>
                </a:solidFill>
                <a:latin typeface="Avenir Heavy" charset="0"/>
                <a:ea typeface="ＭＳ Ｐゴシック" charset="-128"/>
                <a:cs typeface="Avenir Heavy" charset="0"/>
              </a:rPr>
              <a:t>Alianza y Asociación </a:t>
            </a:r>
            <a:r>
              <a:rPr lang="es-419" sz="3600" dirty="0" smtClean="0">
                <a:solidFill>
                  <a:srgbClr val="FFFFFF"/>
                </a:solidFill>
                <a:latin typeface="Avenir Heavy" charset="0"/>
                <a:ea typeface="ＭＳ Ｐゴシック" charset="-128"/>
                <a:cs typeface="Avenir Heavy" charset="0"/>
              </a:rPr>
              <a:t>CLME</a:t>
            </a:r>
            <a:r>
              <a:rPr lang="es-419" sz="3600" dirty="0">
                <a:solidFill>
                  <a:srgbClr val="FFFFFF"/>
                </a:solidFill>
                <a:latin typeface="Avenir Heavy" charset="0"/>
                <a:ea typeface="ＭＳ Ｐゴシック" charset="-128"/>
                <a:cs typeface="Avenir Heavy" charset="0"/>
              </a:rPr>
              <a:t>+</a:t>
            </a:r>
          </a:p>
        </p:txBody>
      </p:sp>
      <p:sp>
        <p:nvSpPr>
          <p:cNvPr id="13" name="Text Box 10"/>
          <p:cNvSpPr txBox="1"/>
          <p:nvPr/>
        </p:nvSpPr>
        <p:spPr>
          <a:xfrm>
            <a:off x="4457137" y="477836"/>
            <a:ext cx="4686863" cy="407275"/>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spcBef>
                <a:spcPts val="0"/>
              </a:spcBef>
              <a:spcAft>
                <a:spcPts val="100"/>
              </a:spcAft>
              <a:defRPr/>
            </a:pPr>
            <a:r>
              <a:rPr lang="es-419" sz="1050" dirty="0">
                <a:solidFill>
                  <a:srgbClr val="FFFFFF"/>
                </a:solidFill>
                <a:latin typeface="Avenir Heavy"/>
                <a:ea typeface="Calibri" panose="020F0502020204030204" pitchFamily="34" charset="0"/>
                <a:cs typeface="Times New Roman" panose="02020603050405020304" pitchFamily="18" charset="0"/>
              </a:rPr>
              <a:t>Reunión de </a:t>
            </a:r>
            <a:r>
              <a:rPr lang="es-419" sz="1050" dirty="0" smtClean="0">
                <a:solidFill>
                  <a:srgbClr val="FFFFFF"/>
                </a:solidFill>
                <a:latin typeface="Avenir Heavy"/>
                <a:ea typeface="Calibri" panose="020F0502020204030204" pitchFamily="34" charset="0"/>
                <a:cs typeface="Times New Roman" panose="02020603050405020304" pitchFamily="18" charset="0"/>
              </a:rPr>
              <a:t>Medio Termino del Proyecto </a:t>
            </a:r>
            <a:r>
              <a:rPr lang="es-419" sz="1050" dirty="0">
                <a:solidFill>
                  <a:srgbClr val="FFFFFF"/>
                </a:solidFill>
                <a:latin typeface="Avenir Heavy"/>
                <a:ea typeface="Calibri" panose="020F0502020204030204" pitchFamily="34" charset="0"/>
                <a:cs typeface="Times New Roman" panose="02020603050405020304" pitchFamily="18" charset="0"/>
              </a:rPr>
              <a:t>CLME+, </a:t>
            </a:r>
            <a:r>
              <a:rPr lang="es-419" sz="1050" dirty="0" smtClean="0">
                <a:solidFill>
                  <a:srgbClr val="FFFFFF"/>
                </a:solidFill>
                <a:latin typeface="Avenir Heavy"/>
                <a:ea typeface="Calibri" panose="020F0502020204030204" pitchFamily="34" charset="0"/>
                <a:cs typeface="Times New Roman" panose="02020603050405020304" pitchFamily="18" charset="0"/>
              </a:rPr>
              <a:t>18-20 junio 2018</a:t>
            </a:r>
            <a:r>
              <a:rPr lang="es-419" sz="1050" dirty="0">
                <a:solidFill>
                  <a:srgbClr val="FFFFFF"/>
                </a:solidFill>
                <a:latin typeface="Avenir Heavy"/>
                <a:ea typeface="Calibri" panose="020F0502020204030204" pitchFamily="34" charset="0"/>
                <a:cs typeface="Times New Roman" panose="02020603050405020304" pitchFamily="18" charset="0"/>
              </a:rPr>
              <a:t>, Panamá</a:t>
            </a:r>
          </a:p>
        </p:txBody>
      </p:sp>
    </p:spTree>
    <p:extLst>
      <p:ext uri="{BB962C8B-B14F-4D97-AF65-F5344CB8AC3E}">
        <p14:creationId xmlns:p14="http://schemas.microsoft.com/office/powerpoint/2010/main" val="182572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101" y="1524000"/>
            <a:ext cx="8658799" cy="3971926"/>
          </a:xfrm>
          <a:prstGeom prst="rect">
            <a:avLst/>
          </a:prstGeom>
        </p:spPr>
      </p:pic>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8994" y="11200"/>
            <a:ext cx="6602934" cy="707886"/>
          </a:xfrm>
          <a:prstGeom prst="rect">
            <a:avLst/>
          </a:prstGeom>
          <a:solidFill>
            <a:schemeClr val="bg1"/>
          </a:solidFill>
        </p:spPr>
        <p:txBody>
          <a:bodyPr wrap="square" rtlCol="0">
            <a:spAutoFit/>
          </a:bodyPr>
          <a:lstStyle/>
          <a:p>
            <a:r>
              <a:rPr lang="es-419" sz="4000" b="1" dirty="0"/>
              <a:t>TdR DE LA ASOCIACIÓN</a:t>
            </a:r>
          </a:p>
        </p:txBody>
      </p:sp>
      <p:sp>
        <p:nvSpPr>
          <p:cNvPr id="2" name="Rectangle 1"/>
          <p:cNvSpPr/>
          <p:nvPr/>
        </p:nvSpPr>
        <p:spPr bwMode="auto">
          <a:xfrm>
            <a:off x="5905962" y="2588429"/>
            <a:ext cx="2115820" cy="273050"/>
          </a:xfrm>
          <a:prstGeom prst="rect">
            <a:avLst/>
          </a:prstGeom>
          <a:solidFill>
            <a:srgbClr val="FFFF00">
              <a:alpha val="30000"/>
            </a:srgbClr>
          </a:solidFill>
          <a:ln>
            <a:noFill/>
          </a:ln>
          <a:effectLst/>
        </p:spPr>
        <p:txBody>
          <a:bodyPr wrap="none" rtlCol="0" anchor="ctr"/>
          <a:lstStyle/>
          <a:p>
            <a:pPr algn="ctr"/>
            <a:endParaRPr lang="en-US" dirty="0"/>
          </a:p>
        </p:txBody>
      </p:sp>
      <p:sp>
        <p:nvSpPr>
          <p:cNvPr id="10" name="Rectangle 9"/>
          <p:cNvSpPr/>
          <p:nvPr/>
        </p:nvSpPr>
        <p:spPr bwMode="auto">
          <a:xfrm>
            <a:off x="296068" y="3114933"/>
            <a:ext cx="8566150" cy="967619"/>
          </a:xfrm>
          <a:prstGeom prst="rect">
            <a:avLst/>
          </a:prstGeom>
          <a:solidFill>
            <a:srgbClr val="FFFF00">
              <a:alpha val="30000"/>
            </a:srgbClr>
          </a:solidFill>
          <a:ln>
            <a:noFill/>
          </a:ln>
          <a:effectLst/>
        </p:spPr>
        <p:txBody>
          <a:bodyPr wrap="none" rtlCol="0" anchor="ctr"/>
          <a:lstStyle/>
          <a:p>
            <a:pPr algn="ctr"/>
            <a:endParaRPr lang="en-US" dirty="0"/>
          </a:p>
        </p:txBody>
      </p:sp>
      <p:sp>
        <p:nvSpPr>
          <p:cNvPr id="11" name="Rectangle 10"/>
          <p:cNvSpPr/>
          <p:nvPr/>
        </p:nvSpPr>
        <p:spPr bwMode="auto">
          <a:xfrm>
            <a:off x="309765" y="4336008"/>
            <a:ext cx="8566150" cy="1041400"/>
          </a:xfrm>
          <a:prstGeom prst="rect">
            <a:avLst/>
          </a:prstGeom>
          <a:solidFill>
            <a:srgbClr val="FFFF00">
              <a:alpha val="30000"/>
            </a:srgbClr>
          </a:solidFill>
          <a:ln>
            <a:noFill/>
          </a:ln>
          <a:effectLst/>
        </p:spPr>
        <p:txBody>
          <a:bodyPr wrap="none" rtlCol="0" anchor="ctr"/>
          <a:lstStyle/>
          <a:p>
            <a:pPr algn="ctr"/>
            <a:endParaRPr lang="en-US" dirty="0"/>
          </a:p>
        </p:txBody>
      </p:sp>
    </p:spTree>
    <p:extLst>
      <p:ext uri="{BB962C8B-B14F-4D97-AF65-F5344CB8AC3E}">
        <p14:creationId xmlns:p14="http://schemas.microsoft.com/office/powerpoint/2010/main" val="345954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0"/>
            <a:ext cx="6602934" cy="769441"/>
          </a:xfrm>
          <a:prstGeom prst="rect">
            <a:avLst/>
          </a:prstGeom>
          <a:solidFill>
            <a:schemeClr val="bg1"/>
          </a:solidFill>
        </p:spPr>
        <p:txBody>
          <a:bodyPr wrap="square" rtlCol="0">
            <a:spAutoFit/>
          </a:bodyPr>
          <a:lstStyle/>
          <a:p>
            <a:r>
              <a:rPr lang="es-419" sz="4400" b="1" dirty="0"/>
              <a:t>TdR DE LA ASOCIACIÓN</a:t>
            </a:r>
          </a:p>
        </p:txBody>
      </p:sp>
      <p:grpSp>
        <p:nvGrpSpPr>
          <p:cNvPr id="8" name="Group 7"/>
          <p:cNvGrpSpPr/>
          <p:nvPr/>
        </p:nvGrpSpPr>
        <p:grpSpPr>
          <a:xfrm>
            <a:off x="65635" y="1500186"/>
            <a:ext cx="8998990" cy="2656177"/>
            <a:chOff x="65635" y="1500187"/>
            <a:chExt cx="8851099" cy="2487774"/>
          </a:xfrm>
        </p:grpSpPr>
        <p:pic>
          <p:nvPicPr>
            <p:cNvPr id="5" name="Picture 4"/>
            <p:cNvPicPr>
              <a:picLocks noChangeAspect="1"/>
            </p:cNvPicPr>
            <p:nvPr/>
          </p:nvPicPr>
          <p:blipFill>
            <a:blip r:embed="rId3"/>
            <a:stretch>
              <a:fillRect/>
            </a:stretch>
          </p:blipFill>
          <p:spPr>
            <a:xfrm>
              <a:off x="65635" y="1500187"/>
              <a:ext cx="8851099" cy="1425893"/>
            </a:xfrm>
            <a:prstGeom prst="rect">
              <a:avLst/>
            </a:prstGeom>
          </p:spPr>
        </p:pic>
        <p:pic>
          <p:nvPicPr>
            <p:cNvPr id="6" name="Picture 5"/>
            <p:cNvPicPr>
              <a:picLocks noChangeAspect="1"/>
            </p:cNvPicPr>
            <p:nvPr/>
          </p:nvPicPr>
          <p:blipFill>
            <a:blip r:embed="rId4"/>
            <a:stretch>
              <a:fillRect/>
            </a:stretch>
          </p:blipFill>
          <p:spPr>
            <a:xfrm>
              <a:off x="203895" y="2705978"/>
              <a:ext cx="8574578" cy="1281983"/>
            </a:xfrm>
            <a:prstGeom prst="rect">
              <a:avLst/>
            </a:prstGeom>
          </p:spPr>
        </p:pic>
      </p:grpSp>
    </p:spTree>
    <p:extLst>
      <p:ext uri="{BB962C8B-B14F-4D97-AF65-F5344CB8AC3E}">
        <p14:creationId xmlns:p14="http://schemas.microsoft.com/office/powerpoint/2010/main" val="40400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424" y="24483"/>
            <a:ext cx="9074826" cy="646331"/>
          </a:xfrm>
          <a:prstGeom prst="rect">
            <a:avLst/>
          </a:prstGeom>
          <a:solidFill>
            <a:schemeClr val="bg1"/>
          </a:solidFill>
        </p:spPr>
        <p:txBody>
          <a:bodyPr wrap="square" rtlCol="0">
            <a:spAutoFit/>
          </a:bodyPr>
          <a:lstStyle/>
          <a:p>
            <a:pPr algn="ctr"/>
            <a:r>
              <a:rPr lang="es-419" sz="3600" b="1" dirty="0"/>
              <a:t>LA ASOCIACIÓN </a:t>
            </a:r>
            <a:r>
              <a:rPr lang="es-419" sz="3600" b="1" dirty="0" smtClean="0"/>
              <a:t>CLME+</a:t>
            </a:r>
            <a:endParaRPr lang="es-419" sz="3600" b="1" dirty="0"/>
          </a:p>
        </p:txBody>
      </p:sp>
      <p:sp>
        <p:nvSpPr>
          <p:cNvPr id="6" name="TextBox 5"/>
          <p:cNvSpPr txBox="1"/>
          <p:nvPr/>
        </p:nvSpPr>
        <p:spPr>
          <a:xfrm>
            <a:off x="6762059" y="1823151"/>
            <a:ext cx="2216150" cy="3093154"/>
          </a:xfrm>
          <a:prstGeom prst="rect">
            <a:avLst/>
          </a:prstGeom>
          <a:noFill/>
        </p:spPr>
        <p:txBody>
          <a:bodyPr wrap="square" rtlCol="0">
            <a:spAutoFit/>
          </a:bodyPr>
          <a:lstStyle/>
          <a:p>
            <a:pPr marL="285750" indent="-285750">
              <a:buFont typeface="Wingdings" panose="05000000000000000000" pitchFamily="2" charset="2"/>
              <a:buChar char="Ø"/>
            </a:pPr>
            <a:r>
              <a:rPr lang="es-419" sz="1300" b="1" dirty="0">
                <a:solidFill>
                  <a:srgbClr val="C00000"/>
                </a:solidFill>
              </a:rPr>
              <a:t>PAE del CLME+, C-SAP,          P-SAP</a:t>
            </a:r>
          </a:p>
          <a:p>
            <a:pPr marL="285750" indent="-285750">
              <a:buFont typeface="Wingdings" panose="05000000000000000000" pitchFamily="2" charset="2"/>
              <a:buChar char="Ø"/>
            </a:pPr>
            <a:endParaRPr lang="es-CO" sz="1300" b="1" dirty="0">
              <a:solidFill>
                <a:srgbClr val="C00000"/>
              </a:solidFill>
            </a:endParaRPr>
          </a:p>
          <a:p>
            <a:pPr marL="285750" indent="-285750">
              <a:buFont typeface="Wingdings" panose="05000000000000000000" pitchFamily="2" charset="2"/>
              <a:buChar char="Ø"/>
            </a:pPr>
            <a:r>
              <a:rPr lang="es-419" sz="1300" b="1" dirty="0">
                <a:solidFill>
                  <a:srgbClr val="C00000"/>
                </a:solidFill>
              </a:rPr>
              <a:t>Programas, Proyectos e Iniciativas</a:t>
            </a:r>
          </a:p>
          <a:p>
            <a:pPr marL="285750" indent="-285750">
              <a:buFont typeface="Wingdings" panose="05000000000000000000" pitchFamily="2" charset="2"/>
              <a:buChar char="Ø"/>
            </a:pPr>
            <a:endParaRPr lang="es-CO" sz="1300" b="1" dirty="0">
              <a:solidFill>
                <a:srgbClr val="C00000"/>
              </a:solidFill>
            </a:endParaRPr>
          </a:p>
          <a:p>
            <a:pPr marL="285750" indent="-285750">
              <a:buFont typeface="Wingdings" panose="05000000000000000000" pitchFamily="2" charset="2"/>
              <a:buChar char="Ø"/>
            </a:pPr>
            <a:r>
              <a:rPr lang="es-419" sz="1300" b="1" dirty="0">
                <a:solidFill>
                  <a:srgbClr val="C00000"/>
                </a:solidFill>
              </a:rPr>
              <a:t>Planes Regionales de Acción y de Inversión</a:t>
            </a:r>
          </a:p>
          <a:p>
            <a:pPr marL="285750" indent="-285750">
              <a:buFont typeface="Wingdings" panose="05000000000000000000" pitchFamily="2" charset="2"/>
              <a:buChar char="Ø"/>
            </a:pPr>
            <a:endParaRPr lang="es-CO" sz="1300" b="1" dirty="0">
              <a:solidFill>
                <a:srgbClr val="C00000"/>
              </a:solidFill>
            </a:endParaRPr>
          </a:p>
          <a:p>
            <a:pPr marL="285750" indent="-285750">
              <a:buFont typeface="Wingdings" panose="05000000000000000000" pitchFamily="2" charset="2"/>
              <a:buChar char="Ø"/>
            </a:pPr>
            <a:r>
              <a:rPr lang="es-419" sz="1300" b="1" dirty="0">
                <a:solidFill>
                  <a:srgbClr val="C00000"/>
                </a:solidFill>
              </a:rPr>
              <a:t>Programas de Trabajo del MIC/MGR e OIG</a:t>
            </a:r>
          </a:p>
          <a:p>
            <a:pPr marL="285750" indent="-285750">
              <a:buFont typeface="Wingdings" panose="05000000000000000000" pitchFamily="2" charset="2"/>
              <a:buChar char="Ø"/>
            </a:pPr>
            <a:endParaRPr lang="es-CO" sz="1300" b="1" dirty="0">
              <a:solidFill>
                <a:srgbClr val="C00000"/>
              </a:solidFill>
            </a:endParaRPr>
          </a:p>
          <a:p>
            <a:pPr marL="285750" indent="-285750">
              <a:buFont typeface="Wingdings" panose="05000000000000000000" pitchFamily="2" charset="2"/>
              <a:buChar char="Ø"/>
            </a:pPr>
            <a:r>
              <a:rPr lang="es-419" sz="1300" b="1" dirty="0">
                <a:solidFill>
                  <a:srgbClr val="C00000"/>
                </a:solidFill>
              </a:rPr>
              <a:t>SOMEE del CLME+</a:t>
            </a:r>
          </a:p>
          <a:p>
            <a:pPr marL="285750" indent="-285750">
              <a:buFont typeface="Wingdings" panose="05000000000000000000" pitchFamily="2" charset="2"/>
              <a:buChar char="Ø"/>
            </a:pPr>
            <a:endParaRPr lang="es-CO" sz="1300" b="1" dirty="0">
              <a:solidFill>
                <a:srgbClr val="C00000"/>
              </a:solidFill>
            </a:endParaRPr>
          </a:p>
          <a:p>
            <a:pPr marL="285750" indent="-285750">
              <a:buFont typeface="Wingdings" panose="05000000000000000000" pitchFamily="2" charset="2"/>
              <a:buChar char="Ø"/>
            </a:pPr>
            <a:r>
              <a:rPr lang="es-419" sz="1300" b="1" dirty="0">
                <a:solidFill>
                  <a:srgbClr val="C00000"/>
                </a:solidFill>
              </a:rPr>
              <a:t>HUB del </a:t>
            </a:r>
            <a:r>
              <a:rPr lang="es-419" sz="1300" b="1" dirty="0" smtClean="0">
                <a:solidFill>
                  <a:srgbClr val="C00000"/>
                </a:solidFill>
              </a:rPr>
              <a:t>CLME+</a:t>
            </a:r>
            <a:endParaRPr lang="es-419" sz="1300" b="1" dirty="0">
              <a:solidFill>
                <a:srgbClr val="C00000"/>
              </a:solidFill>
            </a:endParaRPr>
          </a:p>
        </p:txBody>
      </p:sp>
      <p:sp>
        <p:nvSpPr>
          <p:cNvPr id="8" name="Oval 7"/>
          <p:cNvSpPr/>
          <p:nvPr/>
        </p:nvSpPr>
        <p:spPr>
          <a:xfrm>
            <a:off x="127986" y="1164822"/>
            <a:ext cx="6554037" cy="417518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29449" y="1812039"/>
            <a:ext cx="1738289" cy="969496"/>
          </a:xfrm>
          <a:prstGeom prst="rect">
            <a:avLst/>
          </a:prstGeom>
          <a:noFill/>
        </p:spPr>
        <p:txBody>
          <a:bodyPr wrap="square" rtlCol="0">
            <a:spAutoFit/>
          </a:bodyPr>
          <a:lstStyle/>
          <a:p>
            <a:r>
              <a:rPr lang="es-419" sz="1900" b="1" dirty="0">
                <a:solidFill>
                  <a:srgbClr val="FFFF00"/>
                </a:solidFill>
              </a:rPr>
              <a:t>LA ASOCIACIÓN</a:t>
            </a:r>
          </a:p>
          <a:p>
            <a:r>
              <a:rPr lang="es-419" sz="1900" b="1" dirty="0" smtClean="0">
                <a:solidFill>
                  <a:srgbClr val="FFFF00"/>
                </a:solidFill>
              </a:rPr>
              <a:t>CLME</a:t>
            </a:r>
            <a:r>
              <a:rPr lang="es-419" sz="1900" b="1" dirty="0">
                <a:solidFill>
                  <a:srgbClr val="FFFF00"/>
                </a:solidFill>
              </a:rPr>
              <a:t>+</a:t>
            </a:r>
          </a:p>
        </p:txBody>
      </p:sp>
      <p:sp>
        <p:nvSpPr>
          <p:cNvPr id="10" name="Oval 9"/>
          <p:cNvSpPr/>
          <p:nvPr/>
        </p:nvSpPr>
        <p:spPr>
          <a:xfrm>
            <a:off x="2213790" y="2367690"/>
            <a:ext cx="3634033" cy="2318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769193" y="2734771"/>
            <a:ext cx="2685647" cy="1661993"/>
          </a:xfrm>
          <a:prstGeom prst="rect">
            <a:avLst/>
          </a:prstGeom>
          <a:noFill/>
        </p:spPr>
        <p:txBody>
          <a:bodyPr wrap="square" rtlCol="0">
            <a:spAutoFit/>
          </a:bodyPr>
          <a:lstStyle/>
          <a:p>
            <a:pPr algn="ctr"/>
            <a:r>
              <a:rPr lang="es-419" sz="1700" b="1" dirty="0">
                <a:solidFill>
                  <a:srgbClr val="FFFF00"/>
                </a:solidFill>
              </a:rPr>
              <a:t>Mecanismo Interino de Coordinación del PAE              </a:t>
            </a:r>
            <a:r>
              <a:rPr lang="es-419" sz="1700" b="1" dirty="0" smtClean="0">
                <a:solidFill>
                  <a:srgbClr val="FFFF00"/>
                </a:solidFill>
              </a:rPr>
              <a:t>del CLME</a:t>
            </a:r>
            <a:r>
              <a:rPr lang="es-419" sz="1700" b="1" dirty="0">
                <a:solidFill>
                  <a:srgbClr val="FFFF00"/>
                </a:solidFill>
              </a:rPr>
              <a:t>+ (MIC)</a:t>
            </a:r>
          </a:p>
          <a:p>
            <a:pPr algn="ctr"/>
            <a:r>
              <a:rPr lang="es-419" sz="1700" b="1" dirty="0" smtClean="0">
                <a:solidFill>
                  <a:srgbClr val="FFFF00"/>
                </a:solidFill>
              </a:rPr>
              <a:t>y</a:t>
            </a:r>
            <a:endParaRPr lang="es-419" sz="1700" b="1" dirty="0">
              <a:solidFill>
                <a:srgbClr val="FFFF00"/>
              </a:solidFill>
            </a:endParaRPr>
          </a:p>
          <a:p>
            <a:pPr algn="ctr"/>
            <a:r>
              <a:rPr lang="es-419" sz="1700" b="1" dirty="0">
                <a:solidFill>
                  <a:srgbClr val="FFFF00"/>
                </a:solidFill>
              </a:rPr>
              <a:t>países que endosaron           el PAE</a:t>
            </a:r>
          </a:p>
        </p:txBody>
      </p:sp>
      <p:sp>
        <p:nvSpPr>
          <p:cNvPr id="12" name="TextBox 11"/>
          <p:cNvSpPr txBox="1"/>
          <p:nvPr/>
        </p:nvSpPr>
        <p:spPr>
          <a:xfrm>
            <a:off x="2567738" y="1319076"/>
            <a:ext cx="2197158" cy="954107"/>
          </a:xfrm>
          <a:prstGeom prst="rect">
            <a:avLst/>
          </a:prstGeom>
          <a:noFill/>
        </p:spPr>
        <p:txBody>
          <a:bodyPr wrap="square" rtlCol="0">
            <a:spAutoFit/>
          </a:bodyPr>
          <a:lstStyle/>
          <a:p>
            <a:r>
              <a:rPr lang="es-419" sz="1400" b="1" dirty="0">
                <a:solidFill>
                  <a:srgbClr val="0070C0"/>
                </a:solidFill>
              </a:rPr>
              <a:t>Asociados que </a:t>
            </a:r>
            <a:r>
              <a:rPr lang="es-419" sz="1400" b="1" dirty="0">
                <a:solidFill>
                  <a:srgbClr val="FFFF00"/>
                </a:solidFill>
              </a:rPr>
              <a:t>ACUERDAN FORMALMENTE</a:t>
            </a:r>
          </a:p>
          <a:p>
            <a:r>
              <a:rPr lang="es-419" sz="1400" b="1" dirty="0">
                <a:solidFill>
                  <a:srgbClr val="0070C0"/>
                </a:solidFill>
              </a:rPr>
              <a:t> colaborar y coordinar </a:t>
            </a:r>
          </a:p>
          <a:p>
            <a:r>
              <a:rPr lang="es-419" sz="1400" b="1" dirty="0">
                <a:solidFill>
                  <a:srgbClr val="0070C0"/>
                </a:solidFill>
              </a:rPr>
              <a:t>con la membresía núcleo</a:t>
            </a:r>
          </a:p>
        </p:txBody>
      </p:sp>
      <p:sp>
        <p:nvSpPr>
          <p:cNvPr id="15" name="TextBox 14"/>
          <p:cNvSpPr txBox="1"/>
          <p:nvPr/>
        </p:nvSpPr>
        <p:spPr>
          <a:xfrm>
            <a:off x="623989" y="2827104"/>
            <a:ext cx="1549783" cy="1661993"/>
          </a:xfrm>
          <a:prstGeom prst="rect">
            <a:avLst/>
          </a:prstGeom>
          <a:noFill/>
        </p:spPr>
        <p:txBody>
          <a:bodyPr wrap="square" rtlCol="0">
            <a:spAutoFit/>
          </a:bodyPr>
          <a:lstStyle/>
          <a:p>
            <a:r>
              <a:rPr lang="es-419" sz="1700" dirty="0">
                <a:solidFill>
                  <a:srgbClr val="0070C0"/>
                </a:solidFill>
              </a:rPr>
              <a:t>ONG,</a:t>
            </a:r>
          </a:p>
          <a:p>
            <a:r>
              <a:rPr lang="es-419" sz="1700" dirty="0">
                <a:solidFill>
                  <a:srgbClr val="0070C0"/>
                </a:solidFill>
              </a:rPr>
              <a:t>Sector privado,</a:t>
            </a:r>
          </a:p>
          <a:p>
            <a:r>
              <a:rPr lang="es-419" sz="1700" dirty="0">
                <a:solidFill>
                  <a:srgbClr val="0070C0"/>
                </a:solidFill>
              </a:rPr>
              <a:t>Banco de Desarrollo, Comunidad de donantes...</a:t>
            </a:r>
            <a:r>
              <a:rPr lang="es-419" sz="1700" b="1" dirty="0">
                <a:solidFill>
                  <a:srgbClr val="0070C0"/>
                </a:solidFill>
              </a:rPr>
              <a:t> </a:t>
            </a:r>
          </a:p>
        </p:txBody>
      </p:sp>
      <p:sp>
        <p:nvSpPr>
          <p:cNvPr id="16" name="TextBox 15"/>
          <p:cNvSpPr txBox="1"/>
          <p:nvPr/>
        </p:nvSpPr>
        <p:spPr>
          <a:xfrm>
            <a:off x="3559992" y="2279650"/>
            <a:ext cx="1562100" cy="307777"/>
          </a:xfrm>
          <a:prstGeom prst="rect">
            <a:avLst/>
          </a:prstGeom>
          <a:solidFill>
            <a:schemeClr val="bg1"/>
          </a:solidFill>
          <a:ln>
            <a:solidFill>
              <a:schemeClr val="tx1"/>
            </a:solidFill>
          </a:ln>
        </p:spPr>
        <p:txBody>
          <a:bodyPr wrap="square" rtlCol="0">
            <a:spAutoFit/>
          </a:bodyPr>
          <a:lstStyle/>
          <a:p>
            <a:r>
              <a:rPr lang="es-419" sz="1400" dirty="0"/>
              <a:t>Membresía núcleo</a:t>
            </a:r>
          </a:p>
        </p:txBody>
      </p:sp>
      <p:sp>
        <p:nvSpPr>
          <p:cNvPr id="17" name="TextBox 16"/>
          <p:cNvSpPr txBox="1"/>
          <p:nvPr/>
        </p:nvSpPr>
        <p:spPr>
          <a:xfrm>
            <a:off x="1435099" y="1004832"/>
            <a:ext cx="4193913" cy="307777"/>
          </a:xfrm>
          <a:prstGeom prst="rect">
            <a:avLst/>
          </a:prstGeom>
          <a:solidFill>
            <a:schemeClr val="bg1"/>
          </a:solidFill>
          <a:ln>
            <a:solidFill>
              <a:schemeClr val="tx1"/>
            </a:solidFill>
          </a:ln>
        </p:spPr>
        <p:txBody>
          <a:bodyPr wrap="square" rtlCol="0">
            <a:spAutoFit/>
          </a:bodyPr>
          <a:lstStyle/>
          <a:p>
            <a:r>
              <a:rPr lang="es-419" sz="1400" dirty="0"/>
              <a:t>miembros “</a:t>
            </a:r>
            <a:r>
              <a:rPr lang="es-419" sz="1400" dirty="0" smtClean="0"/>
              <a:t>suscriptores” </a:t>
            </a:r>
            <a:r>
              <a:rPr lang="es-419" sz="1400" dirty="0"/>
              <a:t>(compromiso en línea + TdR)</a:t>
            </a:r>
          </a:p>
        </p:txBody>
      </p:sp>
    </p:spTree>
    <p:extLst>
      <p:ext uri="{BB962C8B-B14F-4D97-AF65-F5344CB8AC3E}">
        <p14:creationId xmlns:p14="http://schemas.microsoft.com/office/powerpoint/2010/main" val="350306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2099" y="793873"/>
            <a:ext cx="8881322" cy="5463034"/>
          </a:xfrm>
          <a:prstGeom prst="rect">
            <a:avLst/>
          </a:prstGeom>
          <a:noFill/>
        </p:spPr>
        <p:txBody>
          <a:bodyPr wrap="square" rtlCol="0">
            <a:spAutoFit/>
          </a:bodyPr>
          <a:lstStyle/>
          <a:p>
            <a:r>
              <a:rPr lang="es-419" sz="2200" b="1" dirty="0"/>
              <a:t>MEMBRESÍA:</a:t>
            </a:r>
          </a:p>
          <a:p>
            <a:pPr marL="742950" lvl="1" indent="-285750">
              <a:buFont typeface="Arial" panose="020B0604020202020204" pitchFamily="34" charset="0"/>
              <a:buChar char="•"/>
            </a:pPr>
            <a:endParaRPr lang="en-US" sz="1200" dirty="0"/>
          </a:p>
          <a:p>
            <a:pPr marL="742950" lvl="1" indent="-285750">
              <a:buFont typeface="Arial" panose="020B0604020202020204" pitchFamily="34" charset="0"/>
              <a:buChar char="•"/>
            </a:pPr>
            <a:r>
              <a:rPr lang="es-419" sz="2200" dirty="0"/>
              <a:t>“</a:t>
            </a:r>
            <a:r>
              <a:rPr lang="es-419" sz="2200" b="1" u="sng" dirty="0">
                <a:solidFill>
                  <a:srgbClr val="0070C0"/>
                </a:solidFill>
              </a:rPr>
              <a:t>Membresía núcleo</a:t>
            </a:r>
            <a:r>
              <a:rPr lang="es-419" sz="2200" dirty="0"/>
              <a:t>”:</a:t>
            </a:r>
          </a:p>
          <a:p>
            <a:pPr marL="1657350" lvl="3" indent="-285750">
              <a:buFont typeface="Arial" panose="020B0604020202020204" pitchFamily="34" charset="0"/>
              <a:buChar char="•"/>
            </a:pPr>
            <a:r>
              <a:rPr lang="es-419" sz="2200" dirty="0"/>
              <a:t>Miembros del MIC</a:t>
            </a:r>
          </a:p>
          <a:p>
            <a:pPr marL="1657350" lvl="3" indent="-285750">
              <a:buFont typeface="Arial" panose="020B0604020202020204" pitchFamily="34" charset="0"/>
              <a:buChar char="•"/>
            </a:pPr>
            <a:r>
              <a:rPr lang="es-419" sz="2200" dirty="0"/>
              <a:t>Países que han endosado el PAE del CLME+</a:t>
            </a:r>
          </a:p>
          <a:p>
            <a:pPr lvl="5"/>
            <a:endParaRPr lang="en-US" sz="1400" dirty="0"/>
          </a:p>
          <a:p>
            <a:pPr marL="742950" lvl="1" indent="-285750">
              <a:buFont typeface="Arial" panose="020B0604020202020204" pitchFamily="34" charset="0"/>
              <a:buChar char="•"/>
            </a:pPr>
            <a:r>
              <a:rPr lang="es-419" sz="2200" dirty="0"/>
              <a:t>“</a:t>
            </a:r>
            <a:r>
              <a:rPr lang="es-419" sz="2200" b="1" u="sng" dirty="0">
                <a:solidFill>
                  <a:srgbClr val="0070C0"/>
                </a:solidFill>
              </a:rPr>
              <a:t>Miembros </a:t>
            </a:r>
            <a:r>
              <a:rPr lang="es-419" sz="2200" b="1" u="sng" dirty="0" smtClean="0">
                <a:solidFill>
                  <a:srgbClr val="0070C0"/>
                </a:solidFill>
              </a:rPr>
              <a:t>suscriptores</a:t>
            </a:r>
            <a:r>
              <a:rPr lang="es-419" sz="2200" dirty="0" smtClean="0"/>
              <a:t>”:</a:t>
            </a:r>
            <a:endParaRPr lang="es-419" sz="2200" dirty="0"/>
          </a:p>
          <a:p>
            <a:pPr lvl="3"/>
            <a:r>
              <a:rPr lang="es-419" sz="2200" dirty="0">
                <a:solidFill>
                  <a:srgbClr val="0070C0"/>
                </a:solidFill>
              </a:rPr>
              <a:t>Por invitación</a:t>
            </a:r>
            <a:r>
              <a:rPr lang="es-419" sz="2200" dirty="0"/>
              <a:t>:</a:t>
            </a:r>
          </a:p>
          <a:p>
            <a:pPr marL="1657350" lvl="3" indent="-285750">
              <a:buFont typeface="Arial" panose="020B0604020202020204" pitchFamily="34" charset="0"/>
              <a:buChar char="•"/>
            </a:pPr>
            <a:endParaRPr lang="en-US" sz="1200" dirty="0"/>
          </a:p>
          <a:p>
            <a:pPr marL="1657350" lvl="3" indent="-285750">
              <a:buFont typeface="Arial" panose="020B0604020202020204" pitchFamily="34" charset="0"/>
              <a:buChar char="•"/>
            </a:pPr>
            <a:r>
              <a:rPr lang="es-419" sz="2200" dirty="0"/>
              <a:t>la Secretaría del MIC (la UCP del CLME+) invita a </a:t>
            </a:r>
            <a:r>
              <a:rPr lang="es-419" sz="2200" dirty="0" smtClean="0"/>
              <a:t>miembros considerados </a:t>
            </a:r>
            <a:r>
              <a:rPr lang="es-419" sz="2200" i="1" dirty="0" smtClean="0"/>
              <a:t>prioritarios</a:t>
            </a:r>
            <a:endParaRPr lang="es-419" sz="2200" i="1" dirty="0"/>
          </a:p>
          <a:p>
            <a:pPr lvl="4"/>
            <a:r>
              <a:rPr lang="es-419" i="1" dirty="0">
                <a:solidFill>
                  <a:srgbClr val="C00000"/>
                </a:solidFill>
              </a:rPr>
              <a:t>	</a:t>
            </a:r>
            <a:r>
              <a:rPr lang="es-419" i="1" dirty="0" smtClean="0">
                <a:solidFill>
                  <a:srgbClr val="C00000"/>
                </a:solidFill>
              </a:rPr>
              <a:t>¿En base a </a:t>
            </a:r>
            <a:r>
              <a:rPr lang="es-419" i="1" dirty="0">
                <a:solidFill>
                  <a:srgbClr val="C00000"/>
                </a:solidFill>
              </a:rPr>
              <a:t>recomendaciones o solicitudes del MIC/de los países?</a:t>
            </a:r>
          </a:p>
          <a:p>
            <a:pPr lvl="4"/>
            <a:endParaRPr lang="en-US" sz="2200" i="1" dirty="0">
              <a:solidFill>
                <a:srgbClr val="C00000"/>
              </a:solidFill>
            </a:endParaRPr>
          </a:p>
          <a:p>
            <a:pPr marL="1657350" lvl="3" indent="-285750">
              <a:buFont typeface="Arial" panose="020B0604020202020204" pitchFamily="34" charset="0"/>
              <a:buChar char="•"/>
            </a:pPr>
            <a:r>
              <a:rPr lang="es-419" sz="2200" dirty="0"/>
              <a:t>Los </a:t>
            </a:r>
            <a:r>
              <a:rPr lang="es-419" sz="2200" dirty="0" smtClean="0"/>
              <a:t>miembros invitados registran una </a:t>
            </a:r>
            <a:r>
              <a:rPr lang="es-419" sz="2200" dirty="0"/>
              <a:t>solicitud en línea</a:t>
            </a:r>
          </a:p>
          <a:p>
            <a:pPr marL="1657350" lvl="3" indent="-285750">
              <a:buFont typeface="Arial" panose="020B0604020202020204" pitchFamily="34" charset="0"/>
              <a:buChar char="•"/>
            </a:pPr>
            <a:endParaRPr lang="en-US" sz="2200" dirty="0"/>
          </a:p>
          <a:p>
            <a:pPr marL="1657350" lvl="3" indent="-285750">
              <a:buFont typeface="Arial" panose="020B0604020202020204" pitchFamily="34" charset="0"/>
              <a:buChar char="•"/>
            </a:pPr>
            <a:r>
              <a:rPr lang="es-419" sz="2200" dirty="0"/>
              <a:t>La Secretaría </a:t>
            </a:r>
            <a:r>
              <a:rPr lang="es-419" sz="2200" dirty="0" smtClean="0"/>
              <a:t>aprueba </a:t>
            </a:r>
            <a:r>
              <a:rPr lang="es-419" sz="2200" dirty="0"/>
              <a:t>las </a:t>
            </a:r>
            <a:r>
              <a:rPr lang="es-419" sz="2200" dirty="0" smtClean="0"/>
              <a:t>solicitudes</a:t>
            </a:r>
            <a:endParaRPr lang="es-419" sz="2200" dirty="0"/>
          </a:p>
          <a:p>
            <a:pPr marL="1657350" lvl="3" indent="-285750">
              <a:buFont typeface="Arial" panose="020B0604020202020204" pitchFamily="34" charset="0"/>
              <a:buChar char="•"/>
            </a:pPr>
            <a:endParaRPr lang="en-US" sz="1100" dirty="0"/>
          </a:p>
          <a:p>
            <a:pPr lvl="4"/>
            <a:endParaRPr lang="en-US" dirty="0"/>
          </a:p>
        </p:txBody>
      </p:sp>
      <p:sp>
        <p:nvSpPr>
          <p:cNvPr id="7" name="TextBox 6"/>
          <p:cNvSpPr txBox="1"/>
          <p:nvPr/>
        </p:nvSpPr>
        <p:spPr>
          <a:xfrm>
            <a:off x="0" y="25467"/>
            <a:ext cx="6602934" cy="769441"/>
          </a:xfrm>
          <a:prstGeom prst="rect">
            <a:avLst/>
          </a:prstGeom>
          <a:solidFill>
            <a:schemeClr val="bg1"/>
          </a:solidFill>
        </p:spPr>
        <p:txBody>
          <a:bodyPr wrap="square" rtlCol="0">
            <a:spAutoFit/>
          </a:bodyPr>
          <a:lstStyle/>
          <a:p>
            <a:r>
              <a:rPr lang="es-419" sz="4400" b="1" dirty="0"/>
              <a:t>TdR DE LA ASOCIACIÓN</a:t>
            </a:r>
          </a:p>
        </p:txBody>
      </p:sp>
    </p:spTree>
    <p:extLst>
      <p:ext uri="{BB962C8B-B14F-4D97-AF65-F5344CB8AC3E}">
        <p14:creationId xmlns:p14="http://schemas.microsoft.com/office/powerpoint/2010/main" val="141229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6690" y="2482605"/>
            <a:ext cx="8840167" cy="4616648"/>
          </a:xfrm>
          <a:prstGeom prst="rect">
            <a:avLst/>
          </a:prstGeom>
          <a:noFill/>
        </p:spPr>
        <p:txBody>
          <a:bodyPr wrap="square" rtlCol="0">
            <a:spAutoFit/>
          </a:bodyPr>
          <a:lstStyle/>
          <a:p>
            <a:pPr marL="285750" indent="-285750">
              <a:buFont typeface="Arial" panose="020B0604020202020204" pitchFamily="34" charset="0"/>
              <a:buChar char="•"/>
            </a:pPr>
            <a:r>
              <a:rPr lang="es-419" b="1" dirty="0"/>
              <a:t>ÓRGANO DE COORDINACIÓN: 	</a:t>
            </a:r>
            <a:r>
              <a:rPr lang="es-419" dirty="0"/>
              <a:t>	MIC DEL PAE DEL CLME+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419" b="1" dirty="0"/>
              <a:t>SECRETARÍA: </a:t>
            </a:r>
            <a:r>
              <a:rPr lang="es-419" dirty="0"/>
              <a:t>				         UCP DEL CLME+, por la duración del Proyecto CLME+</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r>
              <a:rPr lang="es-419" b="1" dirty="0"/>
              <a:t>TdR DE LA ASOCIACIÓN:</a:t>
            </a:r>
            <a:r>
              <a:rPr lang="es-419" dirty="0"/>
              <a:t>		         desarrollados por la UCP/Secretaría</a:t>
            </a:r>
          </a:p>
          <a:p>
            <a:pPr lvl="1"/>
            <a:r>
              <a:rPr lang="es-419" dirty="0">
                <a:solidFill>
                  <a:srgbClr val="0070C0"/>
                </a:solidFill>
              </a:rPr>
              <a:t>						          ENDOSADOS POR EL MIC</a:t>
            </a:r>
          </a:p>
          <a:p>
            <a:pPr lvl="1"/>
            <a:endParaRPr lang="en-US" dirty="0">
              <a:solidFill>
                <a:srgbClr val="0070C0"/>
              </a:solidFill>
            </a:endParaRPr>
          </a:p>
          <a:p>
            <a:pPr marL="285750" indent="-285750">
              <a:buFont typeface="Arial" panose="020B0604020202020204" pitchFamily="34" charset="0"/>
              <a:buChar char="•"/>
            </a:pPr>
            <a:r>
              <a:rPr lang="es-419" b="1" dirty="0"/>
              <a:t>FORMULARIO DE MEMBRESÍA:</a:t>
            </a:r>
            <a:r>
              <a:rPr lang="es-419" dirty="0"/>
              <a:t>	 desarrollado por la UCP/Secretaría</a:t>
            </a:r>
          </a:p>
          <a:p>
            <a:pPr lvl="1"/>
            <a:r>
              <a:rPr lang="es-419" dirty="0">
                <a:solidFill>
                  <a:srgbClr val="0070C0"/>
                </a:solidFill>
              </a:rPr>
              <a:t>						          ENDOSADO POR EL MIC</a:t>
            </a:r>
          </a:p>
          <a:p>
            <a:pPr marL="742950" lvl="1" indent="-285750">
              <a:buFont typeface="Arial" panose="020B0604020202020204" pitchFamily="34" charset="0"/>
              <a:buChar char="•"/>
            </a:pPr>
            <a:endParaRPr lang="en-US" sz="1600" dirty="0"/>
          </a:p>
          <a:p>
            <a:pPr lvl="1"/>
            <a:endParaRPr lang="en-US" sz="1600" dirty="0"/>
          </a:p>
          <a:p>
            <a:pPr lvl="1"/>
            <a:endParaRPr lang="en-US" sz="1600" dirty="0"/>
          </a:p>
          <a:p>
            <a:endParaRPr lang="en-US" sz="1600" dirty="0"/>
          </a:p>
          <a:p>
            <a:pPr marL="285750" indent="-285750">
              <a:buFont typeface="Arial" panose="020B0604020202020204" pitchFamily="34" charset="0"/>
              <a:buChar char="•"/>
            </a:pPr>
            <a:endParaRPr lang="en-US" dirty="0"/>
          </a:p>
          <a:p>
            <a:pPr lvl="4"/>
            <a:endParaRPr lang="en-US" dirty="0"/>
          </a:p>
        </p:txBody>
      </p:sp>
      <p:sp>
        <p:nvSpPr>
          <p:cNvPr id="7" name="TextBox 6"/>
          <p:cNvSpPr txBox="1"/>
          <p:nvPr/>
        </p:nvSpPr>
        <p:spPr>
          <a:xfrm>
            <a:off x="184728" y="205355"/>
            <a:ext cx="7043386" cy="769441"/>
          </a:xfrm>
          <a:prstGeom prst="rect">
            <a:avLst/>
          </a:prstGeom>
          <a:solidFill>
            <a:schemeClr val="bg1"/>
          </a:solidFill>
        </p:spPr>
        <p:txBody>
          <a:bodyPr wrap="square" rtlCol="0">
            <a:spAutoFit/>
          </a:bodyPr>
          <a:lstStyle/>
          <a:p>
            <a:r>
              <a:rPr lang="es-419" sz="4400" b="1" dirty="0"/>
              <a:t>LA ASOCIACIÓN </a:t>
            </a:r>
            <a:r>
              <a:rPr lang="es-419" sz="4400" b="1" dirty="0" smtClean="0"/>
              <a:t>CLME</a:t>
            </a:r>
            <a:r>
              <a:rPr lang="es-419" sz="4400" b="1" dirty="0"/>
              <a:t>+:</a:t>
            </a:r>
          </a:p>
        </p:txBody>
      </p:sp>
      <p:pic>
        <p:nvPicPr>
          <p:cNvPr id="6" name="Picture 5"/>
          <p:cNvPicPr>
            <a:picLocks noChangeAspect="1"/>
          </p:cNvPicPr>
          <p:nvPr/>
        </p:nvPicPr>
        <p:blipFill>
          <a:blip r:embed="rId3"/>
          <a:stretch>
            <a:fillRect/>
          </a:stretch>
        </p:blipFill>
        <p:spPr>
          <a:xfrm>
            <a:off x="184727" y="974796"/>
            <a:ext cx="8317989" cy="1372872"/>
          </a:xfrm>
          <a:prstGeom prst="rect">
            <a:avLst/>
          </a:prstGeom>
        </p:spPr>
      </p:pic>
    </p:spTree>
    <p:extLst>
      <p:ext uri="{BB962C8B-B14F-4D97-AF65-F5344CB8AC3E}">
        <p14:creationId xmlns:p14="http://schemas.microsoft.com/office/powerpoint/2010/main" val="75298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8738" y="308990"/>
            <a:ext cx="6602934" cy="769441"/>
          </a:xfrm>
          <a:prstGeom prst="rect">
            <a:avLst/>
          </a:prstGeom>
          <a:solidFill>
            <a:schemeClr val="bg1"/>
          </a:solidFill>
        </p:spPr>
        <p:txBody>
          <a:bodyPr wrap="square" rtlCol="0">
            <a:spAutoFit/>
          </a:bodyPr>
          <a:lstStyle/>
          <a:p>
            <a:r>
              <a:rPr lang="es-419" sz="4400" b="1" dirty="0"/>
              <a:t>MIEMBROS </a:t>
            </a:r>
            <a:r>
              <a:rPr lang="es-419" sz="4400" b="1" dirty="0" smtClean="0"/>
              <a:t>SUSCRIPTORES</a:t>
            </a:r>
            <a:endParaRPr lang="es-419" sz="4400" b="1" dirty="0"/>
          </a:p>
        </p:txBody>
      </p:sp>
      <p:sp>
        <p:nvSpPr>
          <p:cNvPr id="10" name="TextBox 9"/>
          <p:cNvSpPr txBox="1"/>
          <p:nvPr/>
        </p:nvSpPr>
        <p:spPr>
          <a:xfrm>
            <a:off x="405239" y="1105189"/>
            <a:ext cx="8480809" cy="2862322"/>
          </a:xfrm>
          <a:prstGeom prst="rect">
            <a:avLst/>
          </a:prstGeom>
          <a:noFill/>
        </p:spPr>
        <p:txBody>
          <a:bodyPr wrap="square" rtlCol="0">
            <a:spAutoFit/>
          </a:bodyPr>
          <a:lstStyle/>
          <a:p>
            <a:r>
              <a:rPr lang="es-419" u="sng" dirty="0"/>
              <a:t>Proceso de suscripción y aceptación:</a:t>
            </a:r>
          </a:p>
          <a:p>
            <a:r>
              <a:rPr lang="es-419" dirty="0"/>
              <a:t> </a:t>
            </a:r>
          </a:p>
          <a:p>
            <a:r>
              <a:rPr lang="es-419" dirty="0">
                <a:solidFill>
                  <a:schemeClr val="bg1">
                    <a:lumMod val="65000"/>
                  </a:schemeClr>
                </a:solidFill>
              </a:rPr>
              <a:t>Salvo en el caso de la Membresía núcleo, que pueden hacerse miembros mediante su endoso del PAE del CLME+ o participando en el MIC del PAE del CLME+, </a:t>
            </a:r>
            <a:r>
              <a:rPr lang="es-419" dirty="0">
                <a:solidFill>
                  <a:srgbClr val="C00000"/>
                </a:solidFill>
              </a:rPr>
              <a:t>la membresía en la Asociación del CLME+ se formaliza mediante el compromiso en línea del posible miembro, que llamamos “</a:t>
            </a:r>
            <a:r>
              <a:rPr lang="es-419" b="1" dirty="0">
                <a:solidFill>
                  <a:srgbClr val="C00000"/>
                </a:solidFill>
              </a:rPr>
              <a:t>Compromiso de Membresía en la Asociación del CLME+</a:t>
            </a:r>
            <a:r>
              <a:rPr lang="es-419" dirty="0">
                <a:solidFill>
                  <a:srgbClr val="C00000"/>
                </a:solidFill>
              </a:rPr>
              <a:t>”, y la subsiguiente aceptación de dicho compromiso por parte de la Secretaría. </a:t>
            </a:r>
            <a:r>
              <a:rPr lang="es-419" dirty="0">
                <a:solidFill>
                  <a:schemeClr val="bg1">
                    <a:lumMod val="65000"/>
                  </a:schemeClr>
                </a:solidFill>
              </a:rPr>
              <a:t>Para estos fines, la Secretaría proporcionará al posible miembro acceso a un formulario de inscripción en línea. </a:t>
            </a:r>
          </a:p>
          <a:p>
            <a:endParaRPr lang="en-US" dirty="0"/>
          </a:p>
        </p:txBody>
      </p:sp>
      <p:sp>
        <p:nvSpPr>
          <p:cNvPr id="2" name="TextBox 1"/>
          <p:cNvSpPr txBox="1"/>
          <p:nvPr/>
        </p:nvSpPr>
        <p:spPr>
          <a:xfrm>
            <a:off x="990600" y="3967511"/>
            <a:ext cx="3759200" cy="1446550"/>
          </a:xfrm>
          <a:prstGeom prst="rect">
            <a:avLst/>
          </a:prstGeom>
          <a:noFill/>
        </p:spPr>
        <p:txBody>
          <a:bodyPr wrap="square" rtlCol="0">
            <a:spAutoFit/>
          </a:bodyPr>
          <a:lstStyle/>
          <a:p>
            <a:r>
              <a:rPr lang="es-419" sz="1600" dirty="0">
                <a:solidFill>
                  <a:srgbClr val="008000"/>
                </a:solidFill>
              </a:rPr>
              <a:t>Modalidades de: </a:t>
            </a:r>
          </a:p>
          <a:p>
            <a:endParaRPr lang="es-CO" sz="1200" dirty="0">
              <a:solidFill>
                <a:srgbClr val="008000"/>
              </a:solidFill>
            </a:endParaRPr>
          </a:p>
          <a:p>
            <a:pPr marL="742950" lvl="1" indent="-285750">
              <a:buFont typeface="Wingdings" panose="05000000000000000000" pitchFamily="2" charset="2"/>
              <a:buChar char="ü"/>
            </a:pPr>
            <a:r>
              <a:rPr lang="es-419" sz="1600" i="1" dirty="0">
                <a:solidFill>
                  <a:srgbClr val="008000"/>
                </a:solidFill>
              </a:rPr>
              <a:t>renovación / expiración</a:t>
            </a:r>
          </a:p>
          <a:p>
            <a:pPr marL="742950" lvl="1" indent="-285750">
              <a:buFont typeface="Wingdings" panose="05000000000000000000" pitchFamily="2" charset="2"/>
              <a:buChar char="ü"/>
            </a:pPr>
            <a:r>
              <a:rPr lang="es-419" sz="1600" i="1" dirty="0">
                <a:solidFill>
                  <a:srgbClr val="008000"/>
                </a:solidFill>
              </a:rPr>
              <a:t>salida / retiro</a:t>
            </a:r>
          </a:p>
          <a:p>
            <a:endParaRPr lang="es-CO" sz="1200" dirty="0">
              <a:solidFill>
                <a:srgbClr val="008000"/>
              </a:solidFill>
            </a:endParaRPr>
          </a:p>
          <a:p>
            <a:r>
              <a:rPr lang="es-419" sz="1600" dirty="0">
                <a:solidFill>
                  <a:srgbClr val="008000"/>
                </a:solidFill>
              </a:rPr>
              <a:t>definidas bajo los TdR de la Asociación</a:t>
            </a:r>
          </a:p>
        </p:txBody>
      </p:sp>
    </p:spTree>
    <p:extLst>
      <p:ext uri="{BB962C8B-B14F-4D97-AF65-F5344CB8AC3E}">
        <p14:creationId xmlns:p14="http://schemas.microsoft.com/office/powerpoint/2010/main" val="157083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4728" y="970022"/>
            <a:ext cx="8645763" cy="5016758"/>
          </a:xfrm>
          <a:prstGeom prst="rect">
            <a:avLst/>
          </a:prstGeom>
          <a:noFill/>
        </p:spPr>
        <p:txBody>
          <a:bodyPr wrap="square" rtlCol="0">
            <a:spAutoFit/>
          </a:bodyPr>
          <a:lstStyle/>
          <a:p>
            <a:r>
              <a:rPr lang="es-419" b="1" u="sng" dirty="0">
                <a:solidFill>
                  <a:srgbClr val="0070C0"/>
                </a:solidFill>
              </a:rPr>
              <a:t>PRIMERA RONDA DE INVITACIONES (PROPUESTA POR EL MIC/COMITÉ DIRECTIVO DEL PROYECTO):</a:t>
            </a:r>
          </a:p>
          <a:p>
            <a:endParaRPr lang="en-US" sz="2400" b="1" u="sng" dirty="0"/>
          </a:p>
          <a:p>
            <a:pPr marL="285750" indent="-285750">
              <a:buFont typeface="Arial" panose="020B0604020202020204" pitchFamily="34" charset="0"/>
              <a:buChar char="•"/>
            </a:pPr>
            <a:r>
              <a:rPr lang="es-419" sz="1400" b="1" dirty="0"/>
              <a:t>ORGANIZACIONES DE LAS NACIONES UNIDAS:</a:t>
            </a:r>
            <a:r>
              <a:rPr lang="es-419" sz="1400" dirty="0"/>
              <a:t>	PNUD/FMAM, </a:t>
            </a:r>
            <a:r>
              <a:rPr lang="es-419" sz="1400" dirty="0" smtClean="0"/>
              <a:t>ORALC </a:t>
            </a:r>
            <a:r>
              <a:rPr lang="es-419" sz="1400" dirty="0"/>
              <a:t>del PNUMA, CEPAL, PPD DEL PNUD</a:t>
            </a:r>
          </a:p>
          <a:p>
            <a:pPr marL="1200150" lvl="2" indent="-285750">
              <a:buFont typeface="Arial" panose="020B0604020202020204" pitchFamily="34" charset="0"/>
              <a:buChar char="•"/>
            </a:pPr>
            <a:endParaRPr lang="en-US" sz="1400" dirty="0"/>
          </a:p>
          <a:p>
            <a:pPr marL="285750" indent="-285750">
              <a:buFont typeface="Arial" panose="020B0604020202020204" pitchFamily="34" charset="0"/>
              <a:buChar char="•"/>
            </a:pPr>
            <a:r>
              <a:rPr lang="es-419" sz="1400" b="1" dirty="0"/>
              <a:t>OTRAS OIG:</a:t>
            </a:r>
            <a:r>
              <a:rPr lang="es-419" sz="1400" dirty="0"/>
              <a:t>				                                   ACS/CSC, 5Cs, CARPHA, </a:t>
            </a:r>
            <a:r>
              <a:rPr lang="es-419" sz="1400" dirty="0">
                <a:solidFill>
                  <a:srgbClr val="008000"/>
                </a:solidFill>
              </a:rPr>
              <a:t>CBC, ¿EL COMMONWEALTH</a:t>
            </a:r>
            <a:r>
              <a:rPr lang="es-419" sz="1400" dirty="0"/>
              <a:t>?</a:t>
            </a:r>
          </a:p>
          <a:p>
            <a:pPr marL="2571750" lvl="5" indent="-285750">
              <a:buFont typeface="Arial" panose="020B0604020202020204" pitchFamily="34" charset="0"/>
              <a:buChar char="•"/>
            </a:pPr>
            <a:endParaRPr lang="en-US" sz="1400" dirty="0"/>
          </a:p>
          <a:p>
            <a:pPr marL="285750" indent="-285750">
              <a:buFont typeface="Arial" panose="020B0604020202020204" pitchFamily="34" charset="0"/>
              <a:buChar char="•"/>
            </a:pPr>
            <a:r>
              <a:rPr lang="es-419" sz="1400" b="1" dirty="0"/>
              <a:t>BANCOS DE DESARROLLO:</a:t>
            </a:r>
            <a:r>
              <a:rPr lang="es-419" sz="1400" dirty="0"/>
              <a:t>		                                   BANCO MUNDIAL, BID	</a:t>
            </a:r>
          </a:p>
          <a:p>
            <a:pPr marL="2114550" lvl="4" indent="-285750">
              <a:buFont typeface="Arial" panose="020B0604020202020204" pitchFamily="34" charset="0"/>
              <a:buChar char="•"/>
            </a:pPr>
            <a:endParaRPr lang="en-US" sz="1400" dirty="0"/>
          </a:p>
          <a:p>
            <a:pPr marL="285750" indent="-285750">
              <a:buFont typeface="Arial" panose="020B0604020202020204" pitchFamily="34" charset="0"/>
              <a:buChar char="•"/>
            </a:pPr>
            <a:r>
              <a:rPr lang="es-419" sz="1400" b="1" dirty="0"/>
              <a:t>DONANTES/FONDOS:</a:t>
            </a:r>
            <a:r>
              <a:rPr lang="es-419" sz="1400" dirty="0"/>
              <a:t>			                        FMAM, </a:t>
            </a:r>
            <a:r>
              <a:rPr lang="es-419" sz="1400" dirty="0">
                <a:solidFill>
                  <a:srgbClr val="008000"/>
                </a:solidFill>
              </a:rPr>
              <a:t>CBF</a:t>
            </a:r>
            <a:r>
              <a:rPr lang="es-419" sz="1400" dirty="0"/>
              <a:t> (¿UE?) (¿BILATERALES?)</a:t>
            </a:r>
          </a:p>
          <a:p>
            <a:pPr marL="2571750" lvl="5" indent="-285750">
              <a:buFont typeface="Arial" panose="020B0604020202020204" pitchFamily="34" charset="0"/>
              <a:buChar char="•"/>
            </a:pPr>
            <a:endParaRPr lang="en-US" sz="1400" dirty="0"/>
          </a:p>
          <a:p>
            <a:pPr marL="285750" indent="-285750">
              <a:buFont typeface="Arial" panose="020B0604020202020204" pitchFamily="34" charset="0"/>
              <a:buChar char="•"/>
            </a:pPr>
            <a:r>
              <a:rPr lang="es-419" sz="1400" b="1" dirty="0"/>
              <a:t>ONG/MUNDO ACADÉMICO:</a:t>
            </a:r>
            <a:r>
              <a:rPr lang="es-419" sz="1400" dirty="0"/>
              <a:t>		                        </a:t>
            </a:r>
            <a:r>
              <a:rPr lang="es-419" sz="1400" dirty="0">
                <a:solidFill>
                  <a:srgbClr val="0070C0"/>
                </a:solidFill>
              </a:rPr>
              <a:t>CERMES DE LA UWI, CANARI, GCFI</a:t>
            </a:r>
            <a:r>
              <a:rPr lang="es-419" sz="1400" dirty="0"/>
              <a:t>, TNC, WWF, CI, IUCN,              INVEMAR,…</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s-419" sz="1400" b="1" dirty="0"/>
              <a:t>SECTOR PRIVADO:</a:t>
            </a:r>
            <a:r>
              <a:rPr lang="es-419" sz="1400" dirty="0"/>
              <a:t>			                                    CNFO,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s-419" sz="1400" b="1" dirty="0">
                <a:solidFill>
                  <a:srgbClr val="0070C0"/>
                </a:solidFill>
              </a:rPr>
              <a:t>¿PROYECTOS?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s-419" sz="1400" b="1" dirty="0"/>
              <a:t>PERSONAS INFLUYENTES:	</a:t>
            </a:r>
            <a:r>
              <a:rPr lang="es-419" sz="1400" dirty="0"/>
              <a:t>	</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7" name="TextBox 6"/>
          <p:cNvSpPr txBox="1"/>
          <p:nvPr/>
        </p:nvSpPr>
        <p:spPr>
          <a:xfrm>
            <a:off x="184728" y="205355"/>
            <a:ext cx="6602934" cy="769441"/>
          </a:xfrm>
          <a:prstGeom prst="rect">
            <a:avLst/>
          </a:prstGeom>
          <a:solidFill>
            <a:schemeClr val="bg1"/>
          </a:solidFill>
        </p:spPr>
        <p:txBody>
          <a:bodyPr wrap="square" rtlCol="0">
            <a:spAutoFit/>
          </a:bodyPr>
          <a:lstStyle/>
          <a:p>
            <a:r>
              <a:rPr lang="es-419" sz="4400" b="1" dirty="0"/>
              <a:t>MIEMBROS SUSCRIBENTES</a:t>
            </a:r>
          </a:p>
        </p:txBody>
      </p:sp>
      <p:sp>
        <p:nvSpPr>
          <p:cNvPr id="8" name="TextBox 7"/>
          <p:cNvSpPr txBox="1"/>
          <p:nvPr/>
        </p:nvSpPr>
        <p:spPr>
          <a:xfrm>
            <a:off x="7429012" y="2881710"/>
            <a:ext cx="1098620" cy="369332"/>
          </a:xfrm>
          <a:prstGeom prst="rect">
            <a:avLst/>
          </a:prstGeom>
          <a:solidFill>
            <a:srgbClr val="FFFF00"/>
          </a:solidFill>
        </p:spPr>
        <p:txBody>
          <a:bodyPr wrap="square" rtlCol="0">
            <a:spAutoFit/>
          </a:bodyPr>
          <a:lstStyle/>
          <a:p>
            <a:r>
              <a:rPr lang="es-419" dirty="0">
                <a:solidFill>
                  <a:srgbClr val="C00000"/>
                </a:solidFill>
              </a:rPr>
              <a:t>¿OTROS?</a:t>
            </a:r>
          </a:p>
        </p:txBody>
      </p:sp>
      <p:sp>
        <p:nvSpPr>
          <p:cNvPr id="6" name="TextBox 5"/>
          <p:cNvSpPr txBox="1"/>
          <p:nvPr/>
        </p:nvSpPr>
        <p:spPr>
          <a:xfrm>
            <a:off x="6523630" y="3393743"/>
            <a:ext cx="2233683" cy="307777"/>
          </a:xfrm>
          <a:prstGeom prst="rect">
            <a:avLst/>
          </a:prstGeom>
          <a:noFill/>
        </p:spPr>
        <p:txBody>
          <a:bodyPr wrap="square" rtlCol="0">
            <a:spAutoFit/>
          </a:bodyPr>
          <a:lstStyle/>
          <a:p>
            <a:r>
              <a:rPr lang="es-419" sz="1400" dirty="0">
                <a:solidFill>
                  <a:srgbClr val="0070C0"/>
                </a:solidFill>
              </a:rPr>
              <a:t>¿Blue Innovation Institute?</a:t>
            </a:r>
          </a:p>
        </p:txBody>
      </p:sp>
    </p:spTree>
    <p:extLst>
      <p:ext uri="{BB962C8B-B14F-4D97-AF65-F5344CB8AC3E}">
        <p14:creationId xmlns:p14="http://schemas.microsoft.com/office/powerpoint/2010/main" val="295021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5603" y="997095"/>
            <a:ext cx="8340386" cy="6186309"/>
          </a:xfrm>
          <a:prstGeom prst="rect">
            <a:avLst/>
          </a:prstGeom>
          <a:noFill/>
        </p:spPr>
        <p:txBody>
          <a:bodyPr wrap="square" rtlCol="0">
            <a:spAutoFit/>
          </a:bodyPr>
          <a:lstStyle/>
          <a:p>
            <a:r>
              <a:rPr lang="es-419" sz="2400" b="1" dirty="0"/>
              <a:t>PRESENTACIÓN DE LA ASOCIACIÓN:</a:t>
            </a:r>
          </a:p>
          <a:p>
            <a:endParaRPr lang="en-US" b="1" dirty="0"/>
          </a:p>
          <a:p>
            <a:pPr marL="742950" lvl="1" indent="-285750">
              <a:buFont typeface="Arial" panose="020B0604020202020204" pitchFamily="34" charset="0"/>
              <a:buChar char="•"/>
            </a:pPr>
            <a:r>
              <a:rPr lang="es-419" dirty="0"/>
              <a:t>ESTABLECER EL MIC DEL PAE DEL CLME+					</a:t>
            </a:r>
          </a:p>
          <a:p>
            <a:pPr marL="742950" lvl="1" indent="-285750">
              <a:buFont typeface="Arial" panose="020B0604020202020204" pitchFamily="34" charset="0"/>
              <a:buChar char="•"/>
            </a:pPr>
            <a:endParaRPr lang="es-CO" i="1" dirty="0">
              <a:solidFill>
                <a:schemeClr val="accent3">
                  <a:lumMod val="75000"/>
                </a:schemeClr>
              </a:solidFill>
            </a:endParaRPr>
          </a:p>
          <a:p>
            <a:pPr marL="742950" lvl="1" indent="-285750">
              <a:buFont typeface="Arial" panose="020B0604020202020204" pitchFamily="34" charset="0"/>
              <a:buChar char="•"/>
            </a:pPr>
            <a:r>
              <a:rPr lang="es-419" i="1" dirty="0">
                <a:solidFill>
                  <a:schemeClr val="accent3">
                    <a:lumMod val="75000"/>
                  </a:schemeClr>
                </a:solidFill>
              </a:rPr>
              <a:t>ACEPTACIÓN DE LOS TdR POR </a:t>
            </a:r>
            <a:r>
              <a:rPr lang="es-419" i="1" dirty="0" smtClean="0">
                <a:solidFill>
                  <a:schemeClr val="accent3">
                    <a:lumMod val="75000"/>
                  </a:schemeClr>
                </a:solidFill>
              </a:rPr>
              <a:t> EL MIC/LA </a:t>
            </a:r>
            <a:r>
              <a:rPr lang="es-419" i="1" dirty="0">
                <a:solidFill>
                  <a:schemeClr val="accent3">
                    <a:lumMod val="75000"/>
                  </a:schemeClr>
                </a:solidFill>
              </a:rPr>
              <a:t>MEMBRESÍA NÚCLEO</a:t>
            </a:r>
          </a:p>
          <a:p>
            <a:pPr marL="742950" lvl="1" indent="-285750">
              <a:buFont typeface="Arial" panose="020B0604020202020204" pitchFamily="34" charset="0"/>
              <a:buChar char="•"/>
            </a:pPr>
            <a:r>
              <a:rPr lang="es-419" i="1" dirty="0">
                <a:solidFill>
                  <a:schemeClr val="accent3">
                    <a:lumMod val="75000"/>
                  </a:schemeClr>
                </a:solidFill>
              </a:rPr>
              <a:t>ACEPTACIÓN DEL FORMULARIO DE SUSCRIPCIÓN POR </a:t>
            </a:r>
            <a:r>
              <a:rPr lang="es-419" i="1" dirty="0" smtClean="0">
                <a:solidFill>
                  <a:schemeClr val="accent3">
                    <a:lumMod val="75000"/>
                  </a:schemeClr>
                </a:solidFill>
              </a:rPr>
              <a:t>EL MIC?LA </a:t>
            </a:r>
            <a:r>
              <a:rPr lang="es-419" i="1" dirty="0">
                <a:solidFill>
                  <a:schemeClr val="accent3">
                    <a:lumMod val="75000"/>
                  </a:schemeClr>
                </a:solidFill>
              </a:rPr>
              <a:t>MEMBRESÍA NÚCLEO</a:t>
            </a:r>
          </a:p>
          <a:p>
            <a:pPr lvl="1"/>
            <a:r>
              <a:rPr lang="es-419" i="1" dirty="0">
                <a:solidFill>
                  <a:schemeClr val="accent3">
                    <a:lumMod val="75000"/>
                  </a:schemeClr>
                </a:solidFill>
              </a:rPr>
              <a:t> </a:t>
            </a:r>
            <a:r>
              <a:rPr lang="es-419" dirty="0"/>
              <a:t>		</a:t>
            </a:r>
          </a:p>
          <a:p>
            <a:pPr marL="742950" lvl="1" indent="-285750">
              <a:buFont typeface="Arial" panose="020B0604020202020204" pitchFamily="34" charset="0"/>
              <a:buChar char="•"/>
            </a:pPr>
            <a:r>
              <a:rPr lang="es-419" i="1" dirty="0"/>
              <a:t>COMUNICAR </a:t>
            </a:r>
            <a:r>
              <a:rPr lang="es-419" i="1" dirty="0" smtClean="0"/>
              <a:t>EL LANZAMIENTO</a:t>
            </a:r>
            <a:r>
              <a:rPr lang="es-419" i="1" dirty="0" smtClean="0"/>
              <a:t> </a:t>
            </a:r>
            <a:r>
              <a:rPr lang="es-419" i="1" dirty="0"/>
              <a:t>A LOS </a:t>
            </a:r>
            <a:r>
              <a:rPr lang="es-419" i="1" dirty="0" smtClean="0"/>
              <a:t>POTENCIALES SOCIOS PRE-IDENTIFICADOS, INVITANDOLES A SUSCRIBIRSE</a:t>
            </a:r>
            <a:endParaRPr lang="es-419" i="1" dirty="0"/>
          </a:p>
          <a:p>
            <a:pPr marL="742950" lvl="1" indent="-285750">
              <a:buFont typeface="Arial" panose="020B0604020202020204" pitchFamily="34" charset="0"/>
              <a:buChar char="•"/>
            </a:pPr>
            <a:endParaRPr lang="en-US" i="1" dirty="0">
              <a:solidFill>
                <a:srgbClr val="C00000"/>
              </a:solidFill>
            </a:endParaRPr>
          </a:p>
          <a:p>
            <a:pPr marL="742950" lvl="1" indent="-285750">
              <a:buFont typeface="Arial" panose="020B0604020202020204" pitchFamily="34" charset="0"/>
              <a:buChar char="•"/>
            </a:pPr>
            <a:r>
              <a:rPr lang="es-419" i="1" dirty="0" smtClean="0">
                <a:solidFill>
                  <a:srgbClr val="002060"/>
                </a:solidFill>
              </a:rPr>
              <a:t>IMPLEMENTAR SOLUCION IT EN HUB </a:t>
            </a:r>
            <a:r>
              <a:rPr lang="es-419" i="1" dirty="0">
                <a:solidFill>
                  <a:srgbClr val="002060"/>
                </a:solidFill>
              </a:rPr>
              <a:t>DEL CLME+ PARA PERMITIR QUE LOS MIEMBROS DE LA ASOCIACIÓN EXPONGAN SU TRABAJO</a:t>
            </a:r>
          </a:p>
          <a:p>
            <a:pPr marL="742950" lvl="1" indent="-285750">
              <a:buFont typeface="Arial" panose="020B0604020202020204" pitchFamily="34" charset="0"/>
              <a:buChar char="•"/>
            </a:pPr>
            <a:endParaRPr lang="en-US" i="1" dirty="0">
              <a:solidFill>
                <a:srgbClr val="002060"/>
              </a:solidFill>
            </a:endParaRPr>
          </a:p>
          <a:p>
            <a:pPr marL="742950" lvl="1" indent="-285750">
              <a:buFont typeface="Arial" panose="020B0604020202020204" pitchFamily="34" charset="0"/>
              <a:buChar char="•"/>
            </a:pPr>
            <a:r>
              <a:rPr lang="es-419" i="1" dirty="0">
                <a:solidFill>
                  <a:srgbClr val="002060"/>
                </a:solidFill>
              </a:rPr>
              <a:t>MECANISMO DE MyE</a:t>
            </a:r>
          </a:p>
          <a:p>
            <a:pPr marL="742950" lvl="1" indent="-285750">
              <a:buFont typeface="Arial" panose="020B0604020202020204" pitchFamily="34" charset="0"/>
              <a:buChar char="•"/>
            </a:pPr>
            <a:endParaRPr lang="en-US" sz="1200" i="1" dirty="0">
              <a:solidFill>
                <a:srgbClr val="002060"/>
              </a:solidFill>
            </a:endParaRPr>
          </a:p>
          <a:p>
            <a:pPr marL="742950" lvl="1" indent="-285750">
              <a:buFont typeface="Arial" panose="020B0604020202020204" pitchFamily="34" charset="0"/>
              <a:buChar char="•"/>
            </a:pPr>
            <a:r>
              <a:rPr lang="es-419" i="1" dirty="0">
                <a:solidFill>
                  <a:srgbClr val="C00000"/>
                </a:solidFill>
              </a:rPr>
              <a:t>¿VINCULARSE CON OTRAS INICIATIVAS/COMPROMISOS GLOBALES?</a:t>
            </a:r>
          </a:p>
          <a:p>
            <a:pPr marL="742950" lvl="1" indent="-285750">
              <a:buFont typeface="Arial" panose="020B0604020202020204" pitchFamily="34" charset="0"/>
              <a:buChar char="•"/>
            </a:pPr>
            <a:endParaRPr lang="en-US" i="1" dirty="0">
              <a:solidFill>
                <a:srgbClr val="C00000"/>
              </a:solidFill>
            </a:endParaRPr>
          </a:p>
          <a:p>
            <a:pPr marL="742950" lvl="1" indent="-285750">
              <a:buFont typeface="Arial" panose="020B0604020202020204" pitchFamily="34" charset="0"/>
              <a:buChar char="•"/>
            </a:pPr>
            <a:endParaRPr lang="en-US" dirty="0"/>
          </a:p>
          <a:p>
            <a:pPr lvl="4"/>
            <a:r>
              <a:rPr lang="es-419" dirty="0"/>
              <a:t>	</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8" name="TextBox 7"/>
          <p:cNvSpPr txBox="1"/>
          <p:nvPr/>
        </p:nvSpPr>
        <p:spPr>
          <a:xfrm>
            <a:off x="184728" y="205355"/>
            <a:ext cx="7888118" cy="769441"/>
          </a:xfrm>
          <a:prstGeom prst="rect">
            <a:avLst/>
          </a:prstGeom>
          <a:solidFill>
            <a:schemeClr val="bg1"/>
          </a:solidFill>
        </p:spPr>
        <p:txBody>
          <a:bodyPr wrap="square" rtlCol="0">
            <a:spAutoFit/>
          </a:bodyPr>
          <a:lstStyle/>
          <a:p>
            <a:r>
              <a:rPr lang="es-419" sz="4400" b="1" dirty="0"/>
              <a:t>LA ASOCIACIÓN DEL CLME+:</a:t>
            </a:r>
          </a:p>
        </p:txBody>
      </p:sp>
    </p:spTree>
    <p:extLst>
      <p:ext uri="{BB962C8B-B14F-4D97-AF65-F5344CB8AC3E}">
        <p14:creationId xmlns:p14="http://schemas.microsoft.com/office/powerpoint/2010/main" val="372593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424" y="24483"/>
            <a:ext cx="9074826" cy="646331"/>
          </a:xfrm>
          <a:prstGeom prst="rect">
            <a:avLst/>
          </a:prstGeom>
          <a:solidFill>
            <a:schemeClr val="bg1"/>
          </a:solidFill>
        </p:spPr>
        <p:txBody>
          <a:bodyPr wrap="square" rtlCol="0">
            <a:spAutoFit/>
          </a:bodyPr>
          <a:lstStyle/>
          <a:p>
            <a:pPr algn="ctr"/>
            <a:r>
              <a:rPr lang="es-419" sz="3600" b="1" dirty="0"/>
              <a:t>LA ASOCIACIÓN DEL CLME+ vs. (Y) LA ALIANZA</a:t>
            </a:r>
          </a:p>
        </p:txBody>
      </p:sp>
      <p:pic>
        <p:nvPicPr>
          <p:cNvPr id="6" name="Picture 5">
            <a:extLst>
              <a:ext uri="{FF2B5EF4-FFF2-40B4-BE49-F238E27FC236}">
                <a16:creationId xmlns:a16="http://schemas.microsoft.com/office/drawing/2014/main" xmlns="" id="{C999EAE6-67DD-4AE6-98CD-7EE3A27EED4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90" y="1051166"/>
            <a:ext cx="8484050" cy="5023720"/>
          </a:xfrm>
          <a:prstGeom prst="rect">
            <a:avLst/>
          </a:prstGeom>
          <a:noFill/>
        </p:spPr>
      </p:pic>
    </p:spTree>
    <p:extLst>
      <p:ext uri="{BB962C8B-B14F-4D97-AF65-F5344CB8AC3E}">
        <p14:creationId xmlns:p14="http://schemas.microsoft.com/office/powerpoint/2010/main" val="295373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833" y="1443841"/>
            <a:ext cx="8881322" cy="4524315"/>
          </a:xfrm>
          <a:prstGeom prst="rect">
            <a:avLst/>
          </a:prstGeom>
          <a:noFill/>
        </p:spPr>
        <p:txBody>
          <a:bodyPr wrap="square" rtlCol="0">
            <a:spAutoFit/>
          </a:bodyPr>
          <a:lstStyle/>
          <a:p>
            <a:r>
              <a:rPr lang="es-419" b="1" dirty="0"/>
              <a:t>[nombre del </a:t>
            </a:r>
            <a:r>
              <a:rPr lang="es-419" b="1" dirty="0" smtClean="0"/>
              <a:t>miembro interesado]:</a:t>
            </a:r>
            <a:endParaRPr lang="es-419" b="1" dirty="0"/>
          </a:p>
          <a:p>
            <a:r>
              <a:rPr lang="es-419" b="1" dirty="0"/>
              <a:t> </a:t>
            </a:r>
          </a:p>
          <a:p>
            <a:pPr marL="285750" lvl="0" indent="-285750">
              <a:buFont typeface="Courier New" panose="02070309020205020404" pitchFamily="49" charset="0"/>
              <a:buChar char="o"/>
            </a:pPr>
            <a:r>
              <a:rPr lang="es-419" dirty="0"/>
              <a:t>suscribe la </a:t>
            </a:r>
            <a:r>
              <a:rPr lang="es-419" b="1" dirty="0"/>
              <a:t>visión de largo plazo</a:t>
            </a:r>
            <a:r>
              <a:rPr lang="es-419" dirty="0"/>
              <a:t> para la región del CLME+, plenamente articulada bajo el Programa de Acciones Estratégicas del CLME+ (PAE del CLME+) de 10 años como: “</a:t>
            </a:r>
            <a:r>
              <a:rPr lang="es-419" i="1" dirty="0">
                <a:solidFill>
                  <a:srgbClr val="0070C0"/>
                </a:solidFill>
              </a:rPr>
              <a:t>ecosistemas marinos sanos (….) que (…) maximizan (…)la prestación de bienes y servicios (…) la mejora de los medios de vida y el bienestar humano</a:t>
            </a:r>
            <a:r>
              <a:rPr lang="es-419" dirty="0"/>
              <a:t>”;</a:t>
            </a:r>
          </a:p>
          <a:p>
            <a:pPr lvl="0"/>
            <a:endParaRPr lang="en-US" dirty="0"/>
          </a:p>
          <a:p>
            <a:pPr marL="285750" lvl="0" indent="-285750">
              <a:buFont typeface="Courier New" panose="02070309020205020404" pitchFamily="49" charset="0"/>
              <a:buChar char="o"/>
            </a:pPr>
            <a:r>
              <a:rPr lang="es-419" dirty="0"/>
              <a:t>se compromete a </a:t>
            </a:r>
            <a:r>
              <a:rPr lang="es-419" b="1" dirty="0"/>
              <a:t>apoyar la ejecución </a:t>
            </a:r>
            <a:r>
              <a:rPr lang="es-419" dirty="0"/>
              <a:t>de la </a:t>
            </a:r>
            <a:r>
              <a:rPr lang="es-419" b="1" dirty="0">
                <a:solidFill>
                  <a:srgbClr val="0070C0"/>
                </a:solidFill>
              </a:rPr>
              <a:t>Agenda 2030 para el Desarrollo Sostenible</a:t>
            </a:r>
            <a:r>
              <a:rPr lang="es-419" dirty="0"/>
              <a:t> de las Naciones Unidas, en particular (sin limitarse a esto) el progreso paulatino hacia el </a:t>
            </a:r>
            <a:r>
              <a:rPr lang="es-419" b="1" dirty="0"/>
              <a:t>ODS 14 </a:t>
            </a:r>
            <a:r>
              <a:rPr lang="es-419" dirty="0"/>
              <a:t>(…);</a:t>
            </a:r>
          </a:p>
          <a:p>
            <a:endParaRPr lang="en-US" dirty="0"/>
          </a:p>
          <a:p>
            <a:pPr marL="285750" lvl="0" indent="-285750">
              <a:buFont typeface="Courier New" panose="02070309020205020404" pitchFamily="49" charset="0"/>
              <a:buChar char="o"/>
            </a:pPr>
            <a:r>
              <a:rPr lang="es-419" dirty="0"/>
              <a:t>se compromete a </a:t>
            </a:r>
            <a:r>
              <a:rPr lang="es-419" b="1" dirty="0"/>
              <a:t>contribuir activamente</a:t>
            </a:r>
            <a:r>
              <a:rPr lang="es-419" dirty="0"/>
              <a:t> con la mejora de la </a:t>
            </a:r>
            <a:r>
              <a:rPr lang="es-419" b="1" dirty="0"/>
              <a:t>salud de los ecosistemas marinos</a:t>
            </a:r>
            <a:r>
              <a:rPr lang="es-419" dirty="0"/>
              <a:t> en la región del CLME+ y el </a:t>
            </a:r>
            <a:r>
              <a:rPr lang="es-419" b="1" dirty="0"/>
              <a:t>uso sostenible y/o la protección de los recursos vivos asociados</a:t>
            </a:r>
            <a:r>
              <a:rPr lang="es-419" dirty="0"/>
              <a:t>, así como a apoyar y/o llevar a cabo acciones orientadas a asegurar la continuidad de los servicios esenciales de los ecosistemas proporcionados por el entorno marino de la región;</a:t>
            </a:r>
          </a:p>
        </p:txBody>
      </p:sp>
      <p:sp>
        <p:nvSpPr>
          <p:cNvPr id="7" name="TextBox 6"/>
          <p:cNvSpPr txBox="1"/>
          <p:nvPr/>
        </p:nvSpPr>
        <p:spPr>
          <a:xfrm>
            <a:off x="0" y="25467"/>
            <a:ext cx="6602934" cy="769441"/>
          </a:xfrm>
          <a:prstGeom prst="rect">
            <a:avLst/>
          </a:prstGeom>
          <a:solidFill>
            <a:schemeClr val="bg1"/>
          </a:solidFill>
        </p:spPr>
        <p:txBody>
          <a:bodyPr wrap="square" rtlCol="0">
            <a:spAutoFit/>
          </a:bodyPr>
          <a:lstStyle/>
          <a:p>
            <a:r>
              <a:rPr lang="es-419" sz="4400" b="1" dirty="0"/>
              <a:t>ALIANZA </a:t>
            </a:r>
            <a:r>
              <a:rPr lang="es-419" sz="3600" b="1" u="sng" dirty="0">
                <a:solidFill>
                  <a:srgbClr val="C00000"/>
                </a:solidFill>
              </a:rPr>
              <a:t>y</a:t>
            </a:r>
            <a:r>
              <a:rPr lang="es-419" sz="4400" b="1" dirty="0"/>
              <a:t> ASOCIACIÓN</a:t>
            </a:r>
          </a:p>
        </p:txBody>
      </p:sp>
      <p:sp>
        <p:nvSpPr>
          <p:cNvPr id="2" name="TextBox 1"/>
          <p:cNvSpPr txBox="1"/>
          <p:nvPr/>
        </p:nvSpPr>
        <p:spPr>
          <a:xfrm>
            <a:off x="374469" y="991823"/>
            <a:ext cx="8351519" cy="400110"/>
          </a:xfrm>
          <a:prstGeom prst="rect">
            <a:avLst/>
          </a:prstGeom>
          <a:noFill/>
        </p:spPr>
        <p:txBody>
          <a:bodyPr wrap="square" rtlCol="0">
            <a:spAutoFit/>
          </a:bodyPr>
          <a:lstStyle/>
          <a:p>
            <a:pPr algn="ctr"/>
            <a:r>
              <a:rPr lang="es-419" sz="2000" b="1" dirty="0">
                <a:solidFill>
                  <a:srgbClr val="0070C0"/>
                </a:solidFill>
              </a:rPr>
              <a:t>COMPROMISO / FORMULARIO DE SUSCRIPCIÓN (Miembros </a:t>
            </a:r>
            <a:r>
              <a:rPr lang="es-419" sz="2000" b="1" dirty="0" smtClean="0">
                <a:solidFill>
                  <a:srgbClr val="0070C0"/>
                </a:solidFill>
              </a:rPr>
              <a:t>suscriptores)</a:t>
            </a:r>
            <a:endParaRPr lang="es-419" sz="2000" b="1" dirty="0">
              <a:solidFill>
                <a:srgbClr val="0070C0"/>
              </a:solidFill>
            </a:endParaRPr>
          </a:p>
        </p:txBody>
      </p:sp>
    </p:spTree>
    <p:extLst>
      <p:ext uri="{BB962C8B-B14F-4D97-AF65-F5344CB8AC3E}">
        <p14:creationId xmlns:p14="http://schemas.microsoft.com/office/powerpoint/2010/main" val="132134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050" r="20050"/>
          <a:stretch>
            <a:fillRect/>
          </a:stretch>
        </p:blipFill>
        <p:spPr bwMode="auto">
          <a:xfrm>
            <a:off x="79375" y="1349964"/>
            <a:ext cx="3532188" cy="353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pic>
      <p:sp>
        <p:nvSpPr>
          <p:cNvPr id="4" name="Freeform 3"/>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66344" y="225451"/>
            <a:ext cx="5298281" cy="5332229"/>
          </a:xfrm>
          <a:prstGeom prst="rect">
            <a:avLst/>
          </a:prstGeom>
          <a:noFill/>
        </p:spPr>
        <p:txBody>
          <a:bodyPr wrap="square" rtlCol="0">
            <a:spAutoFit/>
          </a:bodyPr>
          <a:lstStyle/>
          <a:p>
            <a:r>
              <a:rPr lang="es-419" sz="2800" b="1" dirty="0" smtClean="0">
                <a:solidFill>
                  <a:srgbClr val="002060"/>
                </a:solidFill>
              </a:rPr>
              <a:t>Esta Presentación</a:t>
            </a:r>
            <a:r>
              <a:rPr lang="en-US" sz="2800" b="1" dirty="0" smtClean="0">
                <a:solidFill>
                  <a:srgbClr val="002060"/>
                </a:solidFill>
              </a:rPr>
              <a:t>:</a:t>
            </a:r>
            <a:endParaRPr lang="es-419" sz="2800" b="1" dirty="0">
              <a:solidFill>
                <a:srgbClr val="002060"/>
              </a:solidFill>
            </a:endParaRPr>
          </a:p>
          <a:p>
            <a:pPr>
              <a:lnSpc>
                <a:spcPts val="2700"/>
              </a:lnSpc>
            </a:pPr>
            <a:endParaRPr lang="en-US" dirty="0"/>
          </a:p>
          <a:p>
            <a:pPr marL="285750" indent="-285750">
              <a:lnSpc>
                <a:spcPct val="200000"/>
              </a:lnSpc>
              <a:buFont typeface="Wingdings" panose="05000000000000000000" pitchFamily="2" charset="2"/>
              <a:buChar char="q"/>
            </a:pPr>
            <a:r>
              <a:rPr lang="es-419" sz="1700" dirty="0"/>
              <a:t>Mandato</a:t>
            </a:r>
          </a:p>
          <a:p>
            <a:pPr marL="285750" indent="-285750">
              <a:lnSpc>
                <a:spcPct val="200000"/>
              </a:lnSpc>
              <a:buFont typeface="Wingdings" panose="05000000000000000000" pitchFamily="2" charset="2"/>
              <a:buChar char="q"/>
            </a:pPr>
            <a:r>
              <a:rPr lang="es-419" sz="1700" dirty="0"/>
              <a:t>Experiencias globales existentes</a:t>
            </a:r>
          </a:p>
          <a:p>
            <a:pPr marL="285750" indent="-285750">
              <a:lnSpc>
                <a:spcPct val="200000"/>
              </a:lnSpc>
              <a:buFont typeface="Wingdings" panose="05000000000000000000" pitchFamily="2" charset="2"/>
              <a:buChar char="q"/>
            </a:pPr>
            <a:r>
              <a:rPr lang="es-419" sz="1700" dirty="0" smtClean="0"/>
              <a:t>Que son la </a:t>
            </a:r>
            <a:r>
              <a:rPr lang="es-419" sz="1700" dirty="0"/>
              <a:t>Alianza y </a:t>
            </a:r>
            <a:r>
              <a:rPr lang="es-419" sz="1700" dirty="0" smtClean="0"/>
              <a:t>la Asociación CLME+</a:t>
            </a:r>
            <a:endParaRPr lang="es-419" sz="1700" dirty="0"/>
          </a:p>
          <a:p>
            <a:pPr marL="285750" indent="-285750">
              <a:lnSpc>
                <a:spcPct val="200000"/>
              </a:lnSpc>
              <a:buFont typeface="Wingdings" panose="05000000000000000000" pitchFamily="2" charset="2"/>
              <a:buChar char="q"/>
            </a:pPr>
            <a:r>
              <a:rPr lang="es-419" sz="1700" dirty="0"/>
              <a:t>Asociación: Membresía </a:t>
            </a:r>
            <a:r>
              <a:rPr lang="es-419" sz="1700" dirty="0" smtClean="0"/>
              <a:t>Núcleo </a:t>
            </a:r>
            <a:r>
              <a:rPr lang="es-419" sz="1700" dirty="0"/>
              <a:t>y </a:t>
            </a:r>
            <a:r>
              <a:rPr lang="es-419" sz="1700" dirty="0" smtClean="0"/>
              <a:t>de Suscriptores</a:t>
            </a:r>
            <a:endParaRPr lang="es-419" sz="1700" dirty="0"/>
          </a:p>
          <a:p>
            <a:pPr marL="285750" indent="-285750">
              <a:lnSpc>
                <a:spcPct val="200000"/>
              </a:lnSpc>
              <a:buFont typeface="Wingdings" panose="05000000000000000000" pitchFamily="2" charset="2"/>
              <a:buChar char="q"/>
            </a:pPr>
            <a:r>
              <a:rPr lang="es-419" sz="1700" dirty="0"/>
              <a:t>Términos de Referencia (TdR)</a:t>
            </a:r>
          </a:p>
          <a:p>
            <a:pPr marL="285750" indent="-285750">
              <a:lnSpc>
                <a:spcPct val="200000"/>
              </a:lnSpc>
              <a:buFont typeface="Wingdings" panose="05000000000000000000" pitchFamily="2" charset="2"/>
              <a:buChar char="q"/>
            </a:pPr>
            <a:r>
              <a:rPr lang="es-419" sz="1700" dirty="0"/>
              <a:t>Estado actual</a:t>
            </a:r>
          </a:p>
          <a:p>
            <a:pPr marL="285750" indent="-285750">
              <a:lnSpc>
                <a:spcPct val="200000"/>
              </a:lnSpc>
              <a:buFont typeface="Wingdings" panose="05000000000000000000" pitchFamily="2" charset="2"/>
              <a:buChar char="q"/>
            </a:pPr>
            <a:r>
              <a:rPr lang="es-419" sz="1700" dirty="0"/>
              <a:t>Miembros potenciales de la Asociación</a:t>
            </a:r>
          </a:p>
          <a:p>
            <a:pPr marL="285750" indent="-285750">
              <a:lnSpc>
                <a:spcPct val="200000"/>
              </a:lnSpc>
              <a:buFont typeface="Wingdings" panose="05000000000000000000" pitchFamily="2" charset="2"/>
              <a:buChar char="q"/>
            </a:pPr>
            <a:r>
              <a:rPr lang="es-419" sz="1700" dirty="0"/>
              <a:t>1er Foro de la Asociación </a:t>
            </a:r>
            <a:r>
              <a:rPr lang="es-419" sz="1700" dirty="0" smtClean="0"/>
              <a:t>CLME</a:t>
            </a:r>
            <a:r>
              <a:rPr lang="es-419" sz="1700" dirty="0"/>
              <a:t>+ </a:t>
            </a:r>
            <a:r>
              <a:rPr lang="es-419" sz="1100" dirty="0"/>
              <a:t>– </a:t>
            </a:r>
            <a:r>
              <a:rPr lang="es-419" sz="1400" dirty="0">
                <a:solidFill>
                  <a:srgbClr val="0070C0"/>
                </a:solidFill>
              </a:rPr>
              <a:t>septiembre de 2018</a:t>
            </a:r>
          </a:p>
          <a:p>
            <a:r>
              <a:rPr lang="es-419"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1339" y="971611"/>
            <a:ext cx="8881322" cy="4247317"/>
          </a:xfrm>
          <a:prstGeom prst="rect">
            <a:avLst/>
          </a:prstGeom>
          <a:noFill/>
        </p:spPr>
        <p:txBody>
          <a:bodyPr wrap="square" rtlCol="0">
            <a:spAutoFit/>
          </a:bodyPr>
          <a:lstStyle/>
          <a:p>
            <a:pPr marL="285750" lvl="0" indent="-285750">
              <a:buFont typeface="Courier New" panose="02070309020205020404" pitchFamily="49" charset="0"/>
              <a:buChar char="o"/>
            </a:pPr>
            <a:r>
              <a:rPr lang="es-419" dirty="0"/>
              <a:t>acuerda </a:t>
            </a:r>
            <a:r>
              <a:rPr lang="es-419" b="1" dirty="0">
                <a:solidFill>
                  <a:srgbClr val="0070C0"/>
                </a:solidFill>
              </a:rPr>
              <a:t>hacerse Miembro </a:t>
            </a:r>
            <a:r>
              <a:rPr lang="es-419" b="1" dirty="0" smtClean="0">
                <a:solidFill>
                  <a:srgbClr val="0070C0"/>
                </a:solidFill>
              </a:rPr>
              <a:t>Suscriptor </a:t>
            </a:r>
            <a:r>
              <a:rPr lang="es-419" dirty="0"/>
              <a:t>de la Asociación </a:t>
            </a:r>
            <a:r>
              <a:rPr lang="es-419" dirty="0" smtClean="0"/>
              <a:t>CLME</a:t>
            </a:r>
            <a:r>
              <a:rPr lang="es-419" dirty="0"/>
              <a:t>+, y de ese modo se compromete a participar, apoyar y/o </a:t>
            </a:r>
            <a:r>
              <a:rPr lang="es-419" b="1" dirty="0">
                <a:solidFill>
                  <a:srgbClr val="0070C0"/>
                </a:solidFill>
              </a:rPr>
              <a:t>colaborar con la Membresía núcleo </a:t>
            </a:r>
            <a:r>
              <a:rPr lang="es-419" dirty="0"/>
              <a:t>y con otros Miembros </a:t>
            </a:r>
            <a:r>
              <a:rPr lang="es-419" dirty="0" smtClean="0"/>
              <a:t>suscriptores </a:t>
            </a:r>
            <a:r>
              <a:rPr lang="es-419" dirty="0"/>
              <a:t>con miras al logro de la Misión, las Metas y los Objetivos de la Asociación;</a:t>
            </a:r>
          </a:p>
          <a:p>
            <a:pPr marL="285750" indent="-285750">
              <a:buFont typeface="Courier New" panose="02070309020205020404" pitchFamily="49" charset="0"/>
              <a:buChar char="o"/>
            </a:pPr>
            <a:endParaRPr lang="en-US" dirty="0"/>
          </a:p>
          <a:p>
            <a:pPr marL="285750" lvl="0" indent="-285750">
              <a:buFont typeface="Courier New" panose="02070309020205020404" pitchFamily="49" charset="0"/>
              <a:buChar char="o"/>
            </a:pPr>
            <a:r>
              <a:rPr lang="es-419" dirty="0" smtClean="0"/>
              <a:t>reconoce que </a:t>
            </a:r>
            <a:r>
              <a:rPr lang="es-419" dirty="0"/>
              <a:t>los </a:t>
            </a:r>
            <a:r>
              <a:rPr lang="es-419" b="1" dirty="0">
                <a:solidFill>
                  <a:srgbClr val="0070C0"/>
                </a:solidFill>
              </a:rPr>
              <a:t>Términos de Referencia (TdR)</a:t>
            </a:r>
            <a:r>
              <a:rPr lang="es-419" b="1" dirty="0"/>
              <a:t> </a:t>
            </a:r>
            <a:r>
              <a:rPr lang="es-419" dirty="0"/>
              <a:t>de la Asociación Global para </a:t>
            </a:r>
            <a:r>
              <a:rPr lang="es-419" dirty="0" smtClean="0"/>
              <a:t>la </a:t>
            </a:r>
            <a:r>
              <a:rPr lang="es-419" dirty="0" err="1" smtClean="0"/>
              <a:t>Proteccion</a:t>
            </a:r>
            <a:r>
              <a:rPr lang="es-419" dirty="0" smtClean="0"/>
              <a:t>, el </a:t>
            </a:r>
            <a:r>
              <a:rPr lang="es-419" dirty="0"/>
              <a:t>Desarrollo y Uso Sostenibles </a:t>
            </a:r>
            <a:r>
              <a:rPr lang="es-419" dirty="0" smtClean="0"/>
              <a:t>de </a:t>
            </a:r>
            <a:r>
              <a:rPr lang="es-419" dirty="0"/>
              <a:t>la región del CLME+ (…) establece y </a:t>
            </a:r>
            <a:r>
              <a:rPr lang="es-419" b="1" dirty="0"/>
              <a:t>especifica las condiciones generales </a:t>
            </a:r>
            <a:r>
              <a:rPr lang="es-419" dirty="0"/>
              <a:t>que rigen la Membresía y las operaciones de la Asociación </a:t>
            </a:r>
            <a:r>
              <a:rPr lang="es-419" dirty="0" smtClean="0"/>
              <a:t>CLME</a:t>
            </a:r>
            <a:r>
              <a:rPr lang="es-419" dirty="0"/>
              <a:t>+; </a:t>
            </a:r>
          </a:p>
          <a:p>
            <a:endParaRPr lang="en-US" dirty="0"/>
          </a:p>
          <a:p>
            <a:pPr marL="285750" lvl="0" indent="-285750">
              <a:buFont typeface="Courier New" panose="02070309020205020404" pitchFamily="49" charset="0"/>
              <a:buChar char="o"/>
            </a:pPr>
            <a:r>
              <a:rPr lang="es-419" dirty="0"/>
              <a:t>acepta (…) respectar y </a:t>
            </a:r>
            <a:r>
              <a:rPr lang="es-419" b="1" dirty="0"/>
              <a:t>actuar de acuerdo </a:t>
            </a:r>
            <a:r>
              <a:rPr lang="es-419" dirty="0"/>
              <a:t>con estos TdR;</a:t>
            </a:r>
          </a:p>
          <a:p>
            <a:pPr marL="285750" indent="-285750">
              <a:buFont typeface="Courier New" panose="02070309020205020404" pitchFamily="49" charset="0"/>
              <a:buChar char="o"/>
            </a:pPr>
            <a:endParaRPr lang="en-US" dirty="0"/>
          </a:p>
          <a:p>
            <a:pPr marL="285750" lvl="0" indent="-285750">
              <a:buFont typeface="Courier New" panose="02070309020205020404" pitchFamily="49" charset="0"/>
              <a:buChar char="o"/>
            </a:pPr>
            <a:r>
              <a:rPr lang="es-419" dirty="0"/>
              <a:t>entiende que (…) la Asociación </a:t>
            </a:r>
            <a:r>
              <a:rPr lang="es-419" dirty="0" smtClean="0"/>
              <a:t>se basa en un </a:t>
            </a:r>
            <a:r>
              <a:rPr lang="es-419" b="1" dirty="0" smtClean="0">
                <a:solidFill>
                  <a:srgbClr val="0070C0"/>
                </a:solidFill>
              </a:rPr>
              <a:t>espíritu </a:t>
            </a:r>
            <a:r>
              <a:rPr lang="es-419" b="1" dirty="0">
                <a:solidFill>
                  <a:srgbClr val="0070C0"/>
                </a:solidFill>
              </a:rPr>
              <a:t>de confianza y respeto </a:t>
            </a:r>
            <a:r>
              <a:rPr lang="es-419" b="1" dirty="0" smtClean="0">
                <a:solidFill>
                  <a:srgbClr val="0070C0"/>
                </a:solidFill>
              </a:rPr>
              <a:t>mutuos</a:t>
            </a:r>
            <a:r>
              <a:rPr lang="es-419" dirty="0" smtClean="0"/>
              <a:t> </a:t>
            </a:r>
            <a:r>
              <a:rPr lang="es-419" dirty="0"/>
              <a:t>y </a:t>
            </a:r>
            <a:r>
              <a:rPr lang="es-419" dirty="0" smtClean="0"/>
              <a:t>en el diálogo </a:t>
            </a:r>
            <a:r>
              <a:rPr lang="es-419" dirty="0"/>
              <a:t>abierto, así como </a:t>
            </a:r>
            <a:r>
              <a:rPr lang="es-419" dirty="0" smtClean="0"/>
              <a:t>en </a:t>
            </a:r>
            <a:r>
              <a:rPr lang="es-419" dirty="0"/>
              <a:t>la colaboración entre los distintos actores interesados (…);</a:t>
            </a:r>
          </a:p>
          <a:p>
            <a:pPr marL="285750" indent="-285750">
              <a:buFont typeface="Courier New" panose="02070309020205020404" pitchFamily="49" charset="0"/>
              <a:buChar char="o"/>
            </a:pPr>
            <a:endParaRPr lang="en-US" dirty="0"/>
          </a:p>
          <a:p>
            <a:pPr marL="285750" lvl="0" indent="-285750">
              <a:buFont typeface="Courier New" panose="02070309020205020404" pitchFamily="49" charset="0"/>
              <a:buChar char="o"/>
            </a:pPr>
            <a:r>
              <a:rPr lang="es-419" dirty="0"/>
              <a:t>se compromete a aceptar este espíritu y valores compartidos;</a:t>
            </a:r>
          </a:p>
        </p:txBody>
      </p:sp>
      <p:sp>
        <p:nvSpPr>
          <p:cNvPr id="7" name="TextBox 6"/>
          <p:cNvSpPr txBox="1"/>
          <p:nvPr/>
        </p:nvSpPr>
        <p:spPr>
          <a:xfrm>
            <a:off x="0" y="25467"/>
            <a:ext cx="6602934" cy="769441"/>
          </a:xfrm>
          <a:prstGeom prst="rect">
            <a:avLst/>
          </a:prstGeom>
          <a:solidFill>
            <a:schemeClr val="bg1"/>
          </a:solidFill>
        </p:spPr>
        <p:txBody>
          <a:bodyPr wrap="square" rtlCol="0">
            <a:spAutoFit/>
          </a:bodyPr>
          <a:lstStyle/>
          <a:p>
            <a:r>
              <a:rPr lang="es-419" sz="4400" b="1" dirty="0"/>
              <a:t>LA ASOCIACIÓN </a:t>
            </a:r>
            <a:r>
              <a:rPr lang="es-419" sz="3600" b="1" u="sng" dirty="0">
                <a:solidFill>
                  <a:srgbClr val="C00000"/>
                </a:solidFill>
              </a:rPr>
              <a:t>únicamente</a:t>
            </a:r>
          </a:p>
        </p:txBody>
      </p:sp>
    </p:spTree>
    <p:extLst>
      <p:ext uri="{BB962C8B-B14F-4D97-AF65-F5344CB8AC3E}">
        <p14:creationId xmlns:p14="http://schemas.microsoft.com/office/powerpoint/2010/main" val="4292486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075" y="1222083"/>
            <a:ext cx="8881322" cy="5170646"/>
          </a:xfrm>
          <a:prstGeom prst="rect">
            <a:avLst/>
          </a:prstGeom>
          <a:noFill/>
        </p:spPr>
        <p:txBody>
          <a:bodyPr wrap="square" rtlCol="0">
            <a:spAutoFit/>
          </a:bodyPr>
          <a:lstStyle/>
          <a:p>
            <a:pPr marL="742950" lvl="1" indent="-285750">
              <a:buFont typeface="Courier New" panose="02070309020205020404" pitchFamily="49" charset="0"/>
              <a:buChar char="o"/>
            </a:pPr>
            <a:r>
              <a:rPr lang="es-419" sz="2400" dirty="0"/>
              <a:t>24 y 25 de septiembre de 2018: consulta </a:t>
            </a:r>
            <a:r>
              <a:rPr lang="es-419" sz="2400" dirty="0" smtClean="0"/>
              <a:t>con los países CLME</a:t>
            </a:r>
            <a:r>
              <a:rPr lang="es-419" sz="2400" dirty="0"/>
              <a:t>+ sobre el </a:t>
            </a:r>
            <a:r>
              <a:rPr lang="es-419" sz="2400" dirty="0" smtClean="0"/>
              <a:t>MPCP </a:t>
            </a:r>
            <a:r>
              <a:rPr lang="es-419" sz="2400" dirty="0"/>
              <a:t>y PFS </a:t>
            </a:r>
          </a:p>
          <a:p>
            <a:pPr marL="742950" lvl="1" indent="-285750">
              <a:buFont typeface="Courier New" panose="02070309020205020404" pitchFamily="49" charset="0"/>
              <a:buChar char="o"/>
            </a:pPr>
            <a:endParaRPr lang="es-CO" sz="2400" dirty="0"/>
          </a:p>
          <a:p>
            <a:pPr marL="742950" lvl="1" indent="-285750">
              <a:buFont typeface="Courier New" panose="02070309020205020404" pitchFamily="49" charset="0"/>
              <a:buChar char="o"/>
            </a:pPr>
            <a:r>
              <a:rPr lang="es-419" sz="2400" dirty="0"/>
              <a:t>26, 27 y 28 de septiembre de 2018: Foro de la Asociación</a:t>
            </a:r>
          </a:p>
          <a:p>
            <a:pPr marL="742950" lvl="1" indent="-285750">
              <a:buFont typeface="Courier New" panose="02070309020205020404" pitchFamily="49" charset="0"/>
              <a:buChar char="o"/>
            </a:pPr>
            <a:endParaRPr lang="es-CO" sz="2400" dirty="0"/>
          </a:p>
          <a:p>
            <a:pPr marL="1714500" lvl="3" indent="-342900">
              <a:buFont typeface="Wingdings" panose="05000000000000000000" pitchFamily="2" charset="2"/>
              <a:buChar char="ü"/>
            </a:pPr>
            <a:r>
              <a:rPr lang="es-419" sz="2400" dirty="0"/>
              <a:t>Discursos</a:t>
            </a:r>
          </a:p>
          <a:p>
            <a:pPr marL="1714500" lvl="3" indent="-342900">
              <a:buFont typeface="Wingdings" panose="05000000000000000000" pitchFamily="2" charset="2"/>
              <a:buChar char="ü"/>
            </a:pPr>
            <a:r>
              <a:rPr lang="es-419" sz="2400" dirty="0"/>
              <a:t>Sesiones plenarias</a:t>
            </a:r>
          </a:p>
          <a:p>
            <a:pPr marL="1714500" lvl="3" indent="-342900">
              <a:buFont typeface="Wingdings" panose="05000000000000000000" pitchFamily="2" charset="2"/>
              <a:buChar char="ü"/>
            </a:pPr>
            <a:r>
              <a:rPr lang="es-419" sz="2400" dirty="0"/>
              <a:t>Sesiones de trabajo:</a:t>
            </a:r>
          </a:p>
          <a:p>
            <a:pPr marL="4000500" lvl="8" indent="-342900">
              <a:buFont typeface="Wingdings" panose="05000000000000000000" pitchFamily="2" charset="2"/>
              <a:buChar char="§"/>
            </a:pPr>
            <a:r>
              <a:rPr lang="es-419" dirty="0"/>
              <a:t>SOMEE del CLME+</a:t>
            </a:r>
          </a:p>
          <a:p>
            <a:pPr marL="4000500" lvl="8" indent="-342900">
              <a:buFont typeface="Wingdings" panose="05000000000000000000" pitchFamily="2" charset="2"/>
              <a:buChar char="§"/>
            </a:pPr>
            <a:r>
              <a:rPr lang="es-419" dirty="0"/>
              <a:t>Planes Regionales de Acción y de Inversión</a:t>
            </a:r>
          </a:p>
          <a:p>
            <a:pPr marL="4000500" lvl="8" indent="-342900">
              <a:buFont typeface="Wingdings" panose="05000000000000000000" pitchFamily="2" charset="2"/>
              <a:buChar char="§"/>
            </a:pPr>
            <a:r>
              <a:rPr lang="es-419" dirty="0"/>
              <a:t>Participación del sector privado</a:t>
            </a:r>
          </a:p>
          <a:p>
            <a:pPr marL="4000500" lvl="8" indent="-342900">
              <a:buFont typeface="Wingdings" panose="05000000000000000000" pitchFamily="2" charset="2"/>
              <a:buChar char="§"/>
            </a:pPr>
            <a:r>
              <a:rPr lang="es-419" dirty="0"/>
              <a:t>MSP</a:t>
            </a:r>
          </a:p>
          <a:p>
            <a:pPr marL="4000500" lvl="8" indent="-342900">
              <a:buFont typeface="Wingdings" panose="05000000000000000000" pitchFamily="2" charset="2"/>
              <a:buChar char="§"/>
            </a:pPr>
            <a:r>
              <a:rPr lang="es-419" dirty="0"/>
              <a:t>…</a:t>
            </a:r>
          </a:p>
          <a:p>
            <a:pPr marL="4000500" lvl="8" indent="-342900">
              <a:buFont typeface="Wingdings" panose="05000000000000000000" pitchFamily="2" charset="2"/>
              <a:buChar char="ü"/>
            </a:pPr>
            <a:endParaRPr lang="es-CO" sz="2400" dirty="0"/>
          </a:p>
          <a:p>
            <a:pPr marL="1714500" lvl="3" indent="-342900">
              <a:buFont typeface="Wingdings" panose="05000000000000000000" pitchFamily="2" charset="2"/>
              <a:buChar char="ü"/>
            </a:pPr>
            <a:endParaRPr lang="en-US" sz="2400" dirty="0"/>
          </a:p>
        </p:txBody>
      </p:sp>
      <p:sp>
        <p:nvSpPr>
          <p:cNvPr id="7" name="TextBox 6"/>
          <p:cNvSpPr txBox="1"/>
          <p:nvPr/>
        </p:nvSpPr>
        <p:spPr>
          <a:xfrm>
            <a:off x="596286" y="215604"/>
            <a:ext cx="7962900" cy="646331"/>
          </a:xfrm>
          <a:prstGeom prst="rect">
            <a:avLst/>
          </a:prstGeom>
          <a:solidFill>
            <a:srgbClr val="FFFF00">
              <a:alpha val="57000"/>
            </a:srgbClr>
          </a:solidFill>
        </p:spPr>
        <p:txBody>
          <a:bodyPr wrap="square" rtlCol="0">
            <a:spAutoFit/>
          </a:bodyPr>
          <a:lstStyle/>
          <a:p>
            <a:r>
              <a:rPr lang="es-419" sz="3600" b="1" dirty="0"/>
              <a:t>1</a:t>
            </a:r>
            <a:r>
              <a:rPr lang="es-419" sz="3600" b="1" baseline="30000" dirty="0"/>
              <a:t>er</a:t>
            </a:r>
            <a:r>
              <a:rPr lang="es-419" sz="3600" b="1" dirty="0"/>
              <a:t> FORO DE LA ASOCIACIÓN </a:t>
            </a:r>
            <a:r>
              <a:rPr lang="es-419" sz="3600" b="1" dirty="0" smtClean="0"/>
              <a:t>CLME</a:t>
            </a:r>
            <a:r>
              <a:rPr lang="es-419" sz="3600" b="1" dirty="0"/>
              <a:t>+</a:t>
            </a:r>
          </a:p>
        </p:txBody>
      </p:sp>
      <p:sp>
        <p:nvSpPr>
          <p:cNvPr id="2" name="TextBox 1"/>
          <p:cNvSpPr txBox="1"/>
          <p:nvPr/>
        </p:nvSpPr>
        <p:spPr>
          <a:xfrm>
            <a:off x="5829300" y="2984500"/>
            <a:ext cx="2870200" cy="923330"/>
          </a:xfrm>
          <a:prstGeom prst="rect">
            <a:avLst/>
          </a:prstGeom>
          <a:solidFill>
            <a:srgbClr val="FFFF00">
              <a:alpha val="36000"/>
            </a:srgbClr>
          </a:solidFill>
        </p:spPr>
        <p:txBody>
          <a:bodyPr wrap="square" rtlCol="0">
            <a:spAutoFit/>
          </a:bodyPr>
          <a:lstStyle/>
          <a:p>
            <a:pPr algn="ctr"/>
            <a:r>
              <a:rPr lang="es-419" b="1" dirty="0">
                <a:solidFill>
                  <a:srgbClr val="0070C0"/>
                </a:solidFill>
              </a:rPr>
              <a:t>HERMANAMIENTO CON PEMSEA APOYADO A TRAVÉS DE IW:LEARN</a:t>
            </a:r>
          </a:p>
        </p:txBody>
      </p:sp>
    </p:spTree>
    <p:extLst>
      <p:ext uri="{BB962C8B-B14F-4D97-AF65-F5344CB8AC3E}">
        <p14:creationId xmlns:p14="http://schemas.microsoft.com/office/powerpoint/2010/main" val="153713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077" b="9077"/>
          <a:stretch>
            <a:fillRect/>
          </a:stretch>
        </p:blipFill>
        <p:spPr/>
      </p:pic>
      <p:sp>
        <p:nvSpPr>
          <p:cNvPr id="6" name="Rectangle 5"/>
          <p:cNvSpPr>
            <a:spLocks noChangeArrowheads="1"/>
          </p:cNvSpPr>
          <p:nvPr/>
        </p:nvSpPr>
        <p:spPr bwMode="auto">
          <a:xfrm>
            <a:off x="-52388" y="2228850"/>
            <a:ext cx="9231313" cy="1651000"/>
          </a:xfrm>
          <a:prstGeom prst="rect">
            <a:avLst/>
          </a:prstGeom>
          <a:solidFill>
            <a:schemeClr val="tx1">
              <a:lumMod val="50000"/>
              <a:lumOff val="50000"/>
              <a:alpha val="73000"/>
            </a:schemeClr>
          </a:solidFill>
          <a:ln>
            <a:noFill/>
          </a:ln>
          <a:effectLst/>
        </p:spPr>
        <p:txBody>
          <a:bodyPr anchor="ctr"/>
          <a:lstStyle/>
          <a:p>
            <a:pPr algn="ctr" eaLnBrk="1" hangingPunct="1">
              <a:defRPr/>
            </a:pPr>
            <a:endParaRPr lang="en-US" altLang="en-US" dirty="0">
              <a:solidFill>
                <a:srgbClr val="FFFFFF"/>
              </a:solidFill>
              <a:cs typeface="MS PGothic" charset="0"/>
            </a:endParaRPr>
          </a:p>
        </p:txBody>
      </p:sp>
      <p:sp>
        <p:nvSpPr>
          <p:cNvPr id="8" name="Freeform 7"/>
          <p:cNvSpPr>
            <a:spLocks noChangeArrowheads="1"/>
          </p:cNvSpPr>
          <p:nvPr/>
        </p:nvSpPr>
        <p:spPr bwMode="auto">
          <a:xfrm>
            <a:off x="-20638" y="5630863"/>
            <a:ext cx="9199563" cy="1227137"/>
          </a:xfrm>
          <a:custGeom>
            <a:avLst/>
            <a:gdLst>
              <a:gd name="T0" fmla="*/ 9199151 w 22351"/>
              <a:gd name="T1" fmla="*/ 1223910 h 2552"/>
              <a:gd name="T2" fmla="*/ 9199151 w 22351"/>
              <a:gd name="T3" fmla="*/ 275452 h 2552"/>
              <a:gd name="T4" fmla="*/ 3476333 w 22351"/>
              <a:gd name="T5" fmla="*/ 435050 h 2552"/>
              <a:gd name="T6" fmla="*/ 0 w 22351"/>
              <a:gd name="T7" fmla="*/ 318236 h 2552"/>
              <a:gd name="T8" fmla="*/ 0 w 22351"/>
              <a:gd name="T9" fmla="*/ 1226313 h 2552"/>
              <a:gd name="T10" fmla="*/ 9199151 w 22351"/>
              <a:gd name="T11" fmla="*/ 1223910 h 2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 name="Rectangle 9"/>
          <p:cNvSpPr/>
          <p:nvPr/>
        </p:nvSpPr>
        <p:spPr>
          <a:xfrm>
            <a:off x="3415248" y="2287441"/>
            <a:ext cx="2032929" cy="1400383"/>
          </a:xfrm>
          <a:prstGeom prst="rect">
            <a:avLst/>
          </a:prstGeom>
        </p:spPr>
        <p:txBody>
          <a:bodyPr wrap="none">
            <a:spAutoFit/>
          </a:bodyPr>
          <a:lstStyle/>
          <a:p>
            <a:pPr algn="ctr" eaLnBrk="1" hangingPunct="1">
              <a:spcBef>
                <a:spcPts val="0"/>
              </a:spcBef>
              <a:spcAft>
                <a:spcPts val="0"/>
              </a:spcAft>
            </a:pPr>
            <a:r>
              <a:rPr lang="es-419" sz="3200" dirty="0">
                <a:solidFill>
                  <a:srgbClr val="FFFFFF"/>
                </a:solidFill>
                <a:latin typeface="Avenir Heavy" charset="0"/>
                <a:ea typeface="ＭＳ Ｐゴシック" charset="-128"/>
                <a:cs typeface="Avenir Heavy" charset="0"/>
              </a:rPr>
              <a:t>GRACIAS</a:t>
            </a:r>
          </a:p>
          <a:p>
            <a:pPr algn="ctr" eaLnBrk="1" hangingPunct="1">
              <a:spcBef>
                <a:spcPts val="0"/>
              </a:spcBef>
              <a:spcAft>
                <a:spcPts val="0"/>
              </a:spcAft>
            </a:pPr>
            <a:endParaRPr lang="en-US" sz="1100" dirty="0">
              <a:solidFill>
                <a:srgbClr val="FFFFFF"/>
              </a:solidFill>
              <a:latin typeface="Avenir Heavy" charset="0"/>
              <a:ea typeface="ＭＳ Ｐゴシック" charset="-128"/>
              <a:cs typeface="Avenir Heavy" charset="0"/>
            </a:endParaRPr>
          </a:p>
          <a:p>
            <a:pPr algn="ctr" eaLnBrk="1" hangingPunct="1">
              <a:spcBef>
                <a:spcPts val="0"/>
              </a:spcBef>
              <a:spcAft>
                <a:spcPts val="0"/>
              </a:spcAft>
            </a:pPr>
            <a:r>
              <a:rPr lang="es-419" dirty="0">
                <a:solidFill>
                  <a:srgbClr val="FFFFFF"/>
                </a:solidFill>
                <a:latin typeface="Avenir Heavy" charset="0"/>
                <a:ea typeface="ＭＳ Ｐゴシック" charset="-128"/>
                <a:cs typeface="Avenir Heavy" charset="0"/>
              </a:rPr>
              <a:t>Patrick Debels</a:t>
            </a:r>
          </a:p>
          <a:p>
            <a:pPr algn="ctr" eaLnBrk="1" hangingPunct="1">
              <a:spcBef>
                <a:spcPts val="0"/>
              </a:spcBef>
              <a:spcAft>
                <a:spcPts val="0"/>
              </a:spcAft>
            </a:pPr>
            <a:r>
              <a:rPr lang="es-419" sz="1200" dirty="0">
                <a:solidFill>
                  <a:srgbClr val="FFFFFF"/>
                </a:solidFill>
                <a:latin typeface="Avenir Heavy" charset="0"/>
                <a:ea typeface="ＭＳ Ｐゴシック" charset="-128"/>
                <a:cs typeface="Avenir Heavy" charset="0"/>
              </a:rPr>
              <a:t>Coordinador </a:t>
            </a:r>
            <a:r>
              <a:rPr lang="es-419" sz="1200" dirty="0" smtClean="0">
                <a:solidFill>
                  <a:srgbClr val="FFFFFF"/>
                </a:solidFill>
                <a:latin typeface="Avenir Heavy" charset="0"/>
                <a:ea typeface="ＭＳ Ｐゴシック" charset="-128"/>
                <a:cs typeface="Avenir Heavy" charset="0"/>
              </a:rPr>
              <a:t>Regional</a:t>
            </a:r>
            <a:endParaRPr lang="es-419" sz="1200" dirty="0">
              <a:solidFill>
                <a:srgbClr val="FFFFFF"/>
              </a:solidFill>
              <a:latin typeface="Avenir Heavy" charset="0"/>
              <a:ea typeface="ＭＳ Ｐゴシック" charset="-128"/>
              <a:cs typeface="Avenir Heavy" charset="0"/>
            </a:endParaRPr>
          </a:p>
          <a:p>
            <a:pPr algn="ctr" eaLnBrk="1" hangingPunct="1">
              <a:spcBef>
                <a:spcPts val="0"/>
              </a:spcBef>
              <a:spcAft>
                <a:spcPts val="0"/>
              </a:spcAft>
            </a:pPr>
            <a:r>
              <a:rPr lang="es-419" sz="1200" dirty="0">
                <a:solidFill>
                  <a:srgbClr val="FFFFFF"/>
                </a:solidFill>
                <a:latin typeface="Avenir Heavy" charset="0"/>
                <a:ea typeface="ＭＳ Ｐゴシック" charset="-128"/>
                <a:cs typeface="Avenir Heavy" charset="0"/>
              </a:rPr>
              <a:t>PatrickD@unops.org</a:t>
            </a:r>
          </a:p>
        </p:txBody>
      </p:sp>
      <p:sp>
        <p:nvSpPr>
          <p:cNvPr id="7" name="TextBox 6"/>
          <p:cNvSpPr txBox="1"/>
          <p:nvPr/>
        </p:nvSpPr>
        <p:spPr bwMode="auto">
          <a:xfrm>
            <a:off x="973394" y="6388722"/>
            <a:ext cx="7179747" cy="384721"/>
          </a:xfrm>
          <a:prstGeom prst="rect">
            <a:avLst/>
          </a:prstGeom>
          <a:noFill/>
        </p:spPr>
        <p:txBody>
          <a:bodyPr wrap="square">
            <a:spAutoFit/>
          </a:bodyPr>
          <a:lstStyle/>
          <a:p>
            <a:pPr algn="ctr">
              <a:defRPr/>
            </a:pPr>
            <a:r>
              <a:rPr lang="es-419" sz="950" b="1" i="1" dirty="0" smtClean="0">
                <a:solidFill>
                  <a:schemeClr val="tx1">
                    <a:lumMod val="50000"/>
                    <a:lumOff val="50000"/>
                  </a:schemeClr>
                </a:solidFill>
                <a:latin typeface="Avenir Heavy" charset="0"/>
                <a:ea typeface="Avenir Heavy" charset="0"/>
                <a:cs typeface="Avenir Heavy" charset="0"/>
              </a:rPr>
              <a:t>Catalizando la ejecución del </a:t>
            </a:r>
            <a:r>
              <a:rPr lang="es-419" sz="950" b="1" i="1" dirty="0">
                <a:solidFill>
                  <a:schemeClr val="tx1">
                    <a:lumMod val="50000"/>
                    <a:lumOff val="50000"/>
                  </a:schemeClr>
                </a:solidFill>
                <a:latin typeface="Avenir Heavy" charset="0"/>
                <a:ea typeface="Avenir Heavy" charset="0"/>
                <a:cs typeface="Avenir Heavy" charset="0"/>
              </a:rPr>
              <a:t>Programa de </a:t>
            </a:r>
            <a:r>
              <a:rPr lang="es-419" sz="950" b="1" i="1" dirty="0" smtClean="0">
                <a:solidFill>
                  <a:schemeClr val="tx1">
                    <a:lumMod val="50000"/>
                    <a:lumOff val="50000"/>
                  </a:schemeClr>
                </a:solidFill>
                <a:latin typeface="Avenir Heavy" charset="0"/>
                <a:ea typeface="Avenir Heavy" charset="0"/>
                <a:cs typeface="Avenir Heavy" charset="0"/>
              </a:rPr>
              <a:t>Acciones Estratégicas </a:t>
            </a:r>
            <a:r>
              <a:rPr lang="es-419" sz="950" b="1" i="1" dirty="0">
                <a:solidFill>
                  <a:schemeClr val="tx1">
                    <a:lumMod val="50000"/>
                    <a:lumOff val="50000"/>
                  </a:schemeClr>
                </a:solidFill>
                <a:latin typeface="Avenir Heavy" charset="0"/>
                <a:ea typeface="Avenir Heavy" charset="0"/>
                <a:cs typeface="Avenir Heavy" charset="0"/>
              </a:rPr>
              <a:t>de los </a:t>
            </a:r>
            <a:r>
              <a:rPr lang="es-419" sz="950" b="1" i="1" dirty="0" smtClean="0">
                <a:solidFill>
                  <a:schemeClr val="tx1">
                    <a:lumMod val="50000"/>
                    <a:lumOff val="50000"/>
                  </a:schemeClr>
                </a:solidFill>
                <a:latin typeface="Avenir Heavy" charset="0"/>
                <a:ea typeface="Avenir Heavy" charset="0"/>
                <a:cs typeface="Avenir Heavy" charset="0"/>
              </a:rPr>
              <a:t>Grandes Ecosistemas Marinos </a:t>
            </a:r>
            <a:r>
              <a:rPr lang="es-419" sz="950" b="1" i="1" dirty="0">
                <a:solidFill>
                  <a:schemeClr val="tx1">
                    <a:lumMod val="50000"/>
                    <a:lumOff val="50000"/>
                  </a:schemeClr>
                </a:solidFill>
                <a:latin typeface="Avenir Heavy" charset="0"/>
                <a:ea typeface="Avenir Heavy" charset="0"/>
                <a:cs typeface="Avenir Heavy" charset="0"/>
              </a:rPr>
              <a:t>del Caribe y </a:t>
            </a:r>
            <a:r>
              <a:rPr lang="es-419" sz="950" b="1" i="1" dirty="0" smtClean="0">
                <a:solidFill>
                  <a:schemeClr val="tx1">
                    <a:lumMod val="50000"/>
                    <a:lumOff val="50000"/>
                  </a:schemeClr>
                </a:solidFill>
                <a:latin typeface="Avenir Heavy" charset="0"/>
                <a:ea typeface="Avenir Heavy" charset="0"/>
                <a:cs typeface="Avenir Heavy" charset="0"/>
              </a:rPr>
              <a:t>de la Plataforma </a:t>
            </a:r>
            <a:r>
              <a:rPr lang="es-419" sz="950" b="1" i="1" dirty="0">
                <a:solidFill>
                  <a:schemeClr val="tx1">
                    <a:lumMod val="50000"/>
                    <a:lumOff val="50000"/>
                  </a:schemeClr>
                </a:solidFill>
                <a:latin typeface="Avenir Heavy" charset="0"/>
                <a:ea typeface="Avenir Heavy" charset="0"/>
                <a:cs typeface="Avenir Heavy" charset="0"/>
              </a:rPr>
              <a:t>Continental del Norte de </a:t>
            </a:r>
            <a:r>
              <a:rPr lang="es-419" sz="950" b="1" i="1" dirty="0" smtClean="0">
                <a:solidFill>
                  <a:schemeClr val="tx1">
                    <a:lumMod val="50000"/>
                    <a:lumOff val="50000"/>
                  </a:schemeClr>
                </a:solidFill>
                <a:latin typeface="Avenir Heavy" charset="0"/>
                <a:ea typeface="Avenir Heavy" charset="0"/>
                <a:cs typeface="Avenir Heavy" charset="0"/>
              </a:rPr>
              <a:t>Brasil</a:t>
            </a:r>
            <a:endParaRPr lang="es-419" sz="950" b="1" i="1" dirty="0">
              <a:solidFill>
                <a:schemeClr val="tx1">
                  <a:lumMod val="50000"/>
                  <a:lumOff val="50000"/>
                </a:schemeClr>
              </a:solidFill>
              <a:latin typeface="Avenir Heavy" charset="0"/>
              <a:ea typeface="Avenir Heavy" charset="0"/>
              <a:cs typeface="Avenir Heavy" charset="0"/>
            </a:endParaRPr>
          </a:p>
        </p:txBody>
      </p:sp>
    </p:spTree>
    <p:extLst>
      <p:ext uri="{BB962C8B-B14F-4D97-AF65-F5344CB8AC3E}">
        <p14:creationId xmlns:p14="http://schemas.microsoft.com/office/powerpoint/2010/main" val="16900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1499" y="301451"/>
            <a:ext cx="3753059" cy="523220"/>
          </a:xfrm>
          <a:prstGeom prst="rect">
            <a:avLst/>
          </a:prstGeom>
          <a:noFill/>
        </p:spPr>
        <p:txBody>
          <a:bodyPr wrap="square" rtlCol="0">
            <a:spAutoFit/>
          </a:bodyPr>
          <a:lstStyle/>
          <a:p>
            <a:r>
              <a:rPr lang="es-419" sz="2800" b="1" dirty="0"/>
              <a:t>MANDATO</a:t>
            </a:r>
          </a:p>
        </p:txBody>
      </p:sp>
      <p:sp>
        <p:nvSpPr>
          <p:cNvPr id="7" name="TextBox 6"/>
          <p:cNvSpPr txBox="1"/>
          <p:nvPr/>
        </p:nvSpPr>
        <p:spPr>
          <a:xfrm>
            <a:off x="127000" y="895892"/>
            <a:ext cx="8911108" cy="461665"/>
          </a:xfrm>
          <a:prstGeom prst="rect">
            <a:avLst/>
          </a:prstGeom>
          <a:solidFill>
            <a:schemeClr val="bg1">
              <a:lumMod val="85000"/>
            </a:schemeClr>
          </a:solidFill>
        </p:spPr>
        <p:txBody>
          <a:bodyPr wrap="square" rtlCol="0">
            <a:spAutoFit/>
          </a:bodyPr>
          <a:lstStyle/>
          <a:p>
            <a:pPr algn="ctr"/>
            <a:r>
              <a:rPr lang="es-419" sz="2400" b="1" dirty="0">
                <a:solidFill>
                  <a:srgbClr val="0070C0"/>
                </a:solidFill>
              </a:rPr>
              <a:t>El PAE del CLME+</a:t>
            </a:r>
          </a:p>
        </p:txBody>
      </p:sp>
      <p:sp>
        <p:nvSpPr>
          <p:cNvPr id="8" name="TextBox 7"/>
          <p:cNvSpPr txBox="1"/>
          <p:nvPr/>
        </p:nvSpPr>
        <p:spPr>
          <a:xfrm>
            <a:off x="590550" y="1911350"/>
            <a:ext cx="7962900" cy="2431435"/>
          </a:xfrm>
          <a:prstGeom prst="rect">
            <a:avLst/>
          </a:prstGeom>
          <a:noFill/>
        </p:spPr>
        <p:txBody>
          <a:bodyPr wrap="square" rtlCol="0">
            <a:spAutoFit/>
          </a:bodyPr>
          <a:lstStyle/>
          <a:p>
            <a:pPr algn="ctr"/>
            <a:endParaRPr lang="en-US" sz="2000" dirty="0"/>
          </a:p>
          <a:p>
            <a:pPr algn="ctr"/>
            <a:r>
              <a:rPr lang="es-419" sz="2000" dirty="0"/>
              <a:t>El PAE del CLME+ </a:t>
            </a:r>
          </a:p>
          <a:p>
            <a:pPr algn="ctr"/>
            <a:r>
              <a:rPr lang="es-419" sz="2000" i="1" dirty="0" smtClean="0"/>
              <a:t>ha </a:t>
            </a:r>
            <a:r>
              <a:rPr lang="es-419" sz="2000" i="1" dirty="0"/>
              <a:t>sido creado como </a:t>
            </a:r>
            <a:r>
              <a:rPr lang="es-419" sz="2000" i="1" dirty="0" smtClean="0"/>
              <a:t>un programa marco:</a:t>
            </a:r>
            <a:r>
              <a:rPr lang="es-419" sz="2000" dirty="0" smtClean="0"/>
              <a:t> </a:t>
            </a:r>
            <a:endParaRPr lang="es-419" sz="2000" dirty="0"/>
          </a:p>
          <a:p>
            <a:pPr algn="ctr"/>
            <a:endParaRPr lang="en-US" sz="1200" dirty="0"/>
          </a:p>
          <a:p>
            <a:pPr algn="ctr"/>
            <a:r>
              <a:rPr lang="es-419" sz="2000" b="1" dirty="0"/>
              <a:t>Al mejorar la cooperación y coordinación en la región y entre las organizaciones, los países, los sectores y las personas, establecerá las condiciones propicias para la formación </a:t>
            </a:r>
            <a:r>
              <a:rPr lang="es-419" sz="2000" b="1" dirty="0" smtClean="0"/>
              <a:t>de importantes sinergias"</a:t>
            </a:r>
            <a:r>
              <a:rPr lang="es-419" sz="2000" dirty="0" smtClean="0"/>
              <a:t> </a:t>
            </a:r>
            <a:endParaRPr lang="es-419" sz="2000" dirty="0"/>
          </a:p>
          <a:p>
            <a:pPr algn="ctr"/>
            <a:endParaRPr lang="en-US" sz="2000" dirty="0"/>
          </a:p>
        </p:txBody>
      </p:sp>
    </p:spTree>
    <p:extLst>
      <p:ext uri="{BB962C8B-B14F-4D97-AF65-F5344CB8AC3E}">
        <p14:creationId xmlns:p14="http://schemas.microsoft.com/office/powerpoint/2010/main" val="258423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1499" y="301451"/>
            <a:ext cx="3753059" cy="523220"/>
          </a:xfrm>
          <a:prstGeom prst="rect">
            <a:avLst/>
          </a:prstGeom>
          <a:noFill/>
        </p:spPr>
        <p:txBody>
          <a:bodyPr wrap="square" rtlCol="0">
            <a:spAutoFit/>
          </a:bodyPr>
          <a:lstStyle/>
          <a:p>
            <a:r>
              <a:rPr lang="es-419" sz="2800" b="1" dirty="0"/>
              <a:t>MANDATO</a:t>
            </a:r>
          </a:p>
        </p:txBody>
      </p:sp>
      <p:sp>
        <p:nvSpPr>
          <p:cNvPr id="7" name="TextBox 6"/>
          <p:cNvSpPr txBox="1"/>
          <p:nvPr/>
        </p:nvSpPr>
        <p:spPr>
          <a:xfrm>
            <a:off x="127000" y="895892"/>
            <a:ext cx="8911108" cy="830997"/>
          </a:xfrm>
          <a:prstGeom prst="rect">
            <a:avLst/>
          </a:prstGeom>
          <a:solidFill>
            <a:schemeClr val="bg1">
              <a:lumMod val="85000"/>
            </a:schemeClr>
          </a:solidFill>
        </p:spPr>
        <p:txBody>
          <a:bodyPr wrap="square" rtlCol="0">
            <a:spAutoFit/>
          </a:bodyPr>
          <a:lstStyle/>
          <a:p>
            <a:pPr algn="ctr"/>
            <a:r>
              <a:rPr lang="es-419" sz="2400" b="1" dirty="0">
                <a:solidFill>
                  <a:srgbClr val="0070C0"/>
                </a:solidFill>
              </a:rPr>
              <a:t>EL </a:t>
            </a:r>
            <a:r>
              <a:rPr lang="es-419" sz="2400" b="1" dirty="0" smtClean="0">
                <a:solidFill>
                  <a:srgbClr val="0070C0"/>
                </a:solidFill>
              </a:rPr>
              <a:t>“DOCUMENTO DE PROYECTO” </a:t>
            </a:r>
          </a:p>
          <a:p>
            <a:pPr algn="ctr"/>
            <a:r>
              <a:rPr lang="es-419" sz="2400" b="1" dirty="0" smtClean="0">
                <a:solidFill>
                  <a:srgbClr val="0070C0"/>
                </a:solidFill>
              </a:rPr>
              <a:t>del Proyecto CLME</a:t>
            </a:r>
            <a:r>
              <a:rPr lang="es-419" sz="2400" b="1" dirty="0">
                <a:solidFill>
                  <a:srgbClr val="0070C0"/>
                </a:solidFill>
              </a:rPr>
              <a:t>+</a:t>
            </a:r>
          </a:p>
        </p:txBody>
      </p:sp>
      <p:sp>
        <p:nvSpPr>
          <p:cNvPr id="2" name="TextBox 1"/>
          <p:cNvSpPr txBox="1"/>
          <p:nvPr/>
        </p:nvSpPr>
        <p:spPr>
          <a:xfrm>
            <a:off x="604043" y="1897092"/>
            <a:ext cx="7950200" cy="3600986"/>
          </a:xfrm>
          <a:prstGeom prst="rect">
            <a:avLst/>
          </a:prstGeom>
          <a:noFill/>
        </p:spPr>
        <p:txBody>
          <a:bodyPr wrap="square" rtlCol="0">
            <a:spAutoFit/>
          </a:bodyPr>
          <a:lstStyle/>
          <a:p>
            <a:pPr algn="ctr"/>
            <a:r>
              <a:rPr lang="es-419" dirty="0"/>
              <a:t>“</a:t>
            </a:r>
            <a:r>
              <a:rPr lang="es-419" b="1" dirty="0"/>
              <a:t>La insuficiente comunicación, coordinación e intercambio de información </a:t>
            </a:r>
            <a:r>
              <a:rPr lang="es-419" dirty="0"/>
              <a:t>entre los </a:t>
            </a:r>
            <a:r>
              <a:rPr lang="es-419" b="1" dirty="0"/>
              <a:t>actores clave primarios </a:t>
            </a:r>
            <a:r>
              <a:rPr lang="es-419" dirty="0"/>
              <a:t>y entre la </a:t>
            </a:r>
            <a:r>
              <a:rPr lang="es-419" b="1" dirty="0"/>
              <a:t>multitud de proyectos, actividades e iniciativas existentes y planeadas </a:t>
            </a:r>
            <a:r>
              <a:rPr lang="es-419" dirty="0"/>
              <a:t>en la región constituyen una </a:t>
            </a:r>
            <a:r>
              <a:rPr lang="es-419" b="1" dirty="0">
                <a:solidFill>
                  <a:srgbClr val="C00000"/>
                </a:solidFill>
              </a:rPr>
              <a:t>barrera importante </a:t>
            </a:r>
            <a:r>
              <a:rPr lang="es-419" dirty="0"/>
              <a:t>para el logro pleno de los beneficios sociales y ambientales”. </a:t>
            </a:r>
          </a:p>
          <a:p>
            <a:pPr algn="ctr"/>
            <a:endParaRPr lang="en-US" sz="2400" dirty="0"/>
          </a:p>
          <a:p>
            <a:pPr algn="ctr"/>
            <a:r>
              <a:rPr lang="es-419" sz="2200" dirty="0" smtClean="0">
                <a:solidFill>
                  <a:srgbClr val="0070C0"/>
                </a:solidFill>
              </a:rPr>
              <a:t>El establecimiento de una “</a:t>
            </a:r>
            <a:r>
              <a:rPr lang="es-419" sz="2200" b="1" dirty="0" smtClean="0">
                <a:solidFill>
                  <a:srgbClr val="0070C0"/>
                </a:solidFill>
              </a:rPr>
              <a:t>Asociación Global para la ejecución del Programa de Acciones Estratégicas del CLME+</a:t>
            </a:r>
            <a:r>
              <a:rPr lang="es-419" sz="2200" dirty="0" smtClean="0">
                <a:solidFill>
                  <a:srgbClr val="0070C0"/>
                </a:solidFill>
              </a:rPr>
              <a:t>” (la “</a:t>
            </a:r>
            <a:r>
              <a:rPr lang="es-419" sz="2200" b="1" dirty="0" smtClean="0">
                <a:solidFill>
                  <a:srgbClr val="0070C0"/>
                </a:solidFill>
              </a:rPr>
              <a:t>Asociación CLME+</a:t>
            </a:r>
            <a:r>
              <a:rPr lang="es-419" sz="2200" dirty="0" smtClean="0">
                <a:solidFill>
                  <a:srgbClr val="0070C0"/>
                </a:solidFill>
              </a:rPr>
              <a:t>”) fue, por lo tanto, incorporado como un producto esperado en el  </a:t>
            </a:r>
            <a:r>
              <a:rPr lang="es-419" sz="2200" b="1" dirty="0">
                <a:solidFill>
                  <a:srgbClr val="0070C0"/>
                </a:solidFill>
              </a:rPr>
              <a:t>Marco de Resultados del Proyecto CLME</a:t>
            </a:r>
            <a:r>
              <a:rPr lang="es-419" sz="2200" b="1" dirty="0" smtClean="0">
                <a:solidFill>
                  <a:srgbClr val="0070C0"/>
                </a:solidFill>
              </a:rPr>
              <a:t>+</a:t>
            </a:r>
          </a:p>
          <a:p>
            <a:pPr algn="ctr"/>
            <a:r>
              <a:rPr lang="es-419" sz="2200" b="1" dirty="0" smtClean="0">
                <a:solidFill>
                  <a:srgbClr val="0070C0"/>
                </a:solidFill>
              </a:rPr>
              <a:t>(COMPONENTE 5)</a:t>
            </a:r>
            <a:endParaRPr lang="es-419" sz="2200" b="1" dirty="0">
              <a:solidFill>
                <a:srgbClr val="0070C0"/>
              </a:solidFill>
            </a:endParaRPr>
          </a:p>
          <a:p>
            <a:pPr algn="ctr"/>
            <a:endParaRPr lang="es-419" sz="2200" dirty="0" smtClean="0">
              <a:solidFill>
                <a:srgbClr val="0070C0"/>
              </a:solidFill>
            </a:endParaRPr>
          </a:p>
        </p:txBody>
      </p:sp>
    </p:spTree>
    <p:extLst>
      <p:ext uri="{BB962C8B-B14F-4D97-AF65-F5344CB8AC3E}">
        <p14:creationId xmlns:p14="http://schemas.microsoft.com/office/powerpoint/2010/main" val="251183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00967" y="1428778"/>
            <a:ext cx="8543925" cy="2409825"/>
          </a:xfrm>
          <a:prstGeom prst="rect">
            <a:avLst/>
          </a:prstGeom>
        </p:spPr>
      </p:pic>
      <p:pic>
        <p:nvPicPr>
          <p:cNvPr id="9" name="Picture 8"/>
          <p:cNvPicPr>
            <a:picLocks noChangeAspect="1"/>
          </p:cNvPicPr>
          <p:nvPr/>
        </p:nvPicPr>
        <p:blipFill>
          <a:blip r:embed="rId3"/>
          <a:stretch>
            <a:fillRect/>
          </a:stretch>
        </p:blipFill>
        <p:spPr>
          <a:xfrm>
            <a:off x="260821" y="3587624"/>
            <a:ext cx="8743950" cy="1918509"/>
          </a:xfrm>
          <a:prstGeom prst="rect">
            <a:avLst/>
          </a:prstGeom>
        </p:spPr>
      </p:pic>
      <p:sp>
        <p:nvSpPr>
          <p:cNvPr id="4" name="Freeform 3"/>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1499" y="301451"/>
            <a:ext cx="3753059" cy="523220"/>
          </a:xfrm>
          <a:prstGeom prst="rect">
            <a:avLst/>
          </a:prstGeom>
          <a:noFill/>
        </p:spPr>
        <p:txBody>
          <a:bodyPr wrap="square" rtlCol="0">
            <a:spAutoFit/>
          </a:bodyPr>
          <a:lstStyle/>
          <a:p>
            <a:r>
              <a:rPr lang="es-419" sz="2800" b="1" dirty="0"/>
              <a:t>MANDATO</a:t>
            </a:r>
          </a:p>
        </p:txBody>
      </p:sp>
      <p:sp>
        <p:nvSpPr>
          <p:cNvPr id="2" name="Rounded Rectangle 1"/>
          <p:cNvSpPr/>
          <p:nvPr/>
        </p:nvSpPr>
        <p:spPr bwMode="auto">
          <a:xfrm>
            <a:off x="200967" y="3682721"/>
            <a:ext cx="8863658" cy="1728316"/>
          </a:xfrm>
          <a:prstGeom prst="roundRect">
            <a:avLst/>
          </a:prstGeom>
          <a:noFill/>
          <a:ln w="19050">
            <a:solidFill>
              <a:schemeClr val="tx1"/>
            </a:solidFill>
          </a:ln>
          <a:effectLst/>
        </p:spPr>
        <p:txBody>
          <a:bodyPr wrap="none" rtlCol="0" anchor="ctr"/>
          <a:lstStyle/>
          <a:p>
            <a:pPr algn="ctr"/>
            <a:endParaRPr lang="en-US" dirty="0"/>
          </a:p>
        </p:txBody>
      </p:sp>
      <p:sp>
        <p:nvSpPr>
          <p:cNvPr id="7" name="TextBox 6"/>
          <p:cNvSpPr txBox="1"/>
          <p:nvPr/>
        </p:nvSpPr>
        <p:spPr>
          <a:xfrm>
            <a:off x="127000" y="895892"/>
            <a:ext cx="8911108" cy="461665"/>
          </a:xfrm>
          <a:prstGeom prst="rect">
            <a:avLst/>
          </a:prstGeom>
          <a:solidFill>
            <a:schemeClr val="bg1">
              <a:lumMod val="85000"/>
            </a:schemeClr>
          </a:solidFill>
        </p:spPr>
        <p:txBody>
          <a:bodyPr wrap="square" rtlCol="0">
            <a:spAutoFit/>
          </a:bodyPr>
          <a:lstStyle/>
          <a:p>
            <a:pPr algn="ctr"/>
            <a:r>
              <a:rPr lang="es-419" sz="2400" b="1" dirty="0">
                <a:solidFill>
                  <a:srgbClr val="0070C0"/>
                </a:solidFill>
              </a:rPr>
              <a:t>DECISIONES DEL 1</a:t>
            </a:r>
            <a:r>
              <a:rPr lang="es-419" sz="2400" b="1" baseline="30000" dirty="0">
                <a:solidFill>
                  <a:srgbClr val="0070C0"/>
                </a:solidFill>
              </a:rPr>
              <a:t>er</a:t>
            </a:r>
            <a:r>
              <a:rPr lang="es-419" sz="2400" b="1" dirty="0">
                <a:solidFill>
                  <a:srgbClr val="0070C0"/>
                </a:solidFill>
              </a:rPr>
              <a:t> COMITÉ DIRECTIVO DEL PROYECTO CLME+</a:t>
            </a:r>
          </a:p>
        </p:txBody>
      </p:sp>
    </p:spTree>
    <p:extLst>
      <p:ext uri="{BB962C8B-B14F-4D97-AF65-F5344CB8AC3E}">
        <p14:creationId xmlns:p14="http://schemas.microsoft.com/office/powerpoint/2010/main" val="406654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276" y="1232859"/>
            <a:ext cx="8905773" cy="5262979"/>
          </a:xfrm>
          <a:prstGeom prst="rect">
            <a:avLst/>
          </a:prstGeom>
          <a:noFill/>
        </p:spPr>
        <p:txBody>
          <a:bodyPr wrap="square" rtlCol="0">
            <a:spAutoFit/>
          </a:bodyPr>
          <a:lstStyle/>
          <a:p>
            <a:pPr marL="914400" lvl="1" indent="-457200">
              <a:spcAft>
                <a:spcPts val="600"/>
              </a:spcAft>
              <a:buFont typeface="Wingdings" panose="05000000000000000000" pitchFamily="2" charset="2"/>
              <a:buChar char="q"/>
            </a:pPr>
            <a:r>
              <a:rPr lang="es-419" sz="1600" b="1" dirty="0"/>
              <a:t>Alianza</a:t>
            </a:r>
            <a:r>
              <a:rPr lang="es-419" sz="1600" dirty="0"/>
              <a:t>/Comisión del Mar de los Sargazos</a:t>
            </a:r>
          </a:p>
          <a:p>
            <a:pPr marL="914400" lvl="1" indent="-457200">
              <a:spcAft>
                <a:spcPts val="600"/>
              </a:spcAft>
              <a:buFont typeface="Wingdings" panose="05000000000000000000" pitchFamily="2" charset="2"/>
              <a:buChar char="q"/>
            </a:pPr>
            <a:r>
              <a:rPr lang="es-419" sz="1600" b="1" dirty="0">
                <a:solidFill>
                  <a:srgbClr val="0070C0"/>
                </a:solidFill>
              </a:rPr>
              <a:t>Asociación</a:t>
            </a:r>
            <a:r>
              <a:rPr lang="es-419" sz="1600" dirty="0">
                <a:solidFill>
                  <a:srgbClr val="0070C0"/>
                </a:solidFill>
              </a:rPr>
              <a:t> </a:t>
            </a:r>
            <a:r>
              <a:rPr lang="es-419" sz="1600" dirty="0" smtClean="0">
                <a:solidFill>
                  <a:srgbClr val="0070C0"/>
                </a:solidFill>
              </a:rPr>
              <a:t>para el </a:t>
            </a:r>
            <a:r>
              <a:rPr lang="es-419" sz="1600" dirty="0">
                <a:solidFill>
                  <a:srgbClr val="0070C0"/>
                </a:solidFill>
              </a:rPr>
              <a:t>Manejo Ambiental de los Mares del Este de Asia (</a:t>
            </a:r>
            <a:r>
              <a:rPr lang="es-419" sz="1600" b="1" dirty="0">
                <a:solidFill>
                  <a:srgbClr val="0070C0"/>
                </a:solidFill>
              </a:rPr>
              <a:t>PEMSEA</a:t>
            </a:r>
            <a:r>
              <a:rPr lang="es-419" sz="1600" dirty="0">
                <a:solidFill>
                  <a:srgbClr val="0070C0"/>
                </a:solidFill>
              </a:rPr>
              <a:t>)</a:t>
            </a:r>
          </a:p>
          <a:p>
            <a:pPr marL="914400" lvl="1" indent="-457200">
              <a:spcAft>
                <a:spcPts val="600"/>
              </a:spcAft>
              <a:buFont typeface="Wingdings" panose="05000000000000000000" pitchFamily="2" charset="2"/>
              <a:buChar char="q"/>
            </a:pPr>
            <a:r>
              <a:rPr lang="es-419" sz="1600" b="1" dirty="0"/>
              <a:t>Alianza</a:t>
            </a:r>
            <a:r>
              <a:rPr lang="es-419" sz="1600" dirty="0"/>
              <a:t> para los Ecosistemas Sostenibles del Océano                                                                             Índico Occidental</a:t>
            </a:r>
          </a:p>
          <a:p>
            <a:pPr marL="914400" lvl="1" indent="-457200">
              <a:spcAft>
                <a:spcPts val="600"/>
              </a:spcAft>
              <a:buFont typeface="Wingdings" panose="05000000000000000000" pitchFamily="2" charset="2"/>
              <a:buChar char="q"/>
            </a:pPr>
            <a:r>
              <a:rPr lang="es-419" sz="1600" dirty="0"/>
              <a:t>Med</a:t>
            </a:r>
            <a:r>
              <a:rPr lang="es-419" sz="1600" b="1" dirty="0"/>
              <a:t>Partnership</a:t>
            </a:r>
          </a:p>
          <a:p>
            <a:pPr marL="914400" lvl="1" indent="-457200">
              <a:spcAft>
                <a:spcPts val="600"/>
              </a:spcAft>
              <a:buFont typeface="Wingdings" panose="05000000000000000000" pitchFamily="2" charset="2"/>
              <a:buChar char="q"/>
            </a:pPr>
            <a:r>
              <a:rPr lang="es-419" sz="1600" dirty="0"/>
              <a:t>SIDS </a:t>
            </a:r>
            <a:r>
              <a:rPr lang="es-419" sz="1600" b="1" dirty="0"/>
              <a:t>Partnership</a:t>
            </a:r>
          </a:p>
          <a:p>
            <a:pPr marL="914400" lvl="1" indent="-457200">
              <a:spcAft>
                <a:spcPts val="600"/>
              </a:spcAft>
              <a:buFont typeface="Wingdings" panose="05000000000000000000" pitchFamily="2" charset="2"/>
              <a:buChar char="q"/>
            </a:pPr>
            <a:r>
              <a:rPr lang="es-419" sz="1600" dirty="0"/>
              <a:t>OSPAR</a:t>
            </a:r>
          </a:p>
          <a:p>
            <a:pPr marL="914400" lvl="1" indent="-457200">
              <a:spcAft>
                <a:spcPts val="600"/>
              </a:spcAft>
              <a:buFont typeface="Wingdings" panose="05000000000000000000" pitchFamily="2" charset="2"/>
              <a:buChar char="q"/>
            </a:pPr>
            <a:r>
              <a:rPr lang="es-419" sz="1600" b="1" dirty="0"/>
              <a:t>Alianza</a:t>
            </a:r>
            <a:r>
              <a:rPr lang="es-419" sz="1600" dirty="0"/>
              <a:t> para el Océano Antártico</a:t>
            </a:r>
          </a:p>
          <a:p>
            <a:pPr marL="914400" lvl="1" indent="-457200">
              <a:spcAft>
                <a:spcPts val="600"/>
              </a:spcAft>
              <a:buFont typeface="Wingdings" panose="05000000000000000000" pitchFamily="2" charset="2"/>
              <a:buChar char="q"/>
            </a:pPr>
            <a:r>
              <a:rPr lang="es-419" sz="1600" dirty="0"/>
              <a:t>Coalición de la Antártida y el Océano Antártico </a:t>
            </a:r>
          </a:p>
          <a:p>
            <a:pPr marL="914400" lvl="1" indent="-457200">
              <a:spcAft>
                <a:spcPts val="600"/>
              </a:spcAft>
              <a:buFont typeface="Wingdings" panose="05000000000000000000" pitchFamily="2" charset="2"/>
              <a:buChar char="q"/>
            </a:pPr>
            <a:r>
              <a:rPr lang="es-419" sz="1600" dirty="0"/>
              <a:t>High Seas </a:t>
            </a:r>
            <a:r>
              <a:rPr lang="es-419" sz="1600" b="1" dirty="0"/>
              <a:t>Alliance</a:t>
            </a:r>
          </a:p>
          <a:p>
            <a:pPr marL="914400" lvl="1" indent="-457200">
              <a:spcAft>
                <a:spcPts val="600"/>
              </a:spcAft>
              <a:buFont typeface="Wingdings" panose="05000000000000000000" pitchFamily="2" charset="2"/>
              <a:buChar char="q"/>
            </a:pPr>
            <a:r>
              <a:rPr lang="es-419" sz="1600" dirty="0"/>
              <a:t>Coalición para la Conservación de las Profundidades                                                                           Oceánicas</a:t>
            </a:r>
          </a:p>
          <a:p>
            <a:pPr marL="914400" lvl="1" indent="-457200">
              <a:spcAft>
                <a:spcPts val="600"/>
              </a:spcAft>
              <a:buFont typeface="Wingdings" panose="05000000000000000000" pitchFamily="2" charset="2"/>
              <a:buChar char="q"/>
            </a:pPr>
            <a:r>
              <a:rPr lang="es-419" sz="1600" dirty="0"/>
              <a:t>ALLFISH</a:t>
            </a:r>
          </a:p>
          <a:p>
            <a:pPr marL="457200" indent="-457200">
              <a:spcAft>
                <a:spcPts val="600"/>
              </a:spcAft>
              <a:buFont typeface="Wingdings" panose="05000000000000000000" pitchFamily="2" charset="2"/>
              <a:buChar char="q"/>
            </a:pPr>
            <a:endParaRPr lang="en-US" sz="2800" dirty="0"/>
          </a:p>
          <a:p>
            <a:pPr marL="285750" indent="-285750">
              <a:buFont typeface="Arial" panose="020B0604020202020204" pitchFamily="34" charset="0"/>
              <a:buChar char="•"/>
            </a:pPr>
            <a:endParaRPr lang="en-US" dirty="0"/>
          </a:p>
          <a:p>
            <a:pPr marL="2114550" lvl="4" indent="-285750">
              <a:buFont typeface="Arial" panose="020B0604020202020204" pitchFamily="34" charset="0"/>
              <a:buChar char="•"/>
            </a:pPr>
            <a:endParaRPr lang="en-US" dirty="0"/>
          </a:p>
        </p:txBody>
      </p:sp>
      <p:sp>
        <p:nvSpPr>
          <p:cNvPr id="22" name="TextBox 21"/>
          <p:cNvSpPr txBox="1"/>
          <p:nvPr/>
        </p:nvSpPr>
        <p:spPr>
          <a:xfrm>
            <a:off x="184727" y="205355"/>
            <a:ext cx="8327291" cy="615553"/>
          </a:xfrm>
          <a:prstGeom prst="rect">
            <a:avLst/>
          </a:prstGeom>
          <a:solidFill>
            <a:schemeClr val="bg1"/>
          </a:solidFill>
        </p:spPr>
        <p:txBody>
          <a:bodyPr wrap="square" rtlCol="0">
            <a:spAutoFit/>
          </a:bodyPr>
          <a:lstStyle/>
          <a:p>
            <a:r>
              <a:rPr lang="es-419" sz="3400" b="1" dirty="0" smtClean="0"/>
              <a:t>APRENDIENDO DE CASOS EXISTENTES</a:t>
            </a:r>
            <a:endParaRPr lang="es-419" sz="3400" b="1" dirty="0"/>
          </a:p>
        </p:txBody>
      </p:sp>
      <p:pic>
        <p:nvPicPr>
          <p:cNvPr id="2" name="Picture 1"/>
          <p:cNvPicPr>
            <a:picLocks noChangeAspect="1"/>
          </p:cNvPicPr>
          <p:nvPr/>
        </p:nvPicPr>
        <p:blipFill>
          <a:blip r:embed="rId3"/>
          <a:stretch>
            <a:fillRect/>
          </a:stretch>
        </p:blipFill>
        <p:spPr>
          <a:xfrm>
            <a:off x="5998730" y="2264398"/>
            <a:ext cx="2739712" cy="3270250"/>
          </a:xfrm>
          <a:prstGeom prst="rect">
            <a:avLst/>
          </a:prstGeom>
          <a:ln w="28575">
            <a:solidFill>
              <a:schemeClr val="accent1"/>
            </a:solidFill>
          </a:ln>
        </p:spPr>
      </p:pic>
    </p:spTree>
    <p:extLst>
      <p:ext uri="{BB962C8B-B14F-4D97-AF65-F5344CB8AC3E}">
        <p14:creationId xmlns:p14="http://schemas.microsoft.com/office/powerpoint/2010/main" val="33755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84727" y="1182164"/>
            <a:ext cx="8737342" cy="1092607"/>
          </a:xfrm>
          <a:prstGeom prst="rect">
            <a:avLst/>
          </a:prstGeom>
          <a:noFill/>
        </p:spPr>
        <p:txBody>
          <a:bodyPr wrap="square" rtlCol="0">
            <a:spAutoFit/>
          </a:bodyPr>
          <a:lstStyle/>
          <a:p>
            <a:pPr lvl="1">
              <a:spcAft>
                <a:spcPts val="600"/>
              </a:spcAft>
            </a:pPr>
            <a:r>
              <a:rPr lang="es-419" sz="2400" dirty="0"/>
              <a:t>Una </a:t>
            </a:r>
            <a:r>
              <a:rPr lang="es-419" sz="2400" b="1" dirty="0"/>
              <a:t>asociación </a:t>
            </a:r>
            <a:r>
              <a:rPr lang="es-419" sz="2400" dirty="0"/>
              <a:t>de </a:t>
            </a:r>
            <a:r>
              <a:rPr lang="es-419" sz="2400" b="1" dirty="0">
                <a:solidFill>
                  <a:srgbClr val="0070C0"/>
                </a:solidFill>
              </a:rPr>
              <a:t>actores </a:t>
            </a:r>
            <a:r>
              <a:rPr lang="es-419" sz="2400" b="1" dirty="0" smtClean="0">
                <a:solidFill>
                  <a:srgbClr val="0070C0"/>
                </a:solidFill>
              </a:rPr>
              <a:t>públicos</a:t>
            </a:r>
            <a:r>
              <a:rPr lang="es-419" sz="2400" b="1" dirty="0">
                <a:solidFill>
                  <a:srgbClr val="0070C0"/>
                </a:solidFill>
              </a:rPr>
              <a:t>, de la sociedad civil, del mundo </a:t>
            </a:r>
            <a:r>
              <a:rPr lang="es-419" sz="2400" b="1" dirty="0" smtClean="0">
                <a:solidFill>
                  <a:srgbClr val="0070C0"/>
                </a:solidFill>
              </a:rPr>
              <a:t>corporativo </a:t>
            </a:r>
            <a:r>
              <a:rPr lang="es-419" sz="2400" dirty="0"/>
              <a:t>y </a:t>
            </a:r>
            <a:r>
              <a:rPr lang="es-419" sz="2400" b="1" dirty="0" smtClean="0">
                <a:solidFill>
                  <a:srgbClr val="0070C0"/>
                </a:solidFill>
              </a:rPr>
              <a:t>otros</a:t>
            </a:r>
            <a:endParaRPr lang="es-419" sz="2400" dirty="0"/>
          </a:p>
          <a:p>
            <a:pPr lvl="1">
              <a:spcAft>
                <a:spcPts val="600"/>
              </a:spcAft>
            </a:pPr>
            <a:endParaRPr lang="en-GB" sz="1200" dirty="0"/>
          </a:p>
        </p:txBody>
      </p:sp>
      <p:sp>
        <p:nvSpPr>
          <p:cNvPr id="22" name="TextBox 21"/>
          <p:cNvSpPr txBox="1"/>
          <p:nvPr/>
        </p:nvSpPr>
        <p:spPr>
          <a:xfrm>
            <a:off x="184727" y="205355"/>
            <a:ext cx="8879897" cy="769441"/>
          </a:xfrm>
          <a:prstGeom prst="rect">
            <a:avLst/>
          </a:prstGeom>
          <a:solidFill>
            <a:schemeClr val="bg1"/>
          </a:solidFill>
        </p:spPr>
        <p:txBody>
          <a:bodyPr wrap="square" rtlCol="0">
            <a:spAutoFit/>
          </a:bodyPr>
          <a:lstStyle/>
          <a:p>
            <a:r>
              <a:rPr lang="es-419" sz="4400" b="1" dirty="0"/>
              <a:t>PEMSEA </a:t>
            </a:r>
            <a:r>
              <a:rPr lang="es-419" b="1" dirty="0"/>
              <a:t>= Asociación </a:t>
            </a:r>
            <a:r>
              <a:rPr lang="es-419" b="1" dirty="0" smtClean="0"/>
              <a:t>para el </a:t>
            </a:r>
            <a:r>
              <a:rPr lang="es-419" b="1" dirty="0"/>
              <a:t>Manejo Ambiental de los Mares del Este de Asia</a:t>
            </a:r>
          </a:p>
        </p:txBody>
      </p:sp>
      <p:sp>
        <p:nvSpPr>
          <p:cNvPr id="6" name="TextBox 5"/>
          <p:cNvSpPr txBox="1"/>
          <p:nvPr/>
        </p:nvSpPr>
        <p:spPr>
          <a:xfrm>
            <a:off x="272018" y="2372511"/>
            <a:ext cx="8737342" cy="3354765"/>
          </a:xfrm>
          <a:prstGeom prst="rect">
            <a:avLst/>
          </a:prstGeom>
          <a:noFill/>
        </p:spPr>
        <p:txBody>
          <a:bodyPr wrap="square" rtlCol="0">
            <a:spAutoFit/>
          </a:bodyPr>
          <a:lstStyle/>
          <a:p>
            <a:r>
              <a:rPr lang="es-419" sz="2000" b="1" u="sng" dirty="0"/>
              <a:t>MEMBRESÍA EN PEMSEA</a:t>
            </a:r>
          </a:p>
          <a:p>
            <a:endParaRPr lang="en-US" sz="2000" dirty="0"/>
          </a:p>
          <a:p>
            <a:r>
              <a:rPr lang="es-419" sz="2000" b="1" dirty="0">
                <a:solidFill>
                  <a:srgbClr val="0070C0"/>
                </a:solidFill>
              </a:rPr>
              <a:t>Países asociados:</a:t>
            </a:r>
            <a:r>
              <a:rPr lang="es-419" sz="2000" dirty="0"/>
              <a:t> </a:t>
            </a:r>
            <a:r>
              <a:rPr lang="es-419" sz="1400" dirty="0"/>
              <a:t>Camboya, China, Indonesia, Japón, Laos, Corea del Norte, Filipinas, Corea del Sur, Singapur, Tailandia, Timor-Leste, Vietnam</a:t>
            </a:r>
          </a:p>
          <a:p>
            <a:endParaRPr lang="en-US" sz="2000" dirty="0"/>
          </a:p>
          <a:p>
            <a:r>
              <a:rPr lang="es-419" sz="2000" b="1" dirty="0">
                <a:solidFill>
                  <a:srgbClr val="0070C0"/>
                </a:solidFill>
              </a:rPr>
              <a:t>Organismos asociados</a:t>
            </a:r>
            <a:r>
              <a:rPr lang="es-419" sz="2000" dirty="0"/>
              <a:t>: </a:t>
            </a:r>
            <a:r>
              <a:rPr lang="es-419" sz="1400" dirty="0"/>
              <a:t>Centro para la Biodiversidad de la ASEAN, </a:t>
            </a:r>
            <a:r>
              <a:rPr lang="es-419" sz="1400" dirty="0">
                <a:solidFill>
                  <a:srgbClr val="00B050"/>
                </a:solidFill>
              </a:rPr>
              <a:t>Conservación Internacional</a:t>
            </a:r>
            <a:r>
              <a:rPr lang="es-419" sz="1400" dirty="0"/>
              <a:t> Filipinas, Coastal Management Center,</a:t>
            </a:r>
            <a:r>
              <a:rPr lang="es-419" sz="1400" dirty="0">
                <a:solidFill>
                  <a:schemeClr val="accent6">
                    <a:lumMod val="75000"/>
                  </a:schemeClr>
                </a:solidFill>
              </a:rPr>
              <a:t> Subcomisión de la COI para el Pacífico Occidental</a:t>
            </a:r>
            <a:r>
              <a:rPr lang="es-419" sz="1400" dirty="0"/>
              <a:t>, International Ocean Institute, Centro Internacional para el Manejo Ambiental de los Mares Cerrados, </a:t>
            </a:r>
            <a:r>
              <a:rPr lang="es-419" sz="1400" dirty="0">
                <a:solidFill>
                  <a:srgbClr val="00B050"/>
                </a:solidFill>
              </a:rPr>
              <a:t>Unión Internacional para la Conservación de la Naturaleza</a:t>
            </a:r>
            <a:r>
              <a:rPr lang="es-419" sz="1400" dirty="0"/>
              <a:t> (Oficina Regional para Asia), Instituto Ambiental de Corea, Instituto Marítimo de Corea, Instituto Coreano de Investigación y Desarrollo Oceánicos, Plan de Acción para el Pacífico Noroccidental, Ocean Policy and Research Foundation, Oil Spill Response, Laboratorio Marino de Plymouth, Secretaría Ambiental Sueca para Asia, Programa de Pequeñas Donaciones del PNUD/FMAM, Programa de Acción Mundial del PNUMA, Proyecto del Gran Ecosistema Marino del Mar Amarillo del PNUD/FMAM.</a:t>
            </a:r>
          </a:p>
        </p:txBody>
      </p:sp>
    </p:spTree>
    <p:extLst>
      <p:ext uri="{BB962C8B-B14F-4D97-AF65-F5344CB8AC3E}">
        <p14:creationId xmlns:p14="http://schemas.microsoft.com/office/powerpoint/2010/main" val="204666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3021" y="2791159"/>
            <a:ext cx="9684327" cy="2492990"/>
          </a:xfrm>
          <a:prstGeom prst="rect">
            <a:avLst/>
          </a:prstGeom>
          <a:noFill/>
        </p:spPr>
        <p:txBody>
          <a:bodyPr wrap="square" rtlCol="0">
            <a:spAutoFit/>
          </a:bodyPr>
          <a:lstStyle/>
          <a:p>
            <a:pPr algn="ctr"/>
            <a:r>
              <a:rPr lang="es-419" sz="4400" dirty="0">
                <a:solidFill>
                  <a:srgbClr val="0070C0"/>
                </a:solidFill>
              </a:rPr>
              <a:t>ALIANZA</a:t>
            </a:r>
            <a:r>
              <a:rPr lang="es-419" sz="3600" dirty="0"/>
              <a:t> </a:t>
            </a:r>
            <a:r>
              <a:rPr lang="es-419" sz="3600" i="1" dirty="0"/>
              <a:t>Y </a:t>
            </a:r>
            <a:r>
              <a:rPr lang="es-419" sz="3600" i="1" dirty="0">
                <a:solidFill>
                  <a:srgbClr val="C00000"/>
                </a:solidFill>
              </a:rPr>
              <a:t>ASOCIACIÓN </a:t>
            </a:r>
            <a:r>
              <a:rPr lang="es-419" sz="3600" dirty="0"/>
              <a:t>GLOBAL </a:t>
            </a:r>
          </a:p>
          <a:p>
            <a:pPr algn="ctr"/>
            <a:r>
              <a:rPr lang="es-419" sz="2800" dirty="0"/>
              <a:t>PARA </a:t>
            </a:r>
            <a:r>
              <a:rPr lang="es-419" sz="2800" dirty="0" smtClean="0"/>
              <a:t>LA PROTECCION, EL </a:t>
            </a:r>
            <a:r>
              <a:rPr lang="es-419" sz="2800" dirty="0"/>
              <a:t>MANEJO Y </a:t>
            </a:r>
            <a:r>
              <a:rPr lang="es-419" sz="2800" dirty="0" smtClean="0"/>
              <a:t>USO SOSTENIBLE DE </a:t>
            </a:r>
          </a:p>
          <a:p>
            <a:pPr algn="ctr"/>
            <a:r>
              <a:rPr lang="es-419" sz="2800" dirty="0" smtClean="0"/>
              <a:t>LOS </a:t>
            </a:r>
            <a:r>
              <a:rPr lang="es-419" sz="2800" dirty="0"/>
              <a:t>GRANDES  </a:t>
            </a:r>
            <a:r>
              <a:rPr lang="es-419" sz="2800" dirty="0" smtClean="0"/>
              <a:t>ECOSISTEMAS </a:t>
            </a:r>
            <a:r>
              <a:rPr lang="es-419" sz="2800" dirty="0"/>
              <a:t>MARINOS </a:t>
            </a:r>
            <a:endParaRPr lang="es-419" sz="2800" dirty="0" smtClean="0"/>
          </a:p>
          <a:p>
            <a:pPr algn="ctr"/>
            <a:r>
              <a:rPr lang="es-419" sz="2800" dirty="0" smtClean="0"/>
              <a:t>DEL </a:t>
            </a:r>
            <a:r>
              <a:rPr lang="es-419" sz="2800" dirty="0"/>
              <a:t>CARIBE </a:t>
            </a:r>
            <a:endParaRPr lang="es-419" sz="2800" dirty="0" smtClean="0"/>
          </a:p>
          <a:p>
            <a:pPr algn="ctr"/>
            <a:r>
              <a:rPr lang="es-419" sz="2800" dirty="0" smtClean="0"/>
              <a:t>Y DE LA  PLATAFORMA </a:t>
            </a:r>
            <a:r>
              <a:rPr lang="es-419" sz="2800" dirty="0"/>
              <a:t>CONTINENTAL DEL </a:t>
            </a:r>
            <a:r>
              <a:rPr lang="es-419" sz="2800" dirty="0" smtClean="0"/>
              <a:t>NORTE </a:t>
            </a:r>
            <a:r>
              <a:rPr lang="es-419" sz="2800" dirty="0"/>
              <a:t>DE BRASIL</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339851" y="286378"/>
            <a:ext cx="2302300" cy="24051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8077" y="123998"/>
            <a:ext cx="8518351" cy="707886"/>
          </a:xfrm>
          <a:prstGeom prst="rect">
            <a:avLst/>
          </a:prstGeom>
          <a:solidFill>
            <a:schemeClr val="bg1"/>
          </a:solidFill>
        </p:spPr>
        <p:txBody>
          <a:bodyPr wrap="square" rtlCol="0">
            <a:spAutoFit/>
          </a:bodyPr>
          <a:lstStyle/>
          <a:p>
            <a:r>
              <a:rPr lang="es-419" sz="2400" b="1" i="1" dirty="0">
                <a:solidFill>
                  <a:srgbClr val="0070C0"/>
                </a:solidFill>
              </a:rPr>
              <a:t>En el núcleo de la</a:t>
            </a:r>
            <a:r>
              <a:rPr lang="es-419" sz="2800" b="1" dirty="0"/>
              <a:t> </a:t>
            </a:r>
            <a:r>
              <a:rPr lang="es-419" sz="4000" b="1" dirty="0"/>
              <a:t>ASOCIACIÓN </a:t>
            </a:r>
            <a:r>
              <a:rPr lang="es-419" sz="4000" b="1" dirty="0" smtClean="0"/>
              <a:t>CLME+ : el MIC</a:t>
            </a:r>
            <a:endParaRPr lang="es-419" sz="4000" b="1" dirty="0"/>
          </a:p>
        </p:txBody>
      </p:sp>
      <p:sp>
        <p:nvSpPr>
          <p:cNvPr id="5" name="TextBox 4"/>
          <p:cNvSpPr txBox="1"/>
          <p:nvPr/>
        </p:nvSpPr>
        <p:spPr>
          <a:xfrm>
            <a:off x="565149" y="1000196"/>
            <a:ext cx="2261941" cy="276999"/>
          </a:xfrm>
          <a:prstGeom prst="rect">
            <a:avLst/>
          </a:prstGeom>
          <a:noFill/>
        </p:spPr>
        <p:txBody>
          <a:bodyPr wrap="square" rtlCol="0">
            <a:spAutoFit/>
          </a:bodyPr>
          <a:lstStyle/>
          <a:p>
            <a:r>
              <a:rPr lang="es-419" sz="1200" dirty="0"/>
              <a:t>establecido en julio de 2017:</a:t>
            </a:r>
          </a:p>
        </p:txBody>
      </p:sp>
      <p:pic>
        <p:nvPicPr>
          <p:cNvPr id="8" name="Picture 7">
            <a:extLst>
              <a:ext uri="{FF2B5EF4-FFF2-40B4-BE49-F238E27FC236}">
                <a16:creationId xmlns:a16="http://schemas.microsoft.com/office/drawing/2014/main" xmlns="" id="{745E4B3C-EF92-4AC4-A171-1DCD9D5A6E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65" y="1193821"/>
            <a:ext cx="7696404" cy="4520416"/>
          </a:xfrm>
          <a:prstGeom prst="rect">
            <a:avLst/>
          </a:prstGeom>
          <a:noFill/>
        </p:spPr>
      </p:pic>
    </p:spTree>
    <p:extLst>
      <p:ext uri="{BB962C8B-B14F-4D97-AF65-F5344CB8AC3E}">
        <p14:creationId xmlns:p14="http://schemas.microsoft.com/office/powerpoint/2010/main" val="472333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E296C017-2D57-5A44-8CFE-CBFA8C165753}" vid="{74321D34-4779-9542-96FE-4022094BE9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1182</TotalTime>
  <Words>1075</Words>
  <Application>Microsoft Office PowerPoint</Application>
  <PresentationFormat>On-screen Show (4:3)</PresentationFormat>
  <Paragraphs>205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PGothic</vt:lpstr>
      <vt:lpstr>MS PGothic</vt:lpstr>
      <vt:lpstr>Arial</vt:lpstr>
      <vt:lpstr>Avenir Heavy</vt:lpstr>
      <vt:lpstr>Calibri</vt:lpstr>
      <vt:lpstr>Courier New</vt:lpstr>
      <vt:lpstr>Times New Roman</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Ventura</dc:creator>
  <cp:lastModifiedBy>RPC CLMEPROJECT</cp:lastModifiedBy>
  <cp:revision>115</cp:revision>
  <dcterms:created xsi:type="dcterms:W3CDTF">2017-09-18T17:42:48Z</dcterms:created>
  <dcterms:modified xsi:type="dcterms:W3CDTF">2018-06-16T22:43:03Z</dcterms:modified>
</cp:coreProperties>
</file>