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9" r:id="rId4"/>
    <p:sldId id="272" r:id="rId5"/>
    <p:sldId id="262" r:id="rId6"/>
    <p:sldId id="260" r:id="rId7"/>
    <p:sldId id="282" r:id="rId8"/>
    <p:sldId id="283" r:id="rId9"/>
    <p:sldId id="284" r:id="rId10"/>
    <p:sldId id="285" r:id="rId11"/>
    <p:sldId id="287" r:id="rId12"/>
    <p:sldId id="264" r:id="rId13"/>
    <p:sldId id="265" r:id="rId14"/>
    <p:sldId id="266" r:id="rId15"/>
    <p:sldId id="267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742"/>
    <a:srgbClr val="98C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13" autoAdjust="0"/>
    <p:restoredTop sz="94664"/>
  </p:normalViewPr>
  <p:slideViewPr>
    <p:cSldViewPr snapToGrid="0" snapToObjects="1">
      <p:cViewPr varScale="1">
        <p:scale>
          <a:sx n="70" d="100"/>
          <a:sy n="70" d="100"/>
        </p:scale>
        <p:origin x="2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xmlns="" id="{3D794981-B9D0-C240-A03D-92324E52F7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195E4F1F-C79B-4E4C-8E50-691516C3A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BBD742"/>
          </a:solidFill>
          <a:ln>
            <a:noFill/>
          </a:ln>
        </p:spPr>
        <p:txBody>
          <a:bodyPr anchor="ctr" anchorCtr="0"/>
          <a:lstStyle>
            <a:lvl1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800" b="1" i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20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622300" indent="0" algn="l">
              <a:spcBef>
                <a:spcPts val="0"/>
              </a:spcBef>
              <a:spcAft>
                <a:spcPts val="0"/>
              </a:spcAft>
              <a:buNone/>
              <a:tabLst>
                <a:tab pos="609600" algn="l"/>
              </a:tabLst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828B59B-9FB3-DB49-B8E0-D8763037E2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15471" y="409834"/>
            <a:ext cx="5376530" cy="404345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02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FB904CA-C52D-3442-AF03-2F6B021D47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956B2B-A36B-4D40-AE1A-24FF58158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7E7776F6-8291-AF47-9ECB-0113D77F88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48" y="1865312"/>
            <a:ext cx="3244032" cy="3245852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0BC2F1F-5878-E74D-B104-8B2766EE0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518395-D6C3-4C42-9918-9B33C409C3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59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F4F2486A-022B-B04B-A788-7DBFB6AC64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5DC25-A21D-9040-8D1C-6722A9094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C38895A8-5D8B-0642-9A45-1A3CA9AD3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5711" y="1865312"/>
            <a:ext cx="8037257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Clr>
                <a:srgbClr val="FFD03D"/>
              </a:buClr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76AB81-458C-7345-BB21-8361C53E52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50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D8B575C8-151E-5D4F-984E-167C5AE8C3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48C8CB-EA8E-3646-A833-0232FD37C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xmlns="" id="{3DF0A42E-75F6-704A-876B-8EF90577EA8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598125" y="1744891"/>
            <a:ext cx="2700000" cy="270151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Picture Placeholder 18">
            <a:extLst>
              <a:ext uri="{FF2B5EF4-FFF2-40B4-BE49-F238E27FC236}">
                <a16:creationId xmlns:a16="http://schemas.microsoft.com/office/drawing/2014/main" xmlns="" id="{047EE13A-753A-764D-9A5F-16A51E0BA37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545547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xmlns="" id="{DFD95055-CDB7-E44F-AEC5-4E250BE44B0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492968" y="1744891"/>
            <a:ext cx="2700000" cy="270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lang="en-US" sz="2000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xmlns="" id="{07C010FD-5EDD-094E-9DF1-AC2D7E52E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8125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xmlns="" id="{97AB6D75-DD62-214F-A7CD-4780616BD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5547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8">
            <a:extLst>
              <a:ext uri="{FF2B5EF4-FFF2-40B4-BE49-F238E27FC236}">
                <a16:creationId xmlns:a16="http://schemas.microsoft.com/office/drawing/2014/main" xmlns="" id="{DAD2D68D-6C75-094F-8AE9-F60098C5FD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2968" y="4517033"/>
            <a:ext cx="2700000" cy="119002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800" b="1" i="0" baseline="0">
                <a:solidFill>
                  <a:schemeClr val="bg1">
                    <a:lumMod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/>
              <a:defRPr sz="16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1113" indent="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446088" indent="-171450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110000"/>
              <a:buFont typeface="LucidaGrande" charset="0"/>
              <a:buChar char="▸"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Caption 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52F673-CCF0-4B42-8F1F-344224953A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E881E7DD-CF43-5545-AC51-1D5C3829D9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20638" y="5630870"/>
            <a:ext cx="12212638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FE40D5-2D12-B846-9FF6-3768F9DD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68" y="5976944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able Placeholder 3">
            <a:extLst>
              <a:ext uri="{FF2B5EF4-FFF2-40B4-BE49-F238E27FC236}">
                <a16:creationId xmlns:a16="http://schemas.microsoft.com/office/drawing/2014/main" xmlns="" id="{C2D0F521-96A2-E341-9A7C-27D51ED6AA0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66224" y="1865312"/>
            <a:ext cx="3494424" cy="3245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CBAF7A84-528E-BD48-B6FB-7F9C7DE673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943" y="1865312"/>
            <a:ext cx="4518025" cy="32458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sz="3000" b="1" i="0">
                <a:solidFill>
                  <a:schemeClr val="tx1">
                    <a:lumMod val="65000"/>
                    <a:lumOff val="35000"/>
                  </a:schemeClr>
                </a:solidFill>
                <a:latin typeface="Avenir Heavy" charset="0"/>
                <a:ea typeface="Avenir Heavy" charset="0"/>
                <a:cs typeface="Avenir Heavy" charset="0"/>
              </a:defRPr>
            </a:lvl1pPr>
            <a:lvl2pPr marL="11113" indent="0">
              <a:lnSpc>
                <a:spcPts val="2000"/>
              </a:lnSpc>
              <a:spcBef>
                <a:spcPts val="0"/>
              </a:spcBef>
              <a:spcAft>
                <a:spcPts val="400"/>
              </a:spcAft>
              <a:buFontTx/>
              <a:buNone/>
              <a:tabLst/>
              <a:defRPr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2pPr>
            <a:lvl3pPr marL="11113" indent="0">
              <a:spcBef>
                <a:spcPts val="400"/>
              </a:spcBef>
              <a:buFontTx/>
              <a:buNone/>
              <a:tabLst/>
              <a:defRPr sz="21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669925" indent="-179388">
              <a:buClr>
                <a:srgbClr val="BBD741"/>
              </a:buClr>
              <a:buFont typeface="Wingdings" charset="2"/>
              <a:buChar char="§"/>
              <a:tabLst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849313" indent="-227013">
              <a:buClr>
                <a:srgbClr val="BBD741"/>
              </a:buClr>
              <a:buSzPct val="150000"/>
              <a:buFont typeface="ArialUnicodeMS" charset="0"/>
              <a:buChar char="▸"/>
              <a:tabLst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  <a:lvl6pPr marL="47625" indent="0" algn="ctr">
              <a:buNone/>
              <a:tabLst/>
              <a:defRPr sz="2200" b="1" i="1">
                <a:solidFill>
                  <a:srgbClr val="BBD741"/>
                </a:solidFill>
                <a:latin typeface="Avenir Heavy Oblique" charset="0"/>
                <a:ea typeface="Avenir Heavy Oblique" charset="0"/>
                <a:cs typeface="Avenir Heavy Oblique" charset="0"/>
              </a:defRPr>
            </a:lvl6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Sub-Title</a:t>
            </a:r>
          </a:p>
          <a:p>
            <a:pPr lvl="2"/>
            <a:r>
              <a:rPr lang="en-US" dirty="0"/>
              <a:t>Main text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highlight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4D5DA5-CAD4-4147-A240-700401F897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6745" y="409829"/>
            <a:ext cx="4935255" cy="181188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286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31BA583-0607-D545-A05F-DB5ACCF386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037869" y="409834"/>
            <a:ext cx="3154131" cy="404345"/>
          </a:xfrm>
          <a:prstGeom prst="rect">
            <a:avLst/>
          </a:prstGeom>
          <a:solidFill>
            <a:srgbClr val="BBD742"/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F7391C5D-AE12-B74A-885C-AF0D1EE9B5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12217307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6221A834-7112-CA4A-9F29-1B28879280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41968" y="2232000"/>
            <a:ext cx="12230086" cy="1479550"/>
          </a:xfrm>
          <a:prstGeom prst="rect">
            <a:avLst/>
          </a:prstGeom>
          <a:solidFill>
            <a:srgbClr val="BBD742"/>
          </a:solidFill>
          <a:ln>
            <a:solidFill>
              <a:srgbClr val="ED9C21"/>
            </a:solidFill>
          </a:ln>
        </p:spPr>
        <p:txBody>
          <a:bodyPr anchor="ctr" anchorCtr="1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/>
              <a:defRPr sz="1400" b="0" i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35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50116C-396D-254A-8BE3-953E3D71F3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540" y="194590"/>
            <a:ext cx="2388274" cy="82753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67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gif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55317602-3C21-AA44-A14F-F229542564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80EA91-A6BC-3A44-840B-8537973EC5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BBD742">
              <a:alpha val="50000"/>
            </a:srgbClr>
          </a:solidFill>
          <a:ln>
            <a:noFill/>
          </a:ln>
        </p:spPr>
        <p:txBody>
          <a:bodyPr/>
          <a:lstStyle/>
          <a:p>
            <a:pPr marL="0" algn="ctr">
              <a:lnSpc>
                <a:spcPct val="100000"/>
              </a:lnSpc>
            </a:pPr>
            <a:r>
              <a:rPr lang="es-419" dirty="0"/>
              <a:t>Presentación para la</a:t>
            </a:r>
          </a:p>
          <a:p>
            <a:pPr marL="0" algn="ctr">
              <a:lnSpc>
                <a:spcPct val="100000"/>
              </a:lnSpc>
            </a:pPr>
            <a:r>
              <a:rPr lang="es-419" dirty="0"/>
              <a:t>Segunda Reunión del Comité Directivo del Proyecto CLME+ del PNUD/FMAM, Ciudad de Panamá, Panamá, </a:t>
            </a:r>
          </a:p>
          <a:p>
            <a:pPr marL="0" algn="ctr">
              <a:lnSpc>
                <a:spcPct val="100000"/>
              </a:lnSpc>
            </a:pPr>
            <a:r>
              <a:rPr lang="es-419" dirty="0"/>
              <a:t>del 18 al 20 de junio de 2018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9FACBA24-DAA1-4040-B35F-4DB00CF4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s-419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DFCCEF-F822-744C-AD97-9F72EC00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DCDEC7-3D25-7047-8C1C-9EE9EFF846F4}"/>
              </a:ext>
            </a:extLst>
          </p:cNvPr>
          <p:cNvSpPr txBox="1"/>
          <p:nvPr/>
        </p:nvSpPr>
        <p:spPr bwMode="auto">
          <a:xfrm>
            <a:off x="2403784" y="6463574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Catalizar la ejecución del Programa de Acción Estratégica de los GEM del Caribe y la Plataforma Continental del Norte de Brasil (2015-2020)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69100D-BE07-4000-9447-4A80028A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125" y="3643109"/>
            <a:ext cx="9541067" cy="1140051"/>
          </a:xfrm>
          <a:prstGeom prst="rect">
            <a:avLst/>
          </a:prstGeom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xmlns="" id="{20331AFD-F55C-BD4E-A631-553476989865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234818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563" y="1042152"/>
            <a:ext cx="11085838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/>
            <a:r>
              <a:rPr lang="es-419" sz="2400" b="1" dirty="0">
                <a:solidFill>
                  <a:srgbClr val="FF0000"/>
                </a:solidFill>
              </a:rPr>
              <a:t>OP1.4 </a:t>
            </a:r>
          </a:p>
          <a:p>
            <a:pPr marL="460375" indent="-2301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Organizó un Curso Regional sobre la Realización de Investigaciones Marinas bajo la Convención de las Naciones Unidas sobre el Derecho del Mar</a:t>
            </a:r>
            <a:r>
              <a:rPr lang="es-419" sz="2400" b="1" dirty="0">
                <a:latin typeface="Arial" panose="020B0604020202020204" pitchFamily="34" charset="0"/>
                <a:cs typeface="Arial" panose="020B0604020202020204" pitchFamily="34" charset="0"/>
              </a:rPr>
              <a:t>, en mayo de 2017;</a:t>
            </a:r>
          </a:p>
          <a:p>
            <a:pPr marL="460375" indent="-23018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Identificó la oportunidad de crear una infraestructura regional de datos marinos en coordinación con el CROP a través de un Taller Regional de Capacitación en el Manejo de Datos Marinos</a:t>
            </a:r>
            <a:r>
              <a:rPr lang="es-419" sz="2400" b="1" dirty="0">
                <a:latin typeface="Arial" panose="020B0604020202020204" pitchFamily="34" charset="0"/>
                <a:cs typeface="Arial" panose="020B0604020202020204" pitchFamily="34" charset="0"/>
              </a:rPr>
              <a:t>, organizado en febrero de 2018</a:t>
            </a:r>
            <a:r>
              <a:rPr lang="es-419" sz="2400" b="1" dirty="0"/>
              <a:t>. </a:t>
            </a:r>
          </a:p>
          <a:p>
            <a:pPr marL="857250" indent="-857250"/>
            <a:r>
              <a:rPr lang="es-419" sz="2400" b="1" dirty="0">
                <a:solidFill>
                  <a:srgbClr val="FF0000"/>
                </a:solidFill>
              </a:rPr>
              <a:t>OP2.4 </a:t>
            </a:r>
          </a:p>
          <a:p>
            <a:pPr marL="514350" indent="-230188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solidFill>
                  <a:srgbClr val="4472C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 estableció la plataforma e infraestructura de comunicación requerida para </a:t>
            </a:r>
            <a:r>
              <a:rPr lang="es-419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apoyar el componente descentralizado de la Estrategia del CLME+ </a:t>
            </a:r>
            <a:r>
              <a:rPr lang="es-419" sz="2400" b="1" dirty="0">
                <a:latin typeface="Arial" panose="020B0604020202020204" pitchFamily="34" charset="0"/>
                <a:ea typeface="Calibri" panose="020F0502020204030204" pitchFamily="34" charset="0"/>
              </a:rPr>
              <a:t>para abril de 2017 (</a:t>
            </a:r>
            <a:r>
              <a:rPr lang="es-419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UE 10</a:t>
            </a:r>
            <a:r>
              <a:rPr lang="es-419" sz="2400" b="1" baseline="300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</a:t>
            </a:r>
            <a:r>
              <a:rPr lang="es-419" sz="2400" b="1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Proyecto del FED y financiación básica de Estados Miembros de la OECO</a:t>
            </a:r>
            <a:r>
              <a:rPr lang="es-419" sz="2400" b="1" dirty="0">
                <a:latin typeface="Arial" panose="020B0604020202020204" pitchFamily="34" charset="0"/>
                <a:ea typeface="Calibri" panose="020F0502020204030204" pitchFamily="34" charset="0"/>
              </a:rPr>
              <a:t>).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</p:spTree>
    <p:extLst>
      <p:ext uri="{BB962C8B-B14F-4D97-AF65-F5344CB8AC3E}">
        <p14:creationId xmlns:p14="http://schemas.microsoft.com/office/powerpoint/2010/main" val="664670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749" y="1205664"/>
            <a:ext cx="107727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600"/>
              </a:spcAft>
            </a:pPr>
            <a:r>
              <a:rPr lang="es-419" sz="2800" b="1" dirty="0">
                <a:solidFill>
                  <a:srgbClr val="FF0000"/>
                </a:solidFill>
              </a:rPr>
              <a:t>OP5.2 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chemeClr val="accent1"/>
                </a:solidFill>
              </a:rPr>
              <a:t>El COMES 4 endosó la Tabla de Contenido del SOMEE y </a:t>
            </a:r>
            <a:r>
              <a:rPr lang="es-419" sz="2800" b="1" dirty="0">
                <a:solidFill>
                  <a:srgbClr val="0070C0"/>
                </a:solidFill>
              </a:rPr>
              <a:t>apoya la propuesta para su institucionalización</a:t>
            </a:r>
            <a:r>
              <a:rPr lang="es-419" sz="2800" b="1" dirty="0"/>
              <a:t>, el 27 de abril de2017.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971550" indent="-971550">
              <a:spcAft>
                <a:spcPts val="600"/>
              </a:spcAft>
            </a:pPr>
            <a:r>
              <a:rPr lang="es-419" sz="2800" b="1" dirty="0">
                <a:solidFill>
                  <a:srgbClr val="FF0000"/>
                </a:solidFill>
              </a:rPr>
              <a:t>OP5.3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chemeClr val="accent1"/>
                </a:solidFill>
              </a:rPr>
              <a:t>Identificó la necesidad de fortalecer la Estrategia de Investigación Marina de la OECO y las políticas relacionadas para lograr los objetivos del CLME+ y la institucionalización del SOMEE.</a:t>
            </a:r>
            <a:r>
              <a:rPr lang="es-419" sz="2800" b="1" dirty="0"/>
              <a:t> (abril/mayo de 2017).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</p:spTree>
    <p:extLst>
      <p:ext uri="{BB962C8B-B14F-4D97-AF65-F5344CB8AC3E}">
        <p14:creationId xmlns:p14="http://schemas.microsoft.com/office/powerpoint/2010/main" val="289940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30669"/>
              </p:ext>
            </p:extLst>
          </p:nvPr>
        </p:nvGraphicFramePr>
        <p:xfrm>
          <a:off x="569230" y="1455958"/>
          <a:ext cx="11106024" cy="3946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0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378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54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terminar a tiempo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lograr el objetivo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68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 n.º 5.2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2000" b="1" dirty="0">
                          <a:solidFill>
                            <a:schemeClr val="accent1"/>
                          </a:solidFill>
                        </a:rPr>
                        <a:t>Informe y portal web asociado;</a:t>
                      </a:r>
                    </a:p>
                    <a:p>
                      <a:pPr marL="230188" marR="0" lvl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2000" b="1" dirty="0"/>
                        <a:t>Aprobación/adopción de Plan de MyE de la Sostenibilidad por los mecanismos de gobernanza de la OECO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100" dirty="0"/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82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Producto n.º 5.2</a:t>
                      </a:r>
                    </a:p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2000" b="1" dirty="0">
                          <a:solidFill>
                            <a:schemeClr val="accent1"/>
                          </a:solidFill>
                        </a:rPr>
                        <a:t>Contribuciones a secciones pertinentes del SOMEE;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419" sz="2000" b="1" dirty="0"/>
                        <a:t>Valores de referencia, de objetivo y de "estado actual" de los indicadores bajo el Marco de MyE del PAE.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48400" y="666823"/>
            <a:ext cx="5611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Objetivos que corren alto riesgo </a:t>
            </a:r>
          </a:p>
        </p:txBody>
      </p:sp>
    </p:spTree>
    <p:extLst>
      <p:ext uri="{BB962C8B-B14F-4D97-AF65-F5344CB8AC3E}">
        <p14:creationId xmlns:p14="http://schemas.microsoft.com/office/powerpoint/2010/main" val="392737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191809"/>
              </p:ext>
            </p:extLst>
          </p:nvPr>
        </p:nvGraphicFramePr>
        <p:xfrm>
          <a:off x="474035" y="1592555"/>
          <a:ext cx="1124393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81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20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N.º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Dificultad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Medidas de mitigación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Para cuándo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000" b="1" i="1" dirty="0">
                          <a:solidFill>
                            <a:srgbClr val="FF0000"/>
                          </a:solidFill>
                        </a:rPr>
                        <a:t>Productos 5.2 y 5.3 Objetivos</a:t>
                      </a:r>
                      <a:r>
                        <a:rPr lang="es-419" sz="2000" b="1" i="1" dirty="0"/>
                        <a:t>. </a:t>
                      </a:r>
                    </a:p>
                    <a:p>
                      <a:r>
                        <a:rPr lang="es-419" sz="2000" b="1" i="1" dirty="0"/>
                        <a:t>Demora en los trabajos preliminares relacionados con capítulos del SOMEE y el Marco de MyE que debe completar la UCP del CLME+, con consecuencias relativas a la oportuna ejecución de objetivos de la OECO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r>
                        <a:rPr lang="es-419" sz="2000" b="1" dirty="0"/>
                        <a:t>La UCP del CLME+ acelera: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419" sz="2000" b="1" dirty="0"/>
                        <a:t>La contratación de personal nuevo; 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419" sz="2000" b="1" dirty="0"/>
                        <a:t>La terminación de los trabajos relacionados con los capítulos del SOMEE y el Marco de MyE.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  <a:p>
                      <a:r>
                        <a:rPr lang="es-419" sz="2000" b="1" dirty="0"/>
                        <a:t>¿31 de agosto de 2018</a:t>
                      </a:r>
                      <a:r>
                        <a:rPr lang="es-419" sz="2000" b="1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29400" y="701749"/>
            <a:ext cx="534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Dificultades que se enfrentan</a:t>
            </a:r>
          </a:p>
        </p:txBody>
      </p:sp>
    </p:spTree>
    <p:extLst>
      <p:ext uri="{BB962C8B-B14F-4D97-AF65-F5344CB8AC3E}">
        <p14:creationId xmlns:p14="http://schemas.microsoft.com/office/powerpoint/2010/main" val="368171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395" y="656537"/>
            <a:ext cx="494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Ejecución financiera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107247"/>
              </p:ext>
            </p:extLst>
          </p:nvPr>
        </p:nvGraphicFramePr>
        <p:xfrm>
          <a:off x="635842" y="1402735"/>
          <a:ext cx="10960690" cy="2723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9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6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03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99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137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0580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37037"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Nombre del organismo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Presupuesto de 2018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Cantidad gastada hasta abril de 2018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Presupuesto de 2019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Riesgo de no alcanzar el objetivo del presupuesto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solidFill>
                            <a:srgbClr val="FF0000"/>
                          </a:solidFill>
                        </a:rPr>
                        <a:t>Medidas correctivas propuestas</a:t>
                      </a:r>
                    </a:p>
                  </a:txBody>
                  <a:tcPr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r>
                        <a:rPr lang="es-419" sz="2400" b="1" dirty="0">
                          <a:solidFill>
                            <a:srgbClr val="FF0000"/>
                          </a:solidFill>
                        </a:rPr>
                        <a:t>OECO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200" b="1" dirty="0">
                          <a:solidFill>
                            <a:schemeClr val="tx1"/>
                          </a:solidFill>
                        </a:rPr>
                        <a:t>40.000,00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200" b="1" dirty="0">
                          <a:solidFill>
                            <a:srgbClr val="FF0000"/>
                          </a:solidFill>
                        </a:rPr>
                        <a:t>46.507,00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2200" b="1" dirty="0">
                          <a:solidFill>
                            <a:schemeClr val="tx1"/>
                          </a:solidFill>
                        </a:rPr>
                        <a:t>73.493,00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200" b="1" dirty="0">
                          <a:solidFill>
                            <a:schemeClr val="accent1"/>
                          </a:solidFill>
                        </a:rPr>
                        <a:t>Transferencia de $10.000 a 1.2 desde 2.4, 5.2 y 5.3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08078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352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2901" y="653903"/>
            <a:ext cx="669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Recomendaciones transversales para la exitosa ejecución del proyecto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1CB8C-4838-4CB7-90F2-B8F5054E1BB4}"/>
              </a:ext>
            </a:extLst>
          </p:cNvPr>
          <p:cNvSpPr txBox="1"/>
          <p:nvPr/>
        </p:nvSpPr>
        <p:spPr>
          <a:xfrm>
            <a:off x="738787" y="2058914"/>
            <a:ext cx="1074874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Priorizar la creación de NIC (Comités Nacionales de Gobernanza Oceánica) como mecanismos de ejecución y coordinación oceánica.</a:t>
            </a:r>
          </a:p>
          <a:p>
            <a:pPr marL="230188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Colaboración entre los organismos coejecutores, en la medida de lo posible, especialmente para lograr los objetivos de los Productos 5.2 y 5.3.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La cofinanciación es vital para lograr los objetivos del CLME+, para la optimización de los productos e impactos, y para la institucionalización del SOMEE y los mecanismos de coordinación.</a:t>
            </a:r>
          </a:p>
        </p:txBody>
      </p:sp>
    </p:spTree>
    <p:extLst>
      <p:ext uri="{BB962C8B-B14F-4D97-AF65-F5344CB8AC3E}">
        <p14:creationId xmlns:p14="http://schemas.microsoft.com/office/powerpoint/2010/main" val="130487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17531388-5DA7-7842-BC81-0140653E65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337" b="2333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51C83D-D79E-0848-A3DC-006E53FDD4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BBD742">
              <a:alpha val="50000"/>
            </a:srgbClr>
          </a:solidFill>
          <a:ln>
            <a:noFill/>
          </a:ln>
        </p:spPr>
        <p:txBody>
          <a:bodyPr/>
          <a:lstStyle/>
          <a:p>
            <a:pPr algn="ctr"/>
            <a:r>
              <a:rPr lang="es-419" sz="3600" dirty="0"/>
              <a:t>Gracias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B69E1257-24F0-4B47-A217-A350B0B8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0863"/>
            <a:ext cx="12192001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 w="50800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6CD703-E997-C449-A852-C3736ADF5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988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5D134D-4455-E040-BE57-94702D480D25}"/>
              </a:ext>
            </a:extLst>
          </p:cNvPr>
          <p:cNvSpPr txBox="1"/>
          <p:nvPr/>
        </p:nvSpPr>
        <p:spPr bwMode="auto">
          <a:xfrm>
            <a:off x="2483201" y="6432788"/>
            <a:ext cx="7179747" cy="238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419" sz="925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Catalizar la ejecución del Programa de Acción Estratégica de los GEM del Caribe y la Plataforma Continental del Norte de Brasil (2015-2020)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095F943A-EC31-BB41-8711-E42AFC98A282}"/>
              </a:ext>
            </a:extLst>
          </p:cNvPr>
          <p:cNvSpPr txBox="1"/>
          <p:nvPr/>
        </p:nvSpPr>
        <p:spPr>
          <a:xfrm>
            <a:off x="7620000" y="477837"/>
            <a:ext cx="4457700" cy="41885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r">
              <a:lnSpc>
                <a:spcPct val="114000"/>
              </a:lnSpc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Segunda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Reunión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Comité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Directivo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del Proyecto CLME+</a:t>
            </a:r>
          </a:p>
        </p:txBody>
      </p:sp>
    </p:spTree>
    <p:extLst>
      <p:ext uri="{BB962C8B-B14F-4D97-AF65-F5344CB8AC3E}">
        <p14:creationId xmlns:p14="http://schemas.microsoft.com/office/powerpoint/2010/main" val="343118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5E8B87-74B5-4204-B079-46F34BF496DB}"/>
              </a:ext>
            </a:extLst>
          </p:cNvPr>
          <p:cNvSpPr txBox="1"/>
          <p:nvPr/>
        </p:nvSpPr>
        <p:spPr>
          <a:xfrm>
            <a:off x="4389965" y="4398161"/>
            <a:ext cx="3395135" cy="11387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1200" b="1" dirty="0"/>
          </a:p>
          <a:p>
            <a:r>
              <a:rPr lang="es-419" sz="2000" b="1" dirty="0"/>
              <a:t>3 Estados Miembros asociados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2" descr="Image result for map of the caribbean">
            <a:extLst>
              <a:ext uri="{FF2B5EF4-FFF2-40B4-BE49-F238E27FC236}">
                <a16:creationId xmlns:a16="http://schemas.microsoft.com/office/drawing/2014/main" xmlns="" id="{04B8D5A3-9528-461B-9BA6-5FE7ADCD3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t="8161" r="5254" b="25595"/>
          <a:stretch/>
        </p:blipFill>
        <p:spPr bwMode="auto">
          <a:xfrm>
            <a:off x="4383352" y="1110045"/>
            <a:ext cx="3345506" cy="19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Introducción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5A4B167-5E57-472C-9502-83978BB1ADF4}"/>
              </a:ext>
            </a:extLst>
          </p:cNvPr>
          <p:cNvSpPr/>
          <p:nvPr/>
        </p:nvSpPr>
        <p:spPr>
          <a:xfrm>
            <a:off x="8871811" y="1295904"/>
            <a:ext cx="2574271" cy="3397209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5B4F26A-E220-42E1-B063-1CE43434A3A2}"/>
              </a:ext>
            </a:extLst>
          </p:cNvPr>
          <p:cNvSpPr/>
          <p:nvPr/>
        </p:nvSpPr>
        <p:spPr>
          <a:xfrm>
            <a:off x="7180991" y="2130448"/>
            <a:ext cx="377698" cy="523087"/>
          </a:xfrm>
          <a:prstGeom prst="ellipse">
            <a:avLst/>
          </a:prstGeom>
          <a:noFill/>
          <a:ln w="285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898AC12-1045-4A4E-9551-46FE2E7E6105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369840" y="1377465"/>
            <a:ext cx="2403945" cy="75298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FCCFF29-2D7C-486A-9D83-75BD093509C2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7369840" y="2653535"/>
            <a:ext cx="1937635" cy="1645833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8460FD-02B9-432D-A5D0-786432BE1AB1}"/>
              </a:ext>
            </a:extLst>
          </p:cNvPr>
          <p:cNvPicPr/>
          <p:nvPr/>
        </p:nvPicPr>
        <p:blipFill rotWithShape="1">
          <a:blip r:embed="rId3" cstate="print">
            <a:extLst/>
          </a:blip>
          <a:srcRect l="20652" t="3793" r="15217" b="25467"/>
          <a:stretch/>
        </p:blipFill>
        <p:spPr bwMode="auto">
          <a:xfrm>
            <a:off x="9238602" y="1731157"/>
            <a:ext cx="2476617" cy="2588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4F2FF5-FDF6-493C-A84E-22789D5780D2}"/>
              </a:ext>
            </a:extLst>
          </p:cNvPr>
          <p:cNvSpPr txBox="1"/>
          <p:nvPr/>
        </p:nvSpPr>
        <p:spPr>
          <a:xfrm>
            <a:off x="4329926" y="3076360"/>
            <a:ext cx="3404838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419" sz="2000" b="1" dirty="0"/>
              <a:t>7 Estados Miembros plenos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4" name="Picture 10" descr="Image result for national flag commonwealth of Grenada">
            <a:extLst>
              <a:ext uri="{FF2B5EF4-FFF2-40B4-BE49-F238E27FC236}">
                <a16:creationId xmlns:a16="http://schemas.microsoft.com/office/drawing/2014/main" xmlns="" id="{3ABAFD76-DD9D-433C-B237-A76A00FB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95" y="3517214"/>
            <a:ext cx="548608" cy="35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age result for national flag commonwealth of St vincent and the Grenadines">
            <a:extLst>
              <a:ext uri="{FF2B5EF4-FFF2-40B4-BE49-F238E27FC236}">
                <a16:creationId xmlns:a16="http://schemas.microsoft.com/office/drawing/2014/main" xmlns="" id="{A2BE3D65-9890-4E54-A9BF-7C3F72564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17" y="3956288"/>
            <a:ext cx="548609" cy="36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Related image">
            <a:extLst>
              <a:ext uri="{FF2B5EF4-FFF2-40B4-BE49-F238E27FC236}">
                <a16:creationId xmlns:a16="http://schemas.microsoft.com/office/drawing/2014/main" xmlns="" id="{88AA3EE0-D23C-440D-95C2-09ADF851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33" y="3956288"/>
            <a:ext cx="548609" cy="34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Image result for national flag commonwealth of Dominica">
            <a:extLst>
              <a:ext uri="{FF2B5EF4-FFF2-40B4-BE49-F238E27FC236}">
                <a16:creationId xmlns:a16="http://schemas.microsoft.com/office/drawing/2014/main" xmlns="" id="{148EA946-C79F-4B7E-873F-23457F09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432750" y="3524960"/>
            <a:ext cx="542393" cy="33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Image result for national flag commonwealth of St. Kitts and Nevis">
            <a:extLst>
              <a:ext uri="{FF2B5EF4-FFF2-40B4-BE49-F238E27FC236}">
                <a16:creationId xmlns:a16="http://schemas.microsoft.com/office/drawing/2014/main" xmlns="" id="{8AB5B2AB-3B0E-480E-8B98-9302CFBE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76" y="3961105"/>
            <a:ext cx="548609" cy="3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flag antigua and barbuda">
            <a:extLst>
              <a:ext uri="{FF2B5EF4-FFF2-40B4-BE49-F238E27FC236}">
                <a16:creationId xmlns:a16="http://schemas.microsoft.com/office/drawing/2014/main" xmlns="" id="{DF86FD55-D83A-4288-9BFD-D8E570E7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74" y="3509736"/>
            <a:ext cx="554420" cy="34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montserrat flag">
            <a:extLst>
              <a:ext uri="{FF2B5EF4-FFF2-40B4-BE49-F238E27FC236}">
                <a16:creationId xmlns:a16="http://schemas.microsoft.com/office/drawing/2014/main" xmlns="" id="{8509CF93-2CE4-409D-AE26-8AEA317C1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56" y="3519076"/>
            <a:ext cx="53767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age result for anguilla flag">
            <a:extLst>
              <a:ext uri="{FF2B5EF4-FFF2-40B4-BE49-F238E27FC236}">
                <a16:creationId xmlns:a16="http://schemas.microsoft.com/office/drawing/2014/main" xmlns="" id="{1894AC69-2CE0-4D90-93A8-9084B416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18" y="5095719"/>
            <a:ext cx="571146" cy="3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Image result for british virgin islands flag">
            <a:extLst>
              <a:ext uri="{FF2B5EF4-FFF2-40B4-BE49-F238E27FC236}">
                <a16:creationId xmlns:a16="http://schemas.microsoft.com/office/drawing/2014/main" xmlns="" id="{E7FD1F67-CDAD-4862-A093-96A141377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6687"/>
          <a:stretch/>
        </p:blipFill>
        <p:spPr bwMode="auto">
          <a:xfrm>
            <a:off x="6206079" y="5095719"/>
            <a:ext cx="566216" cy="37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Related image">
            <a:extLst>
              <a:ext uri="{FF2B5EF4-FFF2-40B4-BE49-F238E27FC236}">
                <a16:creationId xmlns:a16="http://schemas.microsoft.com/office/drawing/2014/main" xmlns="" id="{1C103AEF-E63B-45DC-B9B1-D14B8952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18" y="5109580"/>
            <a:ext cx="556432" cy="37095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EB28018-F50D-48CE-9134-13A0AD4C610E}"/>
              </a:ext>
            </a:extLst>
          </p:cNvPr>
          <p:cNvSpPr txBox="1"/>
          <p:nvPr/>
        </p:nvSpPr>
        <p:spPr>
          <a:xfrm>
            <a:off x="9058118" y="4730796"/>
            <a:ext cx="2739678" cy="1338828"/>
          </a:xfrm>
          <a:prstGeom prst="rect">
            <a:avLst/>
          </a:prstGeom>
          <a:noFill/>
          <a:ln w="28575">
            <a:solidFill>
              <a:srgbClr val="98CC44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419" b="1" dirty="0"/>
              <a:t>Revisión del Tratado de Basseterre, Establecimiento de la </a:t>
            </a:r>
            <a:r>
              <a:rPr lang="es-419" b="1" dirty="0" smtClean="0"/>
              <a:t>unión económica OECS </a:t>
            </a:r>
            <a:r>
              <a:rPr lang="es-419" b="1" dirty="0" smtClean="0"/>
              <a:t>en </a:t>
            </a:r>
            <a:r>
              <a:rPr lang="es-419" b="1" dirty="0"/>
              <a:t>2010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386F2D7-1075-434D-ACDB-2193C29E9BB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125" b="3429"/>
          <a:stretch/>
        </p:blipFill>
        <p:spPr>
          <a:xfrm>
            <a:off x="7808426" y="4218316"/>
            <a:ext cx="1155268" cy="14465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F2AB3A0-309D-40CB-AE66-55C2D9B9C96C}"/>
              </a:ext>
            </a:extLst>
          </p:cNvPr>
          <p:cNvSpPr txBox="1"/>
          <p:nvPr/>
        </p:nvSpPr>
        <p:spPr>
          <a:xfrm>
            <a:off x="490506" y="1122157"/>
            <a:ext cx="3677638" cy="3816429"/>
          </a:xfrm>
          <a:prstGeom prst="rect">
            <a:avLst/>
          </a:prstGeom>
          <a:noFill/>
          <a:ln w="28575">
            <a:solidFill>
              <a:srgbClr val="98CC44"/>
            </a:solidFill>
          </a:ln>
        </p:spPr>
        <p:txBody>
          <a:bodyPr wrap="square" rtlCol="0">
            <a:spAutoFit/>
          </a:bodyPr>
          <a:lstStyle/>
          <a:p>
            <a:r>
              <a:rPr lang="es-419" sz="2200" b="1" dirty="0"/>
              <a:t>Una organización intergubernamental dedicada a lograr los objetivos 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1" dirty="0">
                <a:solidFill>
                  <a:srgbClr val="0070C0"/>
                </a:solidFill>
              </a:rPr>
              <a:t>Armonización e integración económica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1" dirty="0">
                <a:solidFill>
                  <a:srgbClr val="0070C0"/>
                </a:solidFill>
              </a:rPr>
              <a:t>Protección de los derechos humanos y jurídicos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b="1" dirty="0">
                <a:solidFill>
                  <a:srgbClr val="0070C0"/>
                </a:solidFill>
              </a:rPr>
              <a:t>Fomento de la buena gobernanza entre los países y dependencias del Caribe Oriental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111F7A-573A-43E4-8F05-D03A3ADC9731}"/>
              </a:ext>
            </a:extLst>
          </p:cNvPr>
          <p:cNvSpPr txBox="1"/>
          <p:nvPr/>
        </p:nvSpPr>
        <p:spPr>
          <a:xfrm>
            <a:off x="9852506" y="2567587"/>
            <a:ext cx="631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E3D271E-82C7-47F7-B3B4-28365F242503}"/>
              </a:ext>
            </a:extLst>
          </p:cNvPr>
          <p:cNvSpPr txBox="1"/>
          <p:nvPr/>
        </p:nvSpPr>
        <p:spPr>
          <a:xfrm>
            <a:off x="11338231" y="3855040"/>
            <a:ext cx="631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0997" y="1421201"/>
            <a:ext cx="11232853" cy="4426013"/>
          </a:xfrm>
        </p:spPr>
        <p:txBody>
          <a:bodyPr numCol="1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419" sz="2800" dirty="0">
                <a:solidFill>
                  <a:srgbClr val="0070C0"/>
                </a:solidFill>
              </a:rPr>
              <a:t>Componente 1, </a:t>
            </a:r>
            <a:r>
              <a:rPr lang="es-419" sz="2800" dirty="0">
                <a:solidFill>
                  <a:srgbClr val="FF0000"/>
                </a:solidFill>
              </a:rPr>
              <a:t>Productos</a:t>
            </a:r>
            <a:r>
              <a:rPr lang="es-419" sz="2800" dirty="0"/>
              <a:t>: </a:t>
            </a:r>
          </a:p>
          <a:p>
            <a:pPr marL="228600">
              <a:lnSpc>
                <a:spcPct val="100000"/>
              </a:lnSpc>
              <a:spcAft>
                <a:spcPts val="1200"/>
              </a:spcAft>
            </a:pPr>
            <a:r>
              <a:rPr lang="es-419" sz="2800" dirty="0">
                <a:solidFill>
                  <a:srgbClr val="FF0000"/>
                </a:solidFill>
              </a:rPr>
              <a:t>1.1</a:t>
            </a:r>
            <a:r>
              <a:rPr lang="es-419" sz="2800" dirty="0"/>
              <a:t> Decisiones acerca de los arreglos de coordinación y cooperación y los mandatos institucionales coincidentes con las estrategias del PAE 1 (medio ambiente), 2 (pesca) y 3 (coordinación intersectorial de políticas)</a:t>
            </a:r>
          </a:p>
          <a:p>
            <a:pPr marL="228600">
              <a:lnSpc>
                <a:spcPct val="100000"/>
              </a:lnSpc>
              <a:spcAft>
                <a:spcPts val="1200"/>
              </a:spcAft>
            </a:pPr>
            <a:r>
              <a:rPr lang="es-419" sz="2800" dirty="0">
                <a:solidFill>
                  <a:srgbClr val="FF0000"/>
                </a:solidFill>
              </a:rPr>
              <a:t>1.2</a:t>
            </a:r>
            <a:r>
              <a:rPr lang="es-419" sz="2800" dirty="0"/>
              <a:t> Mecanismos de Coordinación Intersectorial (NIC) (incluidas las interfaces ciencia-políticas) en funcionamiento</a:t>
            </a:r>
          </a:p>
          <a:p>
            <a:pPr marL="228600">
              <a:lnSpc>
                <a:spcPct val="100000"/>
              </a:lnSpc>
              <a:spcAft>
                <a:spcPts val="0"/>
              </a:spcAft>
            </a:pPr>
            <a:r>
              <a:rPr lang="es-419" sz="2800" dirty="0">
                <a:solidFill>
                  <a:srgbClr val="FF0000"/>
                </a:solidFill>
              </a:rPr>
              <a:t>1.4</a:t>
            </a:r>
            <a:r>
              <a:rPr lang="es-419" sz="2800" dirty="0"/>
              <a:t> Arreglos de manejo, acceso e intercambio de datos que apoyan el manejo adaptativo y la ejecución del Proyecto CLME</a:t>
            </a:r>
            <a:r>
              <a:rPr lang="es-419" sz="2800" baseline="30000" dirty="0"/>
              <a:t>+</a:t>
            </a:r>
            <a:r>
              <a:rPr lang="es-419" sz="2800" dirty="0"/>
              <a:t> y del PAE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97FBB1-AEA2-4DF7-BAB3-A421D55E2D58}"/>
              </a:ext>
            </a:extLst>
          </p:cNvPr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123487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20997" y="1478351"/>
            <a:ext cx="11137603" cy="4426013"/>
          </a:xfrm>
        </p:spPr>
        <p:txBody>
          <a:bodyPr numCol="1"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419" sz="2800" dirty="0">
                <a:solidFill>
                  <a:srgbClr val="0070C0"/>
                </a:solidFill>
              </a:rPr>
              <a:t>Componentes 2 y 5, </a:t>
            </a:r>
            <a:r>
              <a:rPr lang="es-419" sz="2800" dirty="0">
                <a:solidFill>
                  <a:srgbClr val="FF0000"/>
                </a:solidFill>
              </a:rPr>
              <a:t>Productos</a:t>
            </a:r>
            <a:r>
              <a:rPr lang="es-419" sz="2800" dirty="0"/>
              <a:t>: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dirty="0"/>
          </a:p>
          <a:p>
            <a:pPr marL="171450" algn="just">
              <a:lnSpc>
                <a:spcPct val="100000"/>
              </a:lnSpc>
              <a:spcAft>
                <a:spcPts val="1200"/>
              </a:spcAft>
            </a:pPr>
            <a:r>
              <a:rPr lang="es-419" sz="2800" dirty="0">
                <a:solidFill>
                  <a:srgbClr val="FF0000"/>
                </a:solidFill>
              </a:rPr>
              <a:t>2.4</a:t>
            </a:r>
            <a:r>
              <a:rPr lang="es-419" sz="2800" dirty="0"/>
              <a:t> Estrategia de Comunicación general del CLME</a:t>
            </a:r>
            <a:r>
              <a:rPr lang="es-419" sz="2800" baseline="30000" dirty="0"/>
              <a:t>+</a:t>
            </a:r>
            <a:r>
              <a:rPr lang="es-419" sz="2800" dirty="0"/>
              <a:t> </a:t>
            </a:r>
          </a:p>
          <a:p>
            <a:pPr marL="171450" algn="just">
              <a:lnSpc>
                <a:spcPct val="100000"/>
              </a:lnSpc>
              <a:spcAft>
                <a:spcPts val="1200"/>
              </a:spcAft>
            </a:pPr>
            <a:r>
              <a:rPr lang="es-419" sz="2800" dirty="0">
                <a:solidFill>
                  <a:srgbClr val="FF0000"/>
                </a:solidFill>
              </a:rPr>
              <a:t>5.2</a:t>
            </a:r>
            <a:r>
              <a:rPr lang="es-419" sz="2800" dirty="0"/>
              <a:t> </a:t>
            </a:r>
            <a:r>
              <a:rPr lang="es-419" sz="2800" b="1" i="1" dirty="0"/>
              <a:t>Mecanismo de MyE</a:t>
            </a:r>
            <a:r>
              <a:rPr lang="es-419" sz="2800" i="1" dirty="0"/>
              <a:t> del estado de los ecosistemas del CLME+ y de la ejecución del PAE</a:t>
            </a:r>
          </a:p>
          <a:p>
            <a:pPr marL="171450" algn="just">
              <a:lnSpc>
                <a:spcPct val="100000"/>
              </a:lnSpc>
              <a:spcAft>
                <a:spcPts val="0"/>
              </a:spcAft>
            </a:pPr>
            <a:r>
              <a:rPr lang="es-419" sz="2800" i="1" dirty="0">
                <a:solidFill>
                  <a:srgbClr val="FF0000"/>
                </a:solidFill>
              </a:rPr>
              <a:t>5.3</a:t>
            </a:r>
            <a:r>
              <a:rPr lang="es-419" sz="2800" i="1" dirty="0"/>
              <a:t> Comunicación, hermanamiento y actividades de intercambio de conocimientos </a:t>
            </a:r>
            <a:r>
              <a:rPr lang="es-419" sz="2800" dirty="0"/>
              <a:t>orientadas a la Asociación del CLME+ y a la Comunidad de prácticas (COP) global de los GEM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B8735A-15BD-4839-AC48-F34D1252DB36}"/>
              </a:ext>
            </a:extLst>
          </p:cNvPr>
          <p:cNvSpPr txBox="1"/>
          <p:nvPr/>
        </p:nvSpPr>
        <p:spPr>
          <a:xfrm>
            <a:off x="8493163" y="610902"/>
            <a:ext cx="235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2683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571499" y="990719"/>
            <a:ext cx="11325226" cy="451662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419" b="1" dirty="0"/>
              <a:t>Estado de la ejecución técnica: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800" b="1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2800" b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s-419" b="1" dirty="0"/>
              <a:t>Estado de los gastos financieros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78802"/>
              </p:ext>
            </p:extLst>
          </p:nvPr>
        </p:nvGraphicFramePr>
        <p:xfrm>
          <a:off x="581026" y="1581317"/>
          <a:ext cx="1103947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3488">
                <a:tc>
                  <a:txBody>
                    <a:bodyPr/>
                    <a:lstStyle/>
                    <a:p>
                      <a:r>
                        <a:rPr lang="es-419" sz="2000" b="1" dirty="0"/>
                        <a:t>Según lo programado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2000" b="1" dirty="0"/>
                        <a:t>Demoras moderadas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2000" b="1" dirty="0"/>
                        <a:t>Grandes demoras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488">
                <a:tc>
                  <a:txBody>
                    <a:bodyPr/>
                    <a:lstStyle/>
                    <a:p>
                      <a:r>
                        <a:rPr lang="es-419" sz="2000" b="1" dirty="0"/>
                        <a:t>1 de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/>
                        <a:t>4 de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/>
                        <a:t>1 de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3488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800" b="1" dirty="0">
                          <a:solidFill>
                            <a:schemeClr val="accent1"/>
                          </a:solidFill>
                        </a:rPr>
                        <a:t>*** MODERADAS EN GENERAL ***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780653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532290"/>
              </p:ext>
            </p:extLst>
          </p:nvPr>
        </p:nvGraphicFramePr>
        <p:xfrm>
          <a:off x="581025" y="3731013"/>
          <a:ext cx="1103947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sz="2000" b="1" dirty="0"/>
                        <a:t>Según lo programado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2000" b="1" dirty="0"/>
                        <a:t>Demoras moderadas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419" sz="2000" b="1" dirty="0"/>
                        <a:t>Grandes demoras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/>
                        <a:t>4 de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/>
                        <a:t>1 de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 dirty="0"/>
                        <a:t>1 de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800" b="1" dirty="0">
                          <a:solidFill>
                            <a:schemeClr val="accent1"/>
                          </a:solidFill>
                        </a:rPr>
                        <a:t>*** EN GENERAL SEGÚN LO PROGRAMADO ***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5483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6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80402"/>
              </p:ext>
            </p:extLst>
          </p:nvPr>
        </p:nvGraphicFramePr>
        <p:xfrm>
          <a:off x="792126" y="1701211"/>
          <a:ext cx="10670531" cy="37976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71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32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Categoría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Finalizado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6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Según lo programado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400" b="1" dirty="0"/>
                        <a:t>1 de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65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Bajo riesgo de no terminar a tiempo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de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65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terminar a tiempo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4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de 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019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2000" dirty="0">
                          <a:solidFill>
                            <a:srgbClr val="FF0000"/>
                          </a:solidFill>
                        </a:rPr>
                        <a:t>Alto riesgo de no lograr el objetivo </a:t>
                      </a:r>
                    </a:p>
                  </a:txBody>
                  <a:tcPr marL="68580" marR="68580" marT="0" marB="0">
                    <a:solidFill>
                      <a:srgbClr val="BBD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100" dirty="0"/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29301" y="579482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/>
              <a:t>Balance de la ejecución del proyecto</a:t>
            </a:r>
          </a:p>
        </p:txBody>
      </p:sp>
    </p:spTree>
    <p:extLst>
      <p:ext uri="{BB962C8B-B14F-4D97-AF65-F5344CB8AC3E}">
        <p14:creationId xmlns:p14="http://schemas.microsoft.com/office/powerpoint/2010/main" val="339355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413063"/>
            <a:ext cx="113156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1200"/>
              </a:spcAft>
            </a:pPr>
            <a:r>
              <a:rPr lang="es-419" sz="2400" b="1" dirty="0">
                <a:solidFill>
                  <a:srgbClr val="FF0000"/>
                </a:solidFill>
              </a:rPr>
              <a:t>OP1.1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/>
              <a:t>Establecimiento del </a:t>
            </a:r>
            <a:r>
              <a:rPr lang="es-419" sz="2400" b="1" dirty="0">
                <a:solidFill>
                  <a:schemeClr val="accent1"/>
                </a:solidFill>
              </a:rPr>
              <a:t>Equipo de Gobernanza Oceánica (OGT) de la OECO [Regional]</a:t>
            </a:r>
            <a:r>
              <a:rPr lang="es-419" sz="2400" b="1" dirty="0"/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solidFill>
                  <a:schemeClr val="accent1"/>
                </a:solidFill>
              </a:rPr>
              <a:t>Revisión de los Términos de Referencia del OGT con mejores vínculos verticales, adoptados </a:t>
            </a:r>
            <a:r>
              <a:rPr lang="es-419" sz="2400" b="1" dirty="0"/>
              <a:t>por el Consejo de Ministros de Sostenibilidad Ambiental (COMES) de la OECO;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b="1" dirty="0">
                <a:solidFill>
                  <a:schemeClr val="accent1"/>
                </a:solidFill>
              </a:rPr>
              <a:t>El Proyecto Regional del Paisaje Oceánico del Caribe (CROP), (2017–2021)</a:t>
            </a:r>
            <a:r>
              <a:rPr lang="es-419" sz="2400" b="1" dirty="0"/>
              <a:t>, </a:t>
            </a:r>
            <a:r>
              <a:rPr lang="es-419" sz="2400" b="1" u="sng" dirty="0">
                <a:solidFill>
                  <a:schemeClr val="accent1"/>
                </a:solidFill>
              </a:rPr>
              <a:t>apoya</a:t>
            </a:r>
            <a:r>
              <a:rPr lang="es-419" sz="2400" b="1" dirty="0"/>
              <a:t>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b="1" dirty="0"/>
              <a:t>La alineación de la Política Oceánica Regional del Caribe Oriental de la OECO (ECROP) con la Agenda 2030 para el Desarrollo Sostenible y los MEA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2400" b="1" dirty="0"/>
              <a:t>La alineación de las Estrategias/Políticas Oceánicas Nacionales con la ECROP.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</p:spTree>
    <p:extLst>
      <p:ext uri="{BB962C8B-B14F-4D97-AF65-F5344CB8AC3E}">
        <p14:creationId xmlns:p14="http://schemas.microsoft.com/office/powerpoint/2010/main" val="427373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376644"/>
            <a:ext cx="1131569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>
              <a:spcAft>
                <a:spcPts val="600"/>
              </a:spcAft>
            </a:pPr>
            <a:r>
              <a:rPr lang="es-419" sz="2800" b="1" dirty="0">
                <a:solidFill>
                  <a:srgbClr val="FF0000"/>
                </a:solidFill>
              </a:rPr>
              <a:t>OP1.1</a:t>
            </a:r>
          </a:p>
          <a:p>
            <a:pPr>
              <a:spcAft>
                <a:spcPts val="1200"/>
              </a:spcAft>
            </a:pPr>
            <a:r>
              <a:rPr lang="es-419" sz="2800" b="1" dirty="0"/>
              <a:t>El 29 de noviembre de 2017, </a:t>
            </a:r>
            <a:r>
              <a:rPr lang="es-419" sz="2800" b="1" dirty="0">
                <a:solidFill>
                  <a:schemeClr val="accent1"/>
                </a:solidFill>
              </a:rPr>
              <a:t>el Consejo de Ministros de Agricultura y Pesca (COMAF 5) de la OECO</a:t>
            </a:r>
            <a:r>
              <a:rPr lang="es-419" sz="2800" b="1" dirty="0"/>
              <a:t>, </a:t>
            </a:r>
            <a:r>
              <a:rPr lang="es-419" sz="2800" b="1" i="1" dirty="0"/>
              <a:t>entre otras acciones</a:t>
            </a:r>
            <a:r>
              <a:rPr lang="es-419" sz="2800" b="1" i="1" dirty="0">
                <a:solidFill>
                  <a:schemeClr val="accent1"/>
                </a:solidFill>
              </a:rPr>
              <a:t>:</a:t>
            </a:r>
            <a:r>
              <a:rPr lang="es-419" sz="2800" b="1" dirty="0">
                <a:solidFill>
                  <a:schemeClr val="accent1"/>
                </a:solidFill>
              </a:rPr>
              <a:t> </a:t>
            </a:r>
          </a:p>
          <a:p>
            <a:pPr marL="460375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rgbClr val="0070C0"/>
                </a:solidFill>
              </a:rPr>
              <a:t>Reafirmó el apoyo al PAE del CLME+ y al Proyecto CLME+</a:t>
            </a:r>
          </a:p>
          <a:p>
            <a:pPr marL="460375" indent="-2301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rgbClr val="0070C0"/>
                </a:solidFill>
              </a:rPr>
              <a:t>Apoyó y endosó el trabajo del Mecanismo Interino de Coordinación </a:t>
            </a:r>
          </a:p>
          <a:p>
            <a:pPr marL="460375" indent="-230188">
              <a:buFont typeface="Arial" panose="020B0604020202020204" pitchFamily="34" charset="0"/>
              <a:buChar char="•"/>
            </a:pPr>
            <a:r>
              <a:rPr lang="es-419" sz="2800" b="1" dirty="0">
                <a:solidFill>
                  <a:srgbClr val="0070C0"/>
                </a:solidFill>
              </a:rPr>
              <a:t>Endosó el concepto y esquema preliminar del informe SOMEE y el rol de la Comisión en su desarrollo e institucionalización.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12756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</p:spTree>
    <p:extLst>
      <p:ext uri="{BB962C8B-B14F-4D97-AF65-F5344CB8AC3E}">
        <p14:creationId xmlns:p14="http://schemas.microsoft.com/office/powerpoint/2010/main" val="239868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749" y="1726364"/>
            <a:ext cx="11241716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spcAft>
                <a:spcPts val="600"/>
              </a:spcAft>
            </a:pPr>
            <a:r>
              <a:rPr lang="es-419" sz="2600" b="1" dirty="0">
                <a:solidFill>
                  <a:srgbClr val="FF0000"/>
                </a:solidFill>
              </a:rPr>
              <a:t>OP1.2</a:t>
            </a:r>
          </a:p>
          <a:p>
            <a:pPr marL="4603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El COMES recomendó la creación de NIC/Comités Nacionales de Gobernanza Oceánica (NOGC), basado en el Modelo/borrador del Memorando de Gabinete con Términos de Referencia</a:t>
            </a:r>
            <a:r>
              <a:rPr lang="es-419" sz="2600" b="1" dirty="0"/>
              <a:t>, el 27 de abril de 2017;</a:t>
            </a:r>
          </a:p>
          <a:p>
            <a:pPr marL="4603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El CROP apoyará la creación de NOGC </a:t>
            </a:r>
            <a:r>
              <a:rPr lang="es-419" sz="2600" b="1" dirty="0"/>
              <a:t>en cinco Estados Miembros; </a:t>
            </a:r>
          </a:p>
          <a:p>
            <a:pPr marL="460375" indent="-231775">
              <a:buFont typeface="Arial" panose="020B0604020202020204" pitchFamily="34" charset="0"/>
              <a:buChar char="•"/>
            </a:pPr>
            <a:r>
              <a:rPr lang="es-419" sz="2600" b="1" dirty="0">
                <a:solidFill>
                  <a:schemeClr val="accent1"/>
                </a:solidFill>
              </a:rPr>
              <a:t>Se han iniciado actividades para promover la creación de NOGC</a:t>
            </a:r>
            <a:r>
              <a:rPr lang="es-419" sz="26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2158" y="661204"/>
            <a:ext cx="447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 </a:t>
            </a:r>
            <a:r>
              <a:rPr lang="es-419" sz="3200" b="1" dirty="0"/>
              <a:t>Logros hasta la fecha</a:t>
            </a:r>
          </a:p>
        </p:txBody>
      </p:sp>
    </p:spTree>
    <p:extLst>
      <p:ext uri="{BB962C8B-B14F-4D97-AF65-F5344CB8AC3E}">
        <p14:creationId xmlns:p14="http://schemas.microsoft.com/office/powerpoint/2010/main" val="276637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21048</TotalTime>
  <Words>1106</Words>
  <Application>Microsoft Office PowerPoint</Application>
  <PresentationFormat>Widescreen</PresentationFormat>
  <Paragraphs>132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MS PGothic</vt:lpstr>
      <vt:lpstr>Arial</vt:lpstr>
      <vt:lpstr>ArialUnicodeMS</vt:lpstr>
      <vt:lpstr>Avenir Book</vt:lpstr>
      <vt:lpstr>Avenir Heavy</vt:lpstr>
      <vt:lpstr>Avenir Heavy Oblique</vt:lpstr>
      <vt:lpstr>Avenir Medium</vt:lpstr>
      <vt:lpstr>Calibri</vt:lpstr>
      <vt:lpstr>LucidaGrande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Soporte Operadora Ming</dc:creator>
  <cp:lastModifiedBy>OFM CLME plus</cp:lastModifiedBy>
  <cp:revision>175</cp:revision>
  <dcterms:created xsi:type="dcterms:W3CDTF">2018-04-13T23:50:15Z</dcterms:created>
  <dcterms:modified xsi:type="dcterms:W3CDTF">2018-06-18T21:11:01Z</dcterms:modified>
</cp:coreProperties>
</file>