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9" r:id="rId3"/>
    <p:sldId id="270" r:id="rId4"/>
    <p:sldId id="285" r:id="rId5"/>
    <p:sldId id="268" r:id="rId6"/>
    <p:sldId id="273" r:id="rId7"/>
    <p:sldId id="272" r:id="rId8"/>
    <p:sldId id="278" r:id="rId9"/>
    <p:sldId id="279" r:id="rId10"/>
    <p:sldId id="282" r:id="rId11"/>
    <p:sldId id="283" r:id="rId12"/>
    <p:sldId id="284" r:id="rId13"/>
    <p:sldId id="258" r:id="rId14"/>
    <p:sldId id="264" r:id="rId15"/>
    <p:sldId id="265" r:id="rId16"/>
    <p:sldId id="274" r:id="rId17"/>
    <p:sldId id="277" r:id="rId18"/>
    <p:sldId id="26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64"/>
  </p:normalViewPr>
  <p:slideViewPr>
    <p:cSldViewPr snapToGrid="0" snapToObjects="1">
      <p:cViewPr varScale="1">
        <p:scale>
          <a:sx n="77" d="100"/>
          <a:sy n="77" d="100"/>
        </p:scale>
        <p:origin x="46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05DF98-6B73-44D3-8B31-3C45C48045D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E225A155-263F-44C6-851F-5632133597A3}">
      <dgm:prSet phldrT="[Text]" custT="1"/>
      <dgm:spPr/>
      <dgm:t>
        <a:bodyPr/>
        <a:lstStyle/>
        <a:p>
          <a:r>
            <a:rPr lang="es-419" sz="2500" dirty="0"/>
            <a:t>Inicio del proyecto</a:t>
          </a:r>
        </a:p>
      </dgm:t>
    </dgm:pt>
    <dgm:pt modelId="{C030D5EC-45D5-4D43-BEAD-A334AAB5EDE6}" type="parTrans" cxnId="{FE1A37E9-C9D2-4257-9AD5-4979DBD320F0}">
      <dgm:prSet/>
      <dgm:spPr/>
      <dgm:t>
        <a:bodyPr/>
        <a:lstStyle/>
        <a:p>
          <a:endParaRPr lang="en-US"/>
        </a:p>
      </dgm:t>
    </dgm:pt>
    <dgm:pt modelId="{48DB31F8-EE29-4C7A-AC78-34C1167D05CC}" type="sibTrans" cxnId="{FE1A37E9-C9D2-4257-9AD5-4979DBD320F0}">
      <dgm:prSet/>
      <dgm:spPr/>
      <dgm:t>
        <a:bodyPr/>
        <a:lstStyle/>
        <a:p>
          <a:endParaRPr lang="en-US"/>
        </a:p>
      </dgm:t>
    </dgm:pt>
    <dgm:pt modelId="{6E82717A-FB90-49DE-8EDA-C6DC69C742DF}">
      <dgm:prSet phldrT="[Text]" custT="1"/>
      <dgm:spPr/>
      <dgm:t>
        <a:bodyPr/>
        <a:lstStyle/>
        <a:p>
          <a:r>
            <a:rPr lang="es-419" sz="2000" dirty="0"/>
            <a:t>Final de cierre administrativo para los ACE</a:t>
          </a:r>
        </a:p>
        <a:p>
          <a:r>
            <a:rPr lang="es-419" sz="2000" dirty="0"/>
            <a:t>y final de las actividades técnicas de la UCP</a:t>
          </a:r>
        </a:p>
      </dgm:t>
    </dgm:pt>
    <dgm:pt modelId="{9389261C-217E-403D-A221-595044DE39E4}" type="parTrans" cxnId="{799FA7A8-E959-4BAD-BB45-7068B69E0F17}">
      <dgm:prSet/>
      <dgm:spPr/>
      <dgm:t>
        <a:bodyPr/>
        <a:lstStyle/>
        <a:p>
          <a:endParaRPr lang="en-US"/>
        </a:p>
      </dgm:t>
    </dgm:pt>
    <dgm:pt modelId="{980DB8DB-0DD3-4823-B3DA-C0E929C7BB23}" type="sibTrans" cxnId="{799FA7A8-E959-4BAD-BB45-7068B69E0F17}">
      <dgm:prSet/>
      <dgm:spPr/>
      <dgm:t>
        <a:bodyPr/>
        <a:lstStyle/>
        <a:p>
          <a:endParaRPr lang="en-US"/>
        </a:p>
      </dgm:t>
    </dgm:pt>
    <dgm:pt modelId="{18DC8138-786B-46D8-A52B-34745E428F8F}">
      <dgm:prSet phldrT="[Text]" custT="1"/>
      <dgm:spPr/>
      <dgm:t>
        <a:bodyPr/>
        <a:lstStyle/>
        <a:p>
          <a:r>
            <a:rPr lang="es-419" sz="2000" dirty="0"/>
            <a:t>Cierre administrativo del Proyecto CLME+</a:t>
          </a:r>
        </a:p>
        <a:p>
          <a:r>
            <a:rPr lang="es-419" sz="2000" baseline="0" dirty="0"/>
            <a:t>y Cierre </a:t>
          </a:r>
        </a:p>
        <a:p>
          <a:r>
            <a:rPr lang="es-419" sz="2000" baseline="0" dirty="0"/>
            <a:t>del Proyecto</a:t>
          </a:r>
        </a:p>
      </dgm:t>
    </dgm:pt>
    <dgm:pt modelId="{1D258843-29B2-4EAF-9E82-202A4D9067E4}" type="parTrans" cxnId="{E11D79AD-BE20-46E4-A993-1AF76E4B8E92}">
      <dgm:prSet/>
      <dgm:spPr/>
      <dgm:t>
        <a:bodyPr/>
        <a:lstStyle/>
        <a:p>
          <a:endParaRPr lang="en-US"/>
        </a:p>
      </dgm:t>
    </dgm:pt>
    <dgm:pt modelId="{8A316591-97CA-4588-A88F-28B5500140A5}" type="sibTrans" cxnId="{E11D79AD-BE20-46E4-A993-1AF76E4B8E92}">
      <dgm:prSet/>
      <dgm:spPr/>
      <dgm:t>
        <a:bodyPr/>
        <a:lstStyle/>
        <a:p>
          <a:endParaRPr lang="en-US"/>
        </a:p>
      </dgm:t>
    </dgm:pt>
    <dgm:pt modelId="{0D096644-068C-4676-8B0A-AB5798BE9A5D}">
      <dgm:prSet phldrT="[Text]"/>
      <dgm:spPr/>
      <dgm:t>
        <a:bodyPr/>
        <a:lstStyle/>
        <a:p>
          <a:r>
            <a:rPr lang="es-419" dirty="0"/>
            <a:t>Final de las actividades para la mayoría de los ACE</a:t>
          </a:r>
        </a:p>
      </dgm:t>
    </dgm:pt>
    <dgm:pt modelId="{15521BBA-5E0E-459A-B62C-0A87B571C3D1}" type="parTrans" cxnId="{194944ED-F58E-4368-B61B-8BA05FE4A53D}">
      <dgm:prSet/>
      <dgm:spPr/>
      <dgm:t>
        <a:bodyPr/>
        <a:lstStyle/>
        <a:p>
          <a:endParaRPr lang="en-US"/>
        </a:p>
      </dgm:t>
    </dgm:pt>
    <dgm:pt modelId="{1A427654-ACFE-454C-B8DD-3A2E0114D429}" type="sibTrans" cxnId="{194944ED-F58E-4368-B61B-8BA05FE4A53D}">
      <dgm:prSet/>
      <dgm:spPr/>
      <dgm:t>
        <a:bodyPr/>
        <a:lstStyle/>
        <a:p>
          <a:endParaRPr lang="en-US"/>
        </a:p>
      </dgm:t>
    </dgm:pt>
    <dgm:pt modelId="{3D670C33-8504-436B-B8DD-6DAEF22EDDDD}" type="pres">
      <dgm:prSet presAssocID="{6505DF98-6B73-44D3-8B31-3C45C48045D6}" presName="CompostProcess" presStyleCnt="0">
        <dgm:presLayoutVars>
          <dgm:dir/>
          <dgm:resizeHandles val="exact"/>
        </dgm:presLayoutVars>
      </dgm:prSet>
      <dgm:spPr/>
    </dgm:pt>
    <dgm:pt modelId="{A9E27AE5-03FA-4E37-968E-C27851C0556C}" type="pres">
      <dgm:prSet presAssocID="{6505DF98-6B73-44D3-8B31-3C45C48045D6}" presName="arrow" presStyleLbl="bgShp" presStyleIdx="0" presStyleCnt="1" custLinFactNeighborX="298"/>
      <dgm:spPr/>
    </dgm:pt>
    <dgm:pt modelId="{25519C20-472F-45B2-87E3-3A5FA49E9EF0}" type="pres">
      <dgm:prSet presAssocID="{6505DF98-6B73-44D3-8B31-3C45C48045D6}" presName="linearProcess" presStyleCnt="0"/>
      <dgm:spPr/>
    </dgm:pt>
    <dgm:pt modelId="{9BC8195D-BA0D-4855-9946-5686B346A01B}" type="pres">
      <dgm:prSet presAssocID="{E225A155-263F-44C6-851F-5632133597A3}" presName="textNode" presStyleLbl="node1" presStyleIdx="0" presStyleCnt="4" custLinFactNeighborX="-1569" custLinFactNeighborY="132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7AA5828-DF86-4EAE-8CD6-1C6599F731E7}" type="pres">
      <dgm:prSet presAssocID="{48DB31F8-EE29-4C7A-AC78-34C1167D05CC}" presName="sibTrans" presStyleCnt="0"/>
      <dgm:spPr/>
    </dgm:pt>
    <dgm:pt modelId="{75A3ADA2-E369-4930-B69E-E6574F8840F8}" type="pres">
      <dgm:prSet presAssocID="{0D096644-068C-4676-8B0A-AB5798BE9A5D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009BAE0-7DA4-4403-8BEE-D0740A96B150}" type="pres">
      <dgm:prSet presAssocID="{1A427654-ACFE-454C-B8DD-3A2E0114D429}" presName="sibTrans" presStyleCnt="0"/>
      <dgm:spPr/>
    </dgm:pt>
    <dgm:pt modelId="{68FDAA99-DF71-4F38-A762-ABB3F7D46DC8}" type="pres">
      <dgm:prSet presAssocID="{6E82717A-FB90-49DE-8EDA-C6DC69C742DF}" presName="textNode" presStyleLbl="node1" presStyleIdx="2" presStyleCnt="4" custScaleX="10195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C8DC05D-AFEA-449E-AA89-1C0D2E4B02FB}" type="pres">
      <dgm:prSet presAssocID="{980DB8DB-0DD3-4823-B3DA-C0E929C7BB23}" presName="sibTrans" presStyleCnt="0"/>
      <dgm:spPr/>
    </dgm:pt>
    <dgm:pt modelId="{0965D83E-036F-433E-8E01-4F17B2CCD950}" type="pres">
      <dgm:prSet presAssocID="{18DC8138-786B-46D8-A52B-34745E428F8F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FE1A37E9-C9D2-4257-9AD5-4979DBD320F0}" srcId="{6505DF98-6B73-44D3-8B31-3C45C48045D6}" destId="{E225A155-263F-44C6-851F-5632133597A3}" srcOrd="0" destOrd="0" parTransId="{C030D5EC-45D5-4D43-BEAD-A334AAB5EDE6}" sibTransId="{48DB31F8-EE29-4C7A-AC78-34C1167D05CC}"/>
    <dgm:cxn modelId="{77041B60-0C78-4548-B41B-270C5F72BA7B}" type="presOf" srcId="{6505DF98-6B73-44D3-8B31-3C45C48045D6}" destId="{3D670C33-8504-436B-B8DD-6DAEF22EDDDD}" srcOrd="0" destOrd="0" presId="urn:microsoft.com/office/officeart/2005/8/layout/hProcess9"/>
    <dgm:cxn modelId="{E11D79AD-BE20-46E4-A993-1AF76E4B8E92}" srcId="{6505DF98-6B73-44D3-8B31-3C45C48045D6}" destId="{18DC8138-786B-46D8-A52B-34745E428F8F}" srcOrd="3" destOrd="0" parTransId="{1D258843-29B2-4EAF-9E82-202A4D9067E4}" sibTransId="{8A316591-97CA-4588-A88F-28B5500140A5}"/>
    <dgm:cxn modelId="{307E19AB-6939-44C2-80D7-DA64FA97F538}" type="presOf" srcId="{0D096644-068C-4676-8B0A-AB5798BE9A5D}" destId="{75A3ADA2-E369-4930-B69E-E6574F8840F8}" srcOrd="0" destOrd="0" presId="urn:microsoft.com/office/officeart/2005/8/layout/hProcess9"/>
    <dgm:cxn modelId="{799FA7A8-E959-4BAD-BB45-7068B69E0F17}" srcId="{6505DF98-6B73-44D3-8B31-3C45C48045D6}" destId="{6E82717A-FB90-49DE-8EDA-C6DC69C742DF}" srcOrd="2" destOrd="0" parTransId="{9389261C-217E-403D-A221-595044DE39E4}" sibTransId="{980DB8DB-0DD3-4823-B3DA-C0E929C7BB23}"/>
    <dgm:cxn modelId="{194944ED-F58E-4368-B61B-8BA05FE4A53D}" srcId="{6505DF98-6B73-44D3-8B31-3C45C48045D6}" destId="{0D096644-068C-4676-8B0A-AB5798BE9A5D}" srcOrd="1" destOrd="0" parTransId="{15521BBA-5E0E-459A-B62C-0A87B571C3D1}" sibTransId="{1A427654-ACFE-454C-B8DD-3A2E0114D429}"/>
    <dgm:cxn modelId="{667B3DE4-EC71-481F-886C-D0892901655F}" type="presOf" srcId="{18DC8138-786B-46D8-A52B-34745E428F8F}" destId="{0965D83E-036F-433E-8E01-4F17B2CCD950}" srcOrd="0" destOrd="0" presId="urn:microsoft.com/office/officeart/2005/8/layout/hProcess9"/>
    <dgm:cxn modelId="{E3C2D158-199C-4C3E-9E95-FA89C289019F}" type="presOf" srcId="{E225A155-263F-44C6-851F-5632133597A3}" destId="{9BC8195D-BA0D-4855-9946-5686B346A01B}" srcOrd="0" destOrd="0" presId="urn:microsoft.com/office/officeart/2005/8/layout/hProcess9"/>
    <dgm:cxn modelId="{A2CD4649-5CD8-47C2-AA6A-D8E28DE681F9}" type="presOf" srcId="{6E82717A-FB90-49DE-8EDA-C6DC69C742DF}" destId="{68FDAA99-DF71-4F38-A762-ABB3F7D46DC8}" srcOrd="0" destOrd="0" presId="urn:microsoft.com/office/officeart/2005/8/layout/hProcess9"/>
    <dgm:cxn modelId="{C8AEFE2A-F162-4838-AD77-0BFD124B91E5}" type="presParOf" srcId="{3D670C33-8504-436B-B8DD-6DAEF22EDDDD}" destId="{A9E27AE5-03FA-4E37-968E-C27851C0556C}" srcOrd="0" destOrd="0" presId="urn:microsoft.com/office/officeart/2005/8/layout/hProcess9"/>
    <dgm:cxn modelId="{A276C6C4-E506-4240-AEB7-7C5F60DB1CFF}" type="presParOf" srcId="{3D670C33-8504-436B-B8DD-6DAEF22EDDDD}" destId="{25519C20-472F-45B2-87E3-3A5FA49E9EF0}" srcOrd="1" destOrd="0" presId="urn:microsoft.com/office/officeart/2005/8/layout/hProcess9"/>
    <dgm:cxn modelId="{57AE41D8-7C8F-4792-B010-8EE6F3E7E892}" type="presParOf" srcId="{25519C20-472F-45B2-87E3-3A5FA49E9EF0}" destId="{9BC8195D-BA0D-4855-9946-5686B346A01B}" srcOrd="0" destOrd="0" presId="urn:microsoft.com/office/officeart/2005/8/layout/hProcess9"/>
    <dgm:cxn modelId="{1840F34A-F2E4-439A-A766-BC45CA4E9174}" type="presParOf" srcId="{25519C20-472F-45B2-87E3-3A5FA49E9EF0}" destId="{A7AA5828-DF86-4EAE-8CD6-1C6599F731E7}" srcOrd="1" destOrd="0" presId="urn:microsoft.com/office/officeart/2005/8/layout/hProcess9"/>
    <dgm:cxn modelId="{F0F42E44-C165-468E-86BD-22E7A66180BF}" type="presParOf" srcId="{25519C20-472F-45B2-87E3-3A5FA49E9EF0}" destId="{75A3ADA2-E369-4930-B69E-E6574F8840F8}" srcOrd="2" destOrd="0" presId="urn:microsoft.com/office/officeart/2005/8/layout/hProcess9"/>
    <dgm:cxn modelId="{D12B18BA-A256-4CEE-8A07-1AF176B95886}" type="presParOf" srcId="{25519C20-472F-45B2-87E3-3A5FA49E9EF0}" destId="{B009BAE0-7DA4-4403-8BEE-D0740A96B150}" srcOrd="3" destOrd="0" presId="urn:microsoft.com/office/officeart/2005/8/layout/hProcess9"/>
    <dgm:cxn modelId="{C63AEC17-BDE8-4EE2-A0C5-D0E1CC539003}" type="presParOf" srcId="{25519C20-472F-45B2-87E3-3A5FA49E9EF0}" destId="{68FDAA99-DF71-4F38-A762-ABB3F7D46DC8}" srcOrd="4" destOrd="0" presId="urn:microsoft.com/office/officeart/2005/8/layout/hProcess9"/>
    <dgm:cxn modelId="{58D6328F-2572-42FC-9511-0C8D7D192F04}" type="presParOf" srcId="{25519C20-472F-45B2-87E3-3A5FA49E9EF0}" destId="{BC8DC05D-AFEA-449E-AA89-1C0D2E4B02FB}" srcOrd="5" destOrd="0" presId="urn:microsoft.com/office/officeart/2005/8/layout/hProcess9"/>
    <dgm:cxn modelId="{6BC539A6-58BE-411A-9CD7-DE86F9EADD2E}" type="presParOf" srcId="{25519C20-472F-45B2-87E3-3A5FA49E9EF0}" destId="{0965D83E-036F-433E-8E01-4F17B2CCD950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044997-7321-4F35-9B7C-D9EB23F6D08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30104284-5322-4C57-BFAD-FE7C3B7D8A92}">
      <dgm:prSet phldrT="[Text]" custT="1"/>
      <dgm:spPr/>
      <dgm:t>
        <a:bodyPr/>
        <a:lstStyle/>
        <a:p>
          <a:r>
            <a:rPr lang="es-419" sz="2000" dirty="0"/>
            <a:t>Inicio del proyecto</a:t>
          </a:r>
        </a:p>
      </dgm:t>
    </dgm:pt>
    <dgm:pt modelId="{93999804-8850-46C6-BB3A-A782E3BED97F}" type="parTrans" cxnId="{2829DD0E-5729-4F7A-A187-C27523488D7E}">
      <dgm:prSet/>
      <dgm:spPr/>
      <dgm:t>
        <a:bodyPr/>
        <a:lstStyle/>
        <a:p>
          <a:endParaRPr lang="en-US"/>
        </a:p>
      </dgm:t>
    </dgm:pt>
    <dgm:pt modelId="{32E091F9-E59C-4F14-8E66-1C9980929ADA}" type="sibTrans" cxnId="{2829DD0E-5729-4F7A-A187-C27523488D7E}">
      <dgm:prSet/>
      <dgm:spPr/>
      <dgm:t>
        <a:bodyPr/>
        <a:lstStyle/>
        <a:p>
          <a:endParaRPr lang="en-US"/>
        </a:p>
      </dgm:t>
    </dgm:pt>
    <dgm:pt modelId="{1A1F68CD-9BB4-4ED5-8A81-83FA16B2FF5D}">
      <dgm:prSet phldrT="[Text]" custT="1"/>
      <dgm:spPr/>
      <dgm:t>
        <a:bodyPr/>
        <a:lstStyle/>
        <a:p>
          <a:r>
            <a:rPr lang="es-419" sz="1950" dirty="0"/>
            <a:t>Final de cierre administrativo para los ACE y final de las actividades técnicas de la UCP</a:t>
          </a:r>
        </a:p>
      </dgm:t>
    </dgm:pt>
    <dgm:pt modelId="{8ABCE87B-376D-48AB-8A07-5583DE769228}" type="parTrans" cxnId="{A86AF0CB-2239-4060-B497-271635A6B66F}">
      <dgm:prSet/>
      <dgm:spPr/>
      <dgm:t>
        <a:bodyPr/>
        <a:lstStyle/>
        <a:p>
          <a:endParaRPr lang="en-US"/>
        </a:p>
      </dgm:t>
    </dgm:pt>
    <dgm:pt modelId="{8B28A805-4850-44A7-8F39-2F4944AE836B}" type="sibTrans" cxnId="{A86AF0CB-2239-4060-B497-271635A6B66F}">
      <dgm:prSet/>
      <dgm:spPr/>
      <dgm:t>
        <a:bodyPr/>
        <a:lstStyle/>
        <a:p>
          <a:endParaRPr lang="en-US"/>
        </a:p>
      </dgm:t>
    </dgm:pt>
    <dgm:pt modelId="{AA4BB102-BF69-482C-A236-99932EBF0329}">
      <dgm:prSet phldrT="[Text]" custT="1"/>
      <dgm:spPr/>
      <dgm:t>
        <a:bodyPr/>
        <a:lstStyle/>
        <a:p>
          <a:r>
            <a:rPr lang="es-419" sz="2000" dirty="0"/>
            <a:t>Cierre administrativo del Proyecto CLME+ </a:t>
          </a:r>
          <a:r>
            <a:rPr lang="es-419" sz="2000" baseline="0" dirty="0"/>
            <a:t>y Cierre del Proyecto</a:t>
          </a:r>
        </a:p>
      </dgm:t>
    </dgm:pt>
    <dgm:pt modelId="{72E5F457-4429-42E7-B940-0BB950344C92}" type="parTrans" cxnId="{7EC84D09-FB3C-401A-ABE7-A5C06645731A}">
      <dgm:prSet/>
      <dgm:spPr/>
      <dgm:t>
        <a:bodyPr/>
        <a:lstStyle/>
        <a:p>
          <a:endParaRPr lang="en-US"/>
        </a:p>
      </dgm:t>
    </dgm:pt>
    <dgm:pt modelId="{7A59A772-597B-4815-85F4-0E8AFF89B1F1}" type="sibTrans" cxnId="{7EC84D09-FB3C-401A-ABE7-A5C06645731A}">
      <dgm:prSet/>
      <dgm:spPr/>
      <dgm:t>
        <a:bodyPr/>
        <a:lstStyle/>
        <a:p>
          <a:endParaRPr lang="en-US"/>
        </a:p>
      </dgm:t>
    </dgm:pt>
    <dgm:pt modelId="{7A44EDB2-4ACC-4B4D-A41C-D25F24702242}">
      <dgm:prSet phldrT="[Text]" custT="1"/>
      <dgm:spPr/>
      <dgm:t>
        <a:bodyPr/>
        <a:lstStyle/>
        <a:p>
          <a:r>
            <a:rPr lang="es-419" sz="2000" dirty="0"/>
            <a:t>Final de las actividades técnicas de los ACE</a:t>
          </a:r>
        </a:p>
      </dgm:t>
    </dgm:pt>
    <dgm:pt modelId="{CF03EB7F-56A7-412D-9495-AB17C91B80FA}" type="parTrans" cxnId="{BE52E869-3BB6-420D-9A0A-C2CAD6AA2652}">
      <dgm:prSet/>
      <dgm:spPr/>
      <dgm:t>
        <a:bodyPr/>
        <a:lstStyle/>
        <a:p>
          <a:endParaRPr lang="en-US"/>
        </a:p>
      </dgm:t>
    </dgm:pt>
    <dgm:pt modelId="{CD5A7B73-F7F1-42D6-BD0D-C0F1C2485946}" type="sibTrans" cxnId="{BE52E869-3BB6-420D-9A0A-C2CAD6AA2652}">
      <dgm:prSet/>
      <dgm:spPr/>
      <dgm:t>
        <a:bodyPr/>
        <a:lstStyle/>
        <a:p>
          <a:endParaRPr lang="en-US"/>
        </a:p>
      </dgm:t>
    </dgm:pt>
    <dgm:pt modelId="{3CDBA193-F408-4A88-9FBC-DAB381DCB1DE}" type="pres">
      <dgm:prSet presAssocID="{D7044997-7321-4F35-9B7C-D9EB23F6D089}" presName="CompostProcess" presStyleCnt="0">
        <dgm:presLayoutVars>
          <dgm:dir/>
          <dgm:resizeHandles val="exact"/>
        </dgm:presLayoutVars>
      </dgm:prSet>
      <dgm:spPr/>
    </dgm:pt>
    <dgm:pt modelId="{6F73236B-D62A-449E-8FF5-5672B91DFA61}" type="pres">
      <dgm:prSet presAssocID="{D7044997-7321-4F35-9B7C-D9EB23F6D089}" presName="arrow" presStyleLbl="bgShp" presStyleIdx="0" presStyleCnt="1"/>
      <dgm:spPr/>
    </dgm:pt>
    <dgm:pt modelId="{8D139AB7-E728-409E-A4FC-FB2594897A42}" type="pres">
      <dgm:prSet presAssocID="{D7044997-7321-4F35-9B7C-D9EB23F6D089}" presName="linearProcess" presStyleCnt="0"/>
      <dgm:spPr/>
    </dgm:pt>
    <dgm:pt modelId="{A44786F2-E7F8-4C8C-92D7-C6BEA8F38E3B}" type="pres">
      <dgm:prSet presAssocID="{30104284-5322-4C57-BFAD-FE7C3B7D8A92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3DA603D-B203-4610-9EE7-AE4F3841D6A3}" type="pres">
      <dgm:prSet presAssocID="{32E091F9-E59C-4F14-8E66-1C9980929ADA}" presName="sibTrans" presStyleCnt="0"/>
      <dgm:spPr/>
    </dgm:pt>
    <dgm:pt modelId="{85EC54E0-5C1B-4E4F-BB9A-DC11E2BD405A}" type="pres">
      <dgm:prSet presAssocID="{7A44EDB2-4ACC-4B4D-A41C-D25F24702242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924CD43-D10F-45A8-8CE8-345FAC1938EA}" type="pres">
      <dgm:prSet presAssocID="{CD5A7B73-F7F1-42D6-BD0D-C0F1C2485946}" presName="sibTrans" presStyleCnt="0"/>
      <dgm:spPr/>
    </dgm:pt>
    <dgm:pt modelId="{686B8102-710A-49AB-8577-97670ACB385F}" type="pres">
      <dgm:prSet presAssocID="{1A1F68CD-9BB4-4ED5-8A81-83FA16B2FF5D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A0FE384-35D2-4F82-9EC0-484978481E6A}" type="pres">
      <dgm:prSet presAssocID="{8B28A805-4850-44A7-8F39-2F4944AE836B}" presName="sibTrans" presStyleCnt="0"/>
      <dgm:spPr/>
    </dgm:pt>
    <dgm:pt modelId="{37DF8760-DD83-4EBA-8A18-E5EDE5FA8195}" type="pres">
      <dgm:prSet presAssocID="{AA4BB102-BF69-482C-A236-99932EBF0329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AA7135DE-E35C-46F5-86E6-712776276DB6}" type="presOf" srcId="{AA4BB102-BF69-482C-A236-99932EBF0329}" destId="{37DF8760-DD83-4EBA-8A18-E5EDE5FA8195}" srcOrd="0" destOrd="0" presId="urn:microsoft.com/office/officeart/2005/8/layout/hProcess9"/>
    <dgm:cxn modelId="{2829DD0E-5729-4F7A-A187-C27523488D7E}" srcId="{D7044997-7321-4F35-9B7C-D9EB23F6D089}" destId="{30104284-5322-4C57-BFAD-FE7C3B7D8A92}" srcOrd="0" destOrd="0" parTransId="{93999804-8850-46C6-BB3A-A782E3BED97F}" sibTransId="{32E091F9-E59C-4F14-8E66-1C9980929ADA}"/>
    <dgm:cxn modelId="{BE52E869-3BB6-420D-9A0A-C2CAD6AA2652}" srcId="{D7044997-7321-4F35-9B7C-D9EB23F6D089}" destId="{7A44EDB2-4ACC-4B4D-A41C-D25F24702242}" srcOrd="1" destOrd="0" parTransId="{CF03EB7F-56A7-412D-9495-AB17C91B80FA}" sibTransId="{CD5A7B73-F7F1-42D6-BD0D-C0F1C2485946}"/>
    <dgm:cxn modelId="{7EC84D09-FB3C-401A-ABE7-A5C06645731A}" srcId="{D7044997-7321-4F35-9B7C-D9EB23F6D089}" destId="{AA4BB102-BF69-482C-A236-99932EBF0329}" srcOrd="3" destOrd="0" parTransId="{72E5F457-4429-42E7-B940-0BB950344C92}" sibTransId="{7A59A772-597B-4815-85F4-0E8AFF89B1F1}"/>
    <dgm:cxn modelId="{C9B81BE3-48A1-4BDB-B772-0470BA611E92}" type="presOf" srcId="{1A1F68CD-9BB4-4ED5-8A81-83FA16B2FF5D}" destId="{686B8102-710A-49AB-8577-97670ACB385F}" srcOrd="0" destOrd="0" presId="urn:microsoft.com/office/officeart/2005/8/layout/hProcess9"/>
    <dgm:cxn modelId="{251F6A87-12FB-483F-968E-AED85B88FAF5}" type="presOf" srcId="{30104284-5322-4C57-BFAD-FE7C3B7D8A92}" destId="{A44786F2-E7F8-4C8C-92D7-C6BEA8F38E3B}" srcOrd="0" destOrd="0" presId="urn:microsoft.com/office/officeart/2005/8/layout/hProcess9"/>
    <dgm:cxn modelId="{A86AF0CB-2239-4060-B497-271635A6B66F}" srcId="{D7044997-7321-4F35-9B7C-D9EB23F6D089}" destId="{1A1F68CD-9BB4-4ED5-8A81-83FA16B2FF5D}" srcOrd="2" destOrd="0" parTransId="{8ABCE87B-376D-48AB-8A07-5583DE769228}" sibTransId="{8B28A805-4850-44A7-8F39-2F4944AE836B}"/>
    <dgm:cxn modelId="{41E96895-599A-4D6C-99B6-6A4CCE4F82DB}" type="presOf" srcId="{7A44EDB2-4ACC-4B4D-A41C-D25F24702242}" destId="{85EC54E0-5C1B-4E4F-BB9A-DC11E2BD405A}" srcOrd="0" destOrd="0" presId="urn:microsoft.com/office/officeart/2005/8/layout/hProcess9"/>
    <dgm:cxn modelId="{F1C24376-CD52-4D19-B0FF-C6F46FDCF460}" type="presOf" srcId="{D7044997-7321-4F35-9B7C-D9EB23F6D089}" destId="{3CDBA193-F408-4A88-9FBC-DAB381DCB1DE}" srcOrd="0" destOrd="0" presId="urn:microsoft.com/office/officeart/2005/8/layout/hProcess9"/>
    <dgm:cxn modelId="{CA111833-DBDA-43BE-9216-DCA3C0E0E939}" type="presParOf" srcId="{3CDBA193-F408-4A88-9FBC-DAB381DCB1DE}" destId="{6F73236B-D62A-449E-8FF5-5672B91DFA61}" srcOrd="0" destOrd="0" presId="urn:microsoft.com/office/officeart/2005/8/layout/hProcess9"/>
    <dgm:cxn modelId="{84EA5437-51C6-4887-B647-4C8C5D034054}" type="presParOf" srcId="{3CDBA193-F408-4A88-9FBC-DAB381DCB1DE}" destId="{8D139AB7-E728-409E-A4FC-FB2594897A42}" srcOrd="1" destOrd="0" presId="urn:microsoft.com/office/officeart/2005/8/layout/hProcess9"/>
    <dgm:cxn modelId="{BFE1DB23-FEE1-4135-804A-EA5E9B16C15F}" type="presParOf" srcId="{8D139AB7-E728-409E-A4FC-FB2594897A42}" destId="{A44786F2-E7F8-4C8C-92D7-C6BEA8F38E3B}" srcOrd="0" destOrd="0" presId="urn:microsoft.com/office/officeart/2005/8/layout/hProcess9"/>
    <dgm:cxn modelId="{8114A8B2-B2CE-4D97-8A50-E721C91D87D9}" type="presParOf" srcId="{8D139AB7-E728-409E-A4FC-FB2594897A42}" destId="{43DA603D-B203-4610-9EE7-AE4F3841D6A3}" srcOrd="1" destOrd="0" presId="urn:microsoft.com/office/officeart/2005/8/layout/hProcess9"/>
    <dgm:cxn modelId="{F65D021E-121C-4A50-B0AF-4238F72CB0A8}" type="presParOf" srcId="{8D139AB7-E728-409E-A4FC-FB2594897A42}" destId="{85EC54E0-5C1B-4E4F-BB9A-DC11E2BD405A}" srcOrd="2" destOrd="0" presId="urn:microsoft.com/office/officeart/2005/8/layout/hProcess9"/>
    <dgm:cxn modelId="{182DA136-D122-43DA-AC7F-5A4AAB073217}" type="presParOf" srcId="{8D139AB7-E728-409E-A4FC-FB2594897A42}" destId="{8924CD43-D10F-45A8-8CE8-345FAC1938EA}" srcOrd="3" destOrd="0" presId="urn:microsoft.com/office/officeart/2005/8/layout/hProcess9"/>
    <dgm:cxn modelId="{E7601530-81AA-4A54-A5A7-B2CF70978EA1}" type="presParOf" srcId="{8D139AB7-E728-409E-A4FC-FB2594897A42}" destId="{686B8102-710A-49AB-8577-97670ACB385F}" srcOrd="4" destOrd="0" presId="urn:microsoft.com/office/officeart/2005/8/layout/hProcess9"/>
    <dgm:cxn modelId="{78F3EBE3-F1CE-4C27-9C3E-ABE73AC8CD0A}" type="presParOf" srcId="{8D139AB7-E728-409E-A4FC-FB2594897A42}" destId="{6A0FE384-35D2-4F82-9EC0-484978481E6A}" srcOrd="5" destOrd="0" presId="urn:microsoft.com/office/officeart/2005/8/layout/hProcess9"/>
    <dgm:cxn modelId="{FA42F69C-ED14-4BCC-8D08-AAEDE060582F}" type="presParOf" srcId="{8D139AB7-E728-409E-A4FC-FB2594897A42}" destId="{37DF8760-DD83-4EBA-8A18-E5EDE5FA8195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8">
            <a:extLst>
              <a:ext uri="{FF2B5EF4-FFF2-40B4-BE49-F238E27FC236}">
                <a16:creationId xmlns:a16="http://schemas.microsoft.com/office/drawing/2014/main" xmlns="" id="{AC602DEB-9CC8-5D45-85C5-639DF9CC27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12217307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>
                <a:ln>
                  <a:noFill/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65551A6-2758-2049-90CE-5DBFAE8B72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80472" y="409827"/>
            <a:ext cx="7822162" cy="404345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 dirty="0">
              <a:solidFill>
                <a:srgbClr val="FFFFFF"/>
              </a:solidFill>
              <a:ea typeface="MS PGothic" charset="-128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A6E3FDDA-83A2-B54B-A98A-61C39373C1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41300" y="2232000"/>
            <a:ext cx="12233300" cy="1479550"/>
          </a:xfrm>
          <a:prstGeom prst="rect">
            <a:avLst/>
          </a:prstGeom>
          <a:solidFill>
            <a:srgbClr val="7F7F7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anchor="ctr" anchorCtr="0"/>
          <a:lstStyle>
            <a:lvl1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2800" b="1" i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20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2pPr>
            <a:lvl3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D6C17B4-2058-494D-AF94-8DA3141E35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960438"/>
            <a:ext cx="734536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9BCF0DD-D92F-314C-9402-DA51066BBE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8" y="279400"/>
            <a:ext cx="422751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669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349329-69CB-4614-A898-2D74BF08B038}" type="datetimeFigureOut">
              <a:rPr lang="en-US" smtClean="0"/>
              <a:t>6/17/2018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190CC0-2D78-474F-A891-5CB3E495B8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415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8">
            <a:extLst>
              <a:ext uri="{FF2B5EF4-FFF2-40B4-BE49-F238E27FC236}">
                <a16:creationId xmlns:a16="http://schemas.microsoft.com/office/drawing/2014/main" xmlns="" id="{C1F51635-BDEA-024A-9083-2E0437B376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12220518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>
                <a:ln>
                  <a:noFill/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07442B84-D72E-9C4A-8E0A-778CBAB23B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41300" y="2232000"/>
            <a:ext cx="12233300" cy="1479550"/>
          </a:xfrm>
          <a:prstGeom prst="rect">
            <a:avLst/>
          </a:prstGeom>
          <a:solidFill>
            <a:srgbClr val="7F7F7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anchor="ctr" anchorCtr="0"/>
          <a:lstStyle>
            <a:lvl1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2800" b="1" i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20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2pPr>
            <a:lvl3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3CF1546-E935-FC4A-B6E1-D1FA72472E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8" y="279400"/>
            <a:ext cx="422751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C7BDB38-3723-3C4B-90F5-6ADE520EB1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15471" y="409834"/>
            <a:ext cx="5376530" cy="404345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9619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8">
            <a:extLst>
              <a:ext uri="{FF2B5EF4-FFF2-40B4-BE49-F238E27FC236}">
                <a16:creationId xmlns:a16="http://schemas.microsoft.com/office/drawing/2014/main" xmlns="" id="{9CBD09B8-0E04-2D4C-AF5E-7593EDA563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66948" y="1865312"/>
            <a:ext cx="3244032" cy="3245852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CF071E60-4C9E-FF4B-AE10-6A8B1F7F4F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4943" y="1865312"/>
            <a:ext cx="4518025" cy="32458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30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>
              <a:lnSpc>
                <a:spcPts val="2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2pPr>
            <a:lvl3pPr marL="11113" indent="0">
              <a:spcBef>
                <a:spcPts val="400"/>
              </a:spcBef>
              <a:buFontTx/>
              <a:buNone/>
              <a:tabLst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69925" indent="-179388">
              <a:buClr>
                <a:srgbClr val="15C6D9"/>
              </a:buClr>
              <a:buFont typeface="Wingdings" charset="2"/>
              <a:buChar char="§"/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849313" indent="-227013">
              <a:buClr>
                <a:srgbClr val="15C6D9"/>
              </a:buClr>
              <a:buSzPct val="150000"/>
              <a:buFont typeface="ArialUnicodeMS" charset="0"/>
              <a:buChar char="▸"/>
              <a:tabLst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  <a:lvl6pPr marL="47625" indent="0" algn="ctr">
              <a:buNone/>
              <a:tabLst/>
              <a:defRPr sz="2200" b="1" i="1">
                <a:solidFill>
                  <a:srgbClr val="15C6D9"/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6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Main text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highlight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xmlns="" id="{D761F084-529B-F144-BE27-EED2755A646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MS PGothic" charset="0"/>
              <a:cs typeface="MS PGothic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60566BC-9E89-2F40-92C0-1345360C5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977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C385C374-2E71-BC41-A6AF-AEFCBFD86DC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MS PGothic" charset="0"/>
              <a:cs typeface="MS PGothic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0B86034-8B18-C148-886D-F32A68B8B6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xmlns="" id="{E66CA00D-16FC-0442-9DCE-EB907842F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55711" y="1865312"/>
            <a:ext cx="8037257" cy="32458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30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>
              <a:lnSpc>
                <a:spcPts val="2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2pPr>
            <a:lvl3pPr marL="11113" indent="0">
              <a:spcBef>
                <a:spcPts val="400"/>
              </a:spcBef>
              <a:buFontTx/>
              <a:buNone/>
              <a:tabLst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69925" indent="-179388">
              <a:buClr>
                <a:srgbClr val="15C6D9"/>
              </a:buClr>
              <a:buFont typeface="Wingdings" charset="2"/>
              <a:buChar char="§"/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849313" indent="-227013">
              <a:buClr>
                <a:srgbClr val="15C6D9"/>
              </a:buClr>
              <a:buSzPct val="150000"/>
              <a:buFont typeface="ArialUnicodeMS" charset="0"/>
              <a:buChar char="▸"/>
              <a:tabLst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  <a:lvl6pPr marL="47625" indent="0" algn="ctr">
              <a:buNone/>
              <a:tabLst/>
              <a:defRPr sz="2200" b="1" i="1">
                <a:solidFill>
                  <a:srgbClr val="15C6D9"/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6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Main text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highlight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A76DE6D-056C-164A-8717-8954B41789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 dirty="0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6834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xmlns="" id="{CBD2D3EE-1DAD-994F-97D7-AB40473DF1B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MS PGothic" charset="0"/>
              <a:cs typeface="MS PGothic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EEFA82D-F940-A847-AC6A-84C1FD3810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icture Placeholder 18">
            <a:extLst>
              <a:ext uri="{FF2B5EF4-FFF2-40B4-BE49-F238E27FC236}">
                <a16:creationId xmlns:a16="http://schemas.microsoft.com/office/drawing/2014/main" xmlns="" id="{990008D3-DA4C-3D47-BF73-36C2EE2513EF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598125" y="1744891"/>
            <a:ext cx="2700000" cy="2701515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xmlns="" id="{9AA1732C-4F4F-574E-AB8E-9BD2B87748FF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4545547" y="1744891"/>
            <a:ext cx="2700000" cy="270000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6" name="Picture Placeholder 18">
            <a:extLst>
              <a:ext uri="{FF2B5EF4-FFF2-40B4-BE49-F238E27FC236}">
                <a16:creationId xmlns:a16="http://schemas.microsoft.com/office/drawing/2014/main" xmlns="" id="{DB13C757-DF61-4240-A524-4C771E5A7A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492968" y="1744891"/>
            <a:ext cx="2700000" cy="270000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lang="en-US" sz="2000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7" name="Text Placeholder 38">
            <a:extLst>
              <a:ext uri="{FF2B5EF4-FFF2-40B4-BE49-F238E27FC236}">
                <a16:creationId xmlns:a16="http://schemas.microsoft.com/office/drawing/2014/main" xmlns="" id="{68D7EA10-FFBD-7E43-91B3-3CC3DF43FA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98125" y="4517033"/>
            <a:ext cx="2700000" cy="119002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800" b="1" i="0" baseline="0">
                <a:solidFill>
                  <a:srgbClr val="7F7F7F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/>
              <a:defRPr sz="16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446088" indent="-17145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110000"/>
              <a:buFont typeface="LucidaGrande" charset="0"/>
              <a:buChar char="▸"/>
              <a:tabLst/>
              <a:defRPr sz="1200" b="0" i="0">
                <a:solidFill>
                  <a:srgbClr val="7F7F7F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Caption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38">
            <a:extLst>
              <a:ext uri="{FF2B5EF4-FFF2-40B4-BE49-F238E27FC236}">
                <a16:creationId xmlns:a16="http://schemas.microsoft.com/office/drawing/2014/main" xmlns="" id="{17855AAF-CBA8-1348-AF44-F0613FEACD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5547" y="4517033"/>
            <a:ext cx="2700000" cy="119002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800" b="1" i="0" baseline="0">
                <a:solidFill>
                  <a:srgbClr val="7F7F7F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/>
              <a:defRPr sz="16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446088" indent="-17145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110000"/>
              <a:buFont typeface="LucidaGrande" charset="0"/>
              <a:buChar char="▸"/>
              <a:tabLst/>
              <a:defRPr sz="1200" b="0" i="0">
                <a:solidFill>
                  <a:srgbClr val="7F7F7F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Caption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38">
            <a:extLst>
              <a:ext uri="{FF2B5EF4-FFF2-40B4-BE49-F238E27FC236}">
                <a16:creationId xmlns:a16="http://schemas.microsoft.com/office/drawing/2014/main" xmlns="" id="{4A440714-ED1F-A046-B4B8-6749C6C571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2968" y="4517033"/>
            <a:ext cx="2700000" cy="119002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800" b="1" i="0" baseline="0">
                <a:solidFill>
                  <a:srgbClr val="7F7F7F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/>
              <a:defRPr sz="16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446088" indent="-17145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110000"/>
              <a:buFont typeface="LucidaGrande" charset="0"/>
              <a:buChar char="▸"/>
              <a:tabLst/>
              <a:defRPr sz="1200" b="0" i="0">
                <a:solidFill>
                  <a:srgbClr val="7F7F7F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Caption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F3ED083-063F-0B4E-B5A5-3595A16A7B4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 dirty="0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6073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A21FB76F-F9F6-FD43-A7D5-40B52F8BF81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MS PGothic" charset="0"/>
              <a:cs typeface="MS PGothic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52BB2B-4FF7-E749-A20B-E57DCC04F7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718EDE6-4F32-7E4D-A534-D403E65C59C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 dirty="0">
              <a:solidFill>
                <a:srgbClr val="FFFFFF"/>
              </a:solidFill>
              <a:ea typeface="MS PGothic" charset="-128"/>
            </a:endParaRPr>
          </a:p>
        </p:txBody>
      </p:sp>
      <p:sp>
        <p:nvSpPr>
          <p:cNvPr id="11" name="Table Placeholder 3">
            <a:extLst>
              <a:ext uri="{FF2B5EF4-FFF2-40B4-BE49-F238E27FC236}">
                <a16:creationId xmlns:a16="http://schemas.microsoft.com/office/drawing/2014/main" xmlns="" id="{824CDB4F-3207-BF46-9B70-B0B64C7BBB18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88029" y="1865312"/>
            <a:ext cx="3494424" cy="3245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noProof="0" dirty="0"/>
              <a:t>Click icon to add table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xmlns="" id="{D33E9ADC-65DF-0B45-B5D5-55E4668341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96748" y="1865312"/>
            <a:ext cx="4518025" cy="32458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30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>
              <a:lnSpc>
                <a:spcPts val="2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2pPr>
            <a:lvl3pPr marL="11113" indent="0">
              <a:spcBef>
                <a:spcPts val="400"/>
              </a:spcBef>
              <a:buFontTx/>
              <a:buNone/>
              <a:tabLst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69925" indent="-179388">
              <a:buClr>
                <a:srgbClr val="15C6D9"/>
              </a:buClr>
              <a:buFont typeface="Wingdings" charset="2"/>
              <a:buChar char="§"/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849313" indent="-227013">
              <a:buClr>
                <a:srgbClr val="15C6D9"/>
              </a:buClr>
              <a:buSzPct val="150000"/>
              <a:buFont typeface="ArialUnicodeMS" charset="0"/>
              <a:buChar char="▸"/>
              <a:tabLst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  <a:lvl6pPr marL="47625" indent="0" algn="ctr">
              <a:buNone/>
              <a:tabLst/>
              <a:defRPr sz="2200" b="1" i="1">
                <a:solidFill>
                  <a:srgbClr val="15C6D9"/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6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Main text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highlight</a:t>
            </a:r>
          </a:p>
        </p:txBody>
      </p:sp>
    </p:spTree>
    <p:extLst>
      <p:ext uri="{BB962C8B-B14F-4D97-AF65-F5344CB8AC3E}">
        <p14:creationId xmlns:p14="http://schemas.microsoft.com/office/powerpoint/2010/main" val="42182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A34C6F4-08B4-3040-8D27-AB6119CB84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960438"/>
            <a:ext cx="734536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CC7F3B2-1D80-0846-9F7A-526DA3AB2B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8" y="279400"/>
            <a:ext cx="422751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icture Placeholder 18">
            <a:extLst>
              <a:ext uri="{FF2B5EF4-FFF2-40B4-BE49-F238E27FC236}">
                <a16:creationId xmlns:a16="http://schemas.microsoft.com/office/drawing/2014/main" xmlns="" id="{AE51546B-160A-6A40-B1A1-CEFF98D78A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12220518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>
                <a:ln>
                  <a:noFill/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EAE0ABD9-949C-9A47-827E-5D2BD41DDD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41300" y="2232000"/>
            <a:ext cx="12233300" cy="1479550"/>
          </a:xfrm>
          <a:prstGeom prst="rect">
            <a:avLst/>
          </a:pr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anchor="ctr" anchorCtr="1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96CE630-70F0-DD4A-A6CD-9604B86F96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15471" y="409834"/>
            <a:ext cx="5376530" cy="404345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7312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A1E4499-F299-024B-B31A-C732C4BEF4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8" y="279400"/>
            <a:ext cx="422751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18">
            <a:extLst>
              <a:ext uri="{FF2B5EF4-FFF2-40B4-BE49-F238E27FC236}">
                <a16:creationId xmlns:a16="http://schemas.microsoft.com/office/drawing/2014/main" xmlns="" id="{CFC9E928-8794-E647-8917-1C7CBD95D0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12220518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>
                <a:ln>
                  <a:noFill/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D50ED4DD-995C-184E-B2DB-8BE2571F86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41300" y="2232000"/>
            <a:ext cx="12233300" cy="1479550"/>
          </a:xfrm>
          <a:prstGeom prst="rect">
            <a:avLst/>
          </a:pr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anchor="ctr" anchorCtr="1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88B7EE1-8D62-D848-BB31-DF3C96CD8A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15471" y="409834"/>
            <a:ext cx="5376530" cy="404345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6191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349329-69CB-4614-A898-2D74BF08B038}" type="datetimeFigureOut">
              <a:rPr lang="en-US" smtClean="0"/>
              <a:t>6/17/2018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190CC0-2D78-474F-A891-5CB3E495B8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741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78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xmlns="" id="{C863F44C-C547-F64C-BD8B-C82CDD01300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3344" b="23344"/>
          <a:stretch>
            <a:fillRect/>
          </a:stretch>
        </p:blipFill>
        <p:spPr>
          <a:xfrm>
            <a:off x="-25400" y="1495425"/>
            <a:ext cx="12220575" cy="4886325"/>
          </a:xfr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7A86BCA-0C02-AC4F-8A5C-1D4B121A9079}"/>
              </a:ext>
            </a:extLst>
          </p:cNvPr>
          <p:cNvGrpSpPr/>
          <p:nvPr/>
        </p:nvGrpSpPr>
        <p:grpSpPr>
          <a:xfrm>
            <a:off x="2506126" y="477837"/>
            <a:ext cx="8315780" cy="6269394"/>
            <a:chOff x="2506126" y="477837"/>
            <a:chExt cx="8315780" cy="626939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28C2E09-D6BB-2846-9439-4347B1C387E2}"/>
                </a:ext>
              </a:extLst>
            </p:cNvPr>
            <p:cNvSpPr txBox="1"/>
            <p:nvPr/>
          </p:nvSpPr>
          <p:spPr bwMode="auto">
            <a:xfrm>
              <a:off x="2506126" y="6508704"/>
              <a:ext cx="7179747" cy="2385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s-419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Catalizar la ejecución del Programa de Acción Estratégica de los GEM del Caribe y la Plataforma Continental del Norte de Brasil (2015-2020)</a:t>
              </a:r>
            </a:p>
          </p:txBody>
        </p:sp>
        <p:sp>
          <p:nvSpPr>
            <p:cNvPr id="5" name="Text Box 10">
              <a:extLst>
                <a:ext uri="{FF2B5EF4-FFF2-40B4-BE49-F238E27FC236}">
                  <a16:creationId xmlns:a16="http://schemas.microsoft.com/office/drawing/2014/main" xmlns="" id="{73720BCF-478D-9941-966C-1179F1DEB549}"/>
                </a:ext>
              </a:extLst>
            </p:cNvPr>
            <p:cNvSpPr txBox="1"/>
            <p:nvPr/>
          </p:nvSpPr>
          <p:spPr>
            <a:xfrm>
              <a:off x="8663802" y="477837"/>
              <a:ext cx="2158104" cy="27463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/>
            <a:lstStyle/>
            <a:p>
              <a:pPr algn="r">
                <a:lnSpc>
                  <a:spcPct val="114000"/>
                </a:lnSpc>
                <a:spcBef>
                  <a:spcPts val="0"/>
                </a:spcBef>
                <a:spcAft>
                  <a:spcPts val="900"/>
                </a:spcAft>
                <a:defRPr/>
              </a:pPr>
              <a:endParaRPr lang="es-419" sz="12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D31BA48E-CA5D-C94B-8847-33D0C6DD12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41300" y="2232000"/>
            <a:ext cx="12233300" cy="2054250"/>
          </a:xfrm>
          <a:solidFill>
            <a:srgbClr val="7F7F7F">
              <a:alpha val="50000"/>
            </a:srgbClr>
          </a:solidFill>
          <a:ln>
            <a:noFill/>
          </a:ln>
        </p:spPr>
        <p:txBody>
          <a:bodyPr/>
          <a:lstStyle/>
          <a:p>
            <a:pPr algn="ctr"/>
            <a:endParaRPr lang="es-419" dirty="0"/>
          </a:p>
          <a:p>
            <a:pPr algn="ctr"/>
            <a:endParaRPr lang="es-419" dirty="0"/>
          </a:p>
          <a:p>
            <a:pPr algn="ctr"/>
            <a:r>
              <a:rPr lang="es-419" dirty="0"/>
              <a:t>TEMA 5 DE LA AGENDA: ESTADO GENERAL DE LA EJECUCIÓN DEL PROYECTO:</a:t>
            </a:r>
          </a:p>
          <a:p>
            <a:pPr algn="ctr"/>
            <a:r>
              <a:rPr lang="es-419" dirty="0"/>
              <a:t>BALANCE DE LA EJECUCIÓN TÉCNICA</a:t>
            </a:r>
          </a:p>
          <a:p>
            <a:pPr algn="ctr"/>
            <a:r>
              <a:rPr lang="es-419" sz="2000" dirty="0"/>
              <a:t>Segunda Reunión del Comité Directivo del Proyecto CLME+ del PNUD/FMAM</a:t>
            </a:r>
          </a:p>
          <a:p>
            <a:pPr algn="ctr"/>
            <a:r>
              <a:rPr lang="es-419" sz="2000" dirty="0"/>
              <a:t>18 al 20 de junio</a:t>
            </a:r>
          </a:p>
          <a:p>
            <a:pPr algn="ctr"/>
            <a:r>
              <a:rPr lang="es-419" sz="2000" dirty="0"/>
              <a:t>Ciudad de Panamá</a:t>
            </a:r>
          </a:p>
          <a:p>
            <a:pPr algn="ctr"/>
            <a:endParaRPr lang="es-419" sz="2000" dirty="0"/>
          </a:p>
          <a:p>
            <a:endParaRPr lang="es-419" dirty="0"/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xmlns="" id="{44F291D2-5D2A-504B-A370-0249EBC73105}"/>
              </a:ext>
            </a:extLst>
          </p:cNvPr>
          <p:cNvSpPr txBox="1"/>
          <p:nvPr/>
        </p:nvSpPr>
        <p:spPr>
          <a:xfrm>
            <a:off x="7620000" y="477837"/>
            <a:ext cx="4457700" cy="418855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 algn="r">
              <a:lnSpc>
                <a:spcPct val="114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Segunda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Reunión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del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Comité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Directivo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del Proyecto CLME+</a:t>
            </a:r>
          </a:p>
        </p:txBody>
      </p:sp>
    </p:spTree>
    <p:extLst>
      <p:ext uri="{BB962C8B-B14F-4D97-AF65-F5344CB8AC3E}">
        <p14:creationId xmlns:p14="http://schemas.microsoft.com/office/powerpoint/2010/main" val="2578188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2758" y="885896"/>
            <a:ext cx="10760351" cy="48013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MdE de </a:t>
            </a:r>
            <a:r>
              <a:rPr lang="es-419" b="1" baseline="0" dirty="0"/>
              <a:t>Mecanismos Interinos de Coordinación</a:t>
            </a:r>
            <a:r>
              <a:rPr lang="es-419" b="1" dirty="0"/>
              <a:t> (MIC) </a:t>
            </a:r>
            <a:r>
              <a:rPr lang="es-419" dirty="0"/>
              <a:t>(del PAE del CLME+ y de Pesca Sostenible) firmados y MIC en operación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Inventario inicial de </a:t>
            </a:r>
            <a:r>
              <a:rPr lang="es-419" b="1" dirty="0"/>
              <a:t>Mecanismos Nacionales de Coordinación intersectorial</a:t>
            </a:r>
            <a:r>
              <a:rPr lang="es-419" dirty="0"/>
              <a:t> </a:t>
            </a:r>
            <a:r>
              <a:rPr lang="es-419" b="1" dirty="0"/>
              <a:t>(NIC)</a:t>
            </a:r>
            <a:r>
              <a:rPr lang="es-419" dirty="0"/>
              <a:t> efectuado, se está haciendo una revisión del inventario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Taller regional para desarrollar el </a:t>
            </a:r>
            <a:r>
              <a:rPr lang="es-419" b="1" dirty="0"/>
              <a:t>Programa de Acción de la Sociedad Civil del CLME+ </a:t>
            </a:r>
            <a:r>
              <a:rPr lang="es-419" dirty="0"/>
              <a:t>organizado en enero de 2016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b="1" dirty="0"/>
              <a:t>Base de datos en línea sobre Proyectos, Programas e Iniciativas </a:t>
            </a:r>
            <a:r>
              <a:rPr lang="es-419" dirty="0"/>
              <a:t>creada y se están introduciendo datos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Endoso del esquema de los mecanismos de presentación de información del “</a:t>
            </a:r>
            <a:r>
              <a:rPr lang="es-419" b="1" dirty="0"/>
              <a:t>Estado del Medio Ambiente Marino y Economía Asociadas en la región del CLME+</a:t>
            </a:r>
            <a:r>
              <a:rPr lang="es-419" dirty="0"/>
              <a:t>” por el MIC del PAE y en reuniones de sus componentes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b="1" dirty="0"/>
              <a:t>Hub del CLME+ </a:t>
            </a:r>
            <a:r>
              <a:rPr lang="es-419" dirty="0"/>
              <a:t>en desarrollo/</a:t>
            </a:r>
            <a:r>
              <a:rPr lang="es-419" b="1" dirty="0"/>
              <a:t>sitio web </a:t>
            </a:r>
            <a:r>
              <a:rPr lang="es-419" dirty="0"/>
              <a:t>listo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Diseño conceptual de la </a:t>
            </a:r>
            <a:r>
              <a:rPr lang="es-419" b="1" dirty="0"/>
              <a:t>Alianza y Asociación del CLME+ </a:t>
            </a:r>
            <a:r>
              <a:rPr lang="es-419" dirty="0"/>
              <a:t>y su formalización y ampliación en curso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8001" y="206222"/>
            <a:ext cx="1452212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s-419" sz="2800" b="1" dirty="0">
                <a:solidFill>
                  <a:schemeClr val="bg1"/>
                </a:solidFill>
              </a:rPr>
              <a:t>Logros</a:t>
            </a:r>
            <a:r>
              <a:rPr lang="es-419" sz="2800" b="1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12312" y="15736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3244334" y="3198168"/>
            <a:ext cx="685799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2400" b="1" dirty="0">
                <a:solidFill>
                  <a:schemeClr val="bg1"/>
                </a:solidFill>
              </a:rPr>
              <a:t>PROYECTO CLME+ (2015 – 2020)</a:t>
            </a:r>
          </a:p>
        </p:txBody>
      </p:sp>
    </p:spTree>
    <p:extLst>
      <p:ext uri="{BB962C8B-B14F-4D97-AF65-F5344CB8AC3E}">
        <p14:creationId xmlns:p14="http://schemas.microsoft.com/office/powerpoint/2010/main" val="3823540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80811" y="1628552"/>
            <a:ext cx="9782908" cy="420872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419" sz="2200" b="0" dirty="0"/>
              <a:t>Producto 1.1 - Mecanismo Permanente de Coordinación de Políticas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419" sz="2200" b="0" dirty="0"/>
              <a:t>Producto 1.5 – Plan de Financiación Sostenible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419" sz="22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419" sz="2200" b="0" dirty="0"/>
              <a:t>Producto 2.2 – Programa de Acción del Sector Privado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0" dirty="0"/>
          </a:p>
        </p:txBody>
      </p:sp>
      <p:sp>
        <p:nvSpPr>
          <p:cNvPr id="4" name="TextBox 3"/>
          <p:cNvSpPr txBox="1"/>
          <p:nvPr/>
        </p:nvSpPr>
        <p:spPr>
          <a:xfrm>
            <a:off x="738281" y="38734"/>
            <a:ext cx="4643947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Actividades de alto riesgo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0812" y="759403"/>
            <a:ext cx="644179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419" sz="2000" b="1" dirty="0">
                <a:solidFill>
                  <a:srgbClr val="FF0000"/>
                </a:solidFill>
              </a:rPr>
              <a:t>Actividades a cargo de la UCP con posibles riesgos adicionales de demora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0811" y="2799975"/>
            <a:ext cx="10228522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s-419" b="1" dirty="0">
                <a:solidFill>
                  <a:srgbClr val="FF0000"/>
                </a:solidFill>
              </a:rPr>
              <a:t>PRODUCTO PRINCIPAL DEL PROYECTO CLME+ -</a:t>
            </a:r>
            <a:r>
              <a:rPr lang="es-419" dirty="0">
                <a:solidFill>
                  <a:srgbClr val="FF0000"/>
                </a:solidFill>
              </a:rPr>
              <a:t> la limitada aprobación y participación de los países del CLME+ en este proceso dificultaría considerablemente el logro de consenso en torno al MPCP para la última fecha programada por el Comité Directivo del Proyecto CLME+ del primer trimestre de 2020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8281" y="4949201"/>
            <a:ext cx="1080167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rgbClr val="FF0000"/>
                </a:solidFill>
              </a:rPr>
              <a:t>Demoras en la UCP en relación con el inicio del proceso de adquisición y contratación para este producto debidas a </a:t>
            </a:r>
            <a:r>
              <a:rPr lang="es-419" b="1" dirty="0">
                <a:solidFill>
                  <a:srgbClr val="FF0000"/>
                </a:solidFill>
              </a:rPr>
              <a:t>limitaciones en la capacidad de la UCP y dificultades debidas a la rotación/contratación de personal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3244334" y="3198168"/>
            <a:ext cx="685799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2400" b="1" dirty="0">
                <a:solidFill>
                  <a:schemeClr val="bg1"/>
                </a:solidFill>
              </a:rPr>
              <a:t>PROYECTO CLME+ (2015 – 2020)</a:t>
            </a:r>
          </a:p>
        </p:txBody>
      </p:sp>
    </p:spTree>
    <p:extLst>
      <p:ext uri="{BB962C8B-B14F-4D97-AF65-F5344CB8AC3E}">
        <p14:creationId xmlns:p14="http://schemas.microsoft.com/office/powerpoint/2010/main" val="1468852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80810" y="1628552"/>
            <a:ext cx="10750199" cy="4208721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s-419" sz="2200" b="0" dirty="0"/>
              <a:t>Productos 5.2 y 5.3 – MyE de la Ejecución del PAE del CLME+ y Mecanismo de Presentación de Información del Estado del Medio Ambiente Marino y Economías Asociadas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0" dirty="0"/>
          </a:p>
        </p:txBody>
      </p:sp>
      <p:sp>
        <p:nvSpPr>
          <p:cNvPr id="4" name="TextBox 3"/>
          <p:cNvSpPr txBox="1"/>
          <p:nvPr/>
        </p:nvSpPr>
        <p:spPr>
          <a:xfrm>
            <a:off x="780810" y="13366"/>
            <a:ext cx="4200544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Actividades de alto riesgo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3339" y="780977"/>
            <a:ext cx="558903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419" b="1" dirty="0">
                <a:solidFill>
                  <a:srgbClr val="FF0000"/>
                </a:solidFill>
              </a:rPr>
              <a:t>Actividades con posibles riesgos adicionales de demora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3767" y="3124268"/>
            <a:ext cx="10281684" cy="14773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419" b="1" dirty="0">
                <a:solidFill>
                  <a:srgbClr val="FF0000"/>
                </a:solidFill>
              </a:rPr>
              <a:t>PRODUCTO PRINCIPAL DEL PROYECTO CLME+.</a:t>
            </a:r>
            <a:r>
              <a:rPr lang="es-419" dirty="0">
                <a:solidFill>
                  <a:srgbClr val="FF0000"/>
                </a:solidFill>
              </a:rPr>
              <a:t>  El proceso inicial de contratación no dio los resultados esperados. Algunas dificultades adicionales con los nuevos procesos de contratación aumentaron los riesgos aún más. Para que el proyecto sea aprobado y reciba la aceptación adecuada, es necesario que el proceso de desarrollo se alinee con el cronograma de procesos gubernamentales establecidos.  Las demoras subsiguientes serían perjudiciales para la culminación exitosa.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-3244334" y="3198168"/>
            <a:ext cx="685799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2400" b="1" dirty="0">
                <a:solidFill>
                  <a:schemeClr val="bg1"/>
                </a:solidFill>
              </a:rPr>
              <a:t>PROYECTO CLME+ (2015 – 2020)</a:t>
            </a:r>
          </a:p>
        </p:txBody>
      </p:sp>
    </p:spTree>
    <p:extLst>
      <p:ext uri="{BB962C8B-B14F-4D97-AF65-F5344CB8AC3E}">
        <p14:creationId xmlns:p14="http://schemas.microsoft.com/office/powerpoint/2010/main" val="2291378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3921" y="751344"/>
            <a:ext cx="9825583" cy="574772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1750" b="1" i="1" dirty="0"/>
              <a:t>Demoras imprevistas </a:t>
            </a:r>
          </a:p>
          <a:p>
            <a:endParaRPr lang="en-US" sz="1750" b="1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419" sz="1750" dirty="0"/>
              <a:t>Finalizando acuerdos de coejecución con asociados en la coejecución (esp. en la fase inicial y el Año 1)</a:t>
            </a:r>
          </a:p>
          <a:p>
            <a:pPr lvl="1"/>
            <a:endParaRPr lang="en-US" sz="175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419" sz="1750" dirty="0"/>
              <a:t>En la ejecución de actividades del proyecto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419" sz="1750" dirty="0"/>
              <a:t>Resultado de la limitada capacidad (humana) en la UCP y en los organismos de coejecución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419" sz="1750" dirty="0"/>
              <a:t>Rotación de personal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419" sz="1750" dirty="0"/>
              <a:t>Tiempo que toma contratar personal en la UCP y en los organismos de coejecución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419" sz="1750" dirty="0"/>
              <a:t>Arduo proceso de aprendizaje y tiempo requerido para comprender claramente el ámbito de actividad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1750" b="1" i="1" dirty="0"/>
              <a:t>Impacto de las demoras</a:t>
            </a:r>
          </a:p>
          <a:p>
            <a:pPr lvl="2"/>
            <a:endParaRPr lang="en-US" sz="175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419" sz="1750" dirty="0"/>
              <a:t>Ha dado lugar a la reducción del cronograma de ejecución de algunas actividades del proyecto en hasta un 50 % del tiempo originalmente asignado, en algunos casos</a:t>
            </a:r>
          </a:p>
          <a:p>
            <a:pPr lvl="1"/>
            <a:endParaRPr lang="en-US" sz="175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419" sz="1750" dirty="0"/>
              <a:t>Aumenta el riesgo de terminación insatisfactoria/inoportuna de algunas actividades del proyecto</a:t>
            </a:r>
          </a:p>
          <a:p>
            <a:pPr lvl="1"/>
            <a:endParaRPr lang="en-US" sz="175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419" sz="1750" dirty="0"/>
              <a:t>Aumenta el riesgo de que no haya identificación pública con los productos del proyecto, lo cual a su vez afecta la sostenibilidad </a:t>
            </a:r>
            <a:endParaRPr lang="en-US" sz="1750" dirty="0"/>
          </a:p>
        </p:txBody>
      </p:sp>
      <p:sp>
        <p:nvSpPr>
          <p:cNvPr id="2" name="TextBox 1"/>
          <p:cNvSpPr txBox="1"/>
          <p:nvPr/>
        </p:nvSpPr>
        <p:spPr>
          <a:xfrm>
            <a:off x="122275" y="46734"/>
            <a:ext cx="2854841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Dificultades</a:t>
            </a:r>
          </a:p>
        </p:txBody>
      </p:sp>
    </p:spTree>
    <p:extLst>
      <p:ext uri="{BB962C8B-B14F-4D97-AF65-F5344CB8AC3E}">
        <p14:creationId xmlns:p14="http://schemas.microsoft.com/office/powerpoint/2010/main" val="2957165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387" y="42530"/>
            <a:ext cx="2482702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Dificultades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387" y="918026"/>
            <a:ext cx="10388511" cy="467050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1750" dirty="0"/>
              <a:t>La falta de un Especialista en Comunicación en la UCP durante meses dificultó la ejecución de la Estrategia de Comunicación; el proyecto requiere un enfoque no tradicional (</a:t>
            </a:r>
            <a:r>
              <a:rPr lang="es-419" sz="1750" i="1" dirty="0"/>
              <a:t>comunicación interna vs. externa</a:t>
            </a:r>
            <a:r>
              <a:rPr lang="es-419" sz="1750" dirty="0"/>
              <a:t>)</a:t>
            </a:r>
          </a:p>
          <a:p>
            <a:endParaRPr lang="en-US" sz="17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1750" dirty="0"/>
              <a:t>Las demoras en la contratación de un Especialista en Comunicación dificultaron la comunicación regular con los Puntos Focales Nacionales. </a:t>
            </a:r>
          </a:p>
          <a:p>
            <a:endParaRPr lang="en-US" sz="17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1750" dirty="0"/>
              <a:t>Muchos puntos focales distintos (del Proyecto CLME+, de Asociados del Proyecto) involucrados en la ejecución y el endoso de las actividades y productos del Proyecto CLME+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1750" dirty="0"/>
              <a:t>Comunicación intersectorial insuficiente a nivel nacional</a:t>
            </a:r>
          </a:p>
          <a:p>
            <a:endParaRPr lang="en-US" sz="17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1750" dirty="0"/>
              <a:t>Los distintos idiomas y la traducción de lenguaje técnico </a:t>
            </a:r>
          </a:p>
          <a:p>
            <a:endParaRPr lang="en-US" sz="17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1750" dirty="0"/>
              <a:t>Una consciencia (o interés) aparentemente limitada de lo que trata el PAE del CLME+ y su ejecución</a:t>
            </a:r>
          </a:p>
          <a:p>
            <a:endParaRPr lang="en-US" sz="17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1750" dirty="0"/>
              <a:t>Complicaciones burocráticas y administrativas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1933131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2274" y="764024"/>
            <a:ext cx="11204294" cy="44012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1750" dirty="0"/>
              <a:t>Preacuerdo de facto del Grupo Ejecutivo del Proyecto para una extensión de 4 meses para responder a las demoras en la finalización de acuerdos de ejecución (que debe endosar el Comité Directivo del Proyecto)</a:t>
            </a:r>
          </a:p>
          <a:p>
            <a:endParaRPr lang="en-US" sz="175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419" sz="1750" dirty="0"/>
              <a:t>No obstante, aún no se ha formalizado la extensión de facto.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419" sz="1750" dirty="0"/>
              <a:t>Cambios en las políticas administrativas del PNUD y la UNOPS sólo permiten una extensión sin costo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419" sz="1750" dirty="0"/>
              <a:t>La fecha de finalización entendida del Proyecto CLME+ es agosto de 2020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419" sz="1750" dirty="0"/>
              <a:t>Antes de procesar formalmente la extensión, se debe confirmar que esta resulta suficiente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7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1750" dirty="0"/>
              <a:t>Introducción por parte de la UCP del Proyecto CLME+ de una herramienta en línea de planificación de proyectos y monitoreo de la ejecución basada en el software “Smartsheet” de manejo de proyectos</a:t>
            </a:r>
          </a:p>
          <a:p>
            <a:endParaRPr lang="en-US" sz="175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419" sz="1750" dirty="0"/>
              <a:t>El Comité Directivo del Proyecto, la UCP y el Grupo Ejecutivo del Proyecto pueden monitorear continuamente el progreso en la ejecución del proyecto</a:t>
            </a:r>
          </a:p>
          <a:p>
            <a:pPr lvl="1"/>
            <a:endParaRPr lang="en-US" sz="175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75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750" dirty="0"/>
          </a:p>
        </p:txBody>
      </p:sp>
      <p:sp>
        <p:nvSpPr>
          <p:cNvPr id="2" name="TextBox 1"/>
          <p:cNvSpPr txBox="1"/>
          <p:nvPr/>
        </p:nvSpPr>
        <p:spPr>
          <a:xfrm>
            <a:off x="122274" y="37214"/>
            <a:ext cx="2413591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Respuestas</a:t>
            </a:r>
          </a:p>
        </p:txBody>
      </p:sp>
    </p:spTree>
    <p:extLst>
      <p:ext uri="{BB962C8B-B14F-4D97-AF65-F5344CB8AC3E}">
        <p14:creationId xmlns:p14="http://schemas.microsoft.com/office/powerpoint/2010/main" val="3547798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1700" y="107961"/>
            <a:ext cx="4462184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Cronograma “existente” 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695243794"/>
              </p:ext>
            </p:extLst>
          </p:nvPr>
        </p:nvGraphicFramePr>
        <p:xfrm>
          <a:off x="914400" y="940981"/>
          <a:ext cx="9245600" cy="5197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63838" y="4571999"/>
            <a:ext cx="1924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/>
              <a:t>Diciembre de 2019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0" y="4572000"/>
            <a:ext cx="1318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/>
              <a:t>Abril de 2020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43260" y="4572000"/>
            <a:ext cx="143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/>
              <a:t>Agosto de 2020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08074" y="4653023"/>
            <a:ext cx="1645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/>
              <a:t>Mayo de 2015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-3244334" y="3198168"/>
            <a:ext cx="685799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2400" b="1" dirty="0">
                <a:solidFill>
                  <a:schemeClr val="bg1"/>
                </a:solidFill>
              </a:rPr>
              <a:t>PROYECTO CLME+ (2015 – 2020)</a:t>
            </a:r>
          </a:p>
        </p:txBody>
      </p:sp>
    </p:spTree>
    <p:extLst>
      <p:ext uri="{BB962C8B-B14F-4D97-AF65-F5344CB8AC3E}">
        <p14:creationId xmlns:p14="http://schemas.microsoft.com/office/powerpoint/2010/main" val="1214364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2382" y="1095154"/>
            <a:ext cx="11057860" cy="44012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2000" dirty="0"/>
              <a:t>Asegurar una mejora de las comunicaciones sobre el Proyecto CLME+ y el PAE con los Puntos Focales Nacionales del CLME+ y otros actores interesados a fin de asegurar una mayor concienciación, aprobación y aceptación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2000" dirty="0"/>
              <a:t>Acelerar la ejecución del proyecto e intensificar el seguimiento y monitoreo de las actividades del proyecto (de 6 al mes a 3 al mes)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2000" dirty="0"/>
              <a:t>Identificar inmediatamente los riesgos nuevos y que estén surgiendo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2000" dirty="0"/>
              <a:t>Reevaluar el progreso en la ejecución para final de año 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2000" dirty="0"/>
              <a:t>Evaluar y enviar para la aprobación del Comité Directivo del Proyecto (entre sesiones) toda medida correctiva que resulte necesaria (y que exija la aprobación del Comité Directivo del Proyecto)</a:t>
            </a:r>
          </a:p>
          <a:p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584792" y="74427"/>
            <a:ext cx="4534786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Recomendaciones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-3244334" y="3198168"/>
            <a:ext cx="685799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2400" b="1" dirty="0">
                <a:solidFill>
                  <a:schemeClr val="bg1"/>
                </a:solidFill>
              </a:rPr>
              <a:t>PROYECTO CLME+ (2015 – 2020)</a:t>
            </a:r>
          </a:p>
        </p:txBody>
      </p:sp>
    </p:spTree>
    <p:extLst>
      <p:ext uri="{BB962C8B-B14F-4D97-AF65-F5344CB8AC3E}">
        <p14:creationId xmlns:p14="http://schemas.microsoft.com/office/powerpoint/2010/main" val="1413330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0798BFF7-6473-AA44-A416-296D75503D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3344" b="23344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022576-E217-AA44-B00F-9F8ECF6DD0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solidFill>
            <a:srgbClr val="7F7F7F">
              <a:alpha val="50000"/>
            </a:srgbClr>
          </a:solidFill>
          <a:ln>
            <a:noFill/>
          </a:ln>
        </p:spPr>
        <p:txBody>
          <a:bodyPr/>
          <a:lstStyle/>
          <a:p>
            <a:r>
              <a:rPr lang="es-419" sz="3600" b="1" dirty="0"/>
              <a:t>GRACIAS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2E312BE-E52A-E544-A9F4-BD430A9AE8C0}"/>
              </a:ext>
            </a:extLst>
          </p:cNvPr>
          <p:cNvGrpSpPr/>
          <p:nvPr/>
        </p:nvGrpSpPr>
        <p:grpSpPr>
          <a:xfrm>
            <a:off x="2385857" y="477837"/>
            <a:ext cx="9737064" cy="6178321"/>
            <a:chOff x="2385857" y="477837"/>
            <a:chExt cx="9737064" cy="617832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A456C655-C6A6-A240-B643-4DB5169AA4F7}"/>
                </a:ext>
              </a:extLst>
            </p:cNvPr>
            <p:cNvSpPr txBox="1"/>
            <p:nvPr/>
          </p:nvSpPr>
          <p:spPr bwMode="auto">
            <a:xfrm>
              <a:off x="2385857" y="6417631"/>
              <a:ext cx="7179747" cy="2385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s-419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Catalizar la ejecución del Programa de Acción Estratégica de los GEM del Caribe y la Plataforma Continental del Norte de Brasil (2015-2020)</a:t>
              </a:r>
            </a:p>
          </p:txBody>
        </p:sp>
        <p:sp>
          <p:nvSpPr>
            <p:cNvPr id="6" name="Text Box 10">
              <a:extLst>
                <a:ext uri="{FF2B5EF4-FFF2-40B4-BE49-F238E27FC236}">
                  <a16:creationId xmlns:a16="http://schemas.microsoft.com/office/drawing/2014/main" xmlns="" id="{B92D9F6D-139B-B049-80C4-B31592259114}"/>
                </a:ext>
              </a:extLst>
            </p:cNvPr>
            <p:cNvSpPr txBox="1"/>
            <p:nvPr/>
          </p:nvSpPr>
          <p:spPr>
            <a:xfrm>
              <a:off x="9964817" y="477837"/>
              <a:ext cx="2158104" cy="27463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/>
            <a:lstStyle/>
            <a:p>
              <a:pPr algn="r">
                <a:lnSpc>
                  <a:spcPct val="114000"/>
                </a:lnSpc>
                <a:spcBef>
                  <a:spcPts val="0"/>
                </a:spcBef>
                <a:spcAft>
                  <a:spcPts val="900"/>
                </a:spcAft>
                <a:defRPr/>
              </a:pPr>
              <a:endParaRPr lang="es-419" sz="105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 Box 10">
            <a:extLst>
              <a:ext uri="{FF2B5EF4-FFF2-40B4-BE49-F238E27FC236}">
                <a16:creationId xmlns:a16="http://schemas.microsoft.com/office/drawing/2014/main" xmlns="" id="{DEA8707D-3A7B-6144-8BC7-6417EBE10632}"/>
              </a:ext>
            </a:extLst>
          </p:cNvPr>
          <p:cNvSpPr txBox="1"/>
          <p:nvPr/>
        </p:nvSpPr>
        <p:spPr>
          <a:xfrm>
            <a:off x="7620000" y="477837"/>
            <a:ext cx="4457700" cy="418855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 algn="r">
              <a:lnSpc>
                <a:spcPct val="114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Segunda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Reunión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del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Comité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Directivo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del Proyecto CLME+</a:t>
            </a:r>
          </a:p>
        </p:txBody>
      </p:sp>
    </p:spTree>
    <p:extLst>
      <p:ext uri="{BB962C8B-B14F-4D97-AF65-F5344CB8AC3E}">
        <p14:creationId xmlns:p14="http://schemas.microsoft.com/office/powerpoint/2010/main" val="2949541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 txBox="1">
            <a:spLocks/>
          </p:cNvSpPr>
          <p:nvPr/>
        </p:nvSpPr>
        <p:spPr>
          <a:xfrm>
            <a:off x="622529" y="3968596"/>
            <a:ext cx="11401421" cy="1677293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s-419" sz="2200" b="1" u="sng" dirty="0">
                <a:solidFill>
                  <a:srgbClr val="FFC000"/>
                </a:solidFill>
              </a:rPr>
              <a:t>Objetivo:</a:t>
            </a:r>
            <a:r>
              <a:rPr lang="es-419" sz="2200" b="1" dirty="0">
                <a:solidFill>
                  <a:srgbClr val="FFC000"/>
                </a:solidFill>
              </a:rPr>
              <a:t> </a:t>
            </a:r>
          </a:p>
          <a:p>
            <a:pPr algn="ctr">
              <a:spcBef>
                <a:spcPts val="200"/>
              </a:spcBef>
              <a:buFont typeface="Arial" pitchFamily="34" charset="0"/>
              <a:buNone/>
              <a:defRPr/>
            </a:pPr>
            <a:r>
              <a:rPr lang="es-419" sz="2200" b="1" i="1" dirty="0">
                <a:solidFill>
                  <a:srgbClr val="FFC000"/>
                </a:solidFill>
              </a:rPr>
              <a:t>Facilitar el MBE/EEP en la región del CLME+ para la prestación sostenible y resistente                                al clima de bienes y servicios de los recursos marinos vivos compartidos, en consonancia                          con el PAE del CLME+ endosado</a:t>
            </a:r>
            <a:r>
              <a:rPr lang="es-419" sz="2200" i="1" dirty="0">
                <a:solidFill>
                  <a:srgbClr val="FFC000"/>
                </a:solidFill>
              </a:rPr>
              <a:t> </a:t>
            </a:r>
          </a:p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endParaRPr lang="en-US" sz="3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3446" y="1860440"/>
            <a:ext cx="10935092" cy="1774513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419" sz="4300" b="1" dirty="0">
                <a:solidFill>
                  <a:srgbClr val="0070C0"/>
                </a:solidFill>
              </a:rPr>
              <a:t>PROYECTO CLME+ </a:t>
            </a:r>
          </a:p>
          <a:p>
            <a:pPr algn="ctr"/>
            <a:r>
              <a:rPr lang="es-419" sz="2400" b="1" dirty="0">
                <a:solidFill>
                  <a:srgbClr val="0070C0"/>
                </a:solidFill>
              </a:rPr>
              <a:t>"Catalizar la Ejecución del Programa de Acciones Estratégicas para el Manejo Sostenible de los Recursos Marinos Vivos en los Grandes Ecosistemas Marinos del Caribe y la Plataforma Continental del Norte de Brasil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9" y="35169"/>
            <a:ext cx="2989767" cy="13588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3244334" y="3198168"/>
            <a:ext cx="685799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2400" b="1" dirty="0">
                <a:solidFill>
                  <a:schemeClr val="bg1"/>
                </a:solidFill>
              </a:rPr>
              <a:t>PROYECTO CLME+ (2015 – 2020)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6933" y="35169"/>
            <a:ext cx="8327138" cy="1725716"/>
          </a:xfrm>
          <a:prstGeom prst="rect">
            <a:avLst/>
          </a:prstGeom>
        </p:spPr>
      </p:pic>
      <p:sp>
        <p:nvSpPr>
          <p:cNvPr id="8" name="Freeform 7"/>
          <p:cNvSpPr>
            <a:spLocks noChangeArrowheads="1"/>
          </p:cNvSpPr>
          <p:nvPr/>
        </p:nvSpPr>
        <p:spPr bwMode="auto">
          <a:xfrm>
            <a:off x="415500" y="5566144"/>
            <a:ext cx="11698492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MS PGothic" charset="0"/>
              <a:cs typeface="MS PGothic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280" y="5979532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802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44" y="67413"/>
            <a:ext cx="4061637" cy="793824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es-419" sz="2800" b="1" dirty="0">
                <a:solidFill>
                  <a:schemeClr val="bg1"/>
                </a:solidFill>
              </a:rPr>
              <a:t>Países participantes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2394" y="1073888"/>
            <a:ext cx="4939363" cy="535531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s-419" dirty="0"/>
              <a:t>Antigua y Barbuda</a:t>
            </a:r>
          </a:p>
          <a:p>
            <a:r>
              <a:rPr lang="es-419" dirty="0"/>
              <a:t>Bahamas</a:t>
            </a:r>
          </a:p>
          <a:p>
            <a:r>
              <a:rPr lang="es-419" dirty="0"/>
              <a:t>Barbados</a:t>
            </a:r>
          </a:p>
          <a:p>
            <a:r>
              <a:rPr lang="es-419" dirty="0"/>
              <a:t>Belice</a:t>
            </a:r>
          </a:p>
          <a:p>
            <a:r>
              <a:rPr lang="es-419" dirty="0"/>
              <a:t>Brasil</a:t>
            </a:r>
          </a:p>
          <a:p>
            <a:r>
              <a:rPr lang="es-419" dirty="0"/>
              <a:t>Colombia</a:t>
            </a:r>
          </a:p>
          <a:p>
            <a:r>
              <a:rPr lang="es-419" dirty="0"/>
              <a:t>Costa Rica</a:t>
            </a:r>
          </a:p>
          <a:p>
            <a:r>
              <a:rPr lang="es-419" dirty="0"/>
              <a:t>Dominica</a:t>
            </a:r>
          </a:p>
          <a:p>
            <a:r>
              <a:rPr lang="es-419" dirty="0"/>
              <a:t>República Dominicana</a:t>
            </a:r>
          </a:p>
          <a:p>
            <a:r>
              <a:rPr lang="es-419" dirty="0"/>
              <a:t>Granada</a:t>
            </a:r>
          </a:p>
          <a:p>
            <a:r>
              <a:rPr lang="es-419" dirty="0"/>
              <a:t>Guatemala</a:t>
            </a:r>
          </a:p>
          <a:p>
            <a:r>
              <a:rPr lang="es-419" dirty="0"/>
              <a:t>Guyana</a:t>
            </a:r>
          </a:p>
          <a:p>
            <a:r>
              <a:rPr lang="es-419" dirty="0"/>
              <a:t>Haití</a:t>
            </a:r>
          </a:p>
          <a:p>
            <a:r>
              <a:rPr lang="es-419" dirty="0"/>
              <a:t>Honduras</a:t>
            </a:r>
          </a:p>
          <a:p>
            <a:r>
              <a:rPr lang="es-419" dirty="0"/>
              <a:t>Jamaica</a:t>
            </a:r>
          </a:p>
          <a:p>
            <a:r>
              <a:rPr lang="es-419" dirty="0"/>
              <a:t>México</a:t>
            </a:r>
          </a:p>
          <a:p>
            <a:r>
              <a:rPr lang="es-419" dirty="0"/>
              <a:t>Panamá</a:t>
            </a:r>
          </a:p>
          <a:p>
            <a:r>
              <a:rPr lang="es-419" dirty="0"/>
              <a:t>Saint Kitts y Nevis </a:t>
            </a:r>
          </a:p>
          <a:p>
            <a:r>
              <a:rPr lang="es-419" dirty="0"/>
              <a:t>Santa Lucía</a:t>
            </a:r>
          </a:p>
          <a:p>
            <a:r>
              <a:rPr lang="es-419" dirty="0"/>
              <a:t>San Vicente y las Granadinas</a:t>
            </a:r>
          </a:p>
          <a:p>
            <a:r>
              <a:rPr lang="es-419" dirty="0"/>
              <a:t>Suriname</a:t>
            </a:r>
          </a:p>
          <a:p>
            <a:r>
              <a:rPr lang="es-419" dirty="0"/>
              <a:t>Trinidad y Tobago</a:t>
            </a:r>
          </a:p>
          <a:p>
            <a:r>
              <a:rPr lang="es-419" dirty="0"/>
              <a:t>Estados Unidos de América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01071" y="49761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/>
              <a:t>El mapa muestra países que han firmado el Documento del Proyecto CLME+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354" y="464325"/>
            <a:ext cx="6547467" cy="4351338"/>
          </a:xfrm>
        </p:spPr>
      </p:pic>
    </p:spTree>
    <p:extLst>
      <p:ext uri="{BB962C8B-B14F-4D97-AF65-F5344CB8AC3E}">
        <p14:creationId xmlns:p14="http://schemas.microsoft.com/office/powerpoint/2010/main" val="3874203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2" y="0"/>
            <a:ext cx="12135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18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507112" y="1039425"/>
            <a:ext cx="1728192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505336" y="3022208"/>
            <a:ext cx="1728192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162306" y="1461370"/>
            <a:ext cx="1728192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807470" y="1411929"/>
            <a:ext cx="1728192" cy="13626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9950" y="260648"/>
            <a:ext cx="1064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800" b="1" dirty="0">
                <a:solidFill>
                  <a:prstClr val="black"/>
                </a:solidFill>
              </a:rPr>
              <a:t>COMPONENTES (“RESULTADOS”) DEL PROYECTO CLME+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41340" y="1222991"/>
            <a:ext cx="165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600" b="1" dirty="0">
                <a:solidFill>
                  <a:prstClr val="white"/>
                </a:solidFill>
              </a:rPr>
              <a:t>MEJORAR LOS ARREGLOS DE GOBERNANZA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34121" y="3049500"/>
            <a:ext cx="16561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400" b="1" dirty="0">
                <a:solidFill>
                  <a:prstClr val="white"/>
                </a:solidFill>
              </a:rPr>
              <a:t>FOMENTAR LA CAPACIDAD PARA HACER USO EFICAZ DE LOS ARREGLOS MEJORADOS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58648" y="1549743"/>
            <a:ext cx="19648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300" b="1" dirty="0">
                <a:solidFill>
                  <a:prstClr val="white"/>
                </a:solidFill>
              </a:rPr>
              <a:t>DEMOSTRAR MBE/EEP</a:t>
            </a:r>
          </a:p>
          <a:p>
            <a:pPr algn="ctr"/>
            <a:r>
              <a:rPr lang="es-419" sz="1300" b="1" dirty="0">
                <a:solidFill>
                  <a:prstClr val="white"/>
                </a:solidFill>
              </a:rPr>
              <a:t>(priorizar/seleccionar –          $ limitados) </a:t>
            </a:r>
            <a:r>
              <a:rPr lang="es-419" sz="1300" dirty="0">
                <a:solidFill>
                  <a:prstClr val="white"/>
                </a:solidFill>
              </a:rPr>
              <a:t>basarse en los resultados de C1 y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79478" y="1412298"/>
            <a:ext cx="16561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400" b="1" dirty="0">
                <a:solidFill>
                  <a:prstClr val="white"/>
                </a:solidFill>
              </a:rPr>
              <a:t>ESTUDIOS DE FACTIBILIDAD – NECESIDADES DE INVERSIÓN PARA LA AMPLIACIÓN DE RESULTADOS</a:t>
            </a:r>
          </a:p>
        </p:txBody>
      </p:sp>
      <p:sp>
        <p:nvSpPr>
          <p:cNvPr id="17" name="Left-Right Arrow 16"/>
          <p:cNvSpPr/>
          <p:nvPr/>
        </p:nvSpPr>
        <p:spPr>
          <a:xfrm rot="5400000">
            <a:off x="2999656" y="2436321"/>
            <a:ext cx="648072" cy="43204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18" name="Left-Right Arrow 17"/>
          <p:cNvSpPr/>
          <p:nvPr/>
        </p:nvSpPr>
        <p:spPr>
          <a:xfrm rot="2686045">
            <a:off x="4333218" y="1442944"/>
            <a:ext cx="648072" cy="43204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19" name="Left-Right Arrow 18"/>
          <p:cNvSpPr/>
          <p:nvPr/>
        </p:nvSpPr>
        <p:spPr>
          <a:xfrm rot="18941944">
            <a:off x="4335087" y="2844212"/>
            <a:ext cx="648072" cy="43204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7065506" y="1809939"/>
            <a:ext cx="576064" cy="461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22" name="Flowchart: Manual Input 21"/>
          <p:cNvSpPr/>
          <p:nvPr/>
        </p:nvSpPr>
        <p:spPr>
          <a:xfrm>
            <a:off x="2600295" y="4253247"/>
            <a:ext cx="6978772" cy="1080120"/>
          </a:xfrm>
          <a:prstGeom prst="flowChartManualIn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63665" y="4594914"/>
            <a:ext cx="5652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400" b="1" dirty="0">
                <a:solidFill>
                  <a:prstClr val="white"/>
                </a:solidFill>
              </a:rPr>
              <a:t>EJECUCIÓN DE MyE DE PAE </a:t>
            </a:r>
          </a:p>
          <a:p>
            <a:pPr algn="ctr"/>
            <a:r>
              <a:rPr lang="es-419" sz="1400" b="1" dirty="0">
                <a:solidFill>
                  <a:prstClr val="white"/>
                </a:solidFill>
              </a:rPr>
              <a:t>EN TODA LA REGIÓN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76593" y="1492972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b="1" dirty="0">
                <a:solidFill>
                  <a:prstClr val="black"/>
                </a:solidFill>
              </a:rPr>
              <a:t>C1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47230" y="3026159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b="1" dirty="0">
                <a:solidFill>
                  <a:prstClr val="black"/>
                </a:solidFill>
              </a:rPr>
              <a:t>C2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40903" y="906377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b="1" dirty="0">
                <a:solidFill>
                  <a:prstClr val="black"/>
                </a:solidFill>
              </a:rPr>
              <a:t>C3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285120" y="891786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b="1" dirty="0">
                <a:solidFill>
                  <a:prstClr val="black"/>
                </a:solidFill>
              </a:rPr>
              <a:t>C4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823285" y="4461072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b="1" dirty="0">
                <a:solidFill>
                  <a:prstClr val="black"/>
                </a:solidFill>
              </a:rPr>
              <a:t>C5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406763" y="3767147"/>
            <a:ext cx="1234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rgbClr val="C00000"/>
                </a:solidFill>
              </a:rPr>
              <a:t>habilitar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65315" y="929597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rgbClr val="C00000"/>
                </a:solidFill>
              </a:rPr>
              <a:t>facilitar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70860" y="2837542"/>
            <a:ext cx="1418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rgbClr val="C00000"/>
                </a:solidFill>
              </a:rPr>
              <a:t>demostrar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873066" y="2887659"/>
            <a:ext cx="1950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rgbClr val="C00000"/>
                </a:solidFill>
              </a:rPr>
              <a:t>ampliar, replicar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39969" y="5284832"/>
            <a:ext cx="5730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rgbClr val="C00000"/>
                </a:solidFill>
              </a:rPr>
              <a:t>hacer seguimiento del progreso, promover las sinergias, evitar la duplicación, revisar el enfoque </a:t>
            </a:r>
          </a:p>
        </p:txBody>
      </p:sp>
      <p:sp>
        <p:nvSpPr>
          <p:cNvPr id="35" name="Freeform 34"/>
          <p:cNvSpPr>
            <a:spLocks noChangeArrowheads="1"/>
          </p:cNvSpPr>
          <p:nvPr/>
        </p:nvSpPr>
        <p:spPr bwMode="auto">
          <a:xfrm>
            <a:off x="18348" y="5641492"/>
            <a:ext cx="12173652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MS PGothic" charset="0"/>
              <a:cs typeface="MS PGothic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711" y="5934193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 rot="16200000">
            <a:off x="-3244334" y="3198168"/>
            <a:ext cx="685799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2400" b="1" dirty="0">
                <a:solidFill>
                  <a:schemeClr val="bg1"/>
                </a:solidFill>
              </a:rPr>
              <a:t>PROYECTO CLME+ (2015 – 2020)</a:t>
            </a:r>
          </a:p>
        </p:txBody>
      </p:sp>
    </p:spTree>
    <p:extLst>
      <p:ext uri="{BB962C8B-B14F-4D97-AF65-F5344CB8AC3E}">
        <p14:creationId xmlns:p14="http://schemas.microsoft.com/office/powerpoint/2010/main" val="2472347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 noChangeArrowheads="1"/>
          </p:cNvSpPr>
          <p:nvPr/>
        </p:nvSpPr>
        <p:spPr bwMode="auto">
          <a:xfrm>
            <a:off x="18348" y="5714951"/>
            <a:ext cx="12173652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MS PGothic" charset="0"/>
              <a:cs typeface="MS P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822" y="6111875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351842"/>
              </p:ext>
            </p:extLst>
          </p:nvPr>
        </p:nvGraphicFramePr>
        <p:xfrm>
          <a:off x="552893" y="861234"/>
          <a:ext cx="10742428" cy="47899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181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941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30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7899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/>
                        <a:t>Asociado en la coejecución (ACE)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/>
                        <a:t>Acuerdo/Contrato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/>
                        <a:t>Estado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89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/>
                        <a:t>CEP del PNUMA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/>
                        <a:t>Acuerdo entre organismos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/>
                        <a:t>Firmado en junio de 2016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89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/>
                        <a:t>FAO-COPACO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/>
                        <a:t>Acuerdo entre organismos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/>
                        <a:t>Firmado en julio de 2017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89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/>
                        <a:t>COI de la UNESCO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/>
                        <a:t>Acuerdo entre organismos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FIRMA PENDIENTE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89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/>
                        <a:t>OSPESCA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/>
                        <a:t>Memorando de Acuerdo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/>
                        <a:t>Firmado en agosto de 2016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89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/>
                        <a:t>CRFM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/>
                        <a:t>Memorando de Acuerdo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/>
                        <a:t>Firmado en abril de 2016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89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/>
                        <a:t>Comisión de la OECO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/>
                        <a:t>Memorando de Acuerdo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/>
                        <a:t>Firmado en abril de 2016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89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/>
                        <a:t>CANARI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/>
                        <a:t>Acuerdo de donación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/>
                        <a:t>Firmado en diciembre de 2016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789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/>
                        <a:t>CERMES de la UWI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Acuerdo de donación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/>
                        <a:t>Firmado en diciembre de 2016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789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/>
                        <a:t>GCFI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/>
                        <a:t>Contrato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/>
                        <a:t>Firmado en julio de 2016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 rot="16200000">
            <a:off x="-3244334" y="3198168"/>
            <a:ext cx="685799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2400" b="1" dirty="0">
                <a:solidFill>
                  <a:schemeClr val="bg1"/>
                </a:solidFill>
              </a:rPr>
              <a:t>PROYECTO CLME+ (2015 – 2020)</a:t>
            </a:r>
          </a:p>
        </p:txBody>
      </p:sp>
    </p:spTree>
    <p:extLst>
      <p:ext uri="{BB962C8B-B14F-4D97-AF65-F5344CB8AC3E}">
        <p14:creationId xmlns:p14="http://schemas.microsoft.com/office/powerpoint/2010/main" val="2149272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0482" y="201804"/>
            <a:ext cx="3763313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Cronograma original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717187880"/>
              </p:ext>
            </p:extLst>
          </p:nvPr>
        </p:nvGraphicFramePr>
        <p:xfrm>
          <a:off x="2032000" y="719666"/>
          <a:ext cx="840917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443796" y="4481623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/>
              <a:t>Agosto de 2019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6116" y="4481623"/>
            <a:ext cx="1727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/>
              <a:t>Diciembre de 2019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02748" y="4489744"/>
            <a:ext cx="1663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/>
              <a:t>Abril de 2020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65757" y="4481623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/>
              <a:t>Mayo de 2015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-3244334" y="3198168"/>
            <a:ext cx="685799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2400" b="1" dirty="0">
                <a:solidFill>
                  <a:schemeClr val="bg1"/>
                </a:solidFill>
              </a:rPr>
              <a:t>PROYECTO CLME+ (2015 – 2020)</a:t>
            </a:r>
          </a:p>
        </p:txBody>
      </p:sp>
    </p:spTree>
    <p:extLst>
      <p:ext uri="{BB962C8B-B14F-4D97-AF65-F5344CB8AC3E}">
        <p14:creationId xmlns:p14="http://schemas.microsoft.com/office/powerpoint/2010/main" val="3782667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197173"/>
              </p:ext>
            </p:extLst>
          </p:nvPr>
        </p:nvGraphicFramePr>
        <p:xfrm>
          <a:off x="542261" y="1238694"/>
          <a:ext cx="11068492" cy="43655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478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7206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175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>
                          <a:solidFill>
                            <a:schemeClr val="bg1"/>
                          </a:solidFill>
                        </a:rPr>
                        <a:t>Categoría</a:t>
                      </a: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>
                          <a:solidFill>
                            <a:schemeClr val="bg1"/>
                          </a:solidFill>
                        </a:rPr>
                        <a:t>Ratio/Porcentaje   Objetivos e Hitos</a:t>
                      </a: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28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>
                          <a:solidFill>
                            <a:schemeClr val="bg1"/>
                          </a:solidFill>
                        </a:rPr>
                        <a:t>Finalizado</a:t>
                      </a: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2400" dirty="0"/>
                        <a:t>12/64       19%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28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>
                          <a:solidFill>
                            <a:schemeClr val="bg1"/>
                          </a:solidFill>
                        </a:rPr>
                        <a:t>Según lo programado</a:t>
                      </a: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2400" dirty="0"/>
                        <a:t>18/64       28 %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351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>
                          <a:solidFill>
                            <a:schemeClr val="bg1"/>
                          </a:solidFill>
                        </a:rPr>
                        <a:t>Bajo riesgo de no terminar a tiempo</a:t>
                      </a: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2400" dirty="0"/>
                        <a:t>25/64       39 %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351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>
                          <a:solidFill>
                            <a:schemeClr val="bg1"/>
                          </a:solidFill>
                        </a:rPr>
                        <a:t>Alto riesgo de no terminar a tiempo</a:t>
                      </a: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85838" algn="l"/>
                          <a:tab pos="4308475" algn="l"/>
                        </a:tabLst>
                      </a:pPr>
                      <a:r>
                        <a:rPr lang="es-419" sz="2400" dirty="0"/>
                        <a:t> 9/64       14 %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518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>
                          <a:solidFill>
                            <a:schemeClr val="bg1"/>
                          </a:solidFill>
                        </a:rPr>
                        <a:t>Alto riesgo de no lograr el objetivo </a:t>
                      </a: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85838" algn="l"/>
                          <a:tab pos="4308475" algn="l"/>
                        </a:tabLs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94415" y="37276"/>
            <a:ext cx="6496694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s-419" sz="3200" b="1" dirty="0">
                <a:solidFill>
                  <a:schemeClr val="bg1"/>
                </a:solidFill>
              </a:rPr>
              <a:t>Balance de la ejecución del proyecto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06856" y="653902"/>
            <a:ext cx="4467836" cy="38472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419" sz="1900" b="1" dirty="0">
                <a:solidFill>
                  <a:srgbClr val="FF0000"/>
                </a:solidFill>
              </a:rPr>
              <a:t>No incluye los objetivos del Componente 3 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-3244334" y="3198168"/>
            <a:ext cx="685799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2400" b="1" dirty="0">
                <a:solidFill>
                  <a:schemeClr val="bg1"/>
                </a:solidFill>
              </a:rPr>
              <a:t>PROYECTO CLME+ (2015 – 2020)</a:t>
            </a:r>
          </a:p>
        </p:txBody>
      </p:sp>
    </p:spTree>
    <p:extLst>
      <p:ext uri="{BB962C8B-B14F-4D97-AF65-F5344CB8AC3E}">
        <p14:creationId xmlns:p14="http://schemas.microsoft.com/office/powerpoint/2010/main" val="35187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537513"/>
              </p:ext>
            </p:extLst>
          </p:nvPr>
        </p:nvGraphicFramePr>
        <p:xfrm>
          <a:off x="208210" y="290710"/>
          <a:ext cx="11227981" cy="5617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016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263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01402">
                <a:tc>
                  <a:txBody>
                    <a:bodyPr/>
                    <a:lstStyle/>
                    <a:p>
                      <a:r>
                        <a:rPr lang="es-419" sz="1600" dirty="0"/>
                        <a:t>Actividades a cargo de la UCP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dirty="0"/>
                        <a:t>Estado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3368">
                <a:tc>
                  <a:txBody>
                    <a:bodyPr/>
                    <a:lstStyle/>
                    <a:p>
                      <a:r>
                        <a:rPr lang="es-419" sz="1600" dirty="0"/>
                        <a:t>O1.1 </a:t>
                      </a:r>
                      <a:r>
                        <a:rPr lang="es-419" sz="1600" baseline="0" dirty="0"/>
                        <a:t>Mecanismo Interino de Coordinación de la Pesca Sostenible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dirty="0"/>
                        <a:t>Se ha alcanzado el objetivo</a:t>
                      </a:r>
                      <a:r>
                        <a:rPr lang="es-419" sz="1600" baseline="0" dirty="0"/>
                        <a:t> –  Actualización, Tema 7.1 de la agenda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6074">
                <a:tc>
                  <a:txBody>
                    <a:bodyPr/>
                    <a:lstStyle/>
                    <a:p>
                      <a:r>
                        <a:rPr lang="es-419" sz="1600" dirty="0"/>
                        <a:t>O1.1 </a:t>
                      </a:r>
                      <a:r>
                        <a:rPr lang="es-419" sz="1600" baseline="0" dirty="0"/>
                        <a:t>Mecanismo Interino de Coordinación de</a:t>
                      </a:r>
                      <a:r>
                        <a:rPr lang="es-419" sz="1600" dirty="0"/>
                        <a:t>l PAE del CLME+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dirty="0"/>
                        <a:t>Se ha alcanzado el objetivo –  Actualización, Tema 7.2 de la agenda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02454">
                <a:tc>
                  <a:txBody>
                    <a:bodyPr/>
                    <a:lstStyle/>
                    <a:p>
                      <a:r>
                        <a:rPr lang="es-419" sz="1600" dirty="0"/>
                        <a:t>O1.1 y</a:t>
                      </a:r>
                      <a:r>
                        <a:rPr lang="es-419" sz="1600" baseline="0" dirty="0"/>
                        <a:t> O1.5 </a:t>
                      </a:r>
                      <a:r>
                        <a:rPr lang="es-419" sz="1600" dirty="0"/>
                        <a:t>Mecanismo Permanente de Coordinación de Políticas y Plan de Financiación Sostenible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dirty="0"/>
                        <a:t>En curso –  Actualización, Tema 8 de la agenda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6978">
                <a:tc>
                  <a:txBody>
                    <a:bodyPr/>
                    <a:lstStyle/>
                    <a:p>
                      <a:r>
                        <a:rPr lang="es-419" sz="1600" dirty="0"/>
                        <a:t>O2.2 </a:t>
                      </a:r>
                      <a:r>
                        <a:rPr lang="es-419" sz="1600" baseline="0" dirty="0"/>
                        <a:t>Programa de Acción del Sector Privado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dirty="0"/>
                        <a:t>Demorado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6978">
                <a:tc>
                  <a:txBody>
                    <a:bodyPr/>
                    <a:lstStyle/>
                    <a:p>
                      <a:r>
                        <a:rPr lang="es-419" sz="1600" dirty="0"/>
                        <a:t>O2.3</a:t>
                      </a:r>
                      <a:r>
                        <a:rPr lang="es-419" sz="1600" baseline="0" dirty="0"/>
                        <a:t> Identificación de buenas prácticas y tecnologías innovadoras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dirty="0"/>
                        <a:t>Demorado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6978">
                <a:tc>
                  <a:txBody>
                    <a:bodyPr/>
                    <a:lstStyle/>
                    <a:p>
                      <a:r>
                        <a:rPr lang="es-419" sz="1600" dirty="0"/>
                        <a:t>O2.4 Estrategia de Comunicaciones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dirty="0"/>
                        <a:t>En curso –  Actualización, Tema 14 de la agenda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6978">
                <a:tc>
                  <a:txBody>
                    <a:bodyPr/>
                    <a:lstStyle/>
                    <a:p>
                      <a:r>
                        <a:rPr lang="es-419" sz="1600" dirty="0"/>
                        <a:t>O 5.1 Alianza y Asociación del CLME+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dirty="0"/>
                        <a:t>En curso –  Actualización, Tema 9 de la agenda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6978">
                <a:tc>
                  <a:txBody>
                    <a:bodyPr/>
                    <a:lstStyle/>
                    <a:p>
                      <a:r>
                        <a:rPr lang="es-419" sz="1600" dirty="0"/>
                        <a:t>O5.2 </a:t>
                      </a:r>
                      <a:r>
                        <a:rPr lang="es-419" sz="1600" baseline="0" dirty="0"/>
                        <a:t>Monitoreo y evaluación del PAE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dirty="0"/>
                        <a:t>En curso –  Actualización, Tema 11.1 de la agenda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60317">
                <a:tc>
                  <a:txBody>
                    <a:bodyPr/>
                    <a:lstStyle/>
                    <a:p>
                      <a:r>
                        <a:rPr lang="es-419" sz="1600" dirty="0"/>
                        <a:t>O5.3 Mecanismo de Presentación de Información del Estado del Medio Ambiente Marino y Economías Asociadas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dirty="0"/>
                        <a:t>En curso –  Actualización, Tema 11.3 de la agenda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660317">
                <a:tc>
                  <a:txBody>
                    <a:bodyPr/>
                    <a:lstStyle/>
                    <a:p>
                      <a:r>
                        <a:rPr lang="es-419" sz="1600" dirty="0"/>
                        <a:t>O5.3 Sitio web</a:t>
                      </a:r>
                      <a:r>
                        <a:rPr lang="es-419" sz="1600" baseline="0" dirty="0"/>
                        <a:t>/Hub</a:t>
                      </a:r>
                      <a:r>
                        <a:rPr lang="es-419" sz="1600" dirty="0"/>
                        <a:t> del CLME+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dirty="0"/>
                        <a:t>En curso –  Actualización, Tema 15 de la agenda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3161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4806</TotalTime>
  <Words>1713</Words>
  <Application>Microsoft Office PowerPoint</Application>
  <PresentationFormat>Widescreen</PresentationFormat>
  <Paragraphs>239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MS PGothic</vt:lpstr>
      <vt:lpstr>Arial</vt:lpstr>
      <vt:lpstr>ArialUnicodeMS</vt:lpstr>
      <vt:lpstr>Avenir Book</vt:lpstr>
      <vt:lpstr>Avenir Heavy</vt:lpstr>
      <vt:lpstr>Avenir Heavy Oblique</vt:lpstr>
      <vt:lpstr>Avenir Medium</vt:lpstr>
      <vt:lpstr>Calibri</vt:lpstr>
      <vt:lpstr>Calibri Light</vt:lpstr>
      <vt:lpstr>LucidaGrande</vt:lpstr>
      <vt:lpstr>Times New Roman</vt:lpstr>
      <vt:lpstr>Wingdings</vt:lpstr>
      <vt:lpstr>Office Theme</vt:lpstr>
      <vt:lpstr>PowerPoint Presentation</vt:lpstr>
      <vt:lpstr>PowerPoint Presentation</vt:lpstr>
      <vt:lpstr>Países participantes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Soporte Operadora Ming</dc:creator>
  <cp:lastModifiedBy>RPC CLMEPROJECT</cp:lastModifiedBy>
  <cp:revision>87</cp:revision>
  <dcterms:created xsi:type="dcterms:W3CDTF">2018-04-14T02:05:29Z</dcterms:created>
  <dcterms:modified xsi:type="dcterms:W3CDTF">2018-06-18T02:27:02Z</dcterms:modified>
</cp:coreProperties>
</file>