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2" r:id="rId4"/>
    <p:sldId id="271" r:id="rId5"/>
    <p:sldId id="277" r:id="rId6"/>
    <p:sldId id="263" r:id="rId7"/>
    <p:sldId id="264" r:id="rId8"/>
    <p:sldId id="265" r:id="rId9"/>
    <p:sldId id="267" r:id="rId10"/>
    <p:sldId id="268" r:id="rId11"/>
    <p:sldId id="278" r:id="rId12"/>
    <p:sldId id="269"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sHispaniola 1" initials="T" lastIdx="2" clrIdx="0">
    <p:extLst>
      <p:ext uri="{19B8F6BF-5375-455C-9EA6-DF929625EA0E}">
        <p15:presenceInfo xmlns:p15="http://schemas.microsoft.com/office/powerpoint/2012/main" userId="TransHispaniola 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4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64"/>
  </p:normalViewPr>
  <p:slideViewPr>
    <p:cSldViewPr snapToGrid="0" snapToObjects="1">
      <p:cViewPr varScale="1">
        <p:scale>
          <a:sx n="95" d="100"/>
          <a:sy n="95" d="100"/>
        </p:scale>
        <p:origin x="200"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2T16:02:42.485" idx="2">
    <p:pos x="10" y="202"/>
    <p:text>OJO</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18">
            <a:extLst>
              <a:ext uri="{FF2B5EF4-FFF2-40B4-BE49-F238E27FC236}">
                <a16:creationId xmlns:a16="http://schemas.microsoft.com/office/drawing/2014/main" id="{5EF7950D-9409-9744-AA10-C35CB557C06D}"/>
              </a:ext>
            </a:extLst>
          </p:cNvPr>
          <p:cNvSpPr>
            <a:spLocks noGrp="1"/>
          </p:cNvSpPr>
          <p:nvPr>
            <p:ph type="pic" sz="quarter" idx="10"/>
          </p:nvPr>
        </p:nvSpPr>
        <p:spPr>
          <a:xfrm>
            <a:off x="-25307" y="1495426"/>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9" name="Text Placeholder 2">
            <a:extLst>
              <a:ext uri="{FF2B5EF4-FFF2-40B4-BE49-F238E27FC236}">
                <a16:creationId xmlns:a16="http://schemas.microsoft.com/office/drawing/2014/main" id="{1947C8B3-D712-5D47-86F1-095E58BCC10C}"/>
              </a:ext>
            </a:extLst>
          </p:cNvPr>
          <p:cNvSpPr>
            <a:spLocks noGrp="1"/>
          </p:cNvSpPr>
          <p:nvPr>
            <p:ph type="body" sz="quarter" idx="11"/>
          </p:nvPr>
        </p:nvSpPr>
        <p:spPr>
          <a:xfrm>
            <a:off x="-41968" y="2232000"/>
            <a:ext cx="12230086" cy="1479550"/>
          </a:xfrm>
          <a:prstGeom prst="rect">
            <a:avLst/>
          </a:prstGeom>
          <a:solidFill>
            <a:srgbClr val="28548C"/>
          </a:solidFill>
          <a:ln>
            <a:solidFill>
              <a:srgbClr val="F39F46"/>
            </a:solidFill>
          </a:ln>
        </p:spPr>
        <p:txBody>
          <a:bodyPr anchor="ctr" anchorCtr="0"/>
          <a:lstStyle>
            <a:lvl1pPr marL="622300" indent="0" algn="l">
              <a:spcBef>
                <a:spcPts val="0"/>
              </a:spcBef>
              <a:spcAft>
                <a:spcPts val="0"/>
              </a:spcAft>
              <a:buNone/>
              <a:tabLst>
                <a:tab pos="609600" algn="l"/>
              </a:tabLst>
              <a:defRPr sz="2800" b="1" i="0">
                <a:solidFill>
                  <a:schemeClr val="bg1"/>
                </a:solidFill>
                <a:latin typeface="Avenir Heavy" charset="0"/>
                <a:ea typeface="Avenir Heavy" charset="0"/>
                <a:cs typeface="Avenir Heavy" charset="0"/>
              </a:defRPr>
            </a:lvl1pPr>
            <a:lvl2pPr marL="622300" indent="0" algn="l">
              <a:spcBef>
                <a:spcPts val="0"/>
              </a:spcBef>
              <a:spcAft>
                <a:spcPts val="0"/>
              </a:spcAft>
              <a:buNone/>
              <a:tabLst>
                <a:tab pos="609600" algn="l"/>
              </a:tabLst>
              <a:defRPr sz="2000" b="0" i="0">
                <a:solidFill>
                  <a:schemeClr val="bg1"/>
                </a:solidFill>
                <a:latin typeface="Avenir Medium" charset="0"/>
                <a:ea typeface="Avenir Medium" charset="0"/>
                <a:cs typeface="Avenir Medium" charset="0"/>
              </a:defRPr>
            </a:lvl2pPr>
            <a:lvl3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3pPr>
            <a:lvl4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4pPr>
            <a:lvl5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Sub-title</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B6ACFA8A-42CA-4A4A-A065-D953EA3DF698}"/>
              </a:ext>
            </a:extLst>
          </p:cNvPr>
          <p:cNvSpPr>
            <a:spLocks noChangeArrowheads="1"/>
          </p:cNvSpPr>
          <p:nvPr userDrawn="1"/>
        </p:nvSpPr>
        <p:spPr bwMode="auto">
          <a:xfrm>
            <a:off x="6815471" y="409834"/>
            <a:ext cx="5376530" cy="404345"/>
          </a:xfrm>
          <a:prstGeom prst="rect">
            <a:avLst/>
          </a:prstGeom>
          <a:solidFill>
            <a:srgbClr val="28548C"/>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384662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FEE1DA9-F6A7-E54C-88DB-3CD8DD6384EA}"/>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8" name="Picture 7">
            <a:extLst>
              <a:ext uri="{FF2B5EF4-FFF2-40B4-BE49-F238E27FC236}">
                <a16:creationId xmlns:a16="http://schemas.microsoft.com/office/drawing/2014/main" id="{363DB57C-C4B8-1849-93A5-28AF512433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CE6D86C-ECA3-C442-B7F2-32BA99E7E2E1}"/>
              </a:ext>
            </a:extLst>
          </p:cNvPr>
          <p:cNvSpPr>
            <a:spLocks noChangeArrowheads="1"/>
          </p:cNvSpPr>
          <p:nvPr userDrawn="1"/>
        </p:nvSpPr>
        <p:spPr bwMode="auto">
          <a:xfrm>
            <a:off x="7256745" y="409829"/>
            <a:ext cx="4935255" cy="181188"/>
          </a:xfrm>
          <a:prstGeom prst="rect">
            <a:avLst/>
          </a:prstGeom>
          <a:solidFill>
            <a:srgbClr val="28548C"/>
          </a:solidFill>
          <a:ln>
            <a:noFill/>
          </a:ln>
          <a:effectLst/>
        </p:spPr>
        <p:txBody>
          <a:bodyPr anchor="ctr"/>
          <a:lstStyle/>
          <a:p>
            <a:pPr algn="ctr" eaLnBrk="1" hangingPunct="1"/>
            <a:endParaRPr lang="en-US" altLang="en-US">
              <a:solidFill>
                <a:srgbClr val="FFFFFF"/>
              </a:solidFill>
              <a:ea typeface="MS PGothic" charset="-128"/>
            </a:endParaRPr>
          </a:p>
        </p:txBody>
      </p:sp>
      <p:sp>
        <p:nvSpPr>
          <p:cNvPr id="10" name="Picture Placeholder 18">
            <a:extLst>
              <a:ext uri="{FF2B5EF4-FFF2-40B4-BE49-F238E27FC236}">
                <a16:creationId xmlns:a16="http://schemas.microsoft.com/office/drawing/2014/main" id="{A289D7C1-2FFA-474E-9062-71A1FE169A7D}"/>
              </a:ext>
            </a:extLst>
          </p:cNvPr>
          <p:cNvSpPr>
            <a:spLocks noGrp="1"/>
          </p:cNvSpPr>
          <p:nvPr>
            <p:ph type="pic" sz="quarter" idx="10"/>
          </p:nvPr>
        </p:nvSpPr>
        <p:spPr>
          <a:xfrm>
            <a:off x="2066948" y="1865312"/>
            <a:ext cx="3244032" cy="3245852"/>
          </a:xfrm>
          <a:prstGeom prst="ellipse">
            <a:avLst/>
          </a:prstGeom>
        </p:spPr>
        <p:txBody>
          <a:bodyPr/>
          <a:lstStyle>
            <a:lvl1pPr marL="0" indent="0" algn="ctr">
              <a:buNone/>
              <a:defRPr sz="1400" b="0" i="0">
                <a:solidFill>
                  <a:schemeClr val="bg1">
                    <a:lumMod val="65000"/>
                  </a:schemeClr>
                </a:solidFill>
                <a:latin typeface="Avenir Medium" charset="0"/>
                <a:ea typeface="Avenir Medium" charset="0"/>
                <a:cs typeface="Avenir Medium" charset="0"/>
              </a:defRPr>
            </a:lvl1pPr>
          </a:lstStyle>
          <a:p>
            <a:pPr lvl="0"/>
            <a:r>
              <a:rPr lang="en-US" noProof="0" dirty="0"/>
              <a:t>Drag picture to placeholder or click icon to add</a:t>
            </a:r>
          </a:p>
        </p:txBody>
      </p:sp>
      <p:sp>
        <p:nvSpPr>
          <p:cNvPr id="11" name="Text Placeholder 2">
            <a:extLst>
              <a:ext uri="{FF2B5EF4-FFF2-40B4-BE49-F238E27FC236}">
                <a16:creationId xmlns:a16="http://schemas.microsoft.com/office/drawing/2014/main" id="{662A466E-4978-4F43-BE1A-BFF1C1448AB5}"/>
              </a:ext>
            </a:extLst>
          </p:cNvPr>
          <p:cNvSpPr>
            <a:spLocks noGrp="1"/>
          </p:cNvSpPr>
          <p:nvPr>
            <p:ph type="body" sz="quarter" idx="11" hasCustomPrompt="1"/>
          </p:nvPr>
        </p:nvSpPr>
        <p:spPr>
          <a:xfrm>
            <a:off x="5674943"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29548C"/>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29548C"/>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29548C"/>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416629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5415A35-7AA4-C347-A708-8F05954B691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8" name="Picture 7">
            <a:extLst>
              <a:ext uri="{FF2B5EF4-FFF2-40B4-BE49-F238E27FC236}">
                <a16:creationId xmlns:a16="http://schemas.microsoft.com/office/drawing/2014/main" id="{79068B14-F2DE-D841-9F9B-8B7EB5889F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A57995D-0D2C-B743-8712-B79BCC3AF968}"/>
              </a:ext>
            </a:extLst>
          </p:cNvPr>
          <p:cNvSpPr>
            <a:spLocks noChangeArrowheads="1"/>
          </p:cNvSpPr>
          <p:nvPr userDrawn="1"/>
        </p:nvSpPr>
        <p:spPr bwMode="auto">
          <a:xfrm>
            <a:off x="7256745" y="409829"/>
            <a:ext cx="4935255" cy="181188"/>
          </a:xfrm>
          <a:prstGeom prst="rect">
            <a:avLst/>
          </a:prstGeom>
          <a:solidFill>
            <a:srgbClr val="28548C"/>
          </a:solidFill>
          <a:ln>
            <a:noFill/>
          </a:ln>
          <a:effectLst/>
        </p:spPr>
        <p:txBody>
          <a:bodyPr anchor="ctr"/>
          <a:lstStyle/>
          <a:p>
            <a:pPr algn="ctr" eaLnBrk="1" hangingPunct="1"/>
            <a:endParaRPr lang="en-US" altLang="en-US">
              <a:solidFill>
                <a:srgbClr val="FFFFFF"/>
              </a:solidFill>
              <a:ea typeface="MS PGothic" charset="-128"/>
            </a:endParaRPr>
          </a:p>
        </p:txBody>
      </p:sp>
      <p:sp>
        <p:nvSpPr>
          <p:cNvPr id="10" name="Text Placeholder 2">
            <a:extLst>
              <a:ext uri="{FF2B5EF4-FFF2-40B4-BE49-F238E27FC236}">
                <a16:creationId xmlns:a16="http://schemas.microsoft.com/office/drawing/2014/main" id="{AE5EF834-6C33-AF4D-A1E5-30AEEEC001FF}"/>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29548C"/>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29548C"/>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Clr>
                <a:srgbClr val="29548C"/>
              </a:buClr>
              <a:buNone/>
              <a:tabLst/>
              <a:defRPr sz="2200" b="1" i="1">
                <a:solidFill>
                  <a:srgbClr val="29548C"/>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139263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0963ECE-9799-7F49-BDA5-0E556EB31232}"/>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9" name="Picture 8">
            <a:extLst>
              <a:ext uri="{FF2B5EF4-FFF2-40B4-BE49-F238E27FC236}">
                <a16:creationId xmlns:a16="http://schemas.microsoft.com/office/drawing/2014/main" id="{6EBDE667-7E59-8A4B-BE3B-0747857617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D36E188-E0BD-2145-9421-4434718CAB1C}"/>
              </a:ext>
            </a:extLst>
          </p:cNvPr>
          <p:cNvSpPr>
            <a:spLocks noChangeArrowheads="1"/>
          </p:cNvSpPr>
          <p:nvPr userDrawn="1"/>
        </p:nvSpPr>
        <p:spPr bwMode="auto">
          <a:xfrm>
            <a:off x="7256745" y="409829"/>
            <a:ext cx="4935255" cy="181188"/>
          </a:xfrm>
          <a:prstGeom prst="rect">
            <a:avLst/>
          </a:prstGeom>
          <a:solidFill>
            <a:srgbClr val="28548C"/>
          </a:solidFill>
          <a:ln>
            <a:noFill/>
          </a:ln>
          <a:effectLst/>
        </p:spPr>
        <p:txBody>
          <a:bodyPr anchor="ctr"/>
          <a:lstStyle/>
          <a:p>
            <a:pPr algn="ctr" eaLnBrk="1" hangingPunct="1"/>
            <a:endParaRPr lang="en-US" altLang="en-US">
              <a:solidFill>
                <a:srgbClr val="FFFFFF"/>
              </a:solidFill>
              <a:ea typeface="MS PGothic" charset="-128"/>
            </a:endParaRPr>
          </a:p>
        </p:txBody>
      </p:sp>
      <p:sp>
        <p:nvSpPr>
          <p:cNvPr id="11" name="Picture Placeholder 18">
            <a:extLst>
              <a:ext uri="{FF2B5EF4-FFF2-40B4-BE49-F238E27FC236}">
                <a16:creationId xmlns:a16="http://schemas.microsoft.com/office/drawing/2014/main" id="{F6960166-44DF-1C42-8A26-DD1CA7C16491}"/>
              </a:ext>
            </a:extLst>
          </p:cNvPr>
          <p:cNvSpPr>
            <a:spLocks noGrp="1" noChangeAspect="1"/>
          </p:cNvSpPr>
          <p:nvPr>
            <p:ph type="pic" sz="quarter" idx="10"/>
          </p:nvPr>
        </p:nvSpPr>
        <p:spPr>
          <a:xfrm>
            <a:off x="1598125" y="1744891"/>
            <a:ext cx="2700000" cy="2701515"/>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2" name="Picture Placeholder 18">
            <a:extLst>
              <a:ext uri="{FF2B5EF4-FFF2-40B4-BE49-F238E27FC236}">
                <a16:creationId xmlns:a16="http://schemas.microsoft.com/office/drawing/2014/main" id="{0C0AD2A2-50BE-254E-A1B0-2F2C32804C5C}"/>
              </a:ext>
            </a:extLst>
          </p:cNvPr>
          <p:cNvSpPr>
            <a:spLocks noGrp="1" noChangeAspect="1"/>
          </p:cNvSpPr>
          <p:nvPr>
            <p:ph type="pic" sz="quarter" idx="11"/>
          </p:nvPr>
        </p:nvSpPr>
        <p:spPr>
          <a:xfrm>
            <a:off x="4545547" y="1744891"/>
            <a:ext cx="2700000" cy="2700000"/>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3" name="Picture Placeholder 18">
            <a:extLst>
              <a:ext uri="{FF2B5EF4-FFF2-40B4-BE49-F238E27FC236}">
                <a16:creationId xmlns:a16="http://schemas.microsoft.com/office/drawing/2014/main" id="{6307D5C3-5883-0546-9C5C-B6813A943063}"/>
              </a:ext>
            </a:extLst>
          </p:cNvPr>
          <p:cNvSpPr>
            <a:spLocks noGrp="1" noChangeAspect="1"/>
          </p:cNvSpPr>
          <p:nvPr>
            <p:ph type="pic" sz="quarter" idx="12"/>
          </p:nvPr>
        </p:nvSpPr>
        <p:spPr>
          <a:xfrm>
            <a:off x="7492968" y="1744891"/>
            <a:ext cx="2700000" cy="2700000"/>
          </a:xfrm>
          <a:prstGeom prst="ellipse">
            <a:avLst/>
          </a:prstGeom>
        </p:spPr>
        <p:txBody>
          <a:bodyPr/>
          <a:lstStyle>
            <a:lvl1pPr marL="0" indent="0" algn="ctr">
              <a:buNone/>
              <a:defRPr lang="en-US" sz="2000" kern="1200" noProof="0" dirty="0">
                <a:solidFill>
                  <a:schemeClr val="bg1">
                    <a:lumMod val="50000"/>
                  </a:schemeClr>
                </a:solidFill>
                <a:latin typeface="+mn-lt"/>
                <a:ea typeface="MS PGothic" panose="020B0600070205080204" pitchFamily="34" charset="-128"/>
                <a:cs typeface="MS PGothic" charset="0"/>
              </a:defRPr>
            </a:lvl1pPr>
          </a:lstStyle>
          <a:p>
            <a:pPr lvl="0"/>
            <a:r>
              <a:rPr lang="en-US" noProof="0" dirty="0"/>
              <a:t>Drag picture to placeholder or click icon to add</a:t>
            </a:r>
          </a:p>
        </p:txBody>
      </p:sp>
      <p:sp>
        <p:nvSpPr>
          <p:cNvPr id="14" name="Text Placeholder 38">
            <a:extLst>
              <a:ext uri="{FF2B5EF4-FFF2-40B4-BE49-F238E27FC236}">
                <a16:creationId xmlns:a16="http://schemas.microsoft.com/office/drawing/2014/main" id="{A1783920-DA9A-1148-A0EC-2D7B319AF460}"/>
              </a:ext>
            </a:extLst>
          </p:cNvPr>
          <p:cNvSpPr>
            <a:spLocks noGrp="1"/>
          </p:cNvSpPr>
          <p:nvPr>
            <p:ph type="body" sz="quarter" idx="19" hasCustomPrompt="1"/>
          </p:nvPr>
        </p:nvSpPr>
        <p:spPr>
          <a:xfrm>
            <a:off x="1598125"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8">
            <a:extLst>
              <a:ext uri="{FF2B5EF4-FFF2-40B4-BE49-F238E27FC236}">
                <a16:creationId xmlns:a16="http://schemas.microsoft.com/office/drawing/2014/main" id="{47E44B16-73FF-8A44-AEBD-7281EE1AFBB5}"/>
              </a:ext>
            </a:extLst>
          </p:cNvPr>
          <p:cNvSpPr>
            <a:spLocks noGrp="1"/>
          </p:cNvSpPr>
          <p:nvPr>
            <p:ph type="body" sz="quarter" idx="20" hasCustomPrompt="1"/>
          </p:nvPr>
        </p:nvSpPr>
        <p:spPr>
          <a:xfrm>
            <a:off x="4545547"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8">
            <a:extLst>
              <a:ext uri="{FF2B5EF4-FFF2-40B4-BE49-F238E27FC236}">
                <a16:creationId xmlns:a16="http://schemas.microsoft.com/office/drawing/2014/main" id="{935422D0-D06E-D546-A69C-ACB0D80B23D7}"/>
              </a:ext>
            </a:extLst>
          </p:cNvPr>
          <p:cNvSpPr>
            <a:spLocks noGrp="1"/>
          </p:cNvSpPr>
          <p:nvPr>
            <p:ph type="body" sz="quarter" idx="21" hasCustomPrompt="1"/>
          </p:nvPr>
        </p:nvSpPr>
        <p:spPr>
          <a:xfrm>
            <a:off x="7492968" y="4517033"/>
            <a:ext cx="2700000" cy="1190021"/>
          </a:xfrm>
          <a:prstGeom prst="rect">
            <a:avLst/>
          </a:prstGeom>
        </p:spPr>
        <p:txBody>
          <a:bodyPr/>
          <a:lstStyle>
            <a:lvl1pPr marL="0" indent="0" algn="l">
              <a:lnSpc>
                <a:spcPts val="2000"/>
              </a:lnSpc>
              <a:spcBef>
                <a:spcPts val="0"/>
              </a:spcBef>
              <a:spcAft>
                <a:spcPts val="0"/>
              </a:spcAft>
              <a:buNone/>
              <a:defRPr sz="1800" b="1" i="0" baseline="0">
                <a:solidFill>
                  <a:schemeClr val="bg1">
                    <a:lumMod val="50000"/>
                  </a:schemeClr>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chemeClr val="bg1">
                    <a:lumMod val="50000"/>
                  </a:schemeClr>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chemeClr val="bg1">
                    <a:lumMod val="50000"/>
                  </a:schemeClr>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chemeClr val="bg1">
                    <a:lumMod val="50000"/>
                  </a:schemeClr>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83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D73F7D1D-5385-5642-8B69-10C0D18C3932}"/>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id="{B4B02D79-6969-E84C-88DC-8728829571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2071DA9-CC3E-594D-BB02-7B47A4082180}"/>
              </a:ext>
            </a:extLst>
          </p:cNvPr>
          <p:cNvSpPr>
            <a:spLocks noChangeArrowheads="1"/>
          </p:cNvSpPr>
          <p:nvPr userDrawn="1"/>
        </p:nvSpPr>
        <p:spPr bwMode="auto">
          <a:xfrm>
            <a:off x="7256745" y="409829"/>
            <a:ext cx="4935255" cy="181188"/>
          </a:xfrm>
          <a:prstGeom prst="rect">
            <a:avLst/>
          </a:prstGeom>
          <a:solidFill>
            <a:srgbClr val="28548C"/>
          </a:solidFill>
          <a:ln>
            <a:noFill/>
          </a:ln>
          <a:effectLst/>
        </p:spPr>
        <p:txBody>
          <a:bodyPr anchor="ctr"/>
          <a:lstStyle/>
          <a:p>
            <a:pPr algn="ctr" eaLnBrk="1" hangingPunct="1"/>
            <a:endParaRPr lang="en-US" altLang="en-US">
              <a:solidFill>
                <a:srgbClr val="FFFFFF"/>
              </a:solidFill>
              <a:ea typeface="MS PGothic" charset="-128"/>
            </a:endParaRPr>
          </a:p>
        </p:txBody>
      </p:sp>
      <p:sp>
        <p:nvSpPr>
          <p:cNvPr id="15" name="Table Placeholder 3">
            <a:extLst>
              <a:ext uri="{FF2B5EF4-FFF2-40B4-BE49-F238E27FC236}">
                <a16:creationId xmlns:a16="http://schemas.microsoft.com/office/drawing/2014/main" id="{6499A7DB-D831-B543-8564-37018ABDBB1C}"/>
              </a:ext>
            </a:extLst>
          </p:cNvPr>
          <p:cNvSpPr>
            <a:spLocks noGrp="1"/>
          </p:cNvSpPr>
          <p:nvPr>
            <p:ph type="tbl" sz="quarter" idx="10"/>
          </p:nvPr>
        </p:nvSpPr>
        <p:spPr>
          <a:xfrm>
            <a:off x="2066224" y="1865312"/>
            <a:ext cx="3494424" cy="3245852"/>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lvl1pPr marL="0" indent="0" algn="ctr">
              <a:buNone/>
              <a:defRPr sz="2000">
                <a:solidFill>
                  <a:schemeClr val="bg1">
                    <a:lumMod val="50000"/>
                  </a:schemeClr>
                </a:solidFill>
                <a:latin typeface="Avenir Book" charset="0"/>
                <a:ea typeface="Avenir Book" charset="0"/>
                <a:cs typeface="Avenir Book" charset="0"/>
              </a:defRPr>
            </a:lvl1pPr>
          </a:lstStyle>
          <a:p>
            <a:pPr lvl="0"/>
            <a:r>
              <a:rPr lang="en-US" noProof="0" dirty="0"/>
              <a:t>Click icon to add table</a:t>
            </a:r>
          </a:p>
        </p:txBody>
      </p:sp>
      <p:sp>
        <p:nvSpPr>
          <p:cNvPr id="16" name="Text Placeholder 2">
            <a:extLst>
              <a:ext uri="{FF2B5EF4-FFF2-40B4-BE49-F238E27FC236}">
                <a16:creationId xmlns:a16="http://schemas.microsoft.com/office/drawing/2014/main" id="{88B16BFC-BB6B-C146-A090-7BBCEC722DC4}"/>
              </a:ext>
            </a:extLst>
          </p:cNvPr>
          <p:cNvSpPr>
            <a:spLocks noGrp="1"/>
          </p:cNvSpPr>
          <p:nvPr>
            <p:ph type="body" sz="quarter" idx="11" hasCustomPrompt="1"/>
          </p:nvPr>
        </p:nvSpPr>
        <p:spPr>
          <a:xfrm>
            <a:off x="5674943"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29548C"/>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29548C"/>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29548C"/>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094860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id="{7D6B495A-959A-274C-AFA3-3F464787CE17}"/>
              </a:ext>
            </a:extLst>
          </p:cNvPr>
          <p:cNvSpPr>
            <a:spLocks noGrp="1"/>
          </p:cNvSpPr>
          <p:nvPr>
            <p:ph type="pic" sz="quarter" idx="10"/>
          </p:nvPr>
        </p:nvSpPr>
        <p:spPr>
          <a:xfrm>
            <a:off x="-25307" y="1495426"/>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8" name="Text Placeholder 2">
            <a:extLst>
              <a:ext uri="{FF2B5EF4-FFF2-40B4-BE49-F238E27FC236}">
                <a16:creationId xmlns:a16="http://schemas.microsoft.com/office/drawing/2014/main" id="{A14E8AC8-F853-DA40-B72B-09A48A3EC8D1}"/>
              </a:ext>
            </a:extLst>
          </p:cNvPr>
          <p:cNvSpPr>
            <a:spLocks noGrp="1"/>
          </p:cNvSpPr>
          <p:nvPr>
            <p:ph type="body" sz="quarter" idx="11"/>
          </p:nvPr>
        </p:nvSpPr>
        <p:spPr>
          <a:xfrm>
            <a:off x="-41968" y="2232000"/>
            <a:ext cx="12230086" cy="1479550"/>
          </a:xfrm>
          <a:prstGeom prst="rect">
            <a:avLst/>
          </a:prstGeom>
          <a:solidFill>
            <a:srgbClr val="28548C"/>
          </a:solidFill>
          <a:ln>
            <a:solidFill>
              <a:srgbClr val="ED9C21"/>
            </a:solidFill>
          </a:ln>
        </p:spPr>
        <p:txBody>
          <a:bodyPr anchor="ctr" anchorCtr="1"/>
          <a:lstStyle>
            <a:lvl1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1pPr>
            <a:lvl2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2pPr>
            <a:lvl3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3pPr>
            <a:lvl4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4pPr>
            <a:lvl5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BA58A85-33C6-F440-9D6D-965F80A7829D}"/>
              </a:ext>
            </a:extLst>
          </p:cNvPr>
          <p:cNvSpPr>
            <a:spLocks noChangeArrowheads="1"/>
          </p:cNvSpPr>
          <p:nvPr userDrawn="1"/>
        </p:nvSpPr>
        <p:spPr bwMode="auto">
          <a:xfrm>
            <a:off x="6815471" y="409834"/>
            <a:ext cx="5376530" cy="404345"/>
          </a:xfrm>
          <a:prstGeom prst="rect">
            <a:avLst/>
          </a:prstGeom>
          <a:solidFill>
            <a:srgbClr val="28548C"/>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183330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655F-A773-8740-8C82-2B10BD167BBA}"/>
              </a:ext>
            </a:extLst>
          </p:cNvPr>
          <p:cNvPicPr>
            <a:picLocks noChangeAspect="1" noChangeArrowheads="1"/>
          </p:cNvPicPr>
          <p:nvPr userDrawn="1"/>
        </p:nvPicPr>
        <p:blipFill>
          <a:blip r:embed="rId8">
            <a:extLst>
              <a:ext uri="{28A0092B-C50C-407E-A947-70E740481C1C}">
                <a14:useLocalDpi xmlns:a14="http://schemas.microsoft.com/office/drawing/2010/main"/>
              </a:ext>
            </a:extLst>
          </a:blip>
          <a:stretch>
            <a:fillRect/>
          </a:stretch>
        </p:blipFill>
        <p:spPr bwMode="auto">
          <a:xfrm>
            <a:off x="546501" y="0"/>
            <a:ext cx="2615104" cy="1201981"/>
          </a:xfrm>
          <a:prstGeom prst="rect">
            <a:avLst/>
          </a:prstGeom>
          <a:noFill/>
          <a:ln>
            <a:noFill/>
          </a:ln>
          <a:effectLst/>
        </p:spPr>
      </p:pic>
    </p:spTree>
    <p:extLst>
      <p:ext uri="{BB962C8B-B14F-4D97-AF65-F5344CB8AC3E}">
        <p14:creationId xmlns:p14="http://schemas.microsoft.com/office/powerpoint/2010/main" val="3929335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1"/>
            <a:ext cx="4651071" cy="1671372"/>
          </a:xfrm>
          <a:prstGeom prst="rect">
            <a:avLst/>
          </a:prstGeom>
        </p:spPr>
      </p:pic>
      <p:pic>
        <p:nvPicPr>
          <p:cNvPr id="17" name="Picture Placeholder 12">
            <a:extLst>
              <a:ext uri="{FF2B5EF4-FFF2-40B4-BE49-F238E27FC236}">
                <a16:creationId xmlns:a16="http://schemas.microsoft.com/office/drawing/2014/main" id="{AF1AD0C3-4925-8E46-855B-17E46B728F55}"/>
              </a:ext>
            </a:extLst>
          </p:cNvPr>
          <p:cNvPicPr>
            <a:picLocks noGrp="1" noChangeAspect="1"/>
          </p:cNvPicPr>
          <p:nvPr>
            <p:ph type="pic" sz="quarter" idx="10"/>
          </p:nvPr>
        </p:nvPicPr>
        <p:blipFill>
          <a:blip r:embed="rId3"/>
          <a:srcRect t="23337" b="23337"/>
          <a:stretch>
            <a:fillRect/>
          </a:stretch>
        </p:blipFill>
        <p:spPr>
          <a:xfrm>
            <a:off x="-25307" y="1495426"/>
            <a:ext cx="12217307" cy="4885615"/>
          </a:xfrm>
        </p:spPr>
      </p:pic>
      <p:sp>
        <p:nvSpPr>
          <p:cNvPr id="6" name="Freeform 5">
            <a:extLst>
              <a:ext uri="{FF2B5EF4-FFF2-40B4-BE49-F238E27FC236}">
                <a16:creationId xmlns:a16="http://schemas.microsoft.com/office/drawing/2014/main" id="{804955A4-040C-CF49-A140-8CEB3C3BFA8F}"/>
              </a:ext>
            </a:extLst>
          </p:cNvPr>
          <p:cNvSpPr>
            <a:spLocks noChangeArrowheads="1"/>
          </p:cNvSpPr>
          <p:nvPr/>
        </p:nvSpPr>
        <p:spPr bwMode="auto">
          <a:xfrm>
            <a:off x="0" y="5630863"/>
            <a:ext cx="12192001"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solidFill>
          <a:ln w="50800">
            <a:solidFill>
              <a:schemeClr val="bg1"/>
            </a:solidFill>
          </a:ln>
          <a:effectLst/>
        </p:spPr>
        <p:txBody>
          <a:bodyPr wrap="none" anchor="ctr"/>
          <a:lstStyle/>
          <a:p>
            <a:pPr>
              <a:defRPr/>
            </a:pPr>
            <a:endParaRPr lang="en-US">
              <a:ea typeface="MS PGothic" charset="0"/>
              <a:cs typeface="MS PGothic" charset="0"/>
            </a:endParaRPr>
          </a:p>
        </p:txBody>
      </p:sp>
      <p:pic>
        <p:nvPicPr>
          <p:cNvPr id="7" name="Picture 6">
            <a:extLst>
              <a:ext uri="{FF2B5EF4-FFF2-40B4-BE49-F238E27FC236}">
                <a16:creationId xmlns:a16="http://schemas.microsoft.com/office/drawing/2014/main" id="{88C0D4A0-4313-D947-9C78-24D3FE2A11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3988"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B35E17E-2C28-E34C-84FA-BEECCF77F148}"/>
              </a:ext>
            </a:extLst>
          </p:cNvPr>
          <p:cNvSpPr txBox="1"/>
          <p:nvPr/>
        </p:nvSpPr>
        <p:spPr bwMode="auto">
          <a:xfrm>
            <a:off x="2525169" y="6463901"/>
            <a:ext cx="7179747" cy="238527"/>
          </a:xfrm>
          <a:prstGeom prst="rect">
            <a:avLst/>
          </a:prstGeom>
          <a:noFill/>
        </p:spPr>
        <p:txBody>
          <a:bodyPr wrap="square">
            <a:spAutoFit/>
          </a:bodyPr>
          <a:lstStyle/>
          <a:p>
            <a:pPr>
              <a:defRPr/>
            </a:pPr>
            <a:r>
              <a:rPr lang="es-419" sz="925" b="1" i="1" dirty="0">
                <a:solidFill>
                  <a:schemeClr val="tx1">
                    <a:lumMod val="50000"/>
                    <a:lumOff val="50000"/>
                  </a:schemeClr>
                </a:solidFill>
                <a:latin typeface="Avenir Heavy" charset="0"/>
                <a:ea typeface="Avenir Heavy" charset="0"/>
                <a:cs typeface="Avenir Heavy" charset="0"/>
              </a:rPr>
              <a:t>Catalizar la ejecución del Programa de Acción Estratégica de los GEM del Caribe y la Plataforma Continental del Norte de Brasil (2015-2020)</a:t>
            </a:r>
          </a:p>
        </p:txBody>
      </p:sp>
      <p:sp>
        <p:nvSpPr>
          <p:cNvPr id="9" name="Text Box 10">
            <a:extLst>
              <a:ext uri="{FF2B5EF4-FFF2-40B4-BE49-F238E27FC236}">
                <a16:creationId xmlns:a16="http://schemas.microsoft.com/office/drawing/2014/main" id="{27EED4D5-F3C6-7D41-AA9D-05EBFBFCBB50}"/>
              </a:ext>
            </a:extLst>
          </p:cNvPr>
          <p:cNvSpPr txBox="1"/>
          <p:nvPr/>
        </p:nvSpPr>
        <p:spPr>
          <a:xfrm>
            <a:off x="9630982" y="477837"/>
            <a:ext cx="2158104"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n-US" sz="1050" dirty="0">
              <a:ea typeface="Calibri" panose="020F0502020204030204" pitchFamily="34" charset="0"/>
              <a:cs typeface="Times New Roman" panose="02020603050405020304" pitchFamily="18" charset="0"/>
            </a:endParaRPr>
          </a:p>
        </p:txBody>
      </p:sp>
      <p:grpSp>
        <p:nvGrpSpPr>
          <p:cNvPr id="18" name="Group 17">
            <a:extLst>
              <a:ext uri="{FF2B5EF4-FFF2-40B4-BE49-F238E27FC236}">
                <a16:creationId xmlns:a16="http://schemas.microsoft.com/office/drawing/2014/main" id="{B5845671-2402-7843-B8BB-F755596E2726}"/>
              </a:ext>
            </a:extLst>
          </p:cNvPr>
          <p:cNvGrpSpPr/>
          <p:nvPr/>
        </p:nvGrpSpPr>
        <p:grpSpPr>
          <a:xfrm>
            <a:off x="-4613" y="1408023"/>
            <a:ext cx="12209392" cy="1840786"/>
            <a:chOff x="-4613" y="1691372"/>
            <a:chExt cx="9824392" cy="1411088"/>
          </a:xfrm>
        </p:grpSpPr>
        <p:pic>
          <p:nvPicPr>
            <p:cNvPr id="3" name="Imagen 2"/>
            <p:cNvPicPr>
              <a:picLocks noChangeAspect="1"/>
            </p:cNvPicPr>
            <p:nvPr/>
          </p:nvPicPr>
          <p:blipFill>
            <a:blip r:embed="rId5"/>
            <a:stretch>
              <a:fillRect/>
            </a:stretch>
          </p:blipFill>
          <p:spPr>
            <a:xfrm>
              <a:off x="-4613" y="1716185"/>
              <a:ext cx="1787657" cy="1373869"/>
            </a:xfrm>
            <a:prstGeom prst="rect">
              <a:avLst/>
            </a:prstGeom>
          </p:spPr>
        </p:pic>
        <p:pic>
          <p:nvPicPr>
            <p:cNvPr id="11" name="Imagen 10"/>
            <p:cNvPicPr>
              <a:picLocks noChangeAspect="1"/>
            </p:cNvPicPr>
            <p:nvPr/>
          </p:nvPicPr>
          <p:blipFill>
            <a:blip r:embed="rId6"/>
            <a:stretch>
              <a:fillRect/>
            </a:stretch>
          </p:blipFill>
          <p:spPr>
            <a:xfrm>
              <a:off x="1694248" y="1728234"/>
              <a:ext cx="1818100" cy="1361820"/>
            </a:xfrm>
            <a:prstGeom prst="rect">
              <a:avLst/>
            </a:prstGeom>
          </p:spPr>
        </p:pic>
        <p:pic>
          <p:nvPicPr>
            <p:cNvPr id="12" name="Imagen 11"/>
            <p:cNvPicPr>
              <a:picLocks noChangeAspect="1"/>
            </p:cNvPicPr>
            <p:nvPr/>
          </p:nvPicPr>
          <p:blipFill>
            <a:blip r:embed="rId7"/>
            <a:stretch>
              <a:fillRect/>
            </a:stretch>
          </p:blipFill>
          <p:spPr>
            <a:xfrm>
              <a:off x="3479221" y="1716185"/>
              <a:ext cx="2188366" cy="1376429"/>
            </a:xfrm>
            <a:prstGeom prst="rect">
              <a:avLst/>
            </a:prstGeom>
          </p:spPr>
        </p:pic>
        <p:pic>
          <p:nvPicPr>
            <p:cNvPr id="13" name="Imagen 12"/>
            <p:cNvPicPr>
              <a:picLocks noChangeAspect="1"/>
            </p:cNvPicPr>
            <p:nvPr/>
          </p:nvPicPr>
          <p:blipFill>
            <a:blip r:embed="rId8"/>
            <a:stretch>
              <a:fillRect/>
            </a:stretch>
          </p:blipFill>
          <p:spPr>
            <a:xfrm>
              <a:off x="5700714" y="1703777"/>
              <a:ext cx="1993867" cy="1398683"/>
            </a:xfrm>
            <a:prstGeom prst="rect">
              <a:avLst/>
            </a:prstGeom>
          </p:spPr>
        </p:pic>
        <p:pic>
          <p:nvPicPr>
            <p:cNvPr id="14" name="Imagen 13"/>
            <p:cNvPicPr>
              <a:picLocks noChangeAspect="1"/>
            </p:cNvPicPr>
            <p:nvPr/>
          </p:nvPicPr>
          <p:blipFill>
            <a:blip r:embed="rId9"/>
            <a:stretch>
              <a:fillRect/>
            </a:stretch>
          </p:blipFill>
          <p:spPr>
            <a:xfrm>
              <a:off x="7596032" y="1691372"/>
              <a:ext cx="2223747" cy="1398682"/>
            </a:xfrm>
            <a:prstGeom prst="rect">
              <a:avLst/>
            </a:prstGeom>
          </p:spPr>
        </p:pic>
      </p:grpSp>
      <p:sp>
        <p:nvSpPr>
          <p:cNvPr id="5" name="Text Placeholder 2">
            <a:extLst>
              <a:ext uri="{FF2B5EF4-FFF2-40B4-BE49-F238E27FC236}">
                <a16:creationId xmlns:a16="http://schemas.microsoft.com/office/drawing/2014/main" id="{B4412533-D3C0-7A4D-8EBA-055E80BD03A3}"/>
              </a:ext>
            </a:extLst>
          </p:cNvPr>
          <p:cNvSpPr>
            <a:spLocks noGrp="1"/>
          </p:cNvSpPr>
          <p:nvPr>
            <p:ph type="body" sz="quarter" idx="11"/>
          </p:nvPr>
        </p:nvSpPr>
        <p:spPr>
          <a:xfrm>
            <a:off x="-41968" y="3246913"/>
            <a:ext cx="12230086" cy="1479550"/>
          </a:xfrm>
          <a:solidFill>
            <a:srgbClr val="28548C">
              <a:alpha val="50000"/>
            </a:srgbClr>
          </a:solidFill>
          <a:ln>
            <a:noFill/>
          </a:ln>
        </p:spPr>
        <p:txBody>
          <a:bodyPr/>
          <a:lstStyle/>
          <a:p>
            <a:pPr algn="ctr"/>
            <a:r>
              <a:rPr lang="es-419" sz="2400" dirty="0"/>
              <a:t>CLME+ FAO UNOPS PCNU/RLA/217/OSP</a:t>
            </a:r>
          </a:p>
          <a:p>
            <a:pPr algn="ctr"/>
            <a:r>
              <a:rPr lang="es-419" sz="2000" dirty="0"/>
              <a:t>Apoyo a la gobernanza regional y al enfoque de ecosistemas de la pesca del camarón y peces demersales en los Grandes Ecosistemas Marinos de la Plataforma Continental del Norte de Brasil</a:t>
            </a:r>
          </a:p>
        </p:txBody>
      </p:sp>
      <p:sp>
        <p:nvSpPr>
          <p:cNvPr id="19" name="Rectangle 18">
            <a:extLst>
              <a:ext uri="{FF2B5EF4-FFF2-40B4-BE49-F238E27FC236}">
                <a16:creationId xmlns:a16="http://schemas.microsoft.com/office/drawing/2014/main" id="{42F2791A-601F-7045-8AC1-665FF32CC539}"/>
              </a:ext>
            </a:extLst>
          </p:cNvPr>
          <p:cNvSpPr/>
          <p:nvPr/>
        </p:nvSpPr>
        <p:spPr>
          <a:xfrm>
            <a:off x="7237574" y="472487"/>
            <a:ext cx="4663969" cy="290849"/>
          </a:xfrm>
          <a:prstGeom prst="rect">
            <a:avLst/>
          </a:prstGeom>
        </p:spPr>
        <p:txBody>
          <a:bodyPr wrap="none">
            <a:spAutoFit/>
          </a:bodyPr>
          <a:lstStyle/>
          <a:p>
            <a:pPr algn="r">
              <a:lnSpc>
                <a:spcPct val="114000"/>
              </a:lnSpc>
              <a:spcBef>
                <a:spcPts val="0"/>
              </a:spcBef>
              <a:spcAft>
                <a:spcPts val="900"/>
              </a:spcAft>
              <a:defRPr/>
            </a:pPr>
            <a:r>
              <a:rPr lang="en-US" sz="1200" b="1" dirty="0" err="1">
                <a:solidFill>
                  <a:schemeClr val="bg1"/>
                </a:solidFill>
                <a:ea typeface="Calibri" panose="020F0502020204030204" pitchFamily="34" charset="0"/>
                <a:cs typeface="Times New Roman" panose="02020603050405020304" pitchFamily="18" charset="0"/>
              </a:rPr>
              <a:t>Reunión</a:t>
            </a:r>
            <a:r>
              <a:rPr lang="en-US" sz="1200" b="1" dirty="0">
                <a:solidFill>
                  <a:schemeClr val="bg1"/>
                </a:solidFill>
                <a:ea typeface="Calibri" panose="020F0502020204030204" pitchFamily="34" charset="0"/>
                <a:cs typeface="Times New Roman" panose="02020603050405020304" pitchFamily="18" charset="0"/>
              </a:rPr>
              <a:t> del Medio </a:t>
            </a:r>
            <a:r>
              <a:rPr lang="en-US" sz="1200" b="1" dirty="0" err="1">
                <a:solidFill>
                  <a:schemeClr val="bg1"/>
                </a:solidFill>
                <a:ea typeface="Calibri" panose="020F0502020204030204" pitchFamily="34" charset="0"/>
                <a:cs typeface="Times New Roman" panose="02020603050405020304" pitchFamily="18" charset="0"/>
              </a:rPr>
              <a:t>Término</a:t>
            </a:r>
            <a:r>
              <a:rPr lang="en-US" sz="1200" b="1" dirty="0">
                <a:solidFill>
                  <a:schemeClr val="bg1"/>
                </a:solidFill>
                <a:ea typeface="Calibri" panose="020F0502020204030204" pitchFamily="34" charset="0"/>
                <a:cs typeface="Times New Roman" panose="02020603050405020304" pitchFamily="18" charset="0"/>
              </a:rPr>
              <a:t> del Proyecto CLME+, 18-20 </a:t>
            </a:r>
            <a:r>
              <a:rPr lang="en-US" sz="1200" b="1" dirty="0" err="1">
                <a:solidFill>
                  <a:schemeClr val="bg1"/>
                </a:solidFill>
                <a:ea typeface="Calibri" panose="020F0502020204030204" pitchFamily="34" charset="0"/>
                <a:cs typeface="Times New Roman" panose="02020603050405020304" pitchFamily="18" charset="0"/>
              </a:rPr>
              <a:t>Junio</a:t>
            </a:r>
            <a:r>
              <a:rPr lang="en-US" sz="1200" b="1" dirty="0">
                <a:solidFill>
                  <a:schemeClr val="bg1"/>
                </a:solidFill>
                <a:ea typeface="Calibri" panose="020F0502020204030204" pitchFamily="34" charset="0"/>
                <a:cs typeface="Times New Roman" panose="02020603050405020304" pitchFamily="18" charset="0"/>
              </a:rPr>
              <a:t>, Panamá</a:t>
            </a:r>
          </a:p>
        </p:txBody>
      </p:sp>
    </p:spTree>
    <p:extLst>
      <p:ext uri="{BB962C8B-B14F-4D97-AF65-F5344CB8AC3E}">
        <p14:creationId xmlns:p14="http://schemas.microsoft.com/office/powerpoint/2010/main" val="88881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99426841"/>
              </p:ext>
            </p:extLst>
          </p:nvPr>
        </p:nvGraphicFramePr>
        <p:xfrm>
          <a:off x="898452" y="1828801"/>
          <a:ext cx="10568761" cy="3939428"/>
        </p:xfrm>
        <a:graphic>
          <a:graphicData uri="http://schemas.openxmlformats.org/drawingml/2006/table">
            <a:tbl>
              <a:tblPr firstRow="1" bandRow="1">
                <a:tableStyleId>{5C22544A-7EE6-4342-B048-85BDC9FD1C3A}</a:tableStyleId>
              </a:tblPr>
              <a:tblGrid>
                <a:gridCol w="1761460">
                  <a:extLst>
                    <a:ext uri="{9D8B030D-6E8A-4147-A177-3AD203B41FA5}">
                      <a16:colId xmlns:a16="http://schemas.microsoft.com/office/drawing/2014/main" val="20000"/>
                    </a:ext>
                  </a:extLst>
                </a:gridCol>
                <a:gridCol w="1700269">
                  <a:extLst>
                    <a:ext uri="{9D8B030D-6E8A-4147-A177-3AD203B41FA5}">
                      <a16:colId xmlns:a16="http://schemas.microsoft.com/office/drawing/2014/main" val="20001"/>
                    </a:ext>
                  </a:extLst>
                </a:gridCol>
                <a:gridCol w="1822652">
                  <a:extLst>
                    <a:ext uri="{9D8B030D-6E8A-4147-A177-3AD203B41FA5}">
                      <a16:colId xmlns:a16="http://schemas.microsoft.com/office/drawing/2014/main" val="20002"/>
                    </a:ext>
                  </a:extLst>
                </a:gridCol>
                <a:gridCol w="1761460">
                  <a:extLst>
                    <a:ext uri="{9D8B030D-6E8A-4147-A177-3AD203B41FA5}">
                      <a16:colId xmlns:a16="http://schemas.microsoft.com/office/drawing/2014/main" val="20003"/>
                    </a:ext>
                  </a:extLst>
                </a:gridCol>
                <a:gridCol w="1761460">
                  <a:extLst>
                    <a:ext uri="{9D8B030D-6E8A-4147-A177-3AD203B41FA5}">
                      <a16:colId xmlns:a16="http://schemas.microsoft.com/office/drawing/2014/main" val="20004"/>
                    </a:ext>
                  </a:extLst>
                </a:gridCol>
                <a:gridCol w="1761460">
                  <a:extLst>
                    <a:ext uri="{9D8B030D-6E8A-4147-A177-3AD203B41FA5}">
                      <a16:colId xmlns:a16="http://schemas.microsoft.com/office/drawing/2014/main" val="20005"/>
                    </a:ext>
                  </a:extLst>
                </a:gridCol>
              </a:tblGrid>
              <a:tr h="1379108">
                <a:tc>
                  <a:txBody>
                    <a:bodyPr/>
                    <a:lstStyle/>
                    <a:p>
                      <a:r>
                        <a:rPr lang="es-419">
                          <a:solidFill>
                            <a:schemeClr val="bg1"/>
                          </a:solidFill>
                        </a:rPr>
                        <a:t>Nombre del organismo</a:t>
                      </a:r>
                    </a:p>
                  </a:txBody>
                  <a:tcPr>
                    <a:solidFill>
                      <a:schemeClr val="accent1">
                        <a:lumMod val="75000"/>
                      </a:schemeClr>
                    </a:solidFill>
                  </a:tcPr>
                </a:tc>
                <a:tc>
                  <a:txBody>
                    <a:bodyPr/>
                    <a:lstStyle/>
                    <a:p>
                      <a:r>
                        <a:rPr lang="es-419">
                          <a:solidFill>
                            <a:schemeClr val="bg1"/>
                          </a:solidFill>
                        </a:rPr>
                        <a:t>Presupuesto de 2018</a:t>
                      </a:r>
                    </a:p>
                  </a:txBody>
                  <a:tcPr>
                    <a:solidFill>
                      <a:schemeClr val="accent1">
                        <a:lumMod val="75000"/>
                      </a:schemeClr>
                    </a:solidFill>
                  </a:tcPr>
                </a:tc>
                <a:tc>
                  <a:txBody>
                    <a:bodyPr/>
                    <a:lstStyle/>
                    <a:p>
                      <a:r>
                        <a:rPr lang="es-419">
                          <a:solidFill>
                            <a:schemeClr val="bg1"/>
                          </a:solidFill>
                        </a:rPr>
                        <a:t>Cantidad gastada hasta abril de 2018</a:t>
                      </a:r>
                    </a:p>
                  </a:txBody>
                  <a:tcPr>
                    <a:solidFill>
                      <a:schemeClr val="accent1">
                        <a:lumMod val="75000"/>
                      </a:schemeClr>
                    </a:solidFill>
                  </a:tcPr>
                </a:tc>
                <a:tc>
                  <a:txBody>
                    <a:bodyPr/>
                    <a:lstStyle/>
                    <a:p>
                      <a:r>
                        <a:rPr lang="es-419">
                          <a:solidFill>
                            <a:schemeClr val="bg1"/>
                          </a:solidFill>
                        </a:rPr>
                        <a:t>Presupuesto de 2019</a:t>
                      </a:r>
                    </a:p>
                  </a:txBody>
                  <a:tcPr>
                    <a:solidFill>
                      <a:schemeClr val="accent1">
                        <a:lumMod val="75000"/>
                      </a:schemeClr>
                    </a:solidFill>
                  </a:tcPr>
                </a:tc>
                <a:tc>
                  <a:txBody>
                    <a:bodyPr/>
                    <a:lstStyle/>
                    <a:p>
                      <a:r>
                        <a:rPr lang="es-419">
                          <a:solidFill>
                            <a:schemeClr val="bg1"/>
                          </a:solidFill>
                        </a:rPr>
                        <a:t>Riesgo de no alcanzar el objetivo del presupuesto</a:t>
                      </a:r>
                    </a:p>
                  </a:txBody>
                  <a:tcPr>
                    <a:solidFill>
                      <a:schemeClr val="accent1">
                        <a:lumMod val="75000"/>
                      </a:schemeClr>
                    </a:solidFill>
                  </a:tcPr>
                </a:tc>
                <a:tc>
                  <a:txBody>
                    <a:bodyPr/>
                    <a:lstStyle/>
                    <a:p>
                      <a:r>
                        <a:rPr lang="es-419">
                          <a:solidFill>
                            <a:schemeClr val="bg1"/>
                          </a:solidFill>
                        </a:rPr>
                        <a:t>Medidas correctivas propuestas</a:t>
                      </a:r>
                    </a:p>
                  </a:txBody>
                  <a:tcPr>
                    <a:solidFill>
                      <a:schemeClr val="accent1">
                        <a:lumMod val="75000"/>
                      </a:schemeClr>
                    </a:solidFill>
                  </a:tcPr>
                </a:tc>
                <a:extLst>
                  <a:ext uri="{0D108BD9-81ED-4DB2-BD59-A6C34878D82A}">
                    <a16:rowId xmlns:a16="http://schemas.microsoft.com/office/drawing/2014/main" val="10000"/>
                  </a:ext>
                </a:extLst>
              </a:tr>
              <a:tr h="797562">
                <a:tc>
                  <a:txBody>
                    <a:bodyPr/>
                    <a:lstStyle/>
                    <a:p>
                      <a:r>
                        <a:rPr lang="es-419"/>
                        <a:t>FAO</a:t>
                      </a:r>
                    </a:p>
                  </a:txBody>
                  <a:tcPr/>
                </a:tc>
                <a:tc>
                  <a:txBody>
                    <a:bodyPr/>
                    <a:lstStyle/>
                    <a:p>
                      <a:r>
                        <a:rPr lang="es-419"/>
                        <a:t>644.027</a:t>
                      </a:r>
                    </a:p>
                  </a:txBody>
                  <a:tcPr/>
                </a:tc>
                <a:tc>
                  <a:txBody>
                    <a:bodyPr/>
                    <a:lstStyle/>
                    <a:p>
                      <a:r>
                        <a:rPr lang="es-419"/>
                        <a:t>150.000</a:t>
                      </a:r>
                    </a:p>
                  </a:txBody>
                  <a:tcPr/>
                </a:tc>
                <a:tc>
                  <a:txBody>
                    <a:bodyPr/>
                    <a:lstStyle/>
                    <a:p>
                      <a:r>
                        <a:rPr lang="es-419"/>
                        <a:t>700.262</a:t>
                      </a:r>
                    </a:p>
                  </a:txBody>
                  <a:tcPr/>
                </a:tc>
                <a:tc>
                  <a:txBody>
                    <a:bodyPr/>
                    <a:lstStyle/>
                    <a:p>
                      <a:r>
                        <a:rPr lang="es-419"/>
                        <a:t>Bajo</a:t>
                      </a:r>
                    </a:p>
                  </a:txBody>
                  <a:tcPr/>
                </a:tc>
                <a:tc>
                  <a:txBody>
                    <a:bodyPr/>
                    <a:lstStyle/>
                    <a:p>
                      <a:r>
                        <a:rPr lang="es-ES" dirty="0"/>
                        <a:t>La mayor parte del presupuesto asignado se destinará a consultas de expertos y cartas de acuerdo con asociados y/o instituciones</a:t>
                      </a:r>
                      <a:endParaRPr lang="es-419"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7150395" y="765545"/>
            <a:ext cx="4949456" cy="584775"/>
          </a:xfrm>
          <a:prstGeom prst="rect">
            <a:avLst/>
          </a:prstGeom>
          <a:noFill/>
        </p:spPr>
        <p:txBody>
          <a:bodyPr wrap="square" rtlCol="0">
            <a:spAutoFit/>
          </a:bodyPr>
          <a:lstStyle/>
          <a:p>
            <a:r>
              <a:rPr lang="es-419" sz="3200" b="1"/>
              <a:t>Ejecución financiera</a:t>
            </a:r>
          </a:p>
        </p:txBody>
      </p:sp>
      <p:pic>
        <p:nvPicPr>
          <p:cNvPr id="4" name="Imagen 3"/>
          <p:cNvPicPr>
            <a:picLocks noChangeAspect="1"/>
          </p:cNvPicPr>
          <p:nvPr/>
        </p:nvPicPr>
        <p:blipFill>
          <a:blip r:embed="rId2"/>
          <a:stretch>
            <a:fillRect/>
          </a:stretch>
        </p:blipFill>
        <p:spPr>
          <a:xfrm>
            <a:off x="-1" y="1"/>
            <a:ext cx="4651071" cy="1671372"/>
          </a:xfrm>
          <a:prstGeom prst="rect">
            <a:avLst/>
          </a:prstGeom>
        </p:spPr>
      </p:pic>
    </p:spTree>
    <p:extLst>
      <p:ext uri="{BB962C8B-B14F-4D97-AF65-F5344CB8AC3E}">
        <p14:creationId xmlns:p14="http://schemas.microsoft.com/office/powerpoint/2010/main" val="374198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1"/>
          </p:nvPr>
        </p:nvSpPr>
        <p:spPr>
          <a:xfrm>
            <a:off x="424466" y="1444624"/>
            <a:ext cx="11087099" cy="4015051"/>
          </a:xfrm>
        </p:spPr>
        <p:txBody>
          <a:bodyPr/>
          <a:lstStyle/>
          <a:p>
            <a:pPr marL="342900" indent="-342900">
              <a:buFont typeface="Arial" panose="020B0604020202020204" pitchFamily="34" charset="0"/>
              <a:buChar char="•"/>
            </a:pPr>
            <a:r>
              <a:rPr lang="es-419" sz="1900" dirty="0">
                <a:latin typeface="+mn-lt"/>
              </a:rPr>
              <a:t>Reunión del proceso de OROP en noviembre de 2018</a:t>
            </a:r>
          </a:p>
          <a:p>
            <a:pPr marL="342900" indent="-342900">
              <a:lnSpc>
                <a:spcPct val="100000"/>
              </a:lnSpc>
              <a:spcAft>
                <a:spcPts val="100"/>
              </a:spcAft>
              <a:buFont typeface="Arial" panose="020B0604020202020204" pitchFamily="34" charset="0"/>
              <a:buChar char="•"/>
            </a:pPr>
            <a:r>
              <a:rPr lang="es-419" sz="1900" dirty="0">
                <a:latin typeface="+mn-lt"/>
              </a:rPr>
              <a:t>Grupo de Trabajo sobre la pesca INDNR en septiembre de 2018. Revisión del borrador del Plan Regional de Acción para Promover Prácticas de una Pesca Responsable, incluida la Lucha contra la Pesca INDNR </a:t>
            </a:r>
          </a:p>
          <a:p>
            <a:pPr marL="342900" indent="-342900">
              <a:buFont typeface="Arial" panose="020B0604020202020204" pitchFamily="34" charset="0"/>
              <a:buChar char="•"/>
            </a:pPr>
            <a:r>
              <a:rPr lang="es-419" sz="1900" dirty="0">
                <a:latin typeface="+mn-lt"/>
              </a:rPr>
              <a:t>Cartas de acuerdo con países participantes a más tardar en julio de 2018 y actividades conexas</a:t>
            </a:r>
          </a:p>
          <a:p>
            <a:pPr marL="342900" indent="-342900">
              <a:buFont typeface="Arial" panose="020B0604020202020204" pitchFamily="34" charset="0"/>
              <a:buChar char="•"/>
            </a:pPr>
            <a:r>
              <a:rPr lang="es-419" sz="1900" dirty="0">
                <a:latin typeface="+mn-lt"/>
              </a:rPr>
              <a:t>Taller sobre pesca y datos biológicos en septiembre de 2018</a:t>
            </a:r>
          </a:p>
          <a:p>
            <a:pPr marL="342900" indent="-342900">
              <a:buFont typeface="Arial" panose="020B0604020202020204" pitchFamily="34" charset="0"/>
              <a:buChar char="•"/>
            </a:pPr>
            <a:r>
              <a:rPr lang="es-419" sz="1900" dirty="0">
                <a:latin typeface="+mn-lt"/>
              </a:rPr>
              <a:t>Consultoría internacional para desarrollar un Plan Subregional de EEP para el Manejo de la Pesca </a:t>
            </a:r>
          </a:p>
          <a:p>
            <a:pPr marL="342900" indent="-342900">
              <a:buFont typeface="Arial" panose="020B0604020202020204" pitchFamily="34" charset="0"/>
              <a:buChar char="•"/>
            </a:pPr>
            <a:r>
              <a:rPr lang="es-419" sz="1900" dirty="0">
                <a:latin typeface="+mn-lt"/>
              </a:rPr>
              <a:t>Curso de capacitación sobre la evaluación de las poblaciones en diciembre de 2018</a:t>
            </a:r>
          </a:p>
          <a:p>
            <a:pPr marL="342900" indent="-342900">
              <a:buFont typeface="Arial" panose="020B0604020202020204" pitchFamily="34" charset="0"/>
              <a:buChar char="•"/>
            </a:pPr>
            <a:r>
              <a:rPr lang="es-419" sz="1900" dirty="0">
                <a:latin typeface="+mn-lt"/>
              </a:rPr>
              <a:t>Preparación de informes de prefactibilidad de las inversiones para finales de 2018</a:t>
            </a:r>
          </a:p>
          <a:p>
            <a:pPr marL="342900" indent="-342900">
              <a:buFont typeface="Arial" panose="020B0604020202020204" pitchFamily="34" charset="0"/>
              <a:buChar char="•"/>
            </a:pPr>
            <a:endParaRPr lang="es-VE" sz="1900" dirty="0">
              <a:latin typeface="+mn-lt"/>
            </a:endParaRPr>
          </a:p>
          <a:p>
            <a:pPr marL="342900" indent="-342900">
              <a:buFont typeface="Arial" panose="020B0604020202020204" pitchFamily="34" charset="0"/>
              <a:buChar char="•"/>
            </a:pPr>
            <a:endParaRPr lang="es-VE" sz="1900" dirty="0">
              <a:latin typeface="+mn-lt"/>
            </a:endParaRPr>
          </a:p>
          <a:p>
            <a:pPr marL="342900" indent="-342900">
              <a:buFont typeface="Arial" panose="020B0604020202020204" pitchFamily="34" charset="0"/>
              <a:buChar char="•"/>
            </a:pPr>
            <a:endParaRPr lang="es-VE" sz="1900" dirty="0">
              <a:latin typeface="+mn-lt"/>
            </a:endParaRPr>
          </a:p>
        </p:txBody>
      </p:sp>
      <p:sp>
        <p:nvSpPr>
          <p:cNvPr id="3" name="TextBox 2"/>
          <p:cNvSpPr txBox="1"/>
          <p:nvPr/>
        </p:nvSpPr>
        <p:spPr>
          <a:xfrm>
            <a:off x="6944810" y="586801"/>
            <a:ext cx="5247190" cy="584775"/>
          </a:xfrm>
          <a:prstGeom prst="rect">
            <a:avLst/>
          </a:prstGeom>
          <a:noFill/>
        </p:spPr>
        <p:txBody>
          <a:bodyPr wrap="square" rtlCol="0">
            <a:spAutoFit/>
          </a:bodyPr>
          <a:lstStyle/>
          <a:p>
            <a:r>
              <a:rPr lang="es-419" sz="3200" b="1" dirty="0"/>
              <a:t>Próximas actividades en 2018</a:t>
            </a:r>
          </a:p>
        </p:txBody>
      </p:sp>
      <p:pic>
        <p:nvPicPr>
          <p:cNvPr id="4" name="Imagen 3"/>
          <p:cNvPicPr>
            <a:picLocks noChangeAspect="1"/>
          </p:cNvPicPr>
          <p:nvPr/>
        </p:nvPicPr>
        <p:blipFill>
          <a:blip r:embed="rId2"/>
          <a:stretch>
            <a:fillRect/>
          </a:stretch>
        </p:blipFill>
        <p:spPr>
          <a:xfrm>
            <a:off x="-1" y="1"/>
            <a:ext cx="4651071" cy="1671372"/>
          </a:xfrm>
          <a:prstGeom prst="rect">
            <a:avLst/>
          </a:prstGeom>
        </p:spPr>
      </p:pic>
    </p:spTree>
    <p:extLst>
      <p:ext uri="{BB962C8B-B14F-4D97-AF65-F5344CB8AC3E}">
        <p14:creationId xmlns:p14="http://schemas.microsoft.com/office/powerpoint/2010/main" val="173625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7423" y="653903"/>
            <a:ext cx="6548377" cy="1077218"/>
          </a:xfrm>
          <a:prstGeom prst="rect">
            <a:avLst/>
          </a:prstGeom>
          <a:noFill/>
        </p:spPr>
        <p:txBody>
          <a:bodyPr wrap="square" rtlCol="0">
            <a:spAutoFit/>
          </a:bodyPr>
          <a:lstStyle/>
          <a:p>
            <a:r>
              <a:rPr lang="es-419" sz="3200" b="1" dirty="0"/>
              <a:t>Recomendaciones transversales para la exitosa ejecución del proyecto</a:t>
            </a:r>
          </a:p>
        </p:txBody>
      </p:sp>
      <p:sp>
        <p:nvSpPr>
          <p:cNvPr id="3" name="CuadroTexto 2"/>
          <p:cNvSpPr txBox="1"/>
          <p:nvPr/>
        </p:nvSpPr>
        <p:spPr>
          <a:xfrm>
            <a:off x="571501" y="2157413"/>
            <a:ext cx="10667518" cy="3046988"/>
          </a:xfrm>
          <a:prstGeom prst="rect">
            <a:avLst/>
          </a:prstGeom>
          <a:noFill/>
        </p:spPr>
        <p:txBody>
          <a:bodyPr wrap="square" rtlCol="0">
            <a:spAutoFit/>
          </a:bodyPr>
          <a:lstStyle/>
          <a:p>
            <a:r>
              <a:rPr lang="es-419" sz="2400" dirty="0"/>
              <a:t>A pesar del corto cronograma de ejecución del subproyecto, en esta etapa se considera que todos los productos y objetivos se pueden alcanzar en el tiempo estipulado para el subproyecto. No obstante, como el subproyecto se encuentra en su etapa inicial, se debe realizar un monitoreo muy estrecho de los productos y actividades a fin de asegurar que se cumpla con el plazo establecido del subproyecto. Se necesita un sólido compromiso y participación del equipo del subproyecto y de los asociados nacionales e institucionales para lograr la ejecución exitosa.</a:t>
            </a:r>
          </a:p>
        </p:txBody>
      </p:sp>
      <p:pic>
        <p:nvPicPr>
          <p:cNvPr id="4" name="Imagen 3"/>
          <p:cNvPicPr>
            <a:picLocks noChangeAspect="1"/>
          </p:cNvPicPr>
          <p:nvPr/>
        </p:nvPicPr>
        <p:blipFill>
          <a:blip r:embed="rId2"/>
          <a:stretch>
            <a:fillRect/>
          </a:stretch>
        </p:blipFill>
        <p:spPr>
          <a:xfrm>
            <a:off x="-1" y="1"/>
            <a:ext cx="4651071" cy="1671372"/>
          </a:xfrm>
          <a:prstGeom prst="rect">
            <a:avLst/>
          </a:prstGeom>
        </p:spPr>
      </p:pic>
    </p:spTree>
    <p:extLst>
      <p:ext uri="{BB962C8B-B14F-4D97-AF65-F5344CB8AC3E}">
        <p14:creationId xmlns:p14="http://schemas.microsoft.com/office/powerpoint/2010/main" val="216037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22C8E6F8-C072-2E45-AC96-0608698CFB9F}"/>
              </a:ext>
            </a:extLst>
          </p:cNvPr>
          <p:cNvPicPr>
            <a:picLocks noGrp="1" noChangeAspect="1"/>
          </p:cNvPicPr>
          <p:nvPr>
            <p:ph type="pic" sz="quarter" idx="10"/>
          </p:nvPr>
        </p:nvPicPr>
        <p:blipFill>
          <a:blip r:embed="rId2"/>
          <a:srcRect t="23337" b="23337"/>
          <a:stretch>
            <a:fillRect/>
          </a:stretch>
        </p:blipFill>
        <p:spPr/>
      </p:pic>
      <p:sp>
        <p:nvSpPr>
          <p:cNvPr id="3" name="Text Placeholder 2">
            <a:extLst>
              <a:ext uri="{FF2B5EF4-FFF2-40B4-BE49-F238E27FC236}">
                <a16:creationId xmlns:a16="http://schemas.microsoft.com/office/drawing/2014/main" id="{1279AEE2-FADC-1745-875E-0EAB94501D8C}"/>
              </a:ext>
            </a:extLst>
          </p:cNvPr>
          <p:cNvSpPr>
            <a:spLocks noGrp="1"/>
          </p:cNvSpPr>
          <p:nvPr>
            <p:ph type="body" sz="quarter" idx="11"/>
          </p:nvPr>
        </p:nvSpPr>
        <p:spPr>
          <a:xfrm>
            <a:off x="-41968" y="2636929"/>
            <a:ext cx="12230086" cy="1479550"/>
          </a:xfrm>
          <a:solidFill>
            <a:srgbClr val="28548C">
              <a:alpha val="50000"/>
            </a:srgbClr>
          </a:solidFill>
          <a:ln>
            <a:noFill/>
          </a:ln>
        </p:spPr>
        <p:txBody>
          <a:bodyPr/>
          <a:lstStyle/>
          <a:p>
            <a:r>
              <a:rPr lang="es-419" sz="3200"/>
              <a:t>Gracias</a:t>
            </a:r>
          </a:p>
        </p:txBody>
      </p:sp>
      <p:sp>
        <p:nvSpPr>
          <p:cNvPr id="4" name="Freeform 3">
            <a:extLst>
              <a:ext uri="{FF2B5EF4-FFF2-40B4-BE49-F238E27FC236}">
                <a16:creationId xmlns:a16="http://schemas.microsoft.com/office/drawing/2014/main" id="{ABF9A4F1-BA0A-9449-A58D-648ADE8E87FA}"/>
              </a:ext>
            </a:extLst>
          </p:cNvPr>
          <p:cNvSpPr>
            <a:spLocks noChangeArrowheads="1"/>
          </p:cNvSpPr>
          <p:nvPr/>
        </p:nvSpPr>
        <p:spPr bwMode="auto">
          <a:xfrm>
            <a:off x="0" y="5630863"/>
            <a:ext cx="12192001"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solidFill>
          <a:ln w="50800">
            <a:solidFill>
              <a:schemeClr val="bg1"/>
            </a:solidFill>
          </a:ln>
          <a:effectLst/>
        </p:spPr>
        <p:txBody>
          <a:bodyPr wrap="none" anchor="ctr"/>
          <a:lstStyle/>
          <a:p>
            <a:pPr>
              <a:defRPr/>
            </a:pPr>
            <a:endParaRPr lang="en-US">
              <a:ea typeface="MS PGothic" charset="0"/>
              <a:cs typeface="MS PGothic" charset="0"/>
            </a:endParaRPr>
          </a:p>
        </p:txBody>
      </p:sp>
      <p:pic>
        <p:nvPicPr>
          <p:cNvPr id="5" name="Picture 4">
            <a:extLst>
              <a:ext uri="{FF2B5EF4-FFF2-40B4-BE49-F238E27FC236}">
                <a16:creationId xmlns:a16="http://schemas.microsoft.com/office/drawing/2014/main" id="{D8A03B31-350C-BA40-8530-5CF1E99296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3988"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6DF9B25-15B0-AF4B-8290-20FA53248381}"/>
              </a:ext>
            </a:extLst>
          </p:cNvPr>
          <p:cNvSpPr txBox="1"/>
          <p:nvPr/>
        </p:nvSpPr>
        <p:spPr bwMode="auto">
          <a:xfrm>
            <a:off x="2645873" y="6460476"/>
            <a:ext cx="7179747" cy="238527"/>
          </a:xfrm>
          <a:prstGeom prst="rect">
            <a:avLst/>
          </a:prstGeom>
          <a:noFill/>
        </p:spPr>
        <p:txBody>
          <a:bodyPr wrap="square">
            <a:spAutoFit/>
          </a:bodyPr>
          <a:lstStyle/>
          <a:p>
            <a:pPr>
              <a:defRPr/>
            </a:pPr>
            <a:r>
              <a:rPr lang="es-419" sz="925" b="1" i="1" dirty="0">
                <a:solidFill>
                  <a:schemeClr val="tx1">
                    <a:lumMod val="50000"/>
                    <a:lumOff val="50000"/>
                  </a:schemeClr>
                </a:solidFill>
                <a:latin typeface="Avenir Heavy" charset="0"/>
                <a:ea typeface="Avenir Heavy" charset="0"/>
                <a:cs typeface="Avenir Heavy" charset="0"/>
              </a:rPr>
              <a:t>Catalizar la ejecución del Programa de Acción Estratégica de los GEM del Caribe y la Plataforma Continental del Norte de Brasil (2015-2020)</a:t>
            </a:r>
          </a:p>
        </p:txBody>
      </p:sp>
      <p:sp>
        <p:nvSpPr>
          <p:cNvPr id="9" name="Picture Placeholder 1">
            <a:extLst>
              <a:ext uri="{FF2B5EF4-FFF2-40B4-BE49-F238E27FC236}">
                <a16:creationId xmlns:a16="http://schemas.microsoft.com/office/drawing/2014/main" id="{974C6472-9A3C-074E-8BB7-BB871F443B4A}"/>
              </a:ext>
            </a:extLst>
          </p:cNvPr>
          <p:cNvSpPr txBox="1">
            <a:spLocks/>
          </p:cNvSpPr>
          <p:nvPr/>
        </p:nvSpPr>
        <p:spPr>
          <a:xfrm>
            <a:off x="127094" y="1660988"/>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sp>
      <p:pic>
        <p:nvPicPr>
          <p:cNvPr id="10" name="Picture 6" descr="opcion 4"/>
          <p:cNvPicPr>
            <a:picLocks noChangeAspect="1" noChangeArrowheads="1"/>
          </p:cNvPicPr>
          <p:nvPr/>
        </p:nvPicPr>
        <p:blipFill rotWithShape="1">
          <a:blip r:embed="rId4"/>
          <a:srcRect t="50465" b="-929"/>
          <a:stretch/>
        </p:blipFill>
        <p:spPr bwMode="auto">
          <a:xfrm>
            <a:off x="-43651" y="1535223"/>
            <a:ext cx="12231769" cy="1095103"/>
          </a:xfrm>
          <a:prstGeom prst="rect">
            <a:avLst/>
          </a:prstGeom>
          <a:noFill/>
          <a:ln w="9525">
            <a:noFill/>
            <a:miter lim="800000"/>
            <a:headEnd/>
            <a:tailEnd/>
          </a:ln>
        </p:spPr>
      </p:pic>
      <p:pic>
        <p:nvPicPr>
          <p:cNvPr id="11" name="Imagen 10"/>
          <p:cNvPicPr>
            <a:picLocks noChangeAspect="1"/>
          </p:cNvPicPr>
          <p:nvPr/>
        </p:nvPicPr>
        <p:blipFill>
          <a:blip r:embed="rId5"/>
          <a:stretch>
            <a:fillRect/>
          </a:stretch>
        </p:blipFill>
        <p:spPr>
          <a:xfrm>
            <a:off x="-1" y="1"/>
            <a:ext cx="4000501" cy="1437588"/>
          </a:xfrm>
          <a:prstGeom prst="rect">
            <a:avLst/>
          </a:prstGeom>
        </p:spPr>
      </p:pic>
      <p:sp>
        <p:nvSpPr>
          <p:cNvPr id="14" name="Rectangle 13">
            <a:extLst>
              <a:ext uri="{FF2B5EF4-FFF2-40B4-BE49-F238E27FC236}">
                <a16:creationId xmlns:a16="http://schemas.microsoft.com/office/drawing/2014/main" id="{16848AF9-1917-0348-9586-820A9763E0A1}"/>
              </a:ext>
            </a:extLst>
          </p:cNvPr>
          <p:cNvSpPr/>
          <p:nvPr/>
        </p:nvSpPr>
        <p:spPr>
          <a:xfrm>
            <a:off x="7237574" y="472487"/>
            <a:ext cx="4663969" cy="290849"/>
          </a:xfrm>
          <a:prstGeom prst="rect">
            <a:avLst/>
          </a:prstGeom>
        </p:spPr>
        <p:txBody>
          <a:bodyPr wrap="none">
            <a:spAutoFit/>
          </a:bodyPr>
          <a:lstStyle/>
          <a:p>
            <a:pPr algn="r">
              <a:lnSpc>
                <a:spcPct val="114000"/>
              </a:lnSpc>
              <a:spcBef>
                <a:spcPts val="0"/>
              </a:spcBef>
              <a:spcAft>
                <a:spcPts val="900"/>
              </a:spcAft>
              <a:defRPr/>
            </a:pPr>
            <a:r>
              <a:rPr lang="en-US" sz="1200" b="1" dirty="0" err="1">
                <a:solidFill>
                  <a:schemeClr val="bg1"/>
                </a:solidFill>
                <a:ea typeface="Calibri" panose="020F0502020204030204" pitchFamily="34" charset="0"/>
                <a:cs typeface="Times New Roman" panose="02020603050405020304" pitchFamily="18" charset="0"/>
              </a:rPr>
              <a:t>Reunión</a:t>
            </a:r>
            <a:r>
              <a:rPr lang="en-US" sz="1200" b="1" dirty="0">
                <a:solidFill>
                  <a:schemeClr val="bg1"/>
                </a:solidFill>
                <a:ea typeface="Calibri" panose="020F0502020204030204" pitchFamily="34" charset="0"/>
                <a:cs typeface="Times New Roman" panose="02020603050405020304" pitchFamily="18" charset="0"/>
              </a:rPr>
              <a:t> del Medio </a:t>
            </a:r>
            <a:r>
              <a:rPr lang="en-US" sz="1200" b="1" dirty="0" err="1">
                <a:solidFill>
                  <a:schemeClr val="bg1"/>
                </a:solidFill>
                <a:ea typeface="Calibri" panose="020F0502020204030204" pitchFamily="34" charset="0"/>
                <a:cs typeface="Times New Roman" panose="02020603050405020304" pitchFamily="18" charset="0"/>
              </a:rPr>
              <a:t>Término</a:t>
            </a:r>
            <a:r>
              <a:rPr lang="en-US" sz="1200" b="1" dirty="0">
                <a:solidFill>
                  <a:schemeClr val="bg1"/>
                </a:solidFill>
                <a:ea typeface="Calibri" panose="020F0502020204030204" pitchFamily="34" charset="0"/>
                <a:cs typeface="Times New Roman" panose="02020603050405020304" pitchFamily="18" charset="0"/>
              </a:rPr>
              <a:t> del Proyecto CLME+, 18-20 </a:t>
            </a:r>
            <a:r>
              <a:rPr lang="en-US" sz="1200" b="1" dirty="0" err="1">
                <a:solidFill>
                  <a:schemeClr val="bg1"/>
                </a:solidFill>
                <a:ea typeface="Calibri" panose="020F0502020204030204" pitchFamily="34" charset="0"/>
                <a:cs typeface="Times New Roman" panose="02020603050405020304" pitchFamily="18" charset="0"/>
              </a:rPr>
              <a:t>Junio</a:t>
            </a:r>
            <a:r>
              <a:rPr lang="en-US" sz="1200" b="1" dirty="0">
                <a:solidFill>
                  <a:schemeClr val="bg1"/>
                </a:solidFill>
                <a:ea typeface="Calibri" panose="020F0502020204030204" pitchFamily="34" charset="0"/>
                <a:cs typeface="Times New Roman" panose="02020603050405020304" pitchFamily="18" charset="0"/>
              </a:rPr>
              <a:t>, Panamá</a:t>
            </a:r>
          </a:p>
        </p:txBody>
      </p:sp>
    </p:spTree>
    <p:extLst>
      <p:ext uri="{BB962C8B-B14F-4D97-AF65-F5344CB8AC3E}">
        <p14:creationId xmlns:p14="http://schemas.microsoft.com/office/powerpoint/2010/main" val="39121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4931" y="760227"/>
            <a:ext cx="3567223" cy="584775"/>
          </a:xfrm>
          <a:prstGeom prst="rect">
            <a:avLst/>
          </a:prstGeom>
          <a:noFill/>
        </p:spPr>
        <p:txBody>
          <a:bodyPr wrap="square" rtlCol="0">
            <a:spAutoFit/>
          </a:bodyPr>
          <a:lstStyle/>
          <a:p>
            <a:r>
              <a:rPr lang="es-419" sz="3200" b="1"/>
              <a:t>Introducción</a:t>
            </a:r>
          </a:p>
        </p:txBody>
      </p:sp>
      <p:sp>
        <p:nvSpPr>
          <p:cNvPr id="5" name="Text Placeholder 1"/>
          <p:cNvSpPr>
            <a:spLocks noGrp="1"/>
          </p:cNvSpPr>
          <p:nvPr>
            <p:ph type="body" sz="quarter" idx="11"/>
          </p:nvPr>
        </p:nvSpPr>
        <p:spPr>
          <a:xfrm>
            <a:off x="520996" y="1217039"/>
            <a:ext cx="10861157" cy="4728537"/>
          </a:xfrm>
        </p:spPr>
        <p:txBody>
          <a:bodyPr/>
          <a:lstStyle/>
          <a:p>
            <a:pPr algn="ctr"/>
            <a:r>
              <a:rPr lang="es-419" sz="2000" dirty="0"/>
              <a:t>Departamento de Pesca y Acuicultura de la FAO</a:t>
            </a:r>
          </a:p>
          <a:p>
            <a:pPr marL="457200" indent="-457200">
              <a:lnSpc>
                <a:spcPct val="100000"/>
              </a:lnSpc>
              <a:buFont typeface="Arial" panose="020B0604020202020204" pitchFamily="34" charset="0"/>
              <a:buChar char="•"/>
            </a:pPr>
            <a:r>
              <a:rPr lang="es-419" sz="2000" dirty="0"/>
              <a:t>Visión: </a:t>
            </a:r>
            <a:r>
              <a:rPr lang="es-419" sz="2000" b="0" dirty="0"/>
              <a:t>un mundo en que el uso responsable y sostenible de los recursos pesqueros y de acuicultura hagan una contribución apreciable al bienestar humano, a la seguridad alimentaria y a la mitigación de la pobreza.</a:t>
            </a:r>
          </a:p>
          <a:p>
            <a:pPr marL="457200" indent="-457200">
              <a:lnSpc>
                <a:spcPct val="100000"/>
              </a:lnSpc>
              <a:buFont typeface="Arial" panose="020B0604020202020204" pitchFamily="34" charset="0"/>
              <a:buChar char="•"/>
            </a:pPr>
            <a:r>
              <a:rPr lang="es-419" sz="2000" dirty="0"/>
              <a:t>Misión:</a:t>
            </a:r>
            <a:r>
              <a:rPr lang="es-419" sz="2000" b="0" dirty="0"/>
              <a:t> fortalecer la gobernanza global y las capacidades gerenciales y técnicas de los países miembros y crear consenso con miras a una mejora en la conservación y utilización de los recursos acuáticos.</a:t>
            </a:r>
          </a:p>
          <a:p>
            <a:pPr marL="457200" indent="-457200">
              <a:lnSpc>
                <a:spcPct val="100000"/>
              </a:lnSpc>
              <a:buFont typeface="Arial" panose="020B0604020202020204" pitchFamily="34" charset="0"/>
              <a:buChar char="•"/>
            </a:pPr>
            <a:r>
              <a:rPr lang="es-419" sz="2000" dirty="0"/>
              <a:t>Actividades clave: </a:t>
            </a:r>
            <a:r>
              <a:rPr lang="es-419" sz="2000" b="0" dirty="0"/>
              <a:t>conocimientos e información; Manejo y conservación; Utilización; Comercio y comercialización; Políticas pesqueras; Asistencia técnica</a:t>
            </a:r>
          </a:p>
          <a:p>
            <a:pPr marL="457200" indent="-457200">
              <a:lnSpc>
                <a:spcPct val="100000"/>
              </a:lnSpc>
              <a:buFont typeface="Arial" panose="020B0604020202020204" pitchFamily="34" charset="0"/>
              <a:buChar char="•"/>
            </a:pPr>
            <a:endParaRPr lang="en-US" sz="2000" dirty="0"/>
          </a:p>
          <a:p>
            <a:pPr marL="457200" indent="-457200">
              <a:lnSpc>
                <a:spcPct val="100000"/>
              </a:lnSpc>
              <a:buFont typeface="Arial" panose="020B0604020202020204" pitchFamily="34" charset="0"/>
              <a:buChar char="•"/>
            </a:pPr>
            <a:r>
              <a:rPr lang="es-419" sz="2000" b="0" dirty="0"/>
              <a:t>Apoyo al subproyecto de la sede de la FAO, en Roma, de la Oficina subregional de la FAO en el Caribe y de la Secretaría de la COPACO en Barbados, de las Oficinas de la FAO en los estados miembros, otros proyectos en curso en la región y de instituciones regionales asociadas.</a:t>
            </a:r>
          </a:p>
        </p:txBody>
      </p:sp>
      <p:pic>
        <p:nvPicPr>
          <p:cNvPr id="6" name="Imagen 5"/>
          <p:cNvPicPr>
            <a:picLocks noChangeAspect="1"/>
          </p:cNvPicPr>
          <p:nvPr/>
        </p:nvPicPr>
        <p:blipFill>
          <a:blip r:embed="rId2"/>
          <a:stretch>
            <a:fillRect/>
          </a:stretch>
        </p:blipFill>
        <p:spPr>
          <a:xfrm>
            <a:off x="0" y="1"/>
            <a:ext cx="3814764" cy="1370843"/>
          </a:xfrm>
          <a:prstGeom prst="rect">
            <a:avLst/>
          </a:prstGeom>
        </p:spPr>
      </p:pic>
    </p:spTree>
    <p:extLst>
      <p:ext uri="{BB962C8B-B14F-4D97-AF65-F5344CB8AC3E}">
        <p14:creationId xmlns:p14="http://schemas.microsoft.com/office/powerpoint/2010/main" val="423565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14931" y="760227"/>
            <a:ext cx="3567223" cy="584775"/>
          </a:xfrm>
          <a:prstGeom prst="rect">
            <a:avLst/>
          </a:prstGeom>
          <a:noFill/>
        </p:spPr>
        <p:txBody>
          <a:bodyPr wrap="square" rtlCol="0">
            <a:spAutoFit/>
          </a:bodyPr>
          <a:lstStyle/>
          <a:p>
            <a:r>
              <a:rPr lang="es-419" sz="3200" b="1"/>
              <a:t>Introducción</a:t>
            </a:r>
          </a:p>
        </p:txBody>
      </p:sp>
      <p:sp>
        <p:nvSpPr>
          <p:cNvPr id="3" name="Text Placeholder 1"/>
          <p:cNvSpPr>
            <a:spLocks noGrp="1"/>
          </p:cNvSpPr>
          <p:nvPr>
            <p:ph type="body" sz="quarter" idx="11"/>
          </p:nvPr>
        </p:nvSpPr>
        <p:spPr>
          <a:xfrm>
            <a:off x="520996" y="1657976"/>
            <a:ext cx="10861157" cy="3748680"/>
          </a:xfrm>
        </p:spPr>
        <p:txBody>
          <a:bodyPr/>
          <a:lstStyle/>
          <a:p>
            <a:pPr marL="457200" indent="-457200">
              <a:lnSpc>
                <a:spcPct val="100000"/>
              </a:lnSpc>
              <a:buFont typeface="Arial" panose="020B0604020202020204" pitchFamily="34" charset="0"/>
              <a:buChar char="•"/>
            </a:pPr>
            <a:r>
              <a:rPr lang="es-419" sz="2000"/>
              <a:t>Componente n.º: 1</a:t>
            </a:r>
            <a:r>
              <a:rPr lang="es-419" sz="2000" b="0"/>
              <a:t>. </a:t>
            </a:r>
            <a:r>
              <a:rPr lang="es-419" sz="2000"/>
              <a:t>Acuerdos de gobernanza integradores </a:t>
            </a:r>
            <a:r>
              <a:rPr lang="es-419" sz="2000" b="0"/>
              <a:t>para la pesca sostenible y para la protección del medio ambiente marino</a:t>
            </a:r>
          </a:p>
          <a:p>
            <a:pPr marL="457200" indent="-457200">
              <a:lnSpc>
                <a:spcPct val="100000"/>
              </a:lnSpc>
              <a:buFont typeface="Arial" panose="020B0604020202020204" pitchFamily="34" charset="0"/>
              <a:buChar char="•"/>
            </a:pPr>
            <a:r>
              <a:rPr lang="es-419" sz="2000"/>
              <a:t>Producto 1.1.</a:t>
            </a:r>
            <a:r>
              <a:rPr lang="es-419" sz="2000" b="0"/>
              <a:t> Decisiones acerca de los </a:t>
            </a:r>
            <a:r>
              <a:rPr lang="es-419" sz="2000"/>
              <a:t>arreglos de coordinación y cooperación </a:t>
            </a:r>
            <a:r>
              <a:rPr lang="es-419" sz="2000" b="0"/>
              <a:t>y los mandatos institucionales coincidentes con las estrategias del PAE 1 (medio ambiente), 2 (pesca) y 3 (coordinación intersectorial de políticas). </a:t>
            </a:r>
            <a:r>
              <a:rPr lang="es-419" sz="2000"/>
              <a:t>Proceso COPACO OROP</a:t>
            </a:r>
          </a:p>
          <a:p>
            <a:pPr marL="457200" indent="-457200">
              <a:lnSpc>
                <a:spcPct val="100000"/>
              </a:lnSpc>
              <a:buFont typeface="Arial" panose="020B0604020202020204" pitchFamily="34" charset="0"/>
              <a:buChar char="•"/>
            </a:pPr>
            <a:endParaRPr lang="en-US" sz="2000" b="0" dirty="0"/>
          </a:p>
          <a:p>
            <a:pPr marL="457200" indent="-457200">
              <a:lnSpc>
                <a:spcPct val="100000"/>
              </a:lnSpc>
              <a:buFont typeface="Arial" panose="020B0604020202020204" pitchFamily="34" charset="0"/>
              <a:buChar char="•"/>
            </a:pPr>
            <a:r>
              <a:rPr lang="es-419" sz="2000"/>
              <a:t>Componente n.º: 2</a:t>
            </a:r>
            <a:r>
              <a:rPr lang="es-419" sz="2000" b="0"/>
              <a:t>.   </a:t>
            </a:r>
            <a:r>
              <a:rPr lang="es-419" sz="2000"/>
              <a:t>Mejora de la capacidad institucional y de los actores</a:t>
            </a:r>
            <a:r>
              <a:rPr lang="es-419" sz="2000" b="0"/>
              <a:t> referente al manejo de recursos marinos vivos en los niveles regional, subregional, nacional y local</a:t>
            </a:r>
          </a:p>
          <a:p>
            <a:pPr marL="457200" indent="-457200">
              <a:lnSpc>
                <a:spcPct val="100000"/>
              </a:lnSpc>
              <a:buFont typeface="Arial" panose="020B0604020202020204" pitchFamily="34" charset="0"/>
              <a:buChar char="•"/>
            </a:pPr>
            <a:r>
              <a:rPr lang="es-419" sz="2000"/>
              <a:t>Producto 2.1 Planes de acción regionales </a:t>
            </a:r>
            <a:r>
              <a:rPr lang="es-419" sz="2000" b="0"/>
              <a:t>para el manejo, conservación y uso sostenible de los recursos pesqueros y para la protección del medio ambiente marino. </a:t>
            </a:r>
            <a:r>
              <a:rPr lang="es-419" sz="2000"/>
              <a:t>Plan Regional de Acción para Promover Prácticas de una Pesca Responsable, incluida la Lucha contra la Pesca INDNR</a:t>
            </a:r>
          </a:p>
          <a:p>
            <a:pPr marL="457200" indent="-457200">
              <a:lnSpc>
                <a:spcPct val="100000"/>
              </a:lnSpc>
              <a:buFont typeface="Arial" panose="020B0604020202020204" pitchFamily="34" charset="0"/>
              <a:buChar char="•"/>
            </a:pPr>
            <a:endParaRPr lang="en-US" sz="2000" b="0" dirty="0"/>
          </a:p>
          <a:p>
            <a:pPr marL="457200" indent="-457200">
              <a:lnSpc>
                <a:spcPct val="100000"/>
              </a:lnSpc>
              <a:buFont typeface="Arial" panose="020B0604020202020204" pitchFamily="34" charset="0"/>
              <a:buChar char="•"/>
            </a:pPr>
            <a:endParaRPr lang="en-US" sz="2000" dirty="0"/>
          </a:p>
        </p:txBody>
      </p:sp>
      <p:pic>
        <p:nvPicPr>
          <p:cNvPr id="4" name="Imagen 3"/>
          <p:cNvPicPr>
            <a:picLocks noChangeAspect="1"/>
          </p:cNvPicPr>
          <p:nvPr/>
        </p:nvPicPr>
        <p:blipFill>
          <a:blip r:embed="rId2"/>
          <a:stretch>
            <a:fillRect/>
          </a:stretch>
        </p:blipFill>
        <p:spPr>
          <a:xfrm>
            <a:off x="-1" y="1"/>
            <a:ext cx="4651071" cy="1671372"/>
          </a:xfrm>
          <a:prstGeom prst="rect">
            <a:avLst/>
          </a:prstGeom>
        </p:spPr>
      </p:pic>
    </p:spTree>
    <p:extLst>
      <p:ext uri="{BB962C8B-B14F-4D97-AF65-F5344CB8AC3E}">
        <p14:creationId xmlns:p14="http://schemas.microsoft.com/office/powerpoint/2010/main" val="392444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7814931" y="574490"/>
            <a:ext cx="3567223" cy="584775"/>
          </a:xfrm>
          <a:prstGeom prst="rect">
            <a:avLst/>
          </a:prstGeom>
          <a:noFill/>
        </p:spPr>
        <p:txBody>
          <a:bodyPr wrap="square" rtlCol="0">
            <a:spAutoFit/>
          </a:bodyPr>
          <a:lstStyle/>
          <a:p>
            <a:r>
              <a:rPr lang="es-419" sz="3200" b="1"/>
              <a:t>Introducción</a:t>
            </a:r>
          </a:p>
        </p:txBody>
      </p:sp>
      <p:sp>
        <p:nvSpPr>
          <p:cNvPr id="4" name="Text Placeholder 1"/>
          <p:cNvSpPr>
            <a:spLocks noGrp="1"/>
          </p:cNvSpPr>
          <p:nvPr>
            <p:ph type="body" sz="quarter" idx="11"/>
          </p:nvPr>
        </p:nvSpPr>
        <p:spPr>
          <a:xfrm>
            <a:off x="520996" y="1159265"/>
            <a:ext cx="10861157" cy="4857750"/>
          </a:xfrm>
        </p:spPr>
        <p:txBody>
          <a:bodyPr/>
          <a:lstStyle/>
          <a:p>
            <a:pPr>
              <a:lnSpc>
                <a:spcPct val="100000"/>
              </a:lnSpc>
            </a:pPr>
            <a:r>
              <a:rPr lang="es-419" sz="2000"/>
              <a:t>Componente n.º: 3 Reducción progresiva de las tensiones ambientales y mejora de los medios de vida</a:t>
            </a:r>
          </a:p>
          <a:p>
            <a:pPr>
              <a:lnSpc>
                <a:spcPct val="100000"/>
              </a:lnSpc>
            </a:pPr>
            <a:endParaRPr lang="en-US" sz="2000" dirty="0"/>
          </a:p>
          <a:p>
            <a:pPr>
              <a:lnSpc>
                <a:spcPct val="100000"/>
              </a:lnSpc>
            </a:pPr>
            <a:r>
              <a:rPr lang="es-419" sz="2000"/>
              <a:t>3.2. </a:t>
            </a:r>
            <a:r>
              <a:rPr lang="es-419" sz="2000" b="0"/>
              <a:t>Transición a un </a:t>
            </a:r>
            <a:r>
              <a:rPr lang="es-419" sz="2000"/>
              <a:t>enfoque de ecosistemas de la pesca del camarón y los peces demersales </a:t>
            </a:r>
            <a:r>
              <a:rPr lang="es-419" sz="2000" b="0"/>
              <a:t>de los GEM de la Plataforma Continental del Norte de Brasil</a:t>
            </a:r>
          </a:p>
          <a:p>
            <a:pPr>
              <a:lnSpc>
                <a:spcPct val="100000"/>
              </a:lnSpc>
            </a:pPr>
            <a:r>
              <a:rPr lang="es-419" sz="2000"/>
              <a:t>Resultados</a:t>
            </a:r>
          </a:p>
          <a:p>
            <a:pPr>
              <a:lnSpc>
                <a:spcPct val="100000"/>
              </a:lnSpc>
            </a:pPr>
            <a:r>
              <a:rPr lang="es-419" sz="2000"/>
              <a:t>3.2.1. Acuerdos de gobernanza transfronteriza </a:t>
            </a:r>
            <a:r>
              <a:rPr lang="es-419" sz="2000" b="0"/>
              <a:t>en vigor y en operación</a:t>
            </a:r>
          </a:p>
          <a:p>
            <a:pPr>
              <a:lnSpc>
                <a:spcPct val="100000"/>
              </a:lnSpc>
            </a:pPr>
            <a:r>
              <a:rPr lang="es-419" sz="2000"/>
              <a:t>3.2.2</a:t>
            </a:r>
            <a:r>
              <a:rPr lang="es-419" sz="2000" b="0"/>
              <a:t>. </a:t>
            </a:r>
            <a:r>
              <a:rPr lang="es-419" sz="2000"/>
              <a:t>Mejora de la capacidad de manejo basado en EEP </a:t>
            </a:r>
            <a:r>
              <a:rPr lang="es-419" sz="2000" b="0"/>
              <a:t>de los recursos de camarones y peces demersales</a:t>
            </a:r>
          </a:p>
          <a:p>
            <a:pPr>
              <a:lnSpc>
                <a:spcPct val="100000"/>
              </a:lnSpc>
            </a:pPr>
            <a:r>
              <a:rPr lang="es-419" sz="2000"/>
              <a:t>3.2.3</a:t>
            </a:r>
            <a:r>
              <a:rPr lang="es-419" sz="2000" b="0"/>
              <a:t>. </a:t>
            </a:r>
            <a:r>
              <a:rPr lang="es-419" sz="2000"/>
              <a:t>Diseño, adopción y prueba de medidas de manejo sostenible</a:t>
            </a:r>
          </a:p>
          <a:p>
            <a:pPr>
              <a:lnSpc>
                <a:spcPct val="100000"/>
              </a:lnSpc>
            </a:pPr>
            <a:r>
              <a:rPr lang="es-419" sz="2000"/>
              <a:t>3.2.4. Facilitación de los beneficios socioeconómicos de largo plazo </a:t>
            </a:r>
            <a:r>
              <a:rPr lang="es-419" sz="2000" b="0"/>
              <a:t>de los recursos de camarones y peces demersales, con atención especial a los medios de vida y la justicia social</a:t>
            </a:r>
          </a:p>
          <a:p>
            <a:pPr>
              <a:lnSpc>
                <a:spcPct val="100000"/>
              </a:lnSpc>
            </a:pPr>
            <a:r>
              <a:rPr lang="es-419" sz="2000"/>
              <a:t>3.2.5. </a:t>
            </a:r>
            <a:r>
              <a:rPr lang="es-419" sz="2000" b="0"/>
              <a:t>Mecanismo en vigor para hacer seguimiento del </a:t>
            </a:r>
            <a:r>
              <a:rPr lang="es-419" sz="2000"/>
              <a:t>progreso hacia el EEP</a:t>
            </a:r>
          </a:p>
          <a:p>
            <a:pPr marL="457200" indent="-457200">
              <a:lnSpc>
                <a:spcPct val="100000"/>
              </a:lnSpc>
              <a:buFont typeface="Arial" panose="020B0604020202020204" pitchFamily="34" charset="0"/>
              <a:buChar char="•"/>
            </a:pPr>
            <a:endParaRPr lang="en-US" sz="2000" b="0" dirty="0"/>
          </a:p>
          <a:p>
            <a:pPr marL="457200" indent="-457200">
              <a:lnSpc>
                <a:spcPct val="100000"/>
              </a:lnSpc>
              <a:buFont typeface="Arial" panose="020B0604020202020204" pitchFamily="34" charset="0"/>
              <a:buChar char="•"/>
            </a:pPr>
            <a:endParaRPr lang="en-US" sz="2000" b="0" dirty="0"/>
          </a:p>
          <a:p>
            <a:pPr marL="457200" indent="-457200">
              <a:lnSpc>
                <a:spcPct val="100000"/>
              </a:lnSpc>
              <a:buFont typeface="Arial" panose="020B0604020202020204" pitchFamily="34" charset="0"/>
              <a:buChar char="•"/>
            </a:pPr>
            <a:endParaRPr lang="en-US" sz="2000" b="0" dirty="0"/>
          </a:p>
          <a:p>
            <a:pPr marL="457200" indent="-457200">
              <a:lnSpc>
                <a:spcPct val="100000"/>
              </a:lnSpc>
              <a:buFont typeface="Arial" panose="020B0604020202020204" pitchFamily="34" charset="0"/>
              <a:buChar char="•"/>
            </a:pPr>
            <a:endParaRPr lang="en-US" sz="2000" b="0" dirty="0"/>
          </a:p>
          <a:p>
            <a:pPr marL="457200" indent="-457200">
              <a:lnSpc>
                <a:spcPct val="100000"/>
              </a:lnSpc>
              <a:buFont typeface="Arial" panose="020B0604020202020204" pitchFamily="34" charset="0"/>
              <a:buChar char="•"/>
            </a:pPr>
            <a:endParaRPr lang="en-US" sz="2000" b="0" dirty="0"/>
          </a:p>
          <a:p>
            <a:pPr marL="457200" indent="-457200">
              <a:lnSpc>
                <a:spcPct val="100000"/>
              </a:lnSpc>
              <a:buFont typeface="Arial" panose="020B0604020202020204" pitchFamily="34" charset="0"/>
              <a:buChar char="•"/>
            </a:pPr>
            <a:endParaRPr lang="en-US" sz="2000" b="0" dirty="0"/>
          </a:p>
          <a:p>
            <a:pPr marL="457200" indent="-457200">
              <a:lnSpc>
                <a:spcPct val="100000"/>
              </a:lnSpc>
              <a:buFont typeface="Arial" panose="020B0604020202020204" pitchFamily="34" charset="0"/>
              <a:buChar char="•"/>
            </a:pPr>
            <a:endParaRPr lang="en-US" sz="2000" b="0" dirty="0"/>
          </a:p>
          <a:p>
            <a:pPr marL="457200" indent="-457200">
              <a:lnSpc>
                <a:spcPct val="100000"/>
              </a:lnSpc>
              <a:buFont typeface="Arial" panose="020B0604020202020204" pitchFamily="34" charset="0"/>
              <a:buChar char="•"/>
            </a:pPr>
            <a:endParaRPr lang="en-US" sz="2000" b="0" dirty="0"/>
          </a:p>
          <a:p>
            <a:pPr marL="457200" indent="-457200">
              <a:lnSpc>
                <a:spcPct val="100000"/>
              </a:lnSpc>
              <a:buFont typeface="Arial" panose="020B0604020202020204" pitchFamily="34" charset="0"/>
              <a:buChar char="•"/>
            </a:pPr>
            <a:endParaRPr lang="en-US" sz="2000" b="0" dirty="0"/>
          </a:p>
          <a:p>
            <a:pPr marL="457200" indent="-457200">
              <a:lnSpc>
                <a:spcPct val="100000"/>
              </a:lnSpc>
              <a:buFont typeface="Arial" panose="020B0604020202020204" pitchFamily="34" charset="0"/>
              <a:buChar char="•"/>
            </a:pPr>
            <a:endParaRPr lang="en-US" sz="2000" b="0" dirty="0"/>
          </a:p>
          <a:p>
            <a:pPr>
              <a:lnSpc>
                <a:spcPct val="100000"/>
              </a:lnSpc>
            </a:pPr>
            <a:endParaRPr lang="en-US" sz="2000" b="0" dirty="0"/>
          </a:p>
          <a:p>
            <a:pPr marL="457200" indent="-457200">
              <a:lnSpc>
                <a:spcPct val="100000"/>
              </a:lnSpc>
              <a:buFont typeface="Arial" panose="020B0604020202020204" pitchFamily="34" charset="0"/>
              <a:buChar char="•"/>
            </a:pPr>
            <a:endParaRPr lang="en-US" sz="2000" dirty="0"/>
          </a:p>
        </p:txBody>
      </p:sp>
      <p:pic>
        <p:nvPicPr>
          <p:cNvPr id="5" name="Imagen 4"/>
          <p:cNvPicPr>
            <a:picLocks noChangeAspect="1"/>
          </p:cNvPicPr>
          <p:nvPr/>
        </p:nvPicPr>
        <p:blipFill>
          <a:blip r:embed="rId2"/>
          <a:stretch>
            <a:fillRect/>
          </a:stretch>
        </p:blipFill>
        <p:spPr>
          <a:xfrm>
            <a:off x="0" y="1"/>
            <a:ext cx="3343275" cy="1201413"/>
          </a:xfrm>
          <a:prstGeom prst="rect">
            <a:avLst/>
          </a:prstGeom>
        </p:spPr>
      </p:pic>
    </p:spTree>
    <p:extLst>
      <p:ext uri="{BB962C8B-B14F-4D97-AF65-F5344CB8AC3E}">
        <p14:creationId xmlns:p14="http://schemas.microsoft.com/office/powerpoint/2010/main" val="300803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7814931" y="574490"/>
            <a:ext cx="3567223" cy="584775"/>
          </a:xfrm>
          <a:prstGeom prst="rect">
            <a:avLst/>
          </a:prstGeom>
          <a:noFill/>
        </p:spPr>
        <p:txBody>
          <a:bodyPr wrap="square" rtlCol="0">
            <a:spAutoFit/>
          </a:bodyPr>
          <a:lstStyle/>
          <a:p>
            <a:r>
              <a:rPr lang="es-419" sz="3200" b="1"/>
              <a:t>Introducción</a:t>
            </a:r>
          </a:p>
        </p:txBody>
      </p:sp>
      <p:sp>
        <p:nvSpPr>
          <p:cNvPr id="4" name="Text Placeholder 1"/>
          <p:cNvSpPr>
            <a:spLocks noGrp="1"/>
          </p:cNvSpPr>
          <p:nvPr>
            <p:ph type="body" sz="quarter" idx="11"/>
          </p:nvPr>
        </p:nvSpPr>
        <p:spPr>
          <a:xfrm>
            <a:off x="520997" y="1335604"/>
            <a:ext cx="10729595" cy="4441434"/>
          </a:xfrm>
        </p:spPr>
        <p:txBody>
          <a:bodyPr/>
          <a:lstStyle/>
          <a:p>
            <a:pPr marL="457200" indent="-457200">
              <a:lnSpc>
                <a:spcPct val="100000"/>
              </a:lnSpc>
              <a:buFont typeface="Arial" panose="020B0604020202020204" pitchFamily="34" charset="0"/>
              <a:buChar char="•"/>
            </a:pPr>
            <a:r>
              <a:rPr lang="es-419" sz="1900" dirty="0"/>
              <a:t>Componente: 4. Catalización de la financiación </a:t>
            </a:r>
            <a:r>
              <a:rPr lang="es-419" sz="1900" b="0" dirty="0"/>
              <a:t>para la ampliación de medidas prioritarias para la protección del medioambiente marino y para asegurar medios de vida resistentes al clima y el desarrollo socioeconómico del uso de los recursos marinos vivos</a:t>
            </a:r>
          </a:p>
          <a:p>
            <a:pPr marL="457200" indent="-457200">
              <a:lnSpc>
                <a:spcPct val="100000"/>
              </a:lnSpc>
              <a:buFont typeface="Arial" panose="020B0604020202020204" pitchFamily="34" charset="0"/>
              <a:buChar char="•"/>
            </a:pPr>
            <a:r>
              <a:rPr lang="es-419" sz="1900" dirty="0"/>
              <a:t>Producto 4.1. Informes de prefactibilidad </a:t>
            </a:r>
            <a:r>
              <a:rPr lang="es-419" sz="1900" b="0" dirty="0"/>
              <a:t>de las </a:t>
            </a:r>
            <a:r>
              <a:rPr lang="es-419" sz="1900" dirty="0"/>
              <a:t>principales necesidades y oportunidades de inversión</a:t>
            </a:r>
          </a:p>
          <a:p>
            <a:pPr marL="457200" indent="-457200">
              <a:lnSpc>
                <a:spcPct val="100000"/>
              </a:lnSpc>
              <a:buFont typeface="Arial" panose="020B0604020202020204" pitchFamily="34" charset="0"/>
              <a:buChar char="•"/>
            </a:pPr>
            <a:r>
              <a:rPr lang="es-419" sz="1900" dirty="0"/>
              <a:t>Producto 4.2. Planes de inversión</a:t>
            </a:r>
          </a:p>
          <a:p>
            <a:pPr marL="457200" indent="-457200">
              <a:lnSpc>
                <a:spcPct val="100000"/>
              </a:lnSpc>
              <a:buFont typeface="Arial" panose="020B0604020202020204" pitchFamily="34" charset="0"/>
              <a:buChar char="•"/>
            </a:pPr>
            <a:endParaRPr lang="en-US" sz="1900" b="0" dirty="0"/>
          </a:p>
          <a:p>
            <a:pPr marL="457200" indent="-457200">
              <a:lnSpc>
                <a:spcPct val="100000"/>
              </a:lnSpc>
              <a:buFont typeface="Arial" panose="020B0604020202020204" pitchFamily="34" charset="0"/>
              <a:buChar char="•"/>
            </a:pPr>
            <a:r>
              <a:rPr lang="es-419" sz="1900" dirty="0"/>
              <a:t>Componente: 5. Los beneficios socioeconómicos regionales y beneficios ambientales globales </a:t>
            </a:r>
            <a:r>
              <a:rPr lang="es-419" sz="1900" b="0" dirty="0"/>
              <a:t>de la ejecución del PAE se maximizan mediante una mejor colaboración, planificación y manejo adaptativo, así como el intercambio de experiencias y lecciones aprendidas</a:t>
            </a:r>
          </a:p>
          <a:p>
            <a:pPr marL="457200" indent="-457200">
              <a:lnSpc>
                <a:spcPct val="100000"/>
              </a:lnSpc>
              <a:buFont typeface="Arial" panose="020B0604020202020204" pitchFamily="34" charset="0"/>
              <a:buChar char="•"/>
            </a:pPr>
            <a:r>
              <a:rPr lang="es-419" sz="1900" dirty="0"/>
              <a:t>Producto 5.2. </a:t>
            </a:r>
            <a:r>
              <a:rPr lang="es-419" sz="1900" b="1" dirty="0"/>
              <a:t>Un mecanismo de MyE</a:t>
            </a:r>
            <a:r>
              <a:rPr lang="es-419" sz="1900" b="0" dirty="0"/>
              <a:t> del estado de los ecosistemas del CLME+ y de la ejecución del PAE</a:t>
            </a:r>
          </a:p>
          <a:p>
            <a:pPr marL="457200" indent="-457200">
              <a:lnSpc>
                <a:spcPct val="100000"/>
              </a:lnSpc>
              <a:buFont typeface="Arial" panose="020B0604020202020204" pitchFamily="34" charset="0"/>
              <a:buChar char="•"/>
            </a:pPr>
            <a:r>
              <a:rPr lang="es-419" sz="1900" dirty="0"/>
              <a:t>Producto 5.3. Comunicación, hermanamiento y actividades de intercambio de conocimientos </a:t>
            </a:r>
            <a:r>
              <a:rPr lang="es-419" sz="1900" b="0" dirty="0"/>
              <a:t>orientadas a la Asociación del CLME+ y a la Comunidad de prácticas (COP) de los GEM a escala mundial</a:t>
            </a:r>
          </a:p>
          <a:p>
            <a:pPr marL="457200" indent="-457200">
              <a:lnSpc>
                <a:spcPct val="100000"/>
              </a:lnSpc>
              <a:buFont typeface="Arial" panose="020B0604020202020204" pitchFamily="34" charset="0"/>
              <a:buChar char="•"/>
            </a:pPr>
            <a:endParaRPr lang="en-US" sz="1900" b="0" dirty="0"/>
          </a:p>
          <a:p>
            <a:pPr>
              <a:lnSpc>
                <a:spcPct val="100000"/>
              </a:lnSpc>
            </a:pPr>
            <a:r>
              <a:rPr lang="es-419" sz="1900" b="0" dirty="0"/>
              <a:t>	</a:t>
            </a:r>
          </a:p>
          <a:p>
            <a:pPr>
              <a:lnSpc>
                <a:spcPct val="100000"/>
              </a:lnSpc>
            </a:pPr>
            <a:endParaRPr lang="en-US" sz="1900" b="0" dirty="0"/>
          </a:p>
          <a:p>
            <a:pPr marL="457200" indent="-457200">
              <a:lnSpc>
                <a:spcPct val="100000"/>
              </a:lnSpc>
              <a:buFont typeface="Arial" panose="020B0604020202020204" pitchFamily="34" charset="0"/>
              <a:buChar char="•"/>
            </a:pPr>
            <a:endParaRPr lang="en-US" sz="1900" dirty="0"/>
          </a:p>
        </p:txBody>
      </p:sp>
      <p:pic>
        <p:nvPicPr>
          <p:cNvPr id="5" name="Imagen 4"/>
          <p:cNvPicPr>
            <a:picLocks noChangeAspect="1"/>
          </p:cNvPicPr>
          <p:nvPr/>
        </p:nvPicPr>
        <p:blipFill>
          <a:blip r:embed="rId2"/>
          <a:stretch>
            <a:fillRect/>
          </a:stretch>
        </p:blipFill>
        <p:spPr>
          <a:xfrm>
            <a:off x="-1" y="1"/>
            <a:ext cx="3486151" cy="1252756"/>
          </a:xfrm>
          <a:prstGeom prst="rect">
            <a:avLst/>
          </a:prstGeom>
        </p:spPr>
      </p:pic>
    </p:spTree>
    <p:extLst>
      <p:ext uri="{BB962C8B-B14F-4D97-AF65-F5344CB8AC3E}">
        <p14:creationId xmlns:p14="http://schemas.microsoft.com/office/powerpoint/2010/main" val="268971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type="body" sz="quarter" idx="11"/>
          </p:nvPr>
        </p:nvSpPr>
        <p:spPr>
          <a:xfrm>
            <a:off x="774158" y="1461977"/>
            <a:ext cx="11111023" cy="4178595"/>
          </a:xfrm>
        </p:spPr>
        <p:txBody>
          <a:bodyPr/>
          <a:lstStyle/>
          <a:p>
            <a:r>
              <a:rPr lang="es-419" b="1" dirty="0"/>
              <a:t>Estado de la ejecución técnica:</a:t>
            </a:r>
          </a:p>
          <a:p>
            <a:pPr marL="0" indent="0">
              <a:buNone/>
            </a:pPr>
            <a:endParaRPr lang="en-US" b="1" dirty="0"/>
          </a:p>
          <a:p>
            <a:pPr marL="0" indent="0">
              <a:buNone/>
            </a:pPr>
            <a:endParaRPr lang="en-US" b="1" dirty="0"/>
          </a:p>
          <a:p>
            <a:r>
              <a:rPr lang="es-419" b="1" dirty="0"/>
              <a:t>Estado de los gastos financieros</a:t>
            </a:r>
          </a:p>
        </p:txBody>
      </p:sp>
      <p:graphicFrame>
        <p:nvGraphicFramePr>
          <p:cNvPr id="3" name="Table 2"/>
          <p:cNvGraphicFramePr>
            <a:graphicFrameLocks noGrp="1"/>
          </p:cNvGraphicFramePr>
          <p:nvPr>
            <p:extLst>
              <p:ext uri="{D42A27DB-BD31-4B8C-83A1-F6EECF244321}">
                <p14:modId xmlns:p14="http://schemas.microsoft.com/office/powerpoint/2010/main" val="2852226875"/>
              </p:ext>
            </p:extLst>
          </p:nvPr>
        </p:nvGraphicFramePr>
        <p:xfrm>
          <a:off x="857102" y="2101899"/>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es-419"/>
                        <a:t>Según lo programado</a:t>
                      </a:r>
                    </a:p>
                  </a:txBody>
                  <a:tcPr>
                    <a:solidFill>
                      <a:srgbClr val="00B050"/>
                    </a:solidFill>
                  </a:tcPr>
                </a:tc>
                <a:tc>
                  <a:txBody>
                    <a:bodyPr/>
                    <a:lstStyle/>
                    <a:p>
                      <a:r>
                        <a:rPr lang="es-419"/>
                        <a:t>Demoras moderadas</a:t>
                      </a:r>
                    </a:p>
                  </a:txBody>
                  <a:tcPr>
                    <a:solidFill>
                      <a:srgbClr val="FFC000"/>
                    </a:solidFill>
                  </a:tcPr>
                </a:tc>
                <a:tc>
                  <a:txBody>
                    <a:bodyPr/>
                    <a:lstStyle/>
                    <a:p>
                      <a:r>
                        <a:rPr lang="es-419"/>
                        <a:t>Grandes demoras</a:t>
                      </a:r>
                    </a:p>
                  </a:txBody>
                  <a:tcPr>
                    <a:solidFill>
                      <a:srgbClr val="FF0000"/>
                    </a:solidFill>
                  </a:tcPr>
                </a:tc>
                <a:extLst>
                  <a:ext uri="{0D108BD9-81ED-4DB2-BD59-A6C34878D82A}">
                    <a16:rowId xmlns:a16="http://schemas.microsoft.com/office/drawing/2014/main" val="10000"/>
                  </a:ext>
                </a:extLst>
              </a:tr>
              <a:tr h="370840">
                <a:tc>
                  <a:txBody>
                    <a:bodyPr/>
                    <a:lstStyle/>
                    <a:p>
                      <a:endParaRPr lang="en-US"/>
                    </a:p>
                  </a:txBody>
                  <a:tcPr/>
                </a:tc>
                <a:tc>
                  <a:txBody>
                    <a:bodyPr/>
                    <a:lstStyle/>
                    <a:p>
                      <a:r>
                        <a:rPr lang="es-419"/>
                        <a:t>                                     X</a:t>
                      </a:r>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68287068"/>
              </p:ext>
            </p:extLst>
          </p:nvPr>
        </p:nvGraphicFramePr>
        <p:xfrm>
          <a:off x="857102" y="4130945"/>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es-419"/>
                        <a:t>Según lo programado</a:t>
                      </a:r>
                    </a:p>
                  </a:txBody>
                  <a:tcPr>
                    <a:solidFill>
                      <a:srgbClr val="00B050"/>
                    </a:solidFill>
                  </a:tcPr>
                </a:tc>
                <a:tc>
                  <a:txBody>
                    <a:bodyPr/>
                    <a:lstStyle/>
                    <a:p>
                      <a:r>
                        <a:rPr lang="es-419"/>
                        <a:t>Demoras moderadas</a:t>
                      </a:r>
                    </a:p>
                  </a:txBody>
                  <a:tcPr>
                    <a:solidFill>
                      <a:srgbClr val="FFC000"/>
                    </a:solidFill>
                  </a:tcPr>
                </a:tc>
                <a:tc>
                  <a:txBody>
                    <a:bodyPr/>
                    <a:lstStyle/>
                    <a:p>
                      <a:r>
                        <a:rPr lang="es-419"/>
                        <a:t>Grandes demoras</a:t>
                      </a:r>
                    </a:p>
                  </a:txBody>
                  <a:tcPr>
                    <a:solidFill>
                      <a:srgbClr val="FF0000"/>
                    </a:solidFill>
                  </a:tcPr>
                </a:tc>
                <a:extLst>
                  <a:ext uri="{0D108BD9-81ED-4DB2-BD59-A6C34878D82A}">
                    <a16:rowId xmlns:a16="http://schemas.microsoft.com/office/drawing/2014/main" val="10000"/>
                  </a:ext>
                </a:extLst>
              </a:tr>
              <a:tr h="370840">
                <a:tc>
                  <a:txBody>
                    <a:bodyPr/>
                    <a:lstStyle/>
                    <a:p>
                      <a:endParaRPr lang="en-US"/>
                    </a:p>
                  </a:txBody>
                  <a:tcPr/>
                </a:tc>
                <a:tc>
                  <a:txBody>
                    <a:bodyPr/>
                    <a:lstStyle/>
                    <a:p>
                      <a:r>
                        <a:rPr lang="es-419"/>
                        <a:t>                                      X</a:t>
                      </a:r>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5" name="Imagen 4"/>
          <p:cNvPicPr>
            <a:picLocks noChangeAspect="1"/>
          </p:cNvPicPr>
          <p:nvPr/>
        </p:nvPicPr>
        <p:blipFill>
          <a:blip r:embed="rId2"/>
          <a:stretch>
            <a:fillRect/>
          </a:stretch>
        </p:blipFill>
        <p:spPr>
          <a:xfrm>
            <a:off x="-1" y="1"/>
            <a:ext cx="4068367" cy="1461976"/>
          </a:xfrm>
          <a:prstGeom prst="rect">
            <a:avLst/>
          </a:prstGeom>
        </p:spPr>
      </p:pic>
    </p:spTree>
    <p:extLst>
      <p:ext uri="{BB962C8B-B14F-4D97-AF65-F5344CB8AC3E}">
        <p14:creationId xmlns:p14="http://schemas.microsoft.com/office/powerpoint/2010/main" val="224874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91430149"/>
              </p:ext>
            </p:extLst>
          </p:nvPr>
        </p:nvGraphicFramePr>
        <p:xfrm>
          <a:off x="792126" y="1701211"/>
          <a:ext cx="9930809" cy="3797611"/>
        </p:xfrm>
        <a:graphic>
          <a:graphicData uri="http://schemas.openxmlformats.org/drawingml/2006/table">
            <a:tbl>
              <a:tblPr firstRow="1" firstCol="1" bandRow="1">
                <a:tableStyleId>{5C22544A-7EE6-4342-B048-85BDC9FD1C3A}</a:tableStyleId>
              </a:tblPr>
              <a:tblGrid>
                <a:gridCol w="3003697">
                  <a:extLst>
                    <a:ext uri="{9D8B030D-6E8A-4147-A177-3AD203B41FA5}">
                      <a16:colId xmlns:a16="http://schemas.microsoft.com/office/drawing/2014/main" val="20000"/>
                    </a:ext>
                  </a:extLst>
                </a:gridCol>
                <a:gridCol w="6927112">
                  <a:extLst>
                    <a:ext uri="{9D8B030D-6E8A-4147-A177-3AD203B41FA5}">
                      <a16:colId xmlns:a16="http://schemas.microsoft.com/office/drawing/2014/main" val="20001"/>
                    </a:ext>
                  </a:extLst>
                </a:gridCol>
              </a:tblGrid>
              <a:tr h="363259">
                <a:tc>
                  <a:txBody>
                    <a:bodyPr/>
                    <a:lstStyle/>
                    <a:p>
                      <a:pPr marL="0" marR="0">
                        <a:lnSpc>
                          <a:spcPct val="107000"/>
                        </a:lnSpc>
                        <a:spcBef>
                          <a:spcPts val="0"/>
                        </a:spcBef>
                        <a:spcAft>
                          <a:spcPts val="0"/>
                        </a:spcAft>
                      </a:pPr>
                      <a:r>
                        <a:rPr lang="es-419" sz="2000">
                          <a:solidFill>
                            <a:schemeClr val="bg1"/>
                          </a:solidFill>
                        </a:rPr>
                        <a:t>Categoría</a:t>
                      </a:r>
                    </a:p>
                  </a:txBody>
                  <a:tcPr marL="68580" marR="68580" marT="0" marB="0">
                    <a:solidFill>
                      <a:schemeClr val="accent1">
                        <a:lumMod val="75000"/>
                      </a:schemeClr>
                    </a:solidFill>
                  </a:tcPr>
                </a:tc>
                <a:tc>
                  <a:txBody>
                    <a:bodyPr/>
                    <a:lstStyle/>
                    <a:p>
                      <a:pPr marL="0" marR="0">
                        <a:lnSpc>
                          <a:spcPct val="107000"/>
                        </a:lnSpc>
                        <a:spcBef>
                          <a:spcPts val="0"/>
                        </a:spcBef>
                        <a:spcAft>
                          <a:spcPts val="0"/>
                        </a:spcAft>
                      </a:pPr>
                      <a:r>
                        <a:rPr lang="es-419" sz="2000">
                          <a:solidFill>
                            <a:schemeClr val="bg1"/>
                          </a:solidFill>
                          <a:latin typeface="Calibri" panose="020F0502020204030204" pitchFamily="34" charset="0"/>
                          <a:ea typeface="Calibri" panose="020F0502020204030204" pitchFamily="34" charset="0"/>
                          <a:cs typeface="Times New Roman" panose="02020603050405020304" pitchFamily="18" charset="0"/>
                        </a:rPr>
                        <a:t>Ratio</a:t>
                      </a:r>
                    </a:p>
                  </a:txBody>
                  <a:tcPr marL="68580" marR="68580" marT="0" marB="0">
                    <a:solidFill>
                      <a:schemeClr val="accent1">
                        <a:lumMod val="75000"/>
                      </a:schemeClr>
                    </a:solidFill>
                  </a:tcPr>
                </a:tc>
                <a:extLst>
                  <a:ext uri="{0D108BD9-81ED-4DB2-BD59-A6C34878D82A}">
                    <a16:rowId xmlns:a16="http://schemas.microsoft.com/office/drawing/2014/main" val="10000"/>
                  </a:ext>
                </a:extLst>
              </a:tr>
              <a:tr h="489661">
                <a:tc>
                  <a:txBody>
                    <a:bodyPr/>
                    <a:lstStyle/>
                    <a:p>
                      <a:pPr marL="0" marR="0">
                        <a:lnSpc>
                          <a:spcPct val="107000"/>
                        </a:lnSpc>
                        <a:spcBef>
                          <a:spcPts val="0"/>
                        </a:spcBef>
                        <a:spcAft>
                          <a:spcPts val="0"/>
                        </a:spcAft>
                      </a:pPr>
                      <a:r>
                        <a:rPr lang="es-419" sz="2000">
                          <a:solidFill>
                            <a:schemeClr val="bg1"/>
                          </a:solidFill>
                        </a:rPr>
                        <a:t>Finalizado</a:t>
                      </a:r>
                    </a:p>
                  </a:txBody>
                  <a:tcPr marL="68580" marR="68580" marT="0" marB="0">
                    <a:solidFill>
                      <a:schemeClr val="accent1">
                        <a:lumMod val="75000"/>
                      </a:schemeClr>
                    </a:solidFill>
                  </a:tcPr>
                </a:tc>
                <a:tc>
                  <a:txBody>
                    <a:bodyPr/>
                    <a:lstStyle/>
                    <a:p>
                      <a:pPr marL="0" marR="0">
                        <a:lnSpc>
                          <a:spcPct val="107000"/>
                        </a:lnSpc>
                        <a:spcBef>
                          <a:spcPts val="0"/>
                        </a:spcBef>
                        <a:spcAft>
                          <a:spcPts val="0"/>
                        </a:spcAft>
                      </a:pPr>
                      <a:r>
                        <a:rPr lang="es-419" sz="2000" i="1" baseline="0">
                          <a:latin typeface="Calibri" panose="020F0502020204030204" pitchFamily="34" charset="0"/>
                          <a:ea typeface="Calibri" panose="020F0502020204030204" pitchFamily="34" charset="0"/>
                          <a:cs typeface="Times New Roman" panose="02020603050405020304" pitchFamily="18" charset="0"/>
                        </a:rPr>
                        <a:t>2/57</a:t>
                      </a:r>
                    </a:p>
                  </a:txBody>
                  <a:tcPr marL="68580" marR="68580" marT="0" marB="0"/>
                </a:tc>
                <a:extLst>
                  <a:ext uri="{0D108BD9-81ED-4DB2-BD59-A6C34878D82A}">
                    <a16:rowId xmlns:a16="http://schemas.microsoft.com/office/drawing/2014/main" val="10001"/>
                  </a:ext>
                </a:extLst>
              </a:tr>
              <a:tr h="489661">
                <a:tc>
                  <a:txBody>
                    <a:bodyPr/>
                    <a:lstStyle/>
                    <a:p>
                      <a:pPr marL="0" marR="0">
                        <a:lnSpc>
                          <a:spcPct val="107000"/>
                        </a:lnSpc>
                        <a:spcBef>
                          <a:spcPts val="0"/>
                        </a:spcBef>
                        <a:spcAft>
                          <a:spcPts val="0"/>
                        </a:spcAft>
                      </a:pPr>
                      <a:r>
                        <a:rPr lang="es-419" sz="2000">
                          <a:solidFill>
                            <a:schemeClr val="bg1"/>
                          </a:solidFill>
                        </a:rPr>
                        <a:t>Según lo programado</a:t>
                      </a:r>
                    </a:p>
                  </a:txBody>
                  <a:tcPr marL="68580" marR="68580" marT="0" marB="0">
                    <a:solidFill>
                      <a:schemeClr val="accent1">
                        <a:lumMod val="75000"/>
                      </a:schemeClr>
                    </a:solidFill>
                  </a:tcPr>
                </a:tc>
                <a:tc>
                  <a:txBody>
                    <a:bodyPr/>
                    <a:lstStyle/>
                    <a:p>
                      <a:pPr marL="0" marR="0">
                        <a:lnSpc>
                          <a:spcPct val="107000"/>
                        </a:lnSpc>
                        <a:spcBef>
                          <a:spcPts val="0"/>
                        </a:spcBef>
                        <a:spcAft>
                          <a:spcPts val="0"/>
                        </a:spcAft>
                      </a:pPr>
                      <a:r>
                        <a:rPr lang="es-419" sz="2000" dirty="0"/>
                        <a:t> 53/57</a:t>
                      </a:r>
                    </a:p>
                  </a:txBody>
                  <a:tcPr marL="68580" marR="68580" marT="0" marB="0"/>
                </a:tc>
                <a:extLst>
                  <a:ext uri="{0D108BD9-81ED-4DB2-BD59-A6C34878D82A}">
                    <a16:rowId xmlns:a16="http://schemas.microsoft.com/office/drawing/2014/main" val="10002"/>
                  </a:ext>
                </a:extLst>
              </a:tr>
              <a:tr h="726517">
                <a:tc>
                  <a:txBody>
                    <a:bodyPr/>
                    <a:lstStyle/>
                    <a:p>
                      <a:pPr marL="0" marR="0">
                        <a:lnSpc>
                          <a:spcPct val="107000"/>
                        </a:lnSpc>
                        <a:spcBef>
                          <a:spcPts val="0"/>
                        </a:spcBef>
                        <a:spcAft>
                          <a:spcPts val="0"/>
                        </a:spcAft>
                      </a:pPr>
                      <a:r>
                        <a:rPr lang="es-419" sz="2000">
                          <a:solidFill>
                            <a:schemeClr val="bg1"/>
                          </a:solidFill>
                        </a:rPr>
                        <a:t>Bajo riesgo de no terminar a tiempo</a:t>
                      </a:r>
                    </a:p>
                  </a:txBody>
                  <a:tcPr marL="68580" marR="68580" marT="0" marB="0">
                    <a:solidFill>
                      <a:schemeClr val="accent1">
                        <a:lumMod val="75000"/>
                      </a:schemeClr>
                    </a:solidFill>
                  </a:tcPr>
                </a:tc>
                <a:tc>
                  <a:txBody>
                    <a:bodyPr/>
                    <a:lstStyle/>
                    <a:p>
                      <a:pPr marL="0" marR="0">
                        <a:lnSpc>
                          <a:spcPct val="107000"/>
                        </a:lnSpc>
                        <a:spcBef>
                          <a:spcPts val="0"/>
                        </a:spcBef>
                        <a:spcAft>
                          <a:spcPts val="0"/>
                        </a:spcAft>
                      </a:pPr>
                      <a:r>
                        <a:rPr lang="es-419" sz="2000"/>
                        <a:t> 2/57</a:t>
                      </a:r>
                    </a:p>
                  </a:txBody>
                  <a:tcPr marL="68580" marR="68580" marT="0" marB="0"/>
                </a:tc>
                <a:extLst>
                  <a:ext uri="{0D108BD9-81ED-4DB2-BD59-A6C34878D82A}">
                    <a16:rowId xmlns:a16="http://schemas.microsoft.com/office/drawing/2014/main" val="10003"/>
                  </a:ext>
                </a:extLst>
              </a:tr>
              <a:tr h="726517">
                <a:tc>
                  <a:txBody>
                    <a:bodyPr/>
                    <a:lstStyle/>
                    <a:p>
                      <a:pPr marL="0" marR="0">
                        <a:lnSpc>
                          <a:spcPct val="107000"/>
                        </a:lnSpc>
                        <a:spcBef>
                          <a:spcPts val="0"/>
                        </a:spcBef>
                        <a:spcAft>
                          <a:spcPts val="0"/>
                        </a:spcAft>
                      </a:pPr>
                      <a:r>
                        <a:rPr lang="es-419" sz="2000">
                          <a:solidFill>
                            <a:schemeClr val="bg1"/>
                          </a:solidFill>
                        </a:rPr>
                        <a:t>Alto riesgo de no terminar a tiempo</a:t>
                      </a:r>
                    </a:p>
                  </a:txBody>
                  <a:tcPr marL="68580" marR="68580" marT="0" marB="0">
                    <a:solidFill>
                      <a:schemeClr val="accent1">
                        <a:lumMod val="75000"/>
                      </a:schemeClr>
                    </a:solidFill>
                  </a:tcPr>
                </a:tc>
                <a:tc>
                  <a:txBody>
                    <a:bodyPr/>
                    <a:lstStyle/>
                    <a:p>
                      <a:pPr marL="0" marR="0">
                        <a:lnSpc>
                          <a:spcPct val="107000"/>
                        </a:lnSpc>
                        <a:spcBef>
                          <a:spcPts val="0"/>
                        </a:spcBef>
                        <a:spcAft>
                          <a:spcPts val="0"/>
                        </a:spcAft>
                      </a:pPr>
                      <a:r>
                        <a:rPr lang="es-419" sz="2000" dirty="0"/>
                        <a:t> No se ha identificado ninguno</a:t>
                      </a:r>
                    </a:p>
                  </a:txBody>
                  <a:tcPr marL="68580" marR="68580" marT="0" marB="0"/>
                </a:tc>
                <a:extLst>
                  <a:ext uri="{0D108BD9-81ED-4DB2-BD59-A6C34878D82A}">
                    <a16:rowId xmlns:a16="http://schemas.microsoft.com/office/drawing/2014/main" val="10004"/>
                  </a:ext>
                </a:extLst>
              </a:tr>
              <a:tr h="1001996">
                <a:tc>
                  <a:txBody>
                    <a:bodyPr/>
                    <a:lstStyle/>
                    <a:p>
                      <a:pPr marL="0" marR="0">
                        <a:lnSpc>
                          <a:spcPct val="107000"/>
                        </a:lnSpc>
                        <a:spcBef>
                          <a:spcPts val="0"/>
                        </a:spcBef>
                        <a:spcAft>
                          <a:spcPts val="0"/>
                        </a:spcAft>
                      </a:pPr>
                      <a:r>
                        <a:rPr lang="es-419" sz="2000">
                          <a:solidFill>
                            <a:schemeClr val="bg1"/>
                          </a:solidFill>
                        </a:rPr>
                        <a:t>Alto riesgo de no lograr el objetivo </a:t>
                      </a:r>
                    </a:p>
                  </a:txBody>
                  <a:tcPr marL="68580" marR="68580" marT="0" marB="0">
                    <a:solidFill>
                      <a:schemeClr val="accent1">
                        <a:lumMod val="75000"/>
                      </a:schemeClr>
                    </a:solidFill>
                  </a:tcPr>
                </a:tc>
                <a:tc>
                  <a:txBody>
                    <a:bodyPr/>
                    <a:lstStyle/>
                    <a:p>
                      <a:pPr marL="0" marR="0">
                        <a:lnSpc>
                          <a:spcPct val="107000"/>
                        </a:lnSpc>
                        <a:spcBef>
                          <a:spcPts val="0"/>
                        </a:spcBef>
                        <a:spcAft>
                          <a:spcPts val="0"/>
                        </a:spcAft>
                      </a:pPr>
                      <a:r>
                        <a:rPr lang="es-419" sz="2000" dirty="0"/>
                        <a:t> No se ha identificado ninguno</a:t>
                      </a:r>
                    </a:p>
                  </a:txBody>
                  <a:tcPr marL="68580" marR="68580" marT="0" marB="0"/>
                </a:tc>
                <a:extLst>
                  <a:ext uri="{0D108BD9-81ED-4DB2-BD59-A6C34878D82A}">
                    <a16:rowId xmlns:a16="http://schemas.microsoft.com/office/drawing/2014/main" val="10005"/>
                  </a:ext>
                </a:extLst>
              </a:tr>
            </a:tbl>
          </a:graphicData>
        </a:graphic>
      </p:graphicFrame>
      <p:sp>
        <p:nvSpPr>
          <p:cNvPr id="3" name="TextBox 2"/>
          <p:cNvSpPr txBox="1"/>
          <p:nvPr/>
        </p:nvSpPr>
        <p:spPr>
          <a:xfrm>
            <a:off x="6250329" y="506020"/>
            <a:ext cx="6574555" cy="553998"/>
          </a:xfrm>
          <a:prstGeom prst="rect">
            <a:avLst/>
          </a:prstGeom>
          <a:noFill/>
        </p:spPr>
        <p:txBody>
          <a:bodyPr wrap="square" rtlCol="0">
            <a:spAutoFit/>
          </a:bodyPr>
          <a:lstStyle/>
          <a:p>
            <a:r>
              <a:rPr lang="es-419" sz="3000" b="1" dirty="0"/>
              <a:t>Balance de la ejecución del proyecto</a:t>
            </a:r>
          </a:p>
        </p:txBody>
      </p:sp>
      <p:pic>
        <p:nvPicPr>
          <p:cNvPr id="4" name="Imagen 3"/>
          <p:cNvPicPr>
            <a:picLocks noChangeAspect="1"/>
          </p:cNvPicPr>
          <p:nvPr/>
        </p:nvPicPr>
        <p:blipFill>
          <a:blip r:embed="rId2"/>
          <a:stretch>
            <a:fillRect/>
          </a:stretch>
        </p:blipFill>
        <p:spPr>
          <a:xfrm>
            <a:off x="-1" y="1"/>
            <a:ext cx="4229101" cy="1519736"/>
          </a:xfrm>
          <a:prstGeom prst="rect">
            <a:avLst/>
          </a:prstGeom>
        </p:spPr>
      </p:pic>
    </p:spTree>
    <p:extLst>
      <p:ext uri="{BB962C8B-B14F-4D97-AF65-F5344CB8AC3E}">
        <p14:creationId xmlns:p14="http://schemas.microsoft.com/office/powerpoint/2010/main" val="58343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899" y="1211254"/>
            <a:ext cx="11015663" cy="6596678"/>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s-419" b="1" dirty="0"/>
              <a:t>Componente 1. </a:t>
            </a:r>
          </a:p>
          <a:p>
            <a:pPr marL="228600" lvl="0" indent="-228600">
              <a:lnSpc>
                <a:spcPct val="90000"/>
              </a:lnSpc>
              <a:spcBef>
                <a:spcPts val="1000"/>
              </a:spcBef>
              <a:buFont typeface="Arial" panose="020B0604020202020204" pitchFamily="34" charset="0"/>
              <a:buChar char="•"/>
            </a:pPr>
            <a:r>
              <a:rPr lang="es-419" dirty="0"/>
              <a:t>Participación en 3 reuniones del MIC para la pesca sostenible en 2017 y 2018</a:t>
            </a:r>
          </a:p>
          <a:p>
            <a:pPr marL="228600" lvl="0" indent="-228600">
              <a:lnSpc>
                <a:spcPct val="90000"/>
              </a:lnSpc>
              <a:spcBef>
                <a:spcPts val="1000"/>
              </a:spcBef>
              <a:buFont typeface="Arial" panose="020B0604020202020204" pitchFamily="34" charset="0"/>
              <a:buChar char="•"/>
            </a:pPr>
            <a:r>
              <a:rPr lang="es-419" dirty="0"/>
              <a:t>Proceso de OROP en curso. Proceso de consultas nacionales y próxima reunión en 2018</a:t>
            </a:r>
          </a:p>
          <a:p>
            <a:pPr marL="228600" lvl="0" indent="-228600">
              <a:lnSpc>
                <a:spcPct val="90000"/>
              </a:lnSpc>
              <a:spcBef>
                <a:spcPts val="1000"/>
              </a:spcBef>
              <a:buFont typeface="Arial" panose="020B0604020202020204" pitchFamily="34" charset="0"/>
              <a:buChar char="•"/>
            </a:pPr>
            <a:r>
              <a:rPr lang="es-419" b="1" dirty="0"/>
              <a:t>Componente 2.</a:t>
            </a:r>
          </a:p>
          <a:p>
            <a:pPr marL="228600" lvl="0" indent="-228600">
              <a:lnSpc>
                <a:spcPct val="90000"/>
              </a:lnSpc>
              <a:spcBef>
                <a:spcPts val="1000"/>
              </a:spcBef>
              <a:buFont typeface="Arial" panose="020B0604020202020204" pitchFamily="34" charset="0"/>
              <a:buChar char="•"/>
            </a:pPr>
            <a:r>
              <a:rPr lang="es-419" b="1" dirty="0"/>
              <a:t> </a:t>
            </a:r>
            <a:r>
              <a:rPr lang="es-419" dirty="0"/>
              <a:t>Dos reuniones del Grupo de Trabajo Regional sobre la Pesca Ilícita, No Declarada y No Reglamentada (INDNR) (Barbados, marzo y septiembre de 2017). Elementos que incluir en un Plan Regional de Acción para Promover Prácticas de una Pesca Responsable, incluida la Lucha contra la Pesca INDNR. Próxima reunión en 2018.</a:t>
            </a:r>
          </a:p>
          <a:p>
            <a:pPr marL="228600" lvl="0" indent="-228600">
              <a:lnSpc>
                <a:spcPct val="90000"/>
              </a:lnSpc>
              <a:spcBef>
                <a:spcPts val="1000"/>
              </a:spcBef>
              <a:buFont typeface="Arial" panose="020B0604020202020204" pitchFamily="34" charset="0"/>
              <a:buChar char="•"/>
            </a:pPr>
            <a:r>
              <a:rPr lang="es-419" b="1" dirty="0"/>
              <a:t>Componente 3. </a:t>
            </a:r>
          </a:p>
          <a:p>
            <a:pPr marL="228600" lvl="0" indent="-228600">
              <a:lnSpc>
                <a:spcPct val="90000"/>
              </a:lnSpc>
              <a:spcBef>
                <a:spcPts val="1000"/>
              </a:spcBef>
              <a:buFont typeface="Arial" panose="020B0604020202020204" pitchFamily="34" charset="0"/>
              <a:buChar char="•"/>
            </a:pPr>
            <a:r>
              <a:rPr lang="es-419" dirty="0"/>
              <a:t>Reunión inicial del subproyecto en Puerto España, Trinidad y Tobago, en noviembre de 2017.</a:t>
            </a:r>
          </a:p>
          <a:p>
            <a:pPr marL="228600" lvl="0" indent="-228600">
              <a:lnSpc>
                <a:spcPct val="90000"/>
              </a:lnSpc>
              <a:spcBef>
                <a:spcPts val="1000"/>
              </a:spcBef>
              <a:buFont typeface="Arial" panose="020B0604020202020204" pitchFamily="34" charset="0"/>
              <a:buChar char="•"/>
            </a:pPr>
            <a:r>
              <a:rPr lang="es-419" dirty="0"/>
              <a:t>Desarrollo de formación sobre EEP y FMP de la pesca del camarón en Brasil (colaboración con REBYC II LAC)</a:t>
            </a:r>
          </a:p>
          <a:p>
            <a:pPr marL="228600" lvl="0" indent="-228600">
              <a:lnSpc>
                <a:spcPct val="90000"/>
              </a:lnSpc>
              <a:spcBef>
                <a:spcPts val="1000"/>
              </a:spcBef>
              <a:buFont typeface="Arial" panose="020B0604020202020204" pitchFamily="34" charset="0"/>
              <a:buChar char="•"/>
            </a:pPr>
            <a:r>
              <a:rPr lang="es-419" dirty="0"/>
              <a:t>Contratación de un coordinador del subproyecto en mayo de 2018. Revisión del presupuesto y el plan de trabajo</a:t>
            </a:r>
          </a:p>
          <a:p>
            <a:pPr marL="228600" lvl="0" indent="-228600">
              <a:lnSpc>
                <a:spcPct val="90000"/>
              </a:lnSpc>
              <a:spcBef>
                <a:spcPts val="1000"/>
              </a:spcBef>
              <a:buFont typeface="Arial" panose="020B0604020202020204" pitchFamily="34" charset="0"/>
              <a:buChar char="•"/>
            </a:pPr>
            <a:r>
              <a:rPr lang="es-419" dirty="0"/>
              <a:t>Primera reunión del Grupo de Trabajo de la COPACO sobre Datos y estadísticas de pesca en mayo de 2018</a:t>
            </a:r>
          </a:p>
          <a:p>
            <a:pPr marL="228600" lvl="0" indent="-228600">
              <a:lnSpc>
                <a:spcPct val="90000"/>
              </a:lnSpc>
              <a:spcBef>
                <a:spcPts val="1000"/>
              </a:spcBef>
              <a:buFont typeface="Arial" panose="020B0604020202020204" pitchFamily="34" charset="0"/>
              <a:buChar char="•"/>
            </a:pPr>
            <a:r>
              <a:rPr lang="es-419" dirty="0"/>
              <a:t>Segunda reunión del Grupo de Trabajo de la COPACO sobre pesca de camarón y peces demersales en mayo de 2018</a:t>
            </a:r>
          </a:p>
          <a:p>
            <a:pPr marL="228600" lvl="0" indent="-228600">
              <a:lnSpc>
                <a:spcPct val="90000"/>
              </a:lnSpc>
              <a:spcBef>
                <a:spcPts val="1000"/>
              </a:spcBef>
              <a:buFont typeface="Arial" panose="020B0604020202020204" pitchFamily="34" charset="0"/>
              <a:buChar char="•"/>
            </a:pPr>
            <a:endParaRPr lang="en-US" dirty="0"/>
          </a:p>
          <a:p>
            <a:pPr marL="228600" lvl="0" indent="-228600">
              <a:lnSpc>
                <a:spcPct val="90000"/>
              </a:lnSpc>
              <a:spcBef>
                <a:spcPts val="1000"/>
              </a:spcBef>
              <a:buFont typeface="Arial" panose="020B0604020202020204" pitchFamily="34" charset="0"/>
              <a:buChar char="•"/>
            </a:pPr>
            <a:endParaRPr lang="en-US" dirty="0"/>
          </a:p>
          <a:p>
            <a:pPr marL="228600" lvl="0" indent="-228600">
              <a:lnSpc>
                <a:spcPct val="90000"/>
              </a:lnSpc>
              <a:spcBef>
                <a:spcPts val="1000"/>
              </a:spcBef>
              <a:buFont typeface="Arial" panose="020B0604020202020204" pitchFamily="34" charset="0"/>
              <a:buChar char="•"/>
            </a:pPr>
            <a:endParaRPr lang="en-US" dirty="0"/>
          </a:p>
          <a:p>
            <a:pPr marL="228600" lvl="0" indent="-228600">
              <a:lnSpc>
                <a:spcPct val="90000"/>
              </a:lnSpc>
              <a:spcBef>
                <a:spcPts val="1000"/>
              </a:spcBef>
              <a:buFont typeface="Arial" panose="020B0604020202020204" pitchFamily="34" charset="0"/>
              <a:buChar char="•"/>
            </a:pPr>
            <a:endParaRPr lang="en-US" dirty="0"/>
          </a:p>
        </p:txBody>
      </p:sp>
      <p:sp>
        <p:nvSpPr>
          <p:cNvPr id="3" name="TextBox 2"/>
          <p:cNvSpPr txBox="1"/>
          <p:nvPr/>
        </p:nvSpPr>
        <p:spPr>
          <a:xfrm>
            <a:off x="7715693" y="639502"/>
            <a:ext cx="4476307" cy="584775"/>
          </a:xfrm>
          <a:prstGeom prst="rect">
            <a:avLst/>
          </a:prstGeom>
          <a:noFill/>
        </p:spPr>
        <p:txBody>
          <a:bodyPr wrap="square" rtlCol="0">
            <a:spAutoFit/>
          </a:bodyPr>
          <a:lstStyle/>
          <a:p>
            <a:r>
              <a:rPr lang="es-419" dirty="0"/>
              <a:t> </a:t>
            </a:r>
            <a:r>
              <a:rPr lang="es-419" sz="3200" b="1" dirty="0"/>
              <a:t>Logros hasta la fecha</a:t>
            </a:r>
          </a:p>
        </p:txBody>
      </p:sp>
      <p:pic>
        <p:nvPicPr>
          <p:cNvPr id="4" name="Imagen 3"/>
          <p:cNvPicPr>
            <a:picLocks noChangeAspect="1"/>
          </p:cNvPicPr>
          <p:nvPr/>
        </p:nvPicPr>
        <p:blipFill>
          <a:blip r:embed="rId2"/>
          <a:stretch>
            <a:fillRect/>
          </a:stretch>
        </p:blipFill>
        <p:spPr>
          <a:xfrm>
            <a:off x="0" y="1"/>
            <a:ext cx="3228976" cy="1160339"/>
          </a:xfrm>
          <a:prstGeom prst="rect">
            <a:avLst/>
          </a:prstGeom>
        </p:spPr>
      </p:pic>
    </p:spTree>
    <p:extLst>
      <p:ext uri="{BB962C8B-B14F-4D97-AF65-F5344CB8AC3E}">
        <p14:creationId xmlns:p14="http://schemas.microsoft.com/office/powerpoint/2010/main" val="37080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0291592"/>
              </p:ext>
            </p:extLst>
          </p:nvPr>
        </p:nvGraphicFramePr>
        <p:xfrm>
          <a:off x="219739" y="1113115"/>
          <a:ext cx="9942833" cy="5429038"/>
        </p:xfrm>
        <a:graphic>
          <a:graphicData uri="http://schemas.openxmlformats.org/drawingml/2006/table">
            <a:tbl>
              <a:tblPr firstRow="1" bandRow="1">
                <a:tableStyleId>{5C22544A-7EE6-4342-B048-85BDC9FD1C3A}</a:tableStyleId>
              </a:tblPr>
              <a:tblGrid>
                <a:gridCol w="765945">
                  <a:extLst>
                    <a:ext uri="{9D8B030D-6E8A-4147-A177-3AD203B41FA5}">
                      <a16:colId xmlns:a16="http://schemas.microsoft.com/office/drawing/2014/main" val="20000"/>
                    </a:ext>
                  </a:extLst>
                </a:gridCol>
                <a:gridCol w="3250541">
                  <a:extLst>
                    <a:ext uri="{9D8B030D-6E8A-4147-A177-3AD203B41FA5}">
                      <a16:colId xmlns:a16="http://schemas.microsoft.com/office/drawing/2014/main" val="20001"/>
                    </a:ext>
                  </a:extLst>
                </a:gridCol>
                <a:gridCol w="3432499">
                  <a:extLst>
                    <a:ext uri="{9D8B030D-6E8A-4147-A177-3AD203B41FA5}">
                      <a16:colId xmlns:a16="http://schemas.microsoft.com/office/drawing/2014/main" val="20002"/>
                    </a:ext>
                  </a:extLst>
                </a:gridCol>
                <a:gridCol w="2493848">
                  <a:extLst>
                    <a:ext uri="{9D8B030D-6E8A-4147-A177-3AD203B41FA5}">
                      <a16:colId xmlns:a16="http://schemas.microsoft.com/office/drawing/2014/main" val="20003"/>
                    </a:ext>
                  </a:extLst>
                </a:gridCol>
              </a:tblGrid>
              <a:tr h="466315">
                <a:tc>
                  <a:txBody>
                    <a:bodyPr/>
                    <a:lstStyle/>
                    <a:p>
                      <a:r>
                        <a:rPr lang="es-419" sz="1600">
                          <a:solidFill>
                            <a:schemeClr val="bg1"/>
                          </a:solidFill>
                        </a:rPr>
                        <a:t>N.º</a:t>
                      </a:r>
                    </a:p>
                  </a:txBody>
                  <a:tcPr>
                    <a:solidFill>
                      <a:schemeClr val="accent1">
                        <a:lumMod val="75000"/>
                      </a:schemeClr>
                    </a:solidFill>
                  </a:tcPr>
                </a:tc>
                <a:tc>
                  <a:txBody>
                    <a:bodyPr/>
                    <a:lstStyle/>
                    <a:p>
                      <a:r>
                        <a:rPr lang="es-419" sz="1600" dirty="0">
                          <a:solidFill>
                            <a:schemeClr val="bg1"/>
                          </a:solidFill>
                        </a:rPr>
                        <a:t>Dificultad</a:t>
                      </a:r>
                    </a:p>
                  </a:txBody>
                  <a:tcPr>
                    <a:solidFill>
                      <a:schemeClr val="accent1">
                        <a:lumMod val="75000"/>
                      </a:schemeClr>
                    </a:solidFill>
                  </a:tcPr>
                </a:tc>
                <a:tc>
                  <a:txBody>
                    <a:bodyPr/>
                    <a:lstStyle/>
                    <a:p>
                      <a:r>
                        <a:rPr lang="es-419" sz="1600" dirty="0">
                          <a:solidFill>
                            <a:schemeClr val="bg1"/>
                          </a:solidFill>
                        </a:rPr>
                        <a:t>Medidas de mitigación</a:t>
                      </a:r>
                    </a:p>
                  </a:txBody>
                  <a:tcPr>
                    <a:solidFill>
                      <a:schemeClr val="accent1">
                        <a:lumMod val="75000"/>
                      </a:schemeClr>
                    </a:solidFill>
                  </a:tcPr>
                </a:tc>
                <a:tc>
                  <a:txBody>
                    <a:bodyPr/>
                    <a:lstStyle/>
                    <a:p>
                      <a:r>
                        <a:rPr lang="es-419" sz="1600">
                          <a:solidFill>
                            <a:schemeClr val="bg1"/>
                          </a:solidFill>
                        </a:rPr>
                        <a:t>Para cuándo</a:t>
                      </a:r>
                    </a:p>
                  </a:txBody>
                  <a:tcPr>
                    <a:solidFill>
                      <a:schemeClr val="accent1">
                        <a:lumMod val="75000"/>
                      </a:schemeClr>
                    </a:solidFill>
                  </a:tcPr>
                </a:tc>
                <a:extLst>
                  <a:ext uri="{0D108BD9-81ED-4DB2-BD59-A6C34878D82A}">
                    <a16:rowId xmlns:a16="http://schemas.microsoft.com/office/drawing/2014/main" val="10000"/>
                  </a:ext>
                </a:extLst>
              </a:tr>
              <a:tr h="757046">
                <a:tc>
                  <a:txBody>
                    <a:bodyPr/>
                    <a:lstStyle/>
                    <a:p>
                      <a:r>
                        <a:rPr lang="es-419" sz="1600"/>
                        <a:t>1</a:t>
                      </a:r>
                    </a:p>
                  </a:txBody>
                  <a:tcPr/>
                </a:tc>
                <a:tc>
                  <a:txBody>
                    <a:bodyPr/>
                    <a:lstStyle/>
                    <a:p>
                      <a:r>
                        <a:rPr lang="es-419" sz="1600" i="0"/>
                        <a:t>Demoras en las actividades y la ejecución financiera del subproyecto</a:t>
                      </a:r>
                    </a:p>
                  </a:txBody>
                  <a:tcPr/>
                </a:tc>
                <a:tc>
                  <a:txBody>
                    <a:bodyPr/>
                    <a:lstStyle/>
                    <a:p>
                      <a:r>
                        <a:rPr lang="es-419" sz="1600" dirty="0"/>
                        <a:t>Revisión de las actividades y el presupuesto Actualización del plan de trabajo para 2018-2019. Establecimiento de un Equipo de tares del subproyecto</a:t>
                      </a:r>
                    </a:p>
                  </a:txBody>
                  <a:tcPr/>
                </a:tc>
                <a:tc>
                  <a:txBody>
                    <a:bodyPr/>
                    <a:lstStyle/>
                    <a:p>
                      <a:r>
                        <a:rPr lang="es-419" sz="1600"/>
                        <a:t>Mayo-junio de 2018</a:t>
                      </a:r>
                    </a:p>
                  </a:txBody>
                  <a:tcPr/>
                </a:tc>
                <a:extLst>
                  <a:ext uri="{0D108BD9-81ED-4DB2-BD59-A6C34878D82A}">
                    <a16:rowId xmlns:a16="http://schemas.microsoft.com/office/drawing/2014/main" val="10001"/>
                  </a:ext>
                </a:extLst>
              </a:tr>
              <a:tr h="757046">
                <a:tc>
                  <a:txBody>
                    <a:bodyPr/>
                    <a:lstStyle/>
                    <a:p>
                      <a:r>
                        <a:rPr lang="es-419" sz="1600"/>
                        <a:t>2</a:t>
                      </a:r>
                    </a:p>
                  </a:txBody>
                  <a:tcPr/>
                </a:tc>
                <a:tc>
                  <a:txBody>
                    <a:bodyPr/>
                    <a:lstStyle/>
                    <a:p>
                      <a:r>
                        <a:rPr lang="es-419" sz="1600" i="0" dirty="0"/>
                        <a:t>El puesto de Secretario de la COPACO ha estado vacante desde noviembre de 2017</a:t>
                      </a:r>
                    </a:p>
                  </a:txBody>
                  <a:tcPr/>
                </a:tc>
                <a:tc>
                  <a:txBody>
                    <a:bodyPr/>
                    <a:lstStyle/>
                    <a:p>
                      <a:r>
                        <a:rPr lang="es-419" sz="1600"/>
                        <a:t>Identificación de un Secretario de la COPACO</a:t>
                      </a:r>
                    </a:p>
                  </a:txBody>
                  <a:tcPr/>
                </a:tc>
                <a:tc>
                  <a:txBody>
                    <a:bodyPr/>
                    <a:lstStyle/>
                    <a:p>
                      <a:r>
                        <a:rPr lang="es-419" sz="1600"/>
                        <a:t>Identificado y con sede en Barbados para agosto de 2018</a:t>
                      </a:r>
                    </a:p>
                  </a:txBody>
                  <a:tcPr/>
                </a:tc>
                <a:extLst>
                  <a:ext uri="{0D108BD9-81ED-4DB2-BD59-A6C34878D82A}">
                    <a16:rowId xmlns:a16="http://schemas.microsoft.com/office/drawing/2014/main" val="10002"/>
                  </a:ext>
                </a:extLst>
              </a:tr>
              <a:tr h="1405942">
                <a:tc>
                  <a:txBody>
                    <a:bodyPr/>
                    <a:lstStyle/>
                    <a:p>
                      <a:r>
                        <a:rPr lang="es-419" sz="1600"/>
                        <a:t>3</a:t>
                      </a:r>
                    </a:p>
                  </a:txBody>
                  <a:tcPr/>
                </a:tc>
                <a:tc>
                  <a:txBody>
                    <a:bodyPr/>
                    <a:lstStyle/>
                    <a:p>
                      <a:r>
                        <a:rPr lang="es-419" sz="1600"/>
                        <a:t>Demoras en la contratación de un coordinador del subproyecto</a:t>
                      </a:r>
                    </a:p>
                  </a:txBody>
                  <a:tcPr/>
                </a:tc>
                <a:tc>
                  <a:txBody>
                    <a:bodyPr/>
                    <a:lstStyle/>
                    <a:p>
                      <a:r>
                        <a:rPr lang="es-419" sz="1600"/>
                        <a:t>Contratación y selección de un coordinador del subproyecto</a:t>
                      </a:r>
                    </a:p>
                  </a:txBody>
                  <a:tcPr/>
                </a:tc>
                <a:tc>
                  <a:txBody>
                    <a:bodyPr/>
                    <a:lstStyle/>
                    <a:p>
                      <a:r>
                        <a:rPr lang="es-419" sz="1600"/>
                        <a:t>Se formalizó la contratación en mayo de 2018. Con sede en Barbados a partir de finales de junio de 2018.</a:t>
                      </a:r>
                    </a:p>
                  </a:txBody>
                  <a:tcPr/>
                </a:tc>
                <a:extLst>
                  <a:ext uri="{0D108BD9-81ED-4DB2-BD59-A6C34878D82A}">
                    <a16:rowId xmlns:a16="http://schemas.microsoft.com/office/drawing/2014/main" val="10003"/>
                  </a:ext>
                </a:extLst>
              </a:tr>
              <a:tr h="600221">
                <a:tc>
                  <a:txBody>
                    <a:bodyPr/>
                    <a:lstStyle/>
                    <a:p>
                      <a:r>
                        <a:rPr lang="es-419" sz="1600"/>
                        <a:t>4</a:t>
                      </a:r>
                    </a:p>
                  </a:txBody>
                  <a:tcPr/>
                </a:tc>
                <a:tc>
                  <a:txBody>
                    <a:bodyPr/>
                    <a:lstStyle/>
                    <a:p>
                      <a:r>
                        <a:rPr lang="es-419" sz="1600"/>
                        <a:t>Demoras en la firma de las cartas de acuerdo con los países participantes</a:t>
                      </a:r>
                    </a:p>
                  </a:txBody>
                  <a:tcPr/>
                </a:tc>
                <a:tc>
                  <a:txBody>
                    <a:bodyPr/>
                    <a:lstStyle/>
                    <a:p>
                      <a:r>
                        <a:rPr lang="es-419" sz="1600"/>
                        <a:t>Redacción, revisión y firma de las cartas de acuerdo</a:t>
                      </a:r>
                    </a:p>
                  </a:txBody>
                  <a:tcPr/>
                </a:tc>
                <a:tc>
                  <a:txBody>
                    <a:bodyPr/>
                    <a:lstStyle/>
                    <a:p>
                      <a:r>
                        <a:rPr lang="es-419" sz="1600"/>
                        <a:t>Julio de 2018</a:t>
                      </a:r>
                    </a:p>
                  </a:txBody>
                  <a:tcPr/>
                </a:tc>
                <a:extLst>
                  <a:ext uri="{0D108BD9-81ED-4DB2-BD59-A6C34878D82A}">
                    <a16:rowId xmlns:a16="http://schemas.microsoft.com/office/drawing/2014/main" val="10004"/>
                  </a:ext>
                </a:extLst>
              </a:tr>
              <a:tr h="438606">
                <a:tc>
                  <a:txBody>
                    <a:bodyPr/>
                    <a:lstStyle/>
                    <a:p>
                      <a:r>
                        <a:rPr lang="es-419" sz="1600"/>
                        <a:t>5</a:t>
                      </a:r>
                    </a:p>
                  </a:txBody>
                  <a:tcPr/>
                </a:tc>
                <a:tc>
                  <a:txBody>
                    <a:bodyPr/>
                    <a:lstStyle/>
                    <a:p>
                      <a:r>
                        <a:rPr lang="es-419" sz="1600"/>
                        <a:t>Algunos productos del subproyecto no coinciden con las conclusiones de las reuniones de la COPACO</a:t>
                      </a:r>
                    </a:p>
                  </a:txBody>
                  <a:tcPr/>
                </a:tc>
                <a:tc>
                  <a:txBody>
                    <a:bodyPr/>
                    <a:lstStyle/>
                    <a:p>
                      <a:r>
                        <a:rPr lang="es-419" sz="1600"/>
                        <a:t>Organizar una reunión ministerial de los países participantes para endosar los productos de la subregión</a:t>
                      </a:r>
                    </a:p>
                  </a:txBody>
                  <a:tcPr/>
                </a:tc>
                <a:tc>
                  <a:txBody>
                    <a:bodyPr/>
                    <a:lstStyle/>
                    <a:p>
                      <a:r>
                        <a:rPr lang="es-419" sz="1600" dirty="0"/>
                        <a:t>Noviembre de 2019</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6840638" y="516765"/>
            <a:ext cx="5131623" cy="584775"/>
          </a:xfrm>
          <a:prstGeom prst="rect">
            <a:avLst/>
          </a:prstGeom>
          <a:noFill/>
        </p:spPr>
        <p:txBody>
          <a:bodyPr wrap="square" rtlCol="0">
            <a:spAutoFit/>
          </a:bodyPr>
          <a:lstStyle/>
          <a:p>
            <a:r>
              <a:rPr lang="es-419" sz="3200" b="1" dirty="0"/>
              <a:t>Dificultades que se enfrentan</a:t>
            </a:r>
          </a:p>
        </p:txBody>
      </p:sp>
      <p:pic>
        <p:nvPicPr>
          <p:cNvPr id="4" name="Imagen 3"/>
          <p:cNvPicPr>
            <a:picLocks noChangeAspect="1"/>
          </p:cNvPicPr>
          <p:nvPr/>
        </p:nvPicPr>
        <p:blipFill>
          <a:blip r:embed="rId2"/>
          <a:stretch>
            <a:fillRect/>
          </a:stretch>
        </p:blipFill>
        <p:spPr>
          <a:xfrm>
            <a:off x="0" y="1"/>
            <a:ext cx="3136739" cy="1127194"/>
          </a:xfrm>
          <a:prstGeom prst="rect">
            <a:avLst/>
          </a:prstGeom>
        </p:spPr>
      </p:pic>
    </p:spTree>
    <p:extLst>
      <p:ext uri="{BB962C8B-B14F-4D97-AF65-F5344CB8AC3E}">
        <p14:creationId xmlns:p14="http://schemas.microsoft.com/office/powerpoint/2010/main" val="1046541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7433</TotalTime>
  <Words>1426</Words>
  <Application>Microsoft Macintosh PowerPoint</Application>
  <PresentationFormat>Widescreen</PresentationFormat>
  <Paragraphs>138</Paragraphs>
  <Slides>13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ArialUnicodeMS</vt:lpstr>
      <vt:lpstr>MS PGothic</vt:lpstr>
      <vt:lpstr>Arial</vt:lpstr>
      <vt:lpstr>Avenir Book</vt:lpstr>
      <vt:lpstr>Avenir Heavy</vt:lpstr>
      <vt:lpstr>Avenir Heavy Oblique</vt:lpstr>
      <vt:lpstr>Avenir Medium</vt:lpstr>
      <vt:lpstr>Calibri</vt:lpstr>
      <vt:lpstr>LucidaGrande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Soporte Operadora Ming</dc:creator>
  <cp:lastModifiedBy>Soporte Operadora Ming</cp:lastModifiedBy>
  <cp:revision>79</cp:revision>
  <dcterms:created xsi:type="dcterms:W3CDTF">2018-04-14T00:53:57Z</dcterms:created>
  <dcterms:modified xsi:type="dcterms:W3CDTF">2018-06-14T13:42:39Z</dcterms:modified>
</cp:coreProperties>
</file>