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5" r:id="rId3"/>
    <p:sldId id="267" r:id="rId4"/>
    <p:sldId id="291" r:id="rId5"/>
    <p:sldId id="293" r:id="rId6"/>
    <p:sldId id="294" r:id="rId7"/>
    <p:sldId id="295" r:id="rId8"/>
    <p:sldId id="290" r:id="rId9"/>
    <p:sldId id="268" r:id="rId10"/>
    <p:sldId id="269" r:id="rId11"/>
    <p:sldId id="271" r:id="rId12"/>
    <p:sldId id="287" r:id="rId13"/>
    <p:sldId id="272" r:id="rId14"/>
    <p:sldId id="278" r:id="rId15"/>
    <p:sldId id="298" r:id="rId16"/>
    <p:sldId id="296" r:id="rId17"/>
    <p:sldId id="276" r:id="rId18"/>
    <p:sldId id="282" r:id="rId19"/>
    <p:sldId id="275" r:id="rId20"/>
    <p:sldId id="279" r:id="rId21"/>
    <p:sldId id="280" r:id="rId22"/>
    <p:sldId id="281" r:id="rId23"/>
    <p:sldId id="284" r:id="rId24"/>
    <p:sldId id="286" r:id="rId25"/>
    <p:sldId id="266" r:id="rId26"/>
    <p:sldId id="297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0093" autoAdjust="0"/>
  </p:normalViewPr>
  <p:slideViewPr>
    <p:cSldViewPr snapToGrid="0" snapToObjects="1">
      <p:cViewPr varScale="1">
        <p:scale>
          <a:sx n="69" d="100"/>
          <a:sy n="69" d="100"/>
        </p:scale>
        <p:origin x="215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1FE71-0AF7-4AFA-955C-B6BEBEE49B90}" type="datetimeFigureOut">
              <a:rPr lang="en-US" smtClean="0"/>
              <a:t>6/17/2018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D3797-6E97-464F-AA79-7D6D8BDE84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4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El Programa de Acciones Estratégicas del CLME+ reconoce que abordar las causas fundamentales transversales que subyacen a la pesca no sostenible, la degradación de los hábitats y la contaminación (los tres problemas ambientales prioritarios clave que se encuentran interconectados) exige lidiar con la problemática de la inadecuada concientización e involucramiento del público, que es apenas una de las siete causas fundamentales clave identificadas.</a:t>
            </a:r>
          </a:p>
          <a:p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En el 2016 se desarrolló una Estrategia de comunicación para el CLME+ acompañada de un ambicioso plan de ejecución. No obstante, hubo limitaciones de tiempo y capacidad que derivaron en un bajo número inicial de resultados fructíferos en el componente central de la Estrategia.  </a:t>
            </a:r>
          </a:p>
          <a:p>
            <a:r>
              <a:rPr lang="es-AR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Habiendo reconocido esto, actualmente se está perfeccionando la Estrategia de comunicación del CLME+ a fin de que contemple arreglos comunicacionales en el seno de la Asociación del CLME+, una concientización generalizada en la comunidad más amplia de actores interesados del CLME+ y el intercambio de experiencias con profesionales de los GEM a través de comunicaciones mucho más prácticas y orientadas.</a:t>
            </a:r>
            <a:r>
              <a:rPr lang="es-AR" baseline="0" dirty="0"/>
              <a:t> Andrea, la persona encargada de la evaluación de mitad de período, ha identificado las fallas comunicacionales que es necesario abordar. 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5592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0581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="1" dirty="0"/>
              <a:t>Conducta:</a:t>
            </a:r>
            <a:r>
              <a:rPr lang="es-AR" b="1" baseline="0" dirty="0"/>
              <a:t> </a:t>
            </a:r>
            <a:r>
              <a:rPr lang="es-AR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Que los miembros de la Asociación actúen activamente como tales conforme al compromiso de la Asociación y los </a:t>
            </a:r>
            <a:r>
              <a:rPr lang="es-AR" sz="12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Términos de Referencia vinculados</a:t>
            </a:r>
            <a:r>
              <a:rPr lang="es-AR"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kern="1200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200" b="1" i="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Contenido:</a:t>
            </a:r>
            <a:r>
              <a:rPr lang="es-AR" sz="1200" b="1" i="0" baseline="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PAC es una herramienta que contribuirá a la ejecución en el plano regional de la Agenda de Desarrollo Sostenible 2030, particularmente del ODS 14 y otros compromisos globales y regionales de importancia para el medio ambiente marino.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i="1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679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Generar una imagen sólida de la Asociación con un plan claro de promoción de Programas, Proyectos e Iniciativas asociados en el HUB.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034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1" dirty="0"/>
              <a:t>Cuando de redes sociales se trata, no hay nada más importante que el contenido. Esta plataforma debe utilizarse para adaptar contenidos </a:t>
            </a:r>
            <a:r>
              <a:rPr lang="es-AR" b="1" dirty="0" smtClean="0"/>
              <a:t>del </a:t>
            </a:r>
            <a:r>
              <a:rPr lang="es-AR" b="1" dirty="0"/>
              <a:t>CLME+ para llegar a potenciales nuevos </a:t>
            </a:r>
            <a:r>
              <a:rPr lang="es-AR" b="1" dirty="0" smtClean="0"/>
              <a:t>seguidores, </a:t>
            </a:r>
            <a:r>
              <a:rPr lang="es-AR" b="1" dirty="0"/>
              <a:t>mostrando los cambios positivos que se están logrando en beneficio de los ciudadanos comunes.</a:t>
            </a:r>
            <a:r>
              <a:rPr lang="es-AR" b="1" baseline="0" dirty="0"/>
              <a:t> No debe utilizarse para informar avances del </a:t>
            </a:r>
            <a:r>
              <a:rPr lang="es-AR" b="1" baseline="0" dirty="0" smtClean="0"/>
              <a:t>Proyecto </a:t>
            </a:r>
            <a:r>
              <a:rPr lang="es-AR" b="1" baseline="0" dirty="0"/>
              <a:t>en términos técnicos. </a:t>
            </a:r>
          </a:p>
          <a:p>
            <a:endParaRPr lang="en-US" b="1" baseline="0" dirty="0" smtClean="0"/>
          </a:p>
          <a:p>
            <a:r>
              <a:rPr lang="es-AR" b="1" baseline="0" dirty="0"/>
              <a:t>Se ha desarrollado un </a:t>
            </a:r>
            <a:r>
              <a:rPr lang="es-AR" b="1" baseline="0" dirty="0" smtClean="0"/>
              <a:t>“Plan </a:t>
            </a:r>
            <a:r>
              <a:rPr lang="es-AR" b="1" baseline="0" dirty="0"/>
              <a:t>de redes </a:t>
            </a:r>
            <a:r>
              <a:rPr lang="es-AR" b="1" baseline="0" dirty="0" smtClean="0"/>
              <a:t>sociales” </a:t>
            </a:r>
            <a:r>
              <a:rPr lang="es-AR" b="1" baseline="0" dirty="0"/>
              <a:t>destinado a hacer que se conozca la estructura general del Proyecto CLME+ y del PAC como una primera vía destinada a obtener una mayor aprobación por parte de actores interesados.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8588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El HUB cuenta con un área de prensa de avanzada respaldada por una tecnología capaz de llegar a más de un millón de periodistas, </a:t>
            </a:r>
            <a:r>
              <a:rPr lang="es-AR" dirty="0" smtClean="0"/>
              <a:t>personas </a:t>
            </a:r>
            <a:r>
              <a:rPr lang="es-AR" dirty="0"/>
              <a:t>influyentes y blogueros.</a:t>
            </a:r>
            <a:r>
              <a:rPr lang="es-AR" baseline="0" dirty="0"/>
              <a:t> </a:t>
            </a:r>
            <a:r>
              <a:rPr lang="es-AR" baseline="0" dirty="0" smtClean="0"/>
              <a:t>Los </a:t>
            </a:r>
            <a:r>
              <a:rPr lang="es-AR" baseline="0" dirty="0"/>
              <a:t>socios pueden utilizar este servicio para difundir sus noticias vinculadas al ámbito del Proyecto CLME+ entre diversos medios globales relevantes y posteriormente observar los resultados diarios.  </a:t>
            </a:r>
          </a:p>
          <a:p>
            <a:endParaRPr lang="en-US" dirty="0" smtClean="0"/>
          </a:p>
          <a:p>
            <a:r>
              <a:rPr lang="es-AR" dirty="0"/>
              <a:t>https://pressroom.oecs.org/exploring-nuclear-technologies-to-foster-agriculture-sustainability-in-the-eastern-Caribbean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3168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Contamos con amplias listas de medios de todas las naciones, clasificadas por temas, tanto en inglés como en español.</a:t>
            </a:r>
            <a:r>
              <a:rPr lang="es-AR" baseline="0" dirty="0"/>
              <a:t> Por lo tanto, si un socio procura ser muy específico y dirigirse solo a medios de </a:t>
            </a:r>
            <a:r>
              <a:rPr lang="es-AR" baseline="0" dirty="0" smtClean="0"/>
              <a:t>Panamá, </a:t>
            </a:r>
            <a:r>
              <a:rPr lang="es-AR" baseline="0" dirty="0"/>
              <a:t>Jamaica o El Salvador dedicados a la pesca, podemos apuntar exclusivamente a aquellos que muy probablemente aborden ese tema. </a:t>
            </a:r>
            <a:r>
              <a:rPr lang="es-AR" baseline="0" dirty="0" smtClean="0"/>
              <a:t>La </a:t>
            </a:r>
            <a:r>
              <a:rPr lang="es-AR" baseline="0" dirty="0"/>
              <a:t>UCP puede ayudar a los socios a elaborar sus mensajes a fin de lograr que sus noticias capten la mayor atención posible.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21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0699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Descentralizado:</a:t>
            </a:r>
            <a:r>
              <a:rPr lang="es-AR" baseline="0" dirty="0"/>
              <a:t> </a:t>
            </a:r>
            <a:r>
              <a:rPr lang="es-AR" baseline="0" dirty="0" smtClean="0"/>
              <a:t>Que </a:t>
            </a:r>
            <a:r>
              <a:rPr lang="es-AR" baseline="0" dirty="0"/>
              <a:t>el MIC ayude en la comunicación con los integrantes no principales de la asociación, ya sean confirmados o potenciales, y que utilice los productos de comunicación desarrollados por la UCP.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22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337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Utilizando herramientas que existen actualmente, p. ej</a:t>
            </a:r>
            <a:r>
              <a:rPr lang="es-AR" dirty="0" smtClean="0"/>
              <a:t>., </a:t>
            </a:r>
            <a:r>
              <a:rPr lang="es-AR" dirty="0"/>
              <a:t>LME Learn, etc.</a:t>
            </a:r>
            <a:r>
              <a:rPr lang="es-AR" baseline="0" dirty="0"/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23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0364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000" b="1" i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Contenido:</a:t>
            </a:r>
            <a:r>
              <a:rPr lang="es-AR" sz="1000" b="1" i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1200" b="1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</a:t>
            </a:r>
            <a:r>
              <a:rPr lang="es-AR" sz="1200" b="1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integrante de la sociedad tiene un rol que cumplir a la hora de contribuir a la gestión sostenible de los recursos marinos vivos compartidos a lo largo del Gran Caribe.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b="1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Descentralizado:</a:t>
            </a:r>
            <a:r>
              <a:rPr lang="es-AR" sz="1200" b="1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1200" b="1" i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</a:t>
            </a:r>
            <a:r>
              <a:rPr lang="es-AR" sz="1200" b="1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socios aporten contenidos para el boletín trimestral de noticias digitales. </a:t>
            </a:r>
          </a:p>
          <a:p>
            <a:r>
              <a:rPr lang="es-A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24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3730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Evaluación de problemáticas y destinatarios:</a:t>
            </a:r>
            <a:r>
              <a:rPr lang="es-AR" baseline="0" dirty="0"/>
              <a:t> </a:t>
            </a:r>
            <a:r>
              <a:rPr lang="es-A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fase de </a:t>
            </a:r>
            <a:r>
              <a:rPr lang="es-AR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evaluación/</a:t>
            </a:r>
            <a:r>
              <a:rPr lang="es-AR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investigación</a:t>
            </a:r>
            <a:r>
              <a:rPr lang="es-AR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proceso incluye la identificación de un </a:t>
            </a:r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problema</a:t>
            </a:r>
            <a:r>
              <a:rPr lang="es-A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 potencial problema) </a:t>
            </a:r>
            <a:r>
              <a:rPr lang="es-AR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resolver</a:t>
            </a:r>
            <a:r>
              <a:rPr lang="es-A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Sus </a:t>
            </a:r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destinatarios</a:t>
            </a:r>
            <a:r>
              <a:rPr lang="es-A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pueden ser uno o más.</a:t>
            </a:r>
            <a:r>
              <a:rPr lang="es-AR" sz="1200" i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¿Quiénes son sus destinatarios principales? Desarrolle un perfil de ellos que contemple sus actitudes y </a:t>
            </a:r>
            <a:r>
              <a:rPr lang="es-AR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motivaciones. </a:t>
            </a:r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Estrategia de comunicación dice que no pudo permitirse hacerlo, pero Andrea, la persona encargada de la evaluación de mitad de período, ha estado llevando a cabo investigaciones cualitativas de socios y demás organismos que informan acerca de sus necesidades.</a:t>
            </a:r>
            <a:r>
              <a:rPr lang="es-AR" sz="120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Conducta:</a:t>
            </a:r>
            <a:r>
              <a:rPr lang="es-AR" sz="120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¿Qué desea que hagan sus destinatarios? </a:t>
            </a:r>
            <a:r>
              <a:rPr lang="es-AR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Debe </a:t>
            </a:r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 algo específico y realizable.</a:t>
            </a: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Contenido:</a:t>
            </a:r>
            <a:r>
              <a:rPr lang="es-AR" sz="120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¿Qué mensajes clave resultan persuasivos para sus destinatarios? </a:t>
            </a:r>
            <a:r>
              <a:rPr lang="es-AR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</a:t>
            </a:r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Qué tipo de lenguaje hará eco en sus destinatarios y logrará que </a:t>
            </a:r>
            <a:r>
              <a:rPr lang="es-AR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retengan los contenidos?</a:t>
            </a:r>
            <a:endParaRPr lang="es-AR" sz="12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Transmisión:</a:t>
            </a:r>
            <a:r>
              <a:rPr lang="es-AR" sz="120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¿Cómo se transmitirá el mensaje? ¿Quién lo transmitirá y cuándo?</a:t>
            </a:r>
          </a:p>
          <a:p>
            <a:endParaRPr lang="en-US" sz="1200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Participación:</a:t>
            </a:r>
            <a:r>
              <a:rPr lang="es-AR" sz="120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¿Cómo fomentará un diálogo de ida y vuelta con sus destinatarios? </a:t>
            </a:r>
            <a:r>
              <a:rPr lang="es-AR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</a:t>
            </a:r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Cómo se propiciará el debate? ¿Qué puede </a:t>
            </a:r>
            <a:r>
              <a:rPr lang="es-AR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preguntarles </a:t>
            </a:r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sus destinatarios?</a:t>
            </a:r>
          </a:p>
          <a:p>
            <a:endParaRPr lang="en-US" sz="1200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Seguimiento:</a:t>
            </a:r>
            <a:r>
              <a:rPr lang="es-AR" sz="1200" i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¿De qué formas se puede medir el éxito</a:t>
            </a:r>
            <a:r>
              <a:rPr lang="es-AR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s-AR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¿Hay mensajes de seguimiento? ¿Cómo hará para continuar la conversación?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5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Debe quedar claro que en cada cosa que hacemos estamos respondiendo a las necesidades informativas de los PFN y </a:t>
            </a:r>
            <a:r>
              <a:rPr lang="es-AR" dirty="0" smtClean="0"/>
              <a:t>Socios, </a:t>
            </a:r>
            <a:r>
              <a:rPr lang="es-AR" dirty="0"/>
              <a:t>y cuál es la mejor forma de comunicarse con ellos.</a:t>
            </a:r>
            <a:r>
              <a:rPr lang="es-AR" baseline="0" dirty="0"/>
              <a:t> </a:t>
            </a:r>
          </a:p>
          <a:p>
            <a:endParaRPr lang="en-U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8893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815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Estas </a:t>
            </a:r>
            <a:r>
              <a:rPr lang="es-AR" dirty="0"/>
              <a:t>constituyen apenas una muestra más relevante para el rol de los </a:t>
            </a:r>
            <a:r>
              <a:rPr lang="es-AR" dirty="0" smtClean="0"/>
              <a:t>CN </a:t>
            </a:r>
            <a:r>
              <a:rPr lang="es-AR" dirty="0"/>
              <a:t>en cuanto a la interacción con la UCP de la Unidad de </a:t>
            </a:r>
            <a:r>
              <a:rPr lang="es-AR" dirty="0" smtClean="0"/>
              <a:t>Comunicaciones.</a:t>
            </a:r>
            <a:r>
              <a:rPr lang="es-AR" baseline="0" dirty="0" smtClean="0"/>
              <a:t> </a:t>
            </a:r>
            <a:endParaRPr lang="es-AR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901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1" dirty="0"/>
              <a:t>Contenido:</a:t>
            </a:r>
            <a:r>
              <a:rPr lang="es-AR" b="1" baseline="0" dirty="0"/>
              <a:t> </a:t>
            </a:r>
            <a:r>
              <a:rPr lang="es-A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que los países puedan maximizar los beneficios obtenidos del Proyecto CLME+ y sus productos clave, es esencial que asuman como propios tales productos.</a:t>
            </a:r>
            <a:r>
              <a:rPr lang="es-A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ello, </a:t>
            </a:r>
            <a:r>
              <a:rPr lang="es-A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necesario que exista conciencia acerca de los productos y su importancia en el país, así como una participación del país en el desarrollo y el respaldo de los productos. </a:t>
            </a:r>
            <a:r>
              <a:rPr lang="es-AR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s-A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 es comenzar a generar un diálogo continuo que conduzca a una mayor aprobación y participación.</a:t>
            </a:r>
            <a:r>
              <a:rPr lang="es-AR" sz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519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La presencia de un blog centralizado en el nuevo HUB permitirá a los socios de los </a:t>
            </a:r>
            <a:r>
              <a:rPr lang="es-AR" dirty="0" smtClean="0"/>
              <a:t>CN</a:t>
            </a:r>
            <a:r>
              <a:rPr lang="es-AR" dirty="0"/>
              <a:t>, el MIC y el GEP aportar breves actualizaciones con una mirada clara sobre los avances que se vayan logrando en los correspondientes Productos del Proyecto.</a:t>
            </a:r>
            <a:r>
              <a:rPr lang="es-AR" baseline="0" dirty="0"/>
              <a:t> </a:t>
            </a:r>
            <a:r>
              <a:rPr lang="es-AR" baseline="0" dirty="0" smtClean="0"/>
              <a:t>La </a:t>
            </a:r>
            <a:r>
              <a:rPr lang="es-AR" baseline="0" dirty="0"/>
              <a:t>información puede recopilarse y posteriormente cargarse en una de las secciones del boletín de noticias digitales propuesto a fin de que todos puedan ver el estado del </a:t>
            </a:r>
            <a:r>
              <a:rPr lang="es-AR" baseline="0" dirty="0" smtClean="0"/>
              <a:t>Proyecto</a:t>
            </a:r>
            <a:r>
              <a:rPr lang="es-AR" baseline="0" dirty="0"/>
              <a:t>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195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Antes había diferentes versiones de un boletín de noticias digitales. La propuesta consiste en integrar todo en un único boletín de fácil lectura con tres secciones independientes:</a:t>
            </a:r>
          </a:p>
          <a:p>
            <a:endParaRPr lang="en-US" baseline="0" dirty="0" smtClean="0"/>
          </a:p>
          <a:p>
            <a:r>
              <a:rPr lang="es-AR" baseline="0" dirty="0">
                <a:solidFill>
                  <a:srgbClr val="FFFF00"/>
                </a:solidFill>
              </a:rPr>
              <a:t>1.</a:t>
            </a:r>
          </a:p>
          <a:p>
            <a:r>
              <a:rPr lang="es-AR" baseline="0" dirty="0">
                <a:solidFill>
                  <a:srgbClr val="FFFF00"/>
                </a:solidFill>
              </a:rPr>
              <a:t>2.</a:t>
            </a:r>
          </a:p>
          <a:p>
            <a:r>
              <a:rPr lang="es-AR" baseline="0" dirty="0">
                <a:solidFill>
                  <a:srgbClr val="FFFF00"/>
                </a:solidFill>
              </a:rPr>
              <a:t>3.</a:t>
            </a:r>
          </a:p>
          <a:p>
            <a:endParaRPr lang="en-US" baseline="0" dirty="0" smtClean="0"/>
          </a:p>
          <a:p>
            <a:r>
              <a:rPr lang="es-AR" baseline="0" dirty="0"/>
              <a:t>Poder celebrar acuerdos sobre comunicación con diferentes socios para utilizar noticias suyas (de sus boletines de noticias, redes sociales, etc</a:t>
            </a:r>
            <a:r>
              <a:rPr lang="es-AR" baseline="0" dirty="0" smtClean="0"/>
              <a:t>., </a:t>
            </a:r>
            <a:r>
              <a:rPr lang="es-AR" baseline="0" dirty="0"/>
              <a:t>y para que ellos a su vez promocionen nuestras noticias) y realizar un seguimiento de los resultados y su alcance.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1790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Todos los socios pueden recibir informes de desarrollo en cuanto a dónde se están consumiendo las noticias, quiénes ven qué cosas, etc.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4408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Boletín de noticias digitales dirigido a todos los actores interesados a fin de que todos estén en la misma sintonía.</a:t>
            </a:r>
            <a:r>
              <a:rPr lang="es-AR" baseline="0" dirty="0"/>
              <a:t> </a:t>
            </a:r>
            <a:r>
              <a:rPr lang="es-AR" baseline="0" dirty="0" smtClean="0"/>
              <a:t>Su </a:t>
            </a:r>
            <a:r>
              <a:rPr lang="es-AR" baseline="0" dirty="0"/>
              <a:t>éxito depende de las actualizaciones sobre novedades del Proyecto que los socios activos realicen en el blog. </a:t>
            </a:r>
          </a:p>
          <a:p>
            <a:endParaRPr lang="en-US" baseline="0" dirty="0" smtClean="0"/>
          </a:p>
          <a:p>
            <a:r>
              <a:rPr lang="es-AR" b="1" baseline="0" dirty="0"/>
              <a:t>El boletín de noticias contiene secciones sobre:</a:t>
            </a:r>
          </a:p>
          <a:p>
            <a:endParaRPr lang="en-US" b="1" baseline="0" dirty="0" smtClean="0"/>
          </a:p>
          <a:p>
            <a:r>
              <a:rPr lang="es-AR" b="1" baseline="0" dirty="0"/>
              <a:t>Novedades del Proyecto</a:t>
            </a:r>
            <a:br>
              <a:rPr lang="es-AR" b="1" baseline="0" dirty="0"/>
            </a:br>
            <a:r>
              <a:rPr lang="es-AR" b="1" baseline="0" dirty="0"/>
              <a:t>Novedades en el orden nacional </a:t>
            </a:r>
          </a:p>
          <a:p>
            <a:r>
              <a:rPr lang="es-AR" b="1" baseline="0" dirty="0" smtClean="0"/>
              <a:t>Alianza/Asociación </a:t>
            </a:r>
            <a:r>
              <a:rPr lang="es-AR" baseline="0" dirty="0"/>
              <a:t/>
            </a:r>
            <a:br>
              <a:rPr lang="es-AR" baseline="0" dirty="0"/>
            </a:br>
            <a:endParaRPr lang="es-AR" baseline="0" dirty="0"/>
          </a:p>
          <a:p>
            <a:endParaRPr lang="en-US" baseline="0" dirty="0" smtClean="0"/>
          </a:p>
          <a:p>
            <a:r>
              <a:rPr lang="es-AR" baseline="0" dirty="0"/>
              <a:t>Además de: 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s-AR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Informes de estado y progreso del Proyecto</a:t>
            </a:r>
            <a:r>
              <a:rPr lang="es-A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CLME+ de carácter formal y frecuencia trimestral</a:t>
            </a:r>
          </a:p>
          <a:p>
            <a:endParaRPr lang="en-US" baseline="0" dirty="0" smtClean="0"/>
          </a:p>
          <a:p>
            <a:r>
              <a:rPr lang="es-AR" baseline="0" dirty="0"/>
              <a:t>2. Comunicaciones directas</a:t>
            </a:r>
          </a:p>
          <a:p>
            <a:endParaRPr lang="en-US" baseline="0" dirty="0" smtClean="0"/>
          </a:p>
          <a:p>
            <a:r>
              <a:rPr lang="es-AR" b="1" baseline="0" dirty="0"/>
              <a:t>ACTIVIDADES DESCENTRALIZADAS </a:t>
            </a:r>
          </a:p>
          <a:p>
            <a:endParaRPr lang="en-US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="1" baseline="0" dirty="0"/>
              <a:t>Que los integrantes del GEP elaboren materiales comunicacionales que ayuden a que se conozca el Proyecto en general, p. ej</a:t>
            </a:r>
            <a:r>
              <a:rPr lang="es-AR" b="1" baseline="0" dirty="0" smtClean="0"/>
              <a:t>., </a:t>
            </a:r>
            <a:r>
              <a:rPr lang="es-AR" b="1" baseline="0" dirty="0"/>
              <a:t>PAS-C.</a:t>
            </a:r>
            <a:br>
              <a:rPr lang="es-AR" b="1" baseline="0" dirty="0"/>
            </a:br>
            <a:r>
              <a:rPr lang="es-AR" b="1" baseline="0" dirty="0"/>
              <a:t>Que los </a:t>
            </a:r>
            <a:r>
              <a:rPr lang="es-AR" b="1" baseline="0" dirty="0" smtClean="0"/>
              <a:t>CN </a:t>
            </a:r>
            <a:r>
              <a:rPr lang="es-AR" b="1" baseline="0" dirty="0"/>
              <a:t>cooperen regularmente con la UCP entre sesión y sesión del Comité Directivo del Proyecto CLME+ en la medida en que sea necesario para lograr ejecutar con éxito el Proyecto CLME+ y remitir los informes formales a aquellos actores interesados clave.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="1" baseline="0" dirty="0"/>
              <a:t>Que los </a:t>
            </a:r>
            <a:r>
              <a:rPr lang="es-AR" b="1" baseline="0" dirty="0" smtClean="0"/>
              <a:t>CN </a:t>
            </a:r>
            <a:r>
              <a:rPr lang="es-AR" b="1" baseline="0" dirty="0"/>
              <a:t>reúnan y remitan a la UCP novedades sobre los avances logrados en el orden nacional a fin de promocionarlos en los medios del país mediante anuncios dirigidos.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b="1" baseline="0" dirty="0"/>
              <a:t>Que los </a:t>
            </a:r>
            <a:r>
              <a:rPr lang="es-AR" b="1" baseline="0" dirty="0" smtClean="0"/>
              <a:t>CN </a:t>
            </a:r>
            <a:r>
              <a:rPr lang="es-AR" b="1" baseline="0" dirty="0"/>
              <a:t>faciliten la transmisión de comentarios y sugerencias y la comunicación por parte de actores interesados pertinentes del orden nacional a la UCP y a los </a:t>
            </a:r>
            <a:r>
              <a:rPr lang="es-AR" b="1" baseline="0" dirty="0" smtClean="0"/>
              <a:t>socios </a:t>
            </a:r>
            <a:r>
              <a:rPr lang="es-AR" b="1" baseline="0" dirty="0"/>
              <a:t>del Proyecto para su incorporación en la plataforma de redes sociales.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3797-6E97-464F-AA79-7D6D8BDE8439}" type="slidenum">
              <a:rPr lang="en-US" smtClean="0"/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007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AC602DEB-9CC8-5D45-85C5-639DF9CC27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5551A6-2758-2049-90CE-5DBFAE8B72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48502" y="409827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E3FDDA-83A2-B54B-A98A-61C39373C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6C17B4-2058-494D-AF94-8DA3141E3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BCF0DD-D92F-314C-9402-DA51066BB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66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C1F51635-BDEA-024A-9083-2E0437B37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137E3-D553-1245-9977-646C5658D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869" y="409827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7442B84-D72E-9C4A-8E0A-778CBAB23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F1546-E935-FC4A-B6E1-D1FA72472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61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:a16="http://schemas.microsoft.com/office/drawing/2014/main" id="{9CBD09B8-0E04-2D4C-AF5E-7593EDA56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071E60-4C9E-FF4B-AE10-6A8B1F7F4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761F084-529B-F144-BE27-EED2755A64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0566BC-9E89-2F40-92C0-1345360C5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97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385C374-2E71-BC41-A6AF-AEFCBFD86D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B86034-8B18-C148-886D-F32A68B8B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66CA00D-16FC-0442-9DCE-EB907842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1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76DE6D-056C-164A-8717-8954B41789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683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CBD2D3EE-1DAD-994F-97D7-AB40473DF1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EFA82D-F940-A847-AC6A-84C1FD381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8">
            <a:extLst>
              <a:ext uri="{FF2B5EF4-FFF2-40B4-BE49-F238E27FC236}">
                <a16:creationId xmlns:a16="http://schemas.microsoft.com/office/drawing/2014/main" id="{990008D3-DA4C-3D47-BF73-36C2EE2513E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1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9AA1732C-4F4F-574E-AB8E-9BD2B87748F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DB13C757-DF61-4240-A524-4C771E5A7A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:a16="http://schemas.microsoft.com/office/drawing/2014/main" id="{68D7EA10-FFBD-7E43-91B3-3CC3DF43FA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17855AAF-CBA8-1348-AF44-F0613FEACD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4A440714-ED1F-A046-B4B8-6749C6C571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3ED083-063F-0B4E-B5A5-3595A16A7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07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21FB76F-F9F6-FD43-A7D5-40B52F8BF8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52BB2B-4FF7-E749-A20B-E57DCC04F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18EDE6-4F32-7E4D-A534-D403E65C5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Table Placeholder 3">
            <a:extLst>
              <a:ext uri="{FF2B5EF4-FFF2-40B4-BE49-F238E27FC236}">
                <a16:creationId xmlns:a16="http://schemas.microsoft.com/office/drawing/2014/main" id="{824CDB4F-3207-BF46-9B70-B0B64C7BBB1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8029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33E9ADC-65DF-0B45-B5D5-55E466834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748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42182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4420C5-C61C-B648-9166-EB691146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48502" y="409827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34C6F4-08B4-3040-8D27-AB6119CB8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C7F3B2-1D80-0846-9F7A-526DA3AB2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AE51546B-160A-6A40-B1A1-CEFF98D78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AE0ABD9-949C-9A47-827E-5D2BD41DDD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31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D12BD-6C12-B646-806B-44573EEFE0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48502" y="409827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E4499-F299-024B-B31A-C732C4BEF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8">
            <a:extLst>
              <a:ext uri="{FF2B5EF4-FFF2-40B4-BE49-F238E27FC236}">
                <a16:creationId xmlns:a16="http://schemas.microsoft.com/office/drawing/2014/main" id="{CFC9E928-8794-E647-8917-1C7CBD95D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50ED4DD-995C-184E-B2DB-8BE2571F8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619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room.oecs.org/exploring-nuclear-technologies-to-foster-agriculture-sustainability-in-the-eastern-caribbea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pp.cision.com/public/?accessKey=MM4n3ZtCent5BSMdYjoAhB9ynOxQ2fBOBFZlVBX1nZr4OpAGVkzmD0grjP4A8BqR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7A86BCA-0C02-AC4F-8A5C-1D4B121A9079}"/>
              </a:ext>
            </a:extLst>
          </p:cNvPr>
          <p:cNvGrpSpPr/>
          <p:nvPr/>
        </p:nvGrpSpPr>
        <p:grpSpPr>
          <a:xfrm>
            <a:off x="2963087" y="455944"/>
            <a:ext cx="9064227" cy="6289421"/>
            <a:chOff x="2963087" y="455944"/>
            <a:chExt cx="9064227" cy="62894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8C2E09-D6BB-2846-9439-4347B1C387E2}"/>
                </a:ext>
              </a:extLst>
            </p:cNvPr>
            <p:cNvSpPr txBox="1"/>
            <p:nvPr/>
          </p:nvSpPr>
          <p:spPr bwMode="auto">
            <a:xfrm>
              <a:off x="2963087" y="6506838"/>
              <a:ext cx="7179747" cy="238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AR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Hacia la implementación del Programa de Acciones Estratégicas para los EM del Caribe y de la Plataforma del Norte de Brasil (2015-2020)</a:t>
              </a:r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73720BCF-478D-9941-966C-1179F1DEB549}"/>
                </a:ext>
              </a:extLst>
            </p:cNvPr>
            <p:cNvSpPr txBox="1"/>
            <p:nvPr/>
          </p:nvSpPr>
          <p:spPr>
            <a:xfrm>
              <a:off x="9869210" y="455944"/>
              <a:ext cx="2158104" cy="2746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r">
                <a:lnSpc>
                  <a:spcPct val="114000"/>
                </a:lnSpc>
                <a:spcBef>
                  <a:spcPts val="0"/>
                </a:spcBef>
                <a:spcAft>
                  <a:spcPts val="900"/>
                </a:spcAft>
                <a:defRPr/>
              </a:pPr>
              <a:r>
                <a:rPr lang="es-AR" sz="1050" dirty="0" smtClean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2° Reunión del </a:t>
              </a:r>
              <a:r>
                <a:rPr lang="es-AR" sz="105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Comité </a:t>
              </a:r>
              <a:r>
                <a:rPr lang="es-AR" sz="1050" dirty="0" smtClean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Directivo </a:t>
              </a:r>
              <a:r>
                <a:rPr lang="es-AR" sz="105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del Proyecto CLME+</a:t>
              </a:r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31BA48E-CA5D-C94B-8847-33D0C6DD1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515826"/>
            <a:ext cx="12192000" cy="2488857"/>
          </a:xfrm>
        </p:spPr>
        <p:txBody>
          <a:bodyPr/>
          <a:lstStyle/>
          <a:p>
            <a:pPr algn="ctr"/>
            <a:r>
              <a:rPr lang="es-AR" dirty="0"/>
              <a:t>DESCRIPCIÓN GENERAL DE LA ESTRATEGIA REVISADA DE COMUNICACIÓN DEL PROYECTO CLME+ </a:t>
            </a:r>
          </a:p>
          <a:p>
            <a:pPr algn="ctr"/>
            <a:endParaRPr lang="en-US" dirty="0"/>
          </a:p>
          <a:p>
            <a:pPr algn="ctr"/>
            <a:r>
              <a:rPr lang="es-AR" sz="2000" dirty="0"/>
              <a:t>Segunda </a:t>
            </a:r>
            <a:r>
              <a:rPr lang="es-AR" sz="2000" dirty="0" smtClean="0"/>
              <a:t>Reunión </a:t>
            </a:r>
            <a:r>
              <a:rPr lang="es-AR" sz="2000" dirty="0"/>
              <a:t>del Comité </a:t>
            </a:r>
            <a:r>
              <a:rPr lang="es-AR" sz="2000" dirty="0" smtClean="0"/>
              <a:t>Directivo </a:t>
            </a:r>
            <a:r>
              <a:rPr lang="es-AR" sz="2000" dirty="0"/>
              <a:t>del Proyecto CLME+ del PNUD/FMAM</a:t>
            </a:r>
          </a:p>
          <a:p>
            <a:pPr algn="ctr"/>
            <a:r>
              <a:rPr lang="es-AR" sz="2000" dirty="0"/>
              <a:t>18-20 de junio</a:t>
            </a:r>
          </a:p>
          <a:p>
            <a:pPr algn="ctr"/>
            <a:r>
              <a:rPr lang="es-AR" sz="2000" dirty="0"/>
              <a:t>Ciudad de Panamá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81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815" y="632349"/>
            <a:ext cx="114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Actividad 1: Plan de ejecución con miras a las siguientes plataformas comunicacionales</a:t>
            </a:r>
          </a:p>
          <a:p>
            <a:r>
              <a:rPr lang="es-AR" b="1" dirty="0">
                <a:solidFill>
                  <a:srgbClr val="FF0000"/>
                </a:solidFill>
              </a:rPr>
              <a:t>Desarrollo del HUB y Blog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94" y="1278680"/>
            <a:ext cx="9990694" cy="434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7506" y="355351"/>
            <a:ext cx="11559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Actividad 2: Plan de ejecución con miras a las siguientes plataformas comunicacionales</a:t>
            </a:r>
          </a:p>
          <a:p>
            <a:r>
              <a:rPr lang="es-AR" b="1" dirty="0">
                <a:solidFill>
                  <a:srgbClr val="FF0000"/>
                </a:solidFill>
              </a:rPr>
              <a:t>Un boletín electrónico trimestral integrado en un boletín de noticias digitales con secciones independientes hechas a la medida de las necesidades de los destinatarios + seguimiento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5" y="1355272"/>
            <a:ext cx="2980871" cy="47686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08" y="1278681"/>
            <a:ext cx="3021602" cy="44853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46" y="1278681"/>
            <a:ext cx="2980871" cy="43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17501" y="322106"/>
            <a:ext cx="114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El nuevo boletín de noticias digitales trae integradas mediciones de seguimiento y rendimiento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1" y="816428"/>
            <a:ext cx="7994653" cy="48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043791" y="475161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lipse 4"/>
          <p:cNvSpPr/>
          <p:nvPr/>
        </p:nvSpPr>
        <p:spPr>
          <a:xfrm>
            <a:off x="1465488" y="292009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Elipse 5"/>
          <p:cNvSpPr/>
          <p:nvPr/>
        </p:nvSpPr>
        <p:spPr>
          <a:xfrm>
            <a:off x="947056" y="169545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lipse 6"/>
          <p:cNvSpPr/>
          <p:nvPr/>
        </p:nvSpPr>
        <p:spPr>
          <a:xfrm>
            <a:off x="947056" y="419644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redondeado 7"/>
          <p:cNvSpPr/>
          <p:nvPr/>
        </p:nvSpPr>
        <p:spPr>
          <a:xfrm>
            <a:off x="4849587" y="1495453"/>
            <a:ext cx="2588079" cy="3898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lipse 8"/>
          <p:cNvSpPr/>
          <p:nvPr/>
        </p:nvSpPr>
        <p:spPr>
          <a:xfrm>
            <a:off x="2343149" y="77424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500991" y="1046781"/>
            <a:ext cx="6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C</a:t>
            </a:r>
            <a:r>
              <a:rPr lang="es-AR" dirty="0" smtClean="0">
                <a:solidFill>
                  <a:schemeClr val="bg1"/>
                </a:solidFill>
              </a:rPr>
              <a:t>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947057" y="1967985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Socio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946197" y="1495453"/>
            <a:ext cx="2318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>
                <a:solidFill>
                  <a:schemeClr val="bg1"/>
                </a:solidFill>
              </a:rPr>
              <a:t>UCP</a:t>
            </a:r>
          </a:p>
          <a:p>
            <a:pPr algn="ctr"/>
            <a:r>
              <a:rPr lang="es-AR" dirty="0">
                <a:solidFill>
                  <a:schemeClr val="bg1"/>
                </a:solidFill>
              </a:rPr>
              <a:t>Genera comunicaciones centralizadas recopilando todas las novedades</a:t>
            </a:r>
            <a:r>
              <a:rPr lang="es-AR" sz="2000" dirty="0">
                <a:solidFill>
                  <a:schemeClr val="bg1"/>
                </a:solidFill>
              </a:rPr>
              <a:t/>
            </a:r>
            <a:br>
              <a:rPr lang="es-AR" sz="2000" dirty="0">
                <a:solidFill>
                  <a:schemeClr val="bg1"/>
                </a:solidFill>
              </a:rPr>
            </a:br>
            <a:r>
              <a:rPr lang="es-AR" sz="2000" dirty="0">
                <a:solidFill>
                  <a:schemeClr val="bg1"/>
                </a:solidFill>
              </a:rPr>
              <a:t/>
            </a:r>
            <a:br>
              <a:rPr lang="es-AR" sz="2000" dirty="0">
                <a:solidFill>
                  <a:schemeClr val="bg1"/>
                </a:solidFill>
              </a:rPr>
            </a:br>
            <a:r>
              <a:rPr lang="es-AR" sz="2000" i="1" dirty="0">
                <a:solidFill>
                  <a:schemeClr val="bg1"/>
                </a:solidFill>
              </a:rPr>
              <a:t> </a:t>
            </a:r>
            <a:r>
              <a:rPr lang="es-AR" sz="1600" i="1" dirty="0">
                <a:solidFill>
                  <a:schemeClr val="bg1"/>
                </a:solidFill>
              </a:rPr>
              <a:t>- Boletín de noticias digitales</a:t>
            </a:r>
            <a:br>
              <a:rPr lang="es-AR" sz="1600" i="1" dirty="0">
                <a:solidFill>
                  <a:schemeClr val="bg1"/>
                </a:solidFill>
              </a:rPr>
            </a:br>
            <a:r>
              <a:rPr lang="es-AR" sz="1600" i="1" dirty="0">
                <a:solidFill>
                  <a:schemeClr val="bg1"/>
                </a:solidFill>
              </a:rPr>
              <a:t> - Informes de estado trimestrales </a:t>
            </a:r>
          </a:p>
          <a:p>
            <a:pPr algn="ctr"/>
            <a:r>
              <a:rPr lang="es-AR" sz="1600" i="1" dirty="0">
                <a:solidFill>
                  <a:schemeClr val="bg1"/>
                </a:solidFill>
              </a:rPr>
              <a:t> - Comunicaciones directas 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593395" y="3222954"/>
            <a:ext cx="6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MIC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068839" y="4468977"/>
            <a:ext cx="63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GEP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2213882" y="5024147"/>
            <a:ext cx="6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C</a:t>
            </a:r>
            <a:r>
              <a:rPr lang="es-AR" dirty="0" smtClean="0">
                <a:solidFill>
                  <a:schemeClr val="bg1"/>
                </a:solidFill>
              </a:rPr>
              <a:t>N</a:t>
            </a:r>
            <a:endParaRPr lang="es-AR" dirty="0">
              <a:solidFill>
                <a:schemeClr val="bg1"/>
              </a:solidFill>
            </a:endParaRPr>
          </a:p>
        </p:txBody>
      </p:sp>
      <p:cxnSp>
        <p:nvCxnSpPr>
          <p:cNvPr id="30" name="Conector recto de flecha 29"/>
          <p:cNvCxnSpPr/>
          <p:nvPr/>
        </p:nvCxnSpPr>
        <p:spPr>
          <a:xfrm flipV="1">
            <a:off x="7421336" y="3028950"/>
            <a:ext cx="955221" cy="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432" y="628133"/>
            <a:ext cx="2980871" cy="4872045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195036" y="83181"/>
            <a:ext cx="114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Boletín de noticias digitales “Communicating as One” pero con diferentes identidades</a:t>
            </a:r>
          </a:p>
          <a:p>
            <a:r>
              <a:rPr lang="es-AR" b="1" dirty="0">
                <a:solidFill>
                  <a:srgbClr val="FF0000"/>
                </a:solidFill>
              </a:rPr>
              <a:t>Recopilar novedades del </a:t>
            </a:r>
            <a:r>
              <a:rPr lang="es-AR" b="1" dirty="0" smtClean="0">
                <a:solidFill>
                  <a:srgbClr val="FF0000"/>
                </a:solidFill>
              </a:rPr>
              <a:t>Proyecto </a:t>
            </a:r>
            <a:r>
              <a:rPr lang="es-AR" b="1" dirty="0">
                <a:solidFill>
                  <a:srgbClr val="FF0000"/>
                </a:solidFill>
              </a:rPr>
              <a:t>procedentes de todos los actores interesados</a:t>
            </a: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3257549" y="1495453"/>
            <a:ext cx="1428751" cy="6844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1983921" y="2253343"/>
            <a:ext cx="2702379" cy="514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2571750" y="3396343"/>
            <a:ext cx="2114550" cy="326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V="1">
            <a:off x="2043791" y="3902529"/>
            <a:ext cx="2707823" cy="5664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V="1">
            <a:off x="3028950" y="4468977"/>
            <a:ext cx="1722664" cy="5659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9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ángulo isósceles 4"/>
          <p:cNvSpPr/>
          <p:nvPr/>
        </p:nvSpPr>
        <p:spPr>
          <a:xfrm>
            <a:off x="353786" y="1248609"/>
            <a:ext cx="5274129" cy="46623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5766708" y="115568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>
                <a:solidFill>
                  <a:schemeClr val="accent1"/>
                </a:solidFill>
              </a:rPr>
              <a:t>La meta esencial: se mantiene la misma </a:t>
            </a:r>
          </a:p>
          <a:p>
            <a:r>
              <a:rPr lang="es-AR" dirty="0"/>
              <a:t> </a:t>
            </a:r>
          </a:p>
          <a:p>
            <a:r>
              <a:rPr lang="es-AR" b="1" dirty="0">
                <a:solidFill>
                  <a:srgbClr val="FF0000"/>
                </a:solidFill>
              </a:rPr>
              <a:t>Resultado 2: </a:t>
            </a:r>
            <a:r>
              <a:rPr lang="es-AR" dirty="0">
                <a:solidFill>
                  <a:srgbClr val="FF0000"/>
                </a:solidFill>
              </a:rPr>
              <a:t>Movilizar más recursos y actores interesados importantes (p. ej</a:t>
            </a:r>
            <a:r>
              <a:rPr lang="es-AR" dirty="0" smtClean="0">
                <a:solidFill>
                  <a:srgbClr val="FF0000"/>
                </a:solidFill>
              </a:rPr>
              <a:t>., </a:t>
            </a:r>
            <a:r>
              <a:rPr lang="es-AR" dirty="0">
                <a:solidFill>
                  <a:srgbClr val="FF0000"/>
                </a:solidFill>
              </a:rPr>
              <a:t>a través de la Alianza y Asociación del CLME+) y </a:t>
            </a:r>
            <a:r>
              <a:rPr lang="es-AR" i="1" dirty="0">
                <a:solidFill>
                  <a:srgbClr val="FF0000"/>
                </a:solidFill>
              </a:rPr>
              <a:t>modernizar las acciones positivas</a:t>
            </a:r>
            <a:r>
              <a:rPr lang="es-AR" dirty="0">
                <a:solidFill>
                  <a:srgbClr val="FF0000"/>
                </a:solidFill>
              </a:rPr>
              <a:t> referentes al medio ambiente marino en la región del CLME+/Gran Caribe.</a:t>
            </a:r>
            <a:r>
              <a:rPr lang="es-AR" i="1" dirty="0">
                <a:solidFill>
                  <a:srgbClr val="FF0000"/>
                </a:solidFill>
              </a:rPr>
              <a:t> </a:t>
            </a:r>
            <a:r>
              <a:rPr lang="es-AR" i="1" dirty="0" smtClean="0">
                <a:solidFill>
                  <a:srgbClr val="FF0000"/>
                </a:solidFill>
              </a:rPr>
              <a:t>(</a:t>
            </a:r>
            <a:r>
              <a:rPr lang="es-AR" i="1" dirty="0">
                <a:solidFill>
                  <a:srgbClr val="FF0000"/>
                </a:solidFill>
              </a:rPr>
              <a:t>Esto es a los fines de contribuir a la ejecución cabal del PAE del CLME+ y al desarrollo de avances en la región con miras a compromisos regionales e internacionales, p. ej</a:t>
            </a:r>
            <a:r>
              <a:rPr lang="es-AR" i="1" dirty="0" smtClean="0">
                <a:solidFill>
                  <a:srgbClr val="FF0000"/>
                </a:solidFill>
              </a:rPr>
              <a:t>., </a:t>
            </a:r>
            <a:r>
              <a:rPr lang="es-AR" i="1" dirty="0">
                <a:solidFill>
                  <a:srgbClr val="FF0000"/>
                </a:solidFill>
              </a:rPr>
              <a:t>la Convención de Cartagena, las Metas de Aichi del CDB y los ODS).</a:t>
            </a:r>
            <a:r>
              <a:rPr lang="es-AR" b="1" i="1" dirty="0">
                <a:solidFill>
                  <a:srgbClr val="FF0000"/>
                </a:solidFill>
              </a:rPr>
              <a:t/>
            </a:r>
            <a:br>
              <a:rPr lang="es-AR" b="1" i="1" dirty="0">
                <a:solidFill>
                  <a:srgbClr val="FF0000"/>
                </a:solidFill>
              </a:rPr>
            </a:br>
            <a:endParaRPr lang="es-AR" b="1" i="1" dirty="0">
              <a:solidFill>
                <a:srgbClr val="FF0000"/>
              </a:solidFill>
            </a:endParaRPr>
          </a:p>
          <a:p>
            <a:r>
              <a:rPr lang="es-AR" b="1" dirty="0">
                <a:solidFill>
                  <a:srgbClr val="FF0000"/>
                </a:solidFill>
              </a:rPr>
              <a:t>Objetivo 2: </a:t>
            </a:r>
            <a:r>
              <a:rPr lang="es-AR" dirty="0">
                <a:solidFill>
                  <a:srgbClr val="FF0000"/>
                </a:solidFill>
              </a:rPr>
              <a:t>Que para finales </a:t>
            </a:r>
            <a:r>
              <a:rPr lang="es-AR" dirty="0" smtClean="0">
                <a:solidFill>
                  <a:srgbClr val="FF0000"/>
                </a:solidFill>
              </a:rPr>
              <a:t>del </a:t>
            </a:r>
            <a:r>
              <a:rPr lang="es-AR" dirty="0">
                <a:solidFill>
                  <a:srgbClr val="FF0000"/>
                </a:solidFill>
              </a:rPr>
              <a:t>2019, un conjunto de al menos 10 organizaciones de desarrollo, ONG, organizaciones de la sociedad civil y el sector privado que gocen de reconocimiento mundial se haya incorporado formalmente a la Asociación CLME+ </a:t>
            </a:r>
            <a:r>
              <a:rPr lang="es-AR" dirty="0" smtClean="0">
                <a:solidFill>
                  <a:srgbClr val="FF0000"/>
                </a:solidFill>
              </a:rPr>
              <a:t>o brinde asistencia </a:t>
            </a:r>
            <a:r>
              <a:rPr lang="es-AR" dirty="0">
                <a:solidFill>
                  <a:srgbClr val="FF0000"/>
                </a:solidFill>
              </a:rPr>
              <a:t>financiera para acciones en curso.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90499" y="251351"/>
            <a:ext cx="719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/>
              <a:t>2. Metas, resultados y objetivos </a:t>
            </a:r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353786" y="1641021"/>
            <a:ext cx="11345635" cy="24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190499" y="4071256"/>
            <a:ext cx="11345635" cy="24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7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5" y="628649"/>
            <a:ext cx="9669780" cy="500361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0499" y="251351"/>
            <a:ext cx="719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/>
              <a:t>MIC del PAC del CLME+</a:t>
            </a:r>
          </a:p>
        </p:txBody>
      </p:sp>
    </p:spTree>
    <p:extLst>
      <p:ext uri="{BB962C8B-B14F-4D97-AF65-F5344CB8AC3E}">
        <p14:creationId xmlns:p14="http://schemas.microsoft.com/office/powerpoint/2010/main" val="105634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90499" y="251351"/>
            <a:ext cx="3230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/>
              <a:t>Alianza CLME+</a:t>
            </a:r>
            <a:br>
              <a:rPr lang="es-AR" sz="2800" b="1" dirty="0"/>
            </a:br>
            <a:r>
              <a:rPr lang="es-AR" sz="2800" b="1" dirty="0"/>
              <a:t>Asociación CLME+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99" y="0"/>
            <a:ext cx="7320065" cy="570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44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076941"/>
              </p:ext>
            </p:extLst>
          </p:nvPr>
        </p:nvGraphicFramePr>
        <p:xfrm>
          <a:off x="382815" y="984621"/>
          <a:ext cx="11488056" cy="4785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14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6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4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54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u="sng" dirty="0"/>
                        <a:t>Destinatarios: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dirty="0" smtClean="0"/>
                    </a:p>
                    <a:p>
                      <a:r>
                        <a:rPr lang="es-AR" sz="1400" b="1" i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 MIC y grandes socios internacionales para el desarrollo, ONG, la sociedad civil, organizaciones del sector privado e individuos </a:t>
                      </a:r>
                      <a:r>
                        <a:rPr lang="es-AR" sz="1400" b="1" i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influyentes</a:t>
                      </a:r>
                      <a:endParaRPr lang="es-AR" sz="1400" b="1" i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u="sng" dirty="0"/>
                        <a:t>Conducta</a:t>
                      </a:r>
                    </a:p>
                    <a:p>
                      <a:endParaRPr lang="en-US" sz="1400" i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Que los destinatarios identificados busquen activamente información sobre la </a:t>
                      </a:r>
                      <a:r>
                        <a:rPr lang="es-A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Asociación/Alianza </a:t>
                      </a:r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CLME+ con miras a incorporarse oficialmente  </a:t>
                      </a: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u="sng" dirty="0"/>
                        <a:t>Contenido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 PAC para la región del Gran Caribe ha recibido respaldo </a:t>
                      </a:r>
                      <a:r>
                        <a:rPr lang="es-A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político</a:t>
                      </a:r>
                      <a:endParaRPr lang="es-AR" sz="14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 PAC contribuirá a la ejecución de la Agenda de Desarrollo Sostenible </a:t>
                      </a:r>
                      <a:r>
                        <a:rPr lang="es-A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  <a:endParaRPr lang="es-AR" sz="1400" b="1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u="sng" dirty="0"/>
                        <a:t>Transmisión 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Sección dedicada exclusivamente a la Asociación en el HUB del CLME+ </a:t>
                      </a:r>
                    </a:p>
                    <a:p>
                      <a:endParaRPr lang="en-US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Sección dedicada exclusivamente a la Alianza en el Boletín trimestral de noticias digitales</a:t>
                      </a:r>
                      <a:r>
                        <a:rPr lang="es-AR" sz="1400" b="1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Plan de </a:t>
                      </a:r>
                      <a:r>
                        <a:rPr lang="es-A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marketing </a:t>
                      </a:r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 redes sociales</a:t>
                      </a: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Difusión directa de noticias y alcance mediático global</a:t>
                      </a: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Invitación al Foro de la Asociación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u="sng" dirty="0"/>
                        <a:t>Participación 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Comunicación directa y manifestaciones formales</a:t>
                      </a: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Medios tradicionales y redes sociales </a:t>
                      </a: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Foro de la Asociación </a:t>
                      </a: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Contacto directo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u="sng" dirty="0"/>
                        <a:t>Seguimiento 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Contacto directo con aquellos que hayan participado en las redes </a:t>
                      </a:r>
                      <a:r>
                        <a:rPr lang="es-A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sociales </a:t>
                      </a:r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 respondido a acciones directas de </a:t>
                      </a:r>
                      <a:r>
                        <a:rPr lang="es-A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marketing </a:t>
                      </a:r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 noticias digitales </a:t>
                      </a: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Mediciones de medios formales </a:t>
                      </a:r>
                    </a:p>
                    <a:p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382815" y="73680"/>
            <a:ext cx="114880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500" b="1" dirty="0">
                <a:solidFill>
                  <a:srgbClr val="FF0000"/>
                </a:solidFill>
              </a:rPr>
              <a:t>Objetivo 2: Que para finales </a:t>
            </a:r>
            <a:r>
              <a:rPr lang="es-AR" sz="1500" b="1" dirty="0" smtClean="0">
                <a:solidFill>
                  <a:srgbClr val="FF0000"/>
                </a:solidFill>
              </a:rPr>
              <a:t>del </a:t>
            </a:r>
            <a:r>
              <a:rPr lang="es-AR" sz="1500" b="1" dirty="0">
                <a:solidFill>
                  <a:srgbClr val="FF0000"/>
                </a:solidFill>
              </a:rPr>
              <a:t>2019, un conjunto de al menos 10 organizaciones de desarrollo, ONG, organizaciones de la sociedad civil y el sector privado que gocen de reconocimiento mundial se haya incorporado formalmente a la Asociación CLME+ </a:t>
            </a:r>
            <a:r>
              <a:rPr lang="es-AR" sz="1500" b="1" dirty="0" smtClean="0">
                <a:solidFill>
                  <a:srgbClr val="FF0000"/>
                </a:solidFill>
              </a:rPr>
              <a:t>o brinde </a:t>
            </a:r>
            <a:r>
              <a:rPr lang="es-AR" sz="1500" b="1" dirty="0">
                <a:solidFill>
                  <a:srgbClr val="FF0000"/>
                </a:solidFill>
              </a:rPr>
              <a:t>asistencia financiera para acciones en curso.</a:t>
            </a:r>
          </a:p>
        </p:txBody>
      </p:sp>
    </p:spTree>
    <p:extLst>
      <p:ext uri="{BB962C8B-B14F-4D97-AF65-F5344CB8AC3E}">
        <p14:creationId xmlns:p14="http://schemas.microsoft.com/office/powerpoint/2010/main" val="8918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4" y="718456"/>
            <a:ext cx="9574909" cy="494857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6136" y="197561"/>
            <a:ext cx="114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Actividad 1: Ayudar a dar a conocer la </a:t>
            </a:r>
            <a:r>
              <a:rPr lang="es-AR" b="1" dirty="0" smtClean="0"/>
              <a:t>Asociación/Alianza 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2651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815" y="339466"/>
            <a:ext cx="114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Actividad 2: Ejecución de un plan de redes sociales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3" y="656030"/>
            <a:ext cx="6659442" cy="5145932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6368143" y="3452112"/>
            <a:ext cx="1232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1147062"/>
            <a:ext cx="2134981" cy="21349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429" y="3282043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0629" y="653142"/>
            <a:ext cx="11928763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s-AR" sz="2400" b="1" dirty="0"/>
              <a:t>Antecedentes de la estrategia de comunicación actual </a:t>
            </a:r>
          </a:p>
          <a:p>
            <a:endParaRPr lang="en-US" sz="2400" b="1" i="1" dirty="0" smtClean="0"/>
          </a:p>
          <a:p>
            <a:endParaRPr lang="en-US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El ADT del CLME+ reveló que la inadecuada concientización entre el público es una de las causas </a:t>
            </a:r>
            <a:r>
              <a:rPr lang="es-AR" dirty="0" smtClean="0"/>
              <a:t>fundamentales.</a:t>
            </a:r>
            <a:endParaRPr lang="es-AR" dirty="0"/>
          </a:p>
          <a:p>
            <a:endParaRPr lang="en-US" dirty="0"/>
          </a:p>
          <a:p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En el 2016 se desarrolló una Estrategia de comunicación para el CLME+ que abordaba la necesidad de contar con comunicaciones centralizadas y </a:t>
            </a:r>
            <a:r>
              <a:rPr lang="es-AR" dirty="0" smtClean="0"/>
              <a:t>descentralizadas.</a:t>
            </a:r>
            <a:endParaRPr lang="es-AR" dirty="0"/>
          </a:p>
          <a:p>
            <a:endParaRPr lang="en-US" dirty="0"/>
          </a:p>
          <a:p>
            <a:r>
              <a:rPr lang="es-AR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De cara al </a:t>
            </a:r>
            <a:r>
              <a:rPr lang="es-AR" dirty="0" smtClean="0"/>
              <a:t>futuro.</a:t>
            </a:r>
            <a:endParaRPr lang="es-AR" dirty="0"/>
          </a:p>
          <a:p>
            <a:endParaRPr lang="en-US" i="1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es-AR" dirty="0"/>
              <a:t/>
            </a:r>
            <a:br>
              <a:rPr lang="es-AR" dirty="0"/>
            </a:br>
            <a:endParaRPr lang="es-AR" dirty="0"/>
          </a:p>
          <a:p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204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815" y="339466"/>
            <a:ext cx="114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Actividad 3: Implementación de un área de prensa del CLME+ con alcance regional </a:t>
            </a:r>
            <a:r>
              <a:rPr lang="es-AR" b="1" dirty="0" smtClean="0"/>
              <a:t>global  </a:t>
            </a:r>
            <a:endParaRPr lang="es-AR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5" y="1133475"/>
            <a:ext cx="6238875" cy="45910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21" y="1133475"/>
            <a:ext cx="5250228" cy="432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6634" y="958628"/>
            <a:ext cx="116150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A través del HUB del CLME+, todos los socios tienen la posibilidad de enviar noticias a medios regionales y globales en formatos multimedia que son utilizados por algunas de las principales marcas del mundo. </a:t>
            </a:r>
          </a:p>
          <a:p>
            <a:endParaRPr lang="en-US" dirty="0"/>
          </a:p>
          <a:p>
            <a:r>
              <a:rPr lang="es-AR" dirty="0"/>
              <a:t>Ejemplo de la Comisión de la OECS </a:t>
            </a:r>
          </a:p>
          <a:p>
            <a:endParaRPr lang="en-US" dirty="0" smtClean="0"/>
          </a:p>
          <a:p>
            <a:r>
              <a:rPr lang="es-AR" dirty="0">
                <a:hlinkClick r:id="rId3"/>
              </a:rPr>
              <a:t>https://pressroom.oecs.org/exploring-nuclear-technologies-to-foster-agriculture-sustainability-in-the-eastern-caribbean</a:t>
            </a:r>
          </a:p>
          <a:p>
            <a:endParaRPr lang="en-US" dirty="0"/>
          </a:p>
          <a:p>
            <a:r>
              <a:rPr lang="es-AR" dirty="0"/>
              <a:t>Apuntar a periodistas, </a:t>
            </a:r>
            <a:r>
              <a:rPr lang="es-AR" dirty="0" smtClean="0"/>
              <a:t>personas </a:t>
            </a:r>
            <a:r>
              <a:rPr lang="es-AR" dirty="0"/>
              <a:t>influyentes y blogueros de relevancia y realizar un seguimiento de sus reacciones a través de diversas mediciones.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296634" y="344196"/>
            <a:ext cx="114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Llegar a los medios regionales y globales</a:t>
            </a:r>
          </a:p>
        </p:txBody>
      </p:sp>
      <p:pic>
        <p:nvPicPr>
          <p:cNvPr id="1026" name="Picture 2" descr="Image result for global net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977" y="3491344"/>
            <a:ext cx="5323716" cy="22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lobal netw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4" y="3491344"/>
            <a:ext cx="6099874" cy="22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4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815" y="339466"/>
            <a:ext cx="114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Seguimiento y alcance mediático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5" y="810619"/>
            <a:ext cx="9332685" cy="484459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715500" y="4735284"/>
            <a:ext cx="2359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4"/>
              </a:rPr>
              <a:t>Muestra de un Informe de inteligencia sobre medios </a:t>
            </a:r>
          </a:p>
        </p:txBody>
      </p:sp>
    </p:spTree>
    <p:extLst>
      <p:ext uri="{BB962C8B-B14F-4D97-AF65-F5344CB8AC3E}">
        <p14:creationId xmlns:p14="http://schemas.microsoft.com/office/powerpoint/2010/main" val="29831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ángulo isósceles 4"/>
          <p:cNvSpPr/>
          <p:nvPr/>
        </p:nvSpPr>
        <p:spPr>
          <a:xfrm>
            <a:off x="353786" y="1248609"/>
            <a:ext cx="5274129" cy="46623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5766708" y="115568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>
                <a:solidFill>
                  <a:schemeClr val="accent1"/>
                </a:solidFill>
              </a:rPr>
              <a:t>La meta esencial: se mantiene la misma </a:t>
            </a:r>
          </a:p>
          <a:p>
            <a:r>
              <a:rPr lang="es-AR" dirty="0"/>
              <a:t> 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s-AR" b="1" dirty="0">
                <a:solidFill>
                  <a:srgbClr val="FF0000"/>
                </a:solidFill>
              </a:rPr>
              <a:t>Resultado 3: </a:t>
            </a:r>
            <a:r>
              <a:rPr lang="es-AR" dirty="0">
                <a:solidFill>
                  <a:srgbClr val="FF0000"/>
                </a:solidFill>
              </a:rPr>
              <a:t>el intercambio de conocimientos y prácticas modelo en el seno de la Comunidad global de GEM y una concientización superior acerca del PAE del CLME+ entre el público general.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s-AR" b="1" dirty="0">
                <a:solidFill>
                  <a:srgbClr val="FF0000"/>
                </a:solidFill>
              </a:rPr>
              <a:t>Objetivo 3: </a:t>
            </a:r>
            <a:r>
              <a:rPr lang="es-AR" dirty="0">
                <a:solidFill>
                  <a:srgbClr val="FF0000"/>
                </a:solidFill>
              </a:rPr>
              <a:t>que el Proyecto y el PAE del CLME+ se posicionen globalmente como iniciativas emblemáticas para la facilitación de </a:t>
            </a:r>
            <a:r>
              <a:rPr lang="es-AR" dirty="0" smtClean="0">
                <a:solidFill>
                  <a:srgbClr val="FF0000"/>
                </a:solidFill>
              </a:rPr>
              <a:t>MBE/EEP </a:t>
            </a:r>
            <a:r>
              <a:rPr lang="es-AR" dirty="0">
                <a:solidFill>
                  <a:srgbClr val="FF0000"/>
                </a:solidFill>
              </a:rPr>
              <a:t>en la región CLME+.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90499" y="251351"/>
            <a:ext cx="719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/>
              <a:t>3. Metas, resultados y objetivos </a:t>
            </a:r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353786" y="1641021"/>
            <a:ext cx="11345635" cy="24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190499" y="4071256"/>
            <a:ext cx="11345635" cy="24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9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989005"/>
              </p:ext>
            </p:extLst>
          </p:nvPr>
        </p:nvGraphicFramePr>
        <p:xfrm>
          <a:off x="382815" y="1275566"/>
          <a:ext cx="11488056" cy="448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14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6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4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169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u="sng" dirty="0"/>
                        <a:t>Destinatarios: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i="1" dirty="0" smtClean="0"/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Profesionales de GEM (a través de LME Learn)</a:t>
                      </a:r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Área de medios de CLME+ </a:t>
                      </a:r>
                    </a:p>
                    <a:p>
                      <a:endParaRPr lang="es-BO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8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PNUD/FMAM</a:t>
                      </a:r>
                      <a:endParaRPr lang="es-AR" sz="18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 público en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u="sng" dirty="0"/>
                        <a:t>Conducta</a:t>
                      </a:r>
                    </a:p>
                    <a:p>
                      <a:endParaRPr lang="en-US" sz="1400" i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Que los profesionales de GEM reconozcan y promuevan el PAE del CLME+ como un modelo global de una herramienta con respaldo político para la gestión de recursos marinos vivos compartidos a través de enfoques de </a:t>
                      </a:r>
                      <a:r>
                        <a:rPr lang="es-AR" sz="14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MBE/EEP</a:t>
                      </a:r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AR" sz="1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Públicos activos en la región CLME+ </a:t>
                      </a:r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u="sng" dirty="0"/>
                        <a:t>Contenido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 PAE del CLME+ fue el primer PAE en contar con respaldo político en una región de la magnitud del Gran </a:t>
                      </a:r>
                      <a:r>
                        <a:rPr lang="es-AR" sz="18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Caribe </a:t>
                      </a:r>
                      <a:endParaRPr lang="es-AR" sz="18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u="sng" dirty="0"/>
                        <a:t>Transmisión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Noticias digitales trimestrales con novedades sobre la ejecución general del PAE y sobre el SOMEE </a:t>
                      </a:r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Comunicados de </a:t>
                      </a:r>
                      <a:r>
                        <a:rPr lang="es-AR" sz="1800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prensa/artículos </a:t>
                      </a:r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 opinión </a:t>
                      </a:r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Plan de redes sociales implementado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u="sng" dirty="0"/>
                        <a:t>Participación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Oportunidad para que los profesionales de GEM contribuyan al blog del HUB</a:t>
                      </a:r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Enlace con medios regionales y globales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u="sng" dirty="0"/>
                        <a:t>Seguimiento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Google analytics </a:t>
                      </a:r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AR" sz="18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Mediciones de medios 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382815" y="632349"/>
            <a:ext cx="114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500" b="1" dirty="0">
                <a:solidFill>
                  <a:srgbClr val="FF0000"/>
                </a:solidFill>
              </a:rPr>
              <a:t>Objetivo 3: </a:t>
            </a:r>
            <a:r>
              <a:rPr lang="es-AR" sz="1600" b="1" dirty="0">
                <a:solidFill>
                  <a:srgbClr val="FF0000"/>
                </a:solidFill>
              </a:rPr>
              <a:t>que el Proyecto y el PAE del CLME+ se posicionen globalmente como iniciativas emblemáticas para la facilitación de </a:t>
            </a:r>
            <a:r>
              <a:rPr lang="es-AR" sz="1600" b="1" dirty="0" smtClean="0">
                <a:solidFill>
                  <a:srgbClr val="FF0000"/>
                </a:solidFill>
              </a:rPr>
              <a:t>MBE/EEP </a:t>
            </a:r>
            <a:r>
              <a:rPr lang="es-AR" sz="1600" b="1" dirty="0">
                <a:solidFill>
                  <a:srgbClr val="FF0000"/>
                </a:solidFill>
              </a:rPr>
              <a:t>en la región CLME+ para finales de diciembre </a:t>
            </a:r>
            <a:r>
              <a:rPr lang="es-AR" sz="1600" b="1" dirty="0" smtClean="0">
                <a:solidFill>
                  <a:srgbClr val="FF0000"/>
                </a:solidFill>
              </a:rPr>
              <a:t>del </a:t>
            </a:r>
            <a:r>
              <a:rPr lang="es-AR" sz="1600" b="1" dirty="0">
                <a:solidFill>
                  <a:srgbClr val="FF0000"/>
                </a:solidFill>
              </a:rPr>
              <a:t>2019.</a:t>
            </a:r>
          </a:p>
        </p:txBody>
      </p:sp>
    </p:spTree>
    <p:extLst>
      <p:ext uri="{BB962C8B-B14F-4D97-AF65-F5344CB8AC3E}">
        <p14:creationId xmlns:p14="http://schemas.microsoft.com/office/powerpoint/2010/main" val="34257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0629" y="653142"/>
            <a:ext cx="11928763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s-AR" sz="2400" b="1" dirty="0"/>
              <a:t>Resumen de la descripción general de la estrategia revisada de comunicación </a:t>
            </a:r>
          </a:p>
          <a:p>
            <a:endParaRPr lang="en-US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La estrategia revisada de comunicación ha sido desarrollada a través de un marco que identifica a los destinatarios más cruciales para la concreción de los Productos del Proyecto y </a:t>
            </a:r>
            <a:r>
              <a:rPr lang="es-AR" dirty="0" smtClean="0"/>
              <a:t>al adaptar </a:t>
            </a:r>
            <a:r>
              <a:rPr lang="es-AR" dirty="0"/>
              <a:t>la comunicación a sus necesidades particulares</a:t>
            </a:r>
            <a:r>
              <a:rPr lang="es-AR" dirty="0" smtClean="0"/>
              <a:t>. </a:t>
            </a:r>
            <a:r>
              <a:rPr lang="es-AR" dirty="0"/>
              <a:t>Se trata de un marco utilizado por USAID y Proctor and Gamble, entre otras grandes organizaciones. Se lo conoce comúnmente como el </a:t>
            </a:r>
            <a:r>
              <a:rPr lang="es-AR" dirty="0" smtClean="0"/>
              <a:t>Modelo </a:t>
            </a:r>
            <a:r>
              <a:rPr lang="es-AR" dirty="0"/>
              <a:t>ABC de las comunicaciones para influir en las conductas.</a:t>
            </a:r>
          </a:p>
          <a:p>
            <a:pPr algn="ctr"/>
            <a:r>
              <a:rPr lang="es-AR" sz="2800" b="1" dirty="0"/>
              <a:t>Marco ABC de las comunicaciones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es-AR" dirty="0"/>
              <a:t/>
            </a:r>
            <a:br>
              <a:rPr lang="es-AR" dirty="0"/>
            </a:br>
            <a:endParaRPr lang="es-AR" dirty="0"/>
          </a:p>
          <a:p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56277"/>
              </p:ext>
            </p:extLst>
          </p:nvPr>
        </p:nvGraphicFramePr>
        <p:xfrm>
          <a:off x="325665" y="3461656"/>
          <a:ext cx="11488056" cy="2499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14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4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4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819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dirty="0"/>
                        <a:t>Evaluación de problemáticas y destinatarios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300" i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 fase de </a:t>
                      </a:r>
                      <a:r>
                        <a:rPr lang="es-AR" sz="1300" i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evaluación/investigación </a:t>
                      </a:r>
                      <a:r>
                        <a:rPr lang="es-AR" sz="1300" i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del proyecto incluye la identificación de un problema (o potencial problema</a:t>
                      </a:r>
                      <a:r>
                        <a:rPr lang="es-AR" sz="1300" i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 por </a:t>
                      </a:r>
                      <a:r>
                        <a:rPr lang="es-AR" sz="1300" i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resolver. Sus destinatarios pueden ser uno o más.</a:t>
                      </a:r>
                      <a:r>
                        <a:rPr lang="es-AR" sz="1300" i="1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Conducta</a:t>
                      </a:r>
                    </a:p>
                    <a:p>
                      <a:endParaRPr lang="en-US" sz="1200" i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300" i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¿Qué desea que hagan sus destinatarios?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dirty="0"/>
                        <a:t>Contenido</a:t>
                      </a:r>
                      <a:r>
                        <a:rPr lang="es-AR" b="1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300" i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¿Qué mensajes clave resultan persuasivos para sus destinatarios?  ¿Qué tipo de lenguaje hará eco en sus destinatarios y logrará que </a:t>
                      </a:r>
                      <a:r>
                        <a:rPr lang="es-AR" sz="1300" i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retengan los contenidos?</a:t>
                      </a:r>
                      <a:endParaRPr lang="es-AR" sz="1300" i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/>
                        <a:t>Transmisión</a:t>
                      </a:r>
                      <a:r>
                        <a:rPr lang="es-AR" dirty="0"/>
                        <a:t> </a:t>
                      </a:r>
                    </a:p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300" i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¿Cómo se transmitirá el mensaje? ¿Quién lo transmitirá y cuándo?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dirty="0"/>
                        <a:t>Participación</a:t>
                      </a:r>
                      <a:r>
                        <a:rPr lang="es-AR" b="1" dirty="0"/>
                        <a:t>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s-AR" sz="1300" i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¿Cómo fomentará un diálogo de ida y vuelta con sus destinatarios?  ¿Cómo se propiciará el debate?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dirty="0"/>
                        <a:t>Seguimiento</a:t>
                      </a:r>
                      <a:r>
                        <a:rPr lang="es-AR" b="1" dirty="0"/>
                        <a:t>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s-AR" sz="1300" i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¿De qué formas se puede medir el éxito</a:t>
                      </a:r>
                      <a:r>
                        <a:rPr lang="es-AR" sz="1300" i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es-AR" sz="1300" i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¿Hay mensajes de seguimiento? ¿Cómo hará para continuar la conversación?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9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2142" y="970900"/>
            <a:ext cx="1173752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FF6900"/>
                </a:solidFill>
                <a:latin typeface="Open Sans"/>
              </a:rPr>
              <a:t>Revisor de traducciones técnicas para CLME+ (contrato de prestación de servicios con pago de anticipo), puestos múltiples</a:t>
            </a:r>
          </a:p>
          <a:p>
            <a:r>
              <a:rPr lang="es-AR" b="1" dirty="0">
                <a:solidFill>
                  <a:srgbClr val="000000"/>
                </a:solidFill>
                <a:latin typeface="Open Sans Bold"/>
              </a:rPr>
              <a:t>Categorías del </a:t>
            </a:r>
            <a:r>
              <a:rPr lang="es-AR" b="1" dirty="0" smtClean="0">
                <a:solidFill>
                  <a:srgbClr val="000000"/>
                </a:solidFill>
                <a:latin typeface="Open Sans Bold"/>
              </a:rPr>
              <a:t>trabajo: </a:t>
            </a:r>
            <a:r>
              <a:rPr lang="es-AR" dirty="0" smtClean="0">
                <a:solidFill>
                  <a:srgbClr val="000000"/>
                </a:solidFill>
                <a:latin typeface="Open Sans"/>
              </a:rPr>
              <a:t>Clima</a:t>
            </a:r>
            <a:endParaRPr lang="es-AR" dirty="0">
              <a:solidFill>
                <a:srgbClr val="000000"/>
              </a:solidFill>
              <a:latin typeface="Open Sans"/>
            </a:endParaRPr>
          </a:p>
          <a:p>
            <a:r>
              <a:rPr lang="es-AR" b="1" dirty="0">
                <a:solidFill>
                  <a:srgbClr val="000000"/>
                </a:solidFill>
                <a:latin typeface="Open Sans Bold"/>
              </a:rPr>
              <a:t>Código de </a:t>
            </a:r>
            <a:r>
              <a:rPr lang="es-AR" b="1" dirty="0" smtClean="0">
                <a:solidFill>
                  <a:srgbClr val="000000"/>
                </a:solidFill>
                <a:latin typeface="Open Sans Bold"/>
              </a:rPr>
              <a:t>vacante: </a:t>
            </a:r>
            <a:r>
              <a:rPr lang="es-AR" dirty="0" smtClean="0">
                <a:solidFill>
                  <a:srgbClr val="000000"/>
                </a:solidFill>
                <a:latin typeface="Open Sans"/>
              </a:rPr>
              <a:t>VA/2018/B5002/15624</a:t>
            </a:r>
            <a:endParaRPr lang="es-AR" dirty="0">
              <a:solidFill>
                <a:srgbClr val="000000"/>
              </a:solidFill>
              <a:latin typeface="Open Sans"/>
            </a:endParaRPr>
          </a:p>
          <a:p>
            <a:r>
              <a:rPr lang="es-AR" b="1" dirty="0" smtClean="0">
                <a:solidFill>
                  <a:srgbClr val="000000"/>
                </a:solidFill>
                <a:latin typeface="Open Sans Bold"/>
              </a:rPr>
              <a:t>Nivel: </a:t>
            </a:r>
            <a:r>
              <a:rPr lang="es-AR" dirty="0" smtClean="0">
                <a:solidFill>
                  <a:srgbClr val="000000"/>
                </a:solidFill>
                <a:latin typeface="Open Sans"/>
              </a:rPr>
              <a:t>ICS-8</a:t>
            </a:r>
            <a:endParaRPr lang="es-AR" dirty="0">
              <a:solidFill>
                <a:srgbClr val="000000"/>
              </a:solidFill>
              <a:latin typeface="Open Sans"/>
            </a:endParaRPr>
          </a:p>
          <a:p>
            <a:r>
              <a:rPr lang="es-AR" b="1" dirty="0" smtClean="0">
                <a:solidFill>
                  <a:srgbClr val="000000"/>
                </a:solidFill>
                <a:latin typeface="Open Sans Bold"/>
              </a:rPr>
              <a:t>Departamento/oficina: </a:t>
            </a:r>
            <a:r>
              <a:rPr lang="es-AR" dirty="0" smtClean="0">
                <a:solidFill>
                  <a:srgbClr val="000000"/>
                </a:solidFill>
                <a:latin typeface="Open Sans"/>
              </a:rPr>
              <a:t>ECR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, EOC, Clúster del Agua y la Energía</a:t>
            </a:r>
          </a:p>
          <a:p>
            <a:r>
              <a:rPr lang="es-AR" b="1" dirty="0">
                <a:solidFill>
                  <a:srgbClr val="000000"/>
                </a:solidFill>
                <a:latin typeface="Open Sans Bold"/>
              </a:rPr>
              <a:t>Lugar de </a:t>
            </a:r>
            <a:r>
              <a:rPr lang="es-AR" b="1" dirty="0" smtClean="0">
                <a:solidFill>
                  <a:srgbClr val="000000"/>
                </a:solidFill>
                <a:latin typeface="Open Sans Bold"/>
              </a:rPr>
              <a:t>destino: </a:t>
            </a:r>
            <a:r>
              <a:rPr lang="es-AR" dirty="0" smtClean="0">
                <a:solidFill>
                  <a:srgbClr val="000000"/>
                </a:solidFill>
                <a:latin typeface="Open Sans"/>
              </a:rPr>
              <a:t>Desde 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el hogar</a:t>
            </a:r>
          </a:p>
          <a:p>
            <a:r>
              <a:rPr lang="es-AR" b="1" dirty="0">
                <a:solidFill>
                  <a:srgbClr val="000000"/>
                </a:solidFill>
                <a:latin typeface="Open Sans Bold"/>
              </a:rPr>
              <a:t>Tipo de </a:t>
            </a:r>
            <a:r>
              <a:rPr lang="es-AR" b="1" dirty="0" smtClean="0">
                <a:solidFill>
                  <a:srgbClr val="000000"/>
                </a:solidFill>
                <a:latin typeface="Open Sans Bold"/>
              </a:rPr>
              <a:t>contrato:</a:t>
            </a:r>
            <a:r>
              <a:rPr lang="es-AR" dirty="0" smtClean="0">
                <a:solidFill>
                  <a:srgbClr val="000000"/>
                </a:solidFill>
              </a:rPr>
              <a:t> </a:t>
            </a:r>
            <a:r>
              <a:rPr lang="es-AR" dirty="0">
                <a:solidFill>
                  <a:srgbClr val="000000"/>
                </a:solidFill>
                <a:latin typeface="Open Sans Bold"/>
              </a:rPr>
              <a:t>Contrato individual de prestación internacional de servicios (International ICA)</a:t>
            </a:r>
          </a:p>
          <a:p>
            <a:r>
              <a:rPr lang="es-AR" b="1" dirty="0">
                <a:solidFill>
                  <a:srgbClr val="000000"/>
                </a:solidFill>
                <a:latin typeface="Open Sans Bold"/>
              </a:rPr>
              <a:t>Nivel de </a:t>
            </a:r>
            <a:r>
              <a:rPr lang="es-AR" b="1" dirty="0" smtClean="0">
                <a:solidFill>
                  <a:srgbClr val="000000"/>
                </a:solidFill>
                <a:latin typeface="Open Sans Bold"/>
              </a:rPr>
              <a:t>contrato: </a:t>
            </a:r>
            <a:r>
              <a:rPr lang="es-AR" dirty="0" smtClean="0">
                <a:solidFill>
                  <a:srgbClr val="000000"/>
                </a:solidFill>
                <a:latin typeface="Open Sans"/>
              </a:rPr>
              <a:t>IICA-1</a:t>
            </a:r>
            <a:endParaRPr lang="es-AR" dirty="0">
              <a:solidFill>
                <a:srgbClr val="000000"/>
              </a:solidFill>
              <a:latin typeface="Open Sans"/>
            </a:endParaRPr>
          </a:p>
          <a:p>
            <a:r>
              <a:rPr lang="es-AR" b="1" dirty="0" smtClean="0">
                <a:solidFill>
                  <a:srgbClr val="000000"/>
                </a:solidFill>
                <a:latin typeface="Open Sans Bold"/>
              </a:rPr>
              <a:t>Duración: </a:t>
            </a:r>
            <a:r>
              <a:rPr lang="es-AR" dirty="0" smtClean="0">
                <a:solidFill>
                  <a:srgbClr val="000000"/>
                </a:solidFill>
                <a:latin typeface="Open Sans"/>
              </a:rPr>
              <a:t>1 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año de duración bajo la modalidad de prestación de servicios con pago de anticipo</a:t>
            </a:r>
          </a:p>
          <a:p>
            <a:r>
              <a:rPr lang="es-AR" b="1" dirty="0">
                <a:solidFill>
                  <a:srgbClr val="000000"/>
                </a:solidFill>
                <a:latin typeface="Open Sans Bold"/>
              </a:rPr>
              <a:t>Período de </a:t>
            </a:r>
            <a:r>
              <a:rPr lang="es-AR" b="1" dirty="0" smtClean="0">
                <a:solidFill>
                  <a:srgbClr val="000000"/>
                </a:solidFill>
                <a:latin typeface="Open Sans Bold"/>
              </a:rPr>
              <a:t>postulación:</a:t>
            </a:r>
            <a:r>
              <a:rPr lang="es-AR" dirty="0" smtClean="0">
                <a:solidFill>
                  <a:srgbClr val="000000"/>
                </a:solidFill>
              </a:rPr>
              <a:t> 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25 de mayo </a:t>
            </a:r>
            <a:r>
              <a:rPr lang="es-AR" dirty="0" smtClean="0">
                <a:solidFill>
                  <a:srgbClr val="000000"/>
                </a:solidFill>
                <a:latin typeface="Open Sans"/>
              </a:rPr>
              <a:t>a 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16 de junio </a:t>
            </a:r>
            <a:r>
              <a:rPr lang="es-AR" dirty="0" smtClean="0">
                <a:solidFill>
                  <a:srgbClr val="000000"/>
                </a:solidFill>
                <a:latin typeface="Open Sans"/>
              </a:rPr>
              <a:t>del </a:t>
            </a:r>
            <a:r>
              <a:rPr lang="es-AR" dirty="0">
                <a:solidFill>
                  <a:srgbClr val="000000"/>
                </a:solidFill>
                <a:latin typeface="Open Sans"/>
              </a:rPr>
              <a:t>2018</a:t>
            </a:r>
          </a:p>
          <a:p>
            <a:r>
              <a:rPr lang="es-AR" dirty="0">
                <a:solidFill>
                  <a:srgbClr val="000000"/>
                </a:solidFill>
                <a:latin typeface="Open Sans"/>
              </a:rPr>
              <a:t/>
            </a:r>
            <a:br>
              <a:rPr lang="es-AR" dirty="0">
                <a:solidFill>
                  <a:srgbClr val="000000"/>
                </a:solidFill>
                <a:latin typeface="Open Sans"/>
              </a:rPr>
            </a:br>
            <a:r>
              <a:rPr lang="es-AR" dirty="0">
                <a:solidFill>
                  <a:srgbClr val="000000"/>
                </a:solidFill>
                <a:latin typeface="Open Sans"/>
              </a:rPr>
              <a:t/>
            </a:r>
            <a:br>
              <a:rPr lang="es-AR" dirty="0">
                <a:solidFill>
                  <a:srgbClr val="000000"/>
                </a:solidFill>
                <a:latin typeface="Open Sans"/>
              </a:rPr>
            </a:br>
            <a:r>
              <a:rPr lang="es-AR" dirty="0">
                <a:solidFill>
                  <a:srgbClr val="000000"/>
                </a:solidFill>
                <a:latin typeface="Open Sans"/>
              </a:rPr>
              <a:t>Las postulaciones para cubrir vacantes deben recibirse antes de la medianoche de Copenhague (huso horario CET) de la fecha de cierre señalada en el aviso.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es-AR" dirty="0">
                <a:solidFill>
                  <a:srgbClr val="000000"/>
                </a:solidFill>
                <a:latin typeface="Open Sans"/>
              </a:rPr>
              <a:t>jobs.unops.org</a:t>
            </a:r>
          </a:p>
        </p:txBody>
      </p:sp>
      <p:pic>
        <p:nvPicPr>
          <p:cNvPr id="1026" name="Picture 2" descr="UNOPS Jobs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6" y="247877"/>
            <a:ext cx="4868713" cy="64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99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7A86BCA-0C02-AC4F-8A5C-1D4B121A9079}"/>
              </a:ext>
            </a:extLst>
          </p:cNvPr>
          <p:cNvGrpSpPr/>
          <p:nvPr/>
        </p:nvGrpSpPr>
        <p:grpSpPr>
          <a:xfrm>
            <a:off x="3531123" y="455944"/>
            <a:ext cx="8587149" cy="6289421"/>
            <a:chOff x="2963087" y="455944"/>
            <a:chExt cx="8587149" cy="62894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8C2E09-D6BB-2846-9439-4347B1C387E2}"/>
                </a:ext>
              </a:extLst>
            </p:cNvPr>
            <p:cNvSpPr txBox="1"/>
            <p:nvPr/>
          </p:nvSpPr>
          <p:spPr bwMode="auto">
            <a:xfrm>
              <a:off x="2963087" y="6506838"/>
              <a:ext cx="7179747" cy="238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AR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Hacia la implementación del Programa de Acciones Estratégicas para los EM del Caribe y de la Plataforma del Norte de Brasil (2015-2020)</a:t>
              </a:r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73720BCF-478D-9941-966C-1179F1DEB549}"/>
                </a:ext>
              </a:extLst>
            </p:cNvPr>
            <p:cNvSpPr txBox="1"/>
            <p:nvPr/>
          </p:nvSpPr>
          <p:spPr>
            <a:xfrm>
              <a:off x="9392132" y="455944"/>
              <a:ext cx="2158104" cy="2746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r">
                <a:lnSpc>
                  <a:spcPct val="114000"/>
                </a:lnSpc>
                <a:spcBef>
                  <a:spcPts val="0"/>
                </a:spcBef>
                <a:spcAft>
                  <a:spcPts val="900"/>
                </a:spcAft>
                <a:defRPr/>
              </a:pPr>
              <a:r>
                <a:rPr lang="es-AR" sz="105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2° </a:t>
              </a:r>
              <a:r>
                <a:rPr lang="es-AR" sz="1050" dirty="0" smtClean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Reunión del </a:t>
              </a:r>
              <a:r>
                <a:rPr lang="es-AR" sz="1050" dirty="0" smtClean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Comité </a:t>
              </a:r>
              <a:r>
                <a:rPr lang="es-AR" sz="105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r>
                <a:rPr lang="es-AR" sz="1050" dirty="0" smtClean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irectivo </a:t>
              </a:r>
              <a:r>
                <a:rPr lang="es-AR" sz="105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del Proyecto CLME+</a:t>
              </a:r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31BA48E-CA5D-C94B-8847-33D0C6DD1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515826"/>
            <a:ext cx="12192000" cy="2488857"/>
          </a:xfrm>
        </p:spPr>
        <p:txBody>
          <a:bodyPr/>
          <a:lstStyle/>
          <a:p>
            <a:pPr algn="ctr"/>
            <a:r>
              <a:rPr lang="es-AR" dirty="0"/>
              <a:t>Gracias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89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ángulo isósceles 4"/>
          <p:cNvSpPr/>
          <p:nvPr/>
        </p:nvSpPr>
        <p:spPr>
          <a:xfrm>
            <a:off x="702129" y="1248610"/>
            <a:ext cx="4925786" cy="43031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5766708" y="774571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>
                <a:solidFill>
                  <a:schemeClr val="accent1"/>
                </a:solidFill>
              </a:rPr>
              <a:t>La meta esencial: </a:t>
            </a:r>
            <a:r>
              <a:rPr lang="es-AR" dirty="0">
                <a:solidFill>
                  <a:schemeClr val="accent1"/>
                </a:solidFill>
              </a:rPr>
              <a:t>contribuir a la materialización de la visión y objetivos de largo plazo del PAE del CLME+ y a la consecución de los ODS en la medida en que se relacionan con el medio ambiente marino de la región CLME+ (particularmente el ODS 14).</a:t>
            </a:r>
          </a:p>
          <a:p>
            <a:r>
              <a:rPr lang="es-AR" dirty="0"/>
              <a:t> </a:t>
            </a:r>
          </a:p>
          <a:p>
            <a:r>
              <a:rPr lang="es-AR" b="1" dirty="0">
                <a:solidFill>
                  <a:srgbClr val="FF0000"/>
                </a:solidFill>
              </a:rPr>
              <a:t>Resultado 1: </a:t>
            </a:r>
            <a:r>
              <a:rPr lang="es-AR" dirty="0">
                <a:solidFill>
                  <a:srgbClr val="FF0000"/>
                </a:solidFill>
              </a:rPr>
              <a:t>contribuir a la finalización exitosa y oportuna de Productos clave del Proyecto CLME+, facilitando la concientización entre los principales actores interesados (p. ej. PFN, Ministros, Secretarios Permanentes, el GEP e integrantes del MIC), así como </a:t>
            </a:r>
            <a:r>
              <a:rPr lang="es-AR" dirty="0" smtClean="0">
                <a:solidFill>
                  <a:srgbClr val="FF0000"/>
                </a:solidFill>
              </a:rPr>
              <a:t>promoviendo </a:t>
            </a:r>
            <a:r>
              <a:rPr lang="es-AR" dirty="0">
                <a:solidFill>
                  <a:srgbClr val="FF0000"/>
                </a:solidFill>
              </a:rPr>
              <a:t>y garantizando la aprobación y la asunción como propios por parte de los </a:t>
            </a:r>
            <a:r>
              <a:rPr lang="es-AR" dirty="0" smtClean="0">
                <a:solidFill>
                  <a:srgbClr val="FF0000"/>
                </a:solidFill>
              </a:rPr>
              <a:t>países/actores </a:t>
            </a:r>
            <a:r>
              <a:rPr lang="es-AR" dirty="0">
                <a:solidFill>
                  <a:srgbClr val="FF0000"/>
                </a:solidFill>
              </a:rPr>
              <a:t>interesados. </a:t>
            </a:r>
          </a:p>
          <a:p>
            <a:endParaRPr lang="en-US" dirty="0"/>
          </a:p>
          <a:p>
            <a:r>
              <a:rPr lang="es-AR" b="1" dirty="0">
                <a:solidFill>
                  <a:srgbClr val="FF0000"/>
                </a:solidFill>
              </a:rPr>
              <a:t>Objetivo 1: que los países del CLME+ y los socios del Proyecto (incluidas las agencias </a:t>
            </a:r>
            <a:r>
              <a:rPr lang="es-AR" b="1" dirty="0" smtClean="0">
                <a:solidFill>
                  <a:srgbClr val="FF0000"/>
                </a:solidFill>
              </a:rPr>
              <a:t>coejecutoras </a:t>
            </a:r>
            <a:r>
              <a:rPr lang="es-AR" b="1" dirty="0">
                <a:solidFill>
                  <a:srgbClr val="FF0000"/>
                </a:solidFill>
              </a:rPr>
              <a:t>y organizaciones intergubernamentales pertinentes) </a:t>
            </a:r>
            <a:r>
              <a:rPr lang="es-AR" dirty="0">
                <a:solidFill>
                  <a:srgbClr val="FF0000"/>
                </a:solidFill>
              </a:rPr>
              <a:t>sean </a:t>
            </a:r>
            <a:r>
              <a:rPr lang="es-AR" dirty="0" smtClean="0">
                <a:solidFill>
                  <a:srgbClr val="FF0000"/>
                </a:solidFill>
              </a:rPr>
              <a:t>conscientes </a:t>
            </a:r>
            <a:r>
              <a:rPr lang="es-AR" dirty="0">
                <a:solidFill>
                  <a:srgbClr val="FF0000"/>
                </a:solidFill>
              </a:rPr>
              <a:t>y tengan una participación activa en el logro de los resultados del Proyecto CLME+ que se evidencien en avances en los Productos del Proyecto.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90499" y="251351"/>
            <a:ext cx="691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/>
              <a:t>1. Metas, resultados y objetivos </a:t>
            </a:r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353786" y="2308600"/>
            <a:ext cx="11345635" cy="24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353786" y="4547899"/>
            <a:ext cx="11345635" cy="24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6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0499" y="1070880"/>
            <a:ext cx="116879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Parece percibirse un bajo nivel de concientización en el PAE del CLME</a:t>
            </a:r>
            <a:r>
              <a:rPr lang="es-AR" dirty="0" smtClean="0"/>
              <a:t>+, </a:t>
            </a:r>
            <a:r>
              <a:rPr lang="es-AR" dirty="0"/>
              <a:t>así como </a:t>
            </a:r>
            <a:r>
              <a:rPr lang="es-AR" dirty="0" smtClean="0"/>
              <a:t>un </a:t>
            </a:r>
            <a:r>
              <a:rPr lang="es-AR" dirty="0"/>
              <a:t>bajo nivel de participación y asunción como propias de las actividades del proyecto en algunos de los países del CLME+. </a:t>
            </a:r>
          </a:p>
          <a:p>
            <a:endParaRPr lang="en-US" dirty="0"/>
          </a:p>
          <a:p>
            <a:r>
              <a:rPr lang="es-AR" dirty="0"/>
              <a:t>No obstante, debe destacarse en este contexto </a:t>
            </a:r>
            <a:r>
              <a:rPr lang="es-AR" dirty="0" smtClean="0"/>
              <a:t>que, </a:t>
            </a:r>
            <a:r>
              <a:rPr lang="es-AR" dirty="0"/>
              <a:t>en muchos </a:t>
            </a:r>
            <a:r>
              <a:rPr lang="es-AR" dirty="0" smtClean="0"/>
              <a:t>casos, </a:t>
            </a:r>
            <a:r>
              <a:rPr lang="es-AR" dirty="0"/>
              <a:t>los países del CLME+ participan en las actividades del proyecto a través de sesiones </a:t>
            </a:r>
            <a:r>
              <a:rPr lang="es-AR" dirty="0" smtClean="0"/>
              <a:t>o </a:t>
            </a:r>
            <a:r>
              <a:rPr lang="es-AR" dirty="0"/>
              <a:t>reuniones organizadas por los socios </a:t>
            </a:r>
            <a:r>
              <a:rPr lang="es-AR" dirty="0" smtClean="0"/>
              <a:t>coejecutores </a:t>
            </a:r>
            <a:r>
              <a:rPr lang="es-AR" dirty="0"/>
              <a:t>del Proyecto CLME+, muchos de los cuales son organizaciones intergubernamentales. </a:t>
            </a:r>
          </a:p>
          <a:p>
            <a:endParaRPr lang="en-US" dirty="0"/>
          </a:p>
          <a:p>
            <a:r>
              <a:rPr lang="es-AR" dirty="0"/>
              <a:t>Los representantes de los distintos países en estos foros no necesariamente coinciden con los </a:t>
            </a:r>
            <a:r>
              <a:rPr lang="es-AR" dirty="0" smtClean="0"/>
              <a:t>coordinadores </a:t>
            </a:r>
            <a:r>
              <a:rPr lang="es-AR" dirty="0"/>
              <a:t>nacionales </a:t>
            </a:r>
            <a:r>
              <a:rPr lang="es-AR" dirty="0" smtClean="0"/>
              <a:t>(CN</a:t>
            </a:r>
            <a:r>
              <a:rPr lang="es-AR" dirty="0"/>
              <a:t>) designados para el Proyecto CLME+. Esto, sumado a distintas </a:t>
            </a:r>
            <a:r>
              <a:rPr lang="es-AR" dirty="0" smtClean="0"/>
              <a:t>flaquezas o limitaciones </a:t>
            </a:r>
            <a:r>
              <a:rPr lang="es-AR" dirty="0"/>
              <a:t>en términos de capacidad en la etapa inicial de ejecución de la Estrategia de comunicación del Proyecto CLME+, puede haber contribuido a reducir el nivel de </a:t>
            </a:r>
            <a:r>
              <a:rPr lang="es-AR" dirty="0" smtClean="0"/>
              <a:t>conciencia o valoración </a:t>
            </a:r>
            <a:r>
              <a:rPr lang="es-AR" dirty="0"/>
              <a:t>entre los </a:t>
            </a:r>
            <a:r>
              <a:rPr lang="es-AR" dirty="0" smtClean="0"/>
              <a:t>CN </a:t>
            </a:r>
            <a:r>
              <a:rPr lang="es-AR" dirty="0"/>
              <a:t>del Proyecto CLME+ en cuanto al modo en que el proyecto contribuye a la agenda y los </a:t>
            </a:r>
            <a:r>
              <a:rPr lang="es-AR" dirty="0" smtClean="0"/>
              <a:t>programas o actividades </a:t>
            </a:r>
            <a:r>
              <a:rPr lang="es-AR" dirty="0"/>
              <a:t>de los países participantes.</a:t>
            </a:r>
          </a:p>
          <a:p>
            <a:endParaRPr lang="en-US" dirty="0"/>
          </a:p>
          <a:p>
            <a:r>
              <a:rPr lang="es-AR" dirty="0"/>
              <a:t>El siguiente diagrama muestra de manera general dónde se están dando las potenciales fallas </a:t>
            </a:r>
            <a:r>
              <a:rPr lang="es-AR" dirty="0" smtClean="0"/>
              <a:t>o </a:t>
            </a:r>
            <a:r>
              <a:rPr lang="es-AR" dirty="0"/>
              <a:t>faltas de protocolos de comunicación.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0499" y="251351"/>
            <a:ext cx="1168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/>
              <a:t>Los desafíos que se perciben a la hora de concretar los Productos del Proyecto  </a:t>
            </a:r>
          </a:p>
        </p:txBody>
      </p:sp>
    </p:spTree>
    <p:extLst>
      <p:ext uri="{BB962C8B-B14F-4D97-AF65-F5344CB8AC3E}">
        <p14:creationId xmlns:p14="http://schemas.microsoft.com/office/powerpoint/2010/main" val="215213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0499" y="251351"/>
            <a:ext cx="82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/>
              <a:t>Marco de resultados del Proyecto CLME+  </a:t>
            </a:r>
          </a:p>
        </p:txBody>
      </p:sp>
      <p:sp>
        <p:nvSpPr>
          <p:cNvPr id="5" name="Elipse 4"/>
          <p:cNvSpPr/>
          <p:nvPr/>
        </p:nvSpPr>
        <p:spPr>
          <a:xfrm>
            <a:off x="937845" y="1641231"/>
            <a:ext cx="3458309" cy="3200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2063261" y="2672860"/>
            <a:ext cx="1582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dirty="0"/>
              <a:t>GEP</a:t>
            </a:r>
          </a:p>
        </p:txBody>
      </p:sp>
      <p:cxnSp>
        <p:nvCxnSpPr>
          <p:cNvPr id="8" name="Conector recto de flecha 7"/>
          <p:cNvCxnSpPr>
            <a:stCxn id="5" idx="7"/>
          </p:cNvCxnSpPr>
          <p:nvPr/>
        </p:nvCxnSpPr>
        <p:spPr>
          <a:xfrm flipV="1">
            <a:off x="3889696" y="2086708"/>
            <a:ext cx="3085535" cy="23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975231" y="2355440"/>
            <a:ext cx="486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/>
              <a:t>Productos del </a:t>
            </a:r>
            <a:r>
              <a:rPr lang="es-AR" sz="2400" b="1" dirty="0" smtClean="0"/>
              <a:t>Proyecto </a:t>
            </a:r>
            <a:r>
              <a:rPr lang="es-AR" sz="2400" b="1" dirty="0"/>
              <a:t>principal </a:t>
            </a:r>
          </a:p>
        </p:txBody>
      </p:sp>
      <p:cxnSp>
        <p:nvCxnSpPr>
          <p:cNvPr id="11" name="Conector recto de flecha 10"/>
          <p:cNvCxnSpPr>
            <a:stCxn id="5" idx="5"/>
          </p:cNvCxnSpPr>
          <p:nvPr/>
        </p:nvCxnSpPr>
        <p:spPr>
          <a:xfrm>
            <a:off x="3889696" y="4372943"/>
            <a:ext cx="3085535" cy="11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975231" y="4153598"/>
            <a:ext cx="486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/>
              <a:t>Otras agencias </a:t>
            </a:r>
            <a:r>
              <a:rPr lang="es-AR" sz="2400" b="1" dirty="0" smtClean="0"/>
              <a:t>coejecutoras  </a:t>
            </a:r>
            <a:endParaRPr lang="es-AR" sz="2400" b="1" dirty="0"/>
          </a:p>
        </p:txBody>
      </p:sp>
      <p:cxnSp>
        <p:nvCxnSpPr>
          <p:cNvPr id="16" name="Conector angular 15"/>
          <p:cNvCxnSpPr/>
          <p:nvPr/>
        </p:nvCxnSpPr>
        <p:spPr>
          <a:xfrm>
            <a:off x="6646985" y="4547520"/>
            <a:ext cx="656492" cy="36631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7631723" y="4600637"/>
            <a:ext cx="4003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/>
              <a:t>Productos del </a:t>
            </a:r>
            <a:r>
              <a:rPr lang="es-AR" sz="2400" b="1" dirty="0" smtClean="0"/>
              <a:t>Proyecto </a:t>
            </a:r>
            <a:r>
              <a:rPr lang="es-AR" sz="2400" b="1" dirty="0"/>
              <a:t>principal</a:t>
            </a:r>
            <a:br>
              <a:rPr lang="es-AR" sz="2400" b="1" dirty="0"/>
            </a:br>
            <a:r>
              <a:rPr lang="es-AR" sz="2400" b="1" dirty="0"/>
              <a:t>Subproyecto – Productos del subproyecto    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6975231" y="5598366"/>
            <a:ext cx="3282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6975231" y="1889061"/>
            <a:ext cx="486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/>
              <a:t>UCP  </a:t>
            </a: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6646985" y="2586272"/>
            <a:ext cx="3282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55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0499" y="251351"/>
            <a:ext cx="310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/>
              <a:t>Proyecto CLME+  </a:t>
            </a:r>
          </a:p>
        </p:txBody>
      </p:sp>
      <p:sp>
        <p:nvSpPr>
          <p:cNvPr id="5" name="Elipse 4"/>
          <p:cNvSpPr/>
          <p:nvPr/>
        </p:nvSpPr>
        <p:spPr>
          <a:xfrm>
            <a:off x="4057649" y="597876"/>
            <a:ext cx="4500197" cy="299083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137638" y="1705769"/>
            <a:ext cx="33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CERMES, CANARI, GCFI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591907" y="3588712"/>
            <a:ext cx="296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CARICOM, CCAD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 flipV="1">
            <a:off x="8405446" y="2552951"/>
            <a:ext cx="78544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9190892" y="2344615"/>
            <a:ext cx="262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Coordinadores nacionales </a:t>
            </a:r>
            <a:r>
              <a:rPr lang="es-AR" b="1" dirty="0"/>
              <a:t>de subproyecto </a:t>
            </a:r>
            <a:r>
              <a:rPr lang="es-AR" b="1" dirty="0" smtClean="0"/>
              <a:t>(</a:t>
            </a:r>
            <a:r>
              <a:rPr lang="es-AR" b="1" dirty="0" smtClean="0"/>
              <a:t>C</a:t>
            </a:r>
            <a:r>
              <a:rPr lang="es-AR" b="1" dirty="0" smtClean="0"/>
              <a:t>N</a:t>
            </a:r>
            <a:r>
              <a:rPr lang="es-AR" b="1" dirty="0"/>
              <a:t>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357446" y="797930"/>
            <a:ext cx="181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/>
              <a:t>UCP</a:t>
            </a:r>
            <a:br>
              <a:rPr lang="es-AR" b="1" dirty="0"/>
            </a:br>
            <a:r>
              <a:rPr lang="es-AR" b="1" dirty="0"/>
              <a:t>PNUD UNOPS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2408254" y="4810042"/>
            <a:ext cx="875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/>
              <a:t>Mecanismo Interino de Coordinación del PAE del CLME+ </a:t>
            </a:r>
          </a:p>
        </p:txBody>
      </p:sp>
      <p:sp>
        <p:nvSpPr>
          <p:cNvPr id="29" name="Elipse 28"/>
          <p:cNvSpPr/>
          <p:nvPr/>
        </p:nvSpPr>
        <p:spPr>
          <a:xfrm>
            <a:off x="3706587" y="2075101"/>
            <a:ext cx="5159828" cy="20418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220308" y="2344615"/>
            <a:ext cx="418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/>
              <a:t>IOCARIBE, ONU MEDIO AMBIENTE-PAC, OECS, FAO COPACO, CRFM, OSPESCA </a:t>
            </a:r>
          </a:p>
        </p:txBody>
      </p:sp>
      <p:sp>
        <p:nvSpPr>
          <p:cNvPr id="30" name="Elipse 29"/>
          <p:cNvSpPr/>
          <p:nvPr/>
        </p:nvSpPr>
        <p:spPr>
          <a:xfrm>
            <a:off x="5331068" y="742252"/>
            <a:ext cx="1869832" cy="8551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3831980" y="1035246"/>
            <a:ext cx="100818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3600" b="1" dirty="0"/>
              <a:t>GEP</a:t>
            </a:r>
          </a:p>
        </p:txBody>
      </p:sp>
      <p:cxnSp>
        <p:nvCxnSpPr>
          <p:cNvPr id="33" name="Conector recto de flecha 32"/>
          <p:cNvCxnSpPr>
            <a:stCxn id="29" idx="5"/>
          </p:cNvCxnSpPr>
          <p:nvPr/>
        </p:nvCxnSpPr>
        <p:spPr>
          <a:xfrm>
            <a:off x="8110776" y="3817934"/>
            <a:ext cx="892547" cy="496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8979875" y="3955374"/>
            <a:ext cx="2708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Coordinadores nacionales </a:t>
            </a:r>
            <a:r>
              <a:rPr lang="es-AR" b="1" dirty="0"/>
              <a:t>institucionales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8727830" y="660176"/>
            <a:ext cx="3185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Coordinadores nacionales </a:t>
            </a:r>
            <a:r>
              <a:rPr lang="es-AR" b="1" dirty="0"/>
              <a:t>del proyecto </a:t>
            </a:r>
            <a:r>
              <a:rPr lang="es-AR" b="1" dirty="0" smtClean="0"/>
              <a:t>(CNp</a:t>
            </a:r>
            <a:r>
              <a:rPr lang="es-AR" b="1" dirty="0"/>
              <a:t>) + enlace, </a:t>
            </a:r>
            <a:r>
              <a:rPr lang="es-AR" b="1" dirty="0" smtClean="0"/>
              <a:t>CN </a:t>
            </a:r>
            <a:r>
              <a:rPr lang="es-AR" b="1" dirty="0"/>
              <a:t>del país</a:t>
            </a:r>
          </a:p>
        </p:txBody>
      </p:sp>
      <p:cxnSp>
        <p:nvCxnSpPr>
          <p:cNvPr id="41" name="Conector recto de flecha 40"/>
          <p:cNvCxnSpPr/>
          <p:nvPr/>
        </p:nvCxnSpPr>
        <p:spPr>
          <a:xfrm>
            <a:off x="8110776" y="2794095"/>
            <a:ext cx="11152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echa abajo 43"/>
          <p:cNvSpPr/>
          <p:nvPr/>
        </p:nvSpPr>
        <p:spPr>
          <a:xfrm>
            <a:off x="6384471" y="4116957"/>
            <a:ext cx="106136" cy="692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echa derecha 47"/>
          <p:cNvSpPr/>
          <p:nvPr/>
        </p:nvSpPr>
        <p:spPr>
          <a:xfrm>
            <a:off x="7961056" y="1068301"/>
            <a:ext cx="783980" cy="1893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Conector recto de flecha 50"/>
          <p:cNvCxnSpPr/>
          <p:nvPr/>
        </p:nvCxnSpPr>
        <p:spPr>
          <a:xfrm>
            <a:off x="9854293" y="2990946"/>
            <a:ext cx="16328" cy="96442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9799026" y="1358411"/>
            <a:ext cx="16328" cy="96442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/>
          <p:cNvSpPr txBox="1"/>
          <p:nvPr/>
        </p:nvSpPr>
        <p:spPr>
          <a:xfrm>
            <a:off x="9830008" y="1629564"/>
            <a:ext cx="201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i="1" dirty="0">
                <a:solidFill>
                  <a:srgbClr val="FF0000"/>
                </a:solidFill>
              </a:rPr>
              <a:t>Desconexión en las comunicaciones 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9902860" y="3171603"/>
            <a:ext cx="201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i="1" dirty="0">
                <a:solidFill>
                  <a:srgbClr val="FF0000"/>
                </a:solidFill>
              </a:rPr>
              <a:t>Desconexión en las comunicaciones </a:t>
            </a:r>
          </a:p>
        </p:txBody>
      </p:sp>
    </p:spTree>
    <p:extLst>
      <p:ext uri="{BB962C8B-B14F-4D97-AF65-F5344CB8AC3E}">
        <p14:creationId xmlns:p14="http://schemas.microsoft.com/office/powerpoint/2010/main" val="37985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903631" y="437741"/>
            <a:ext cx="11195840" cy="54218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98446" y="-94713"/>
            <a:ext cx="5983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u="sng" dirty="0"/>
              <a:t>PAE del CLME+ 2015 - 2025</a:t>
            </a:r>
          </a:p>
        </p:txBody>
      </p:sp>
      <p:sp>
        <p:nvSpPr>
          <p:cNvPr id="7" name="Elipse 6"/>
          <p:cNvSpPr/>
          <p:nvPr/>
        </p:nvSpPr>
        <p:spPr>
          <a:xfrm>
            <a:off x="3051574" y="530679"/>
            <a:ext cx="5920976" cy="444137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4727121" y="671168"/>
            <a:ext cx="302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u="sng" dirty="0"/>
              <a:t>Proyecto CLME+ 2015 - 2020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571875" y="1972522"/>
            <a:ext cx="5331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s-AR" b="1" dirty="0"/>
              <a:t/>
            </a:r>
            <a:br>
              <a:rPr lang="es-AR" b="1" dirty="0"/>
            </a:br>
            <a:endParaRPr lang="es-AR" b="1" dirty="0"/>
          </a:p>
          <a:p>
            <a:pPr algn="ctr"/>
            <a:r>
              <a:rPr lang="es-AR" b="1" dirty="0"/>
              <a:t>UNOPS, UCP, PNUD</a:t>
            </a:r>
          </a:p>
          <a:p>
            <a:pPr algn="ctr"/>
            <a:endParaRPr lang="en-US" b="1" dirty="0"/>
          </a:p>
        </p:txBody>
      </p:sp>
      <p:sp>
        <p:nvSpPr>
          <p:cNvPr id="11" name="Elipse 10"/>
          <p:cNvSpPr/>
          <p:nvPr/>
        </p:nvSpPr>
        <p:spPr>
          <a:xfrm>
            <a:off x="4623879" y="1033830"/>
            <a:ext cx="4906735" cy="100420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768442" y="1298121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CIN</a:t>
            </a:r>
          </a:p>
        </p:txBody>
      </p:sp>
      <p:sp>
        <p:nvSpPr>
          <p:cNvPr id="14" name="Elipse 13"/>
          <p:cNvSpPr/>
          <p:nvPr/>
        </p:nvSpPr>
        <p:spPr>
          <a:xfrm>
            <a:off x="4816928" y="3148677"/>
            <a:ext cx="5271750" cy="167358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756196" y="3608614"/>
            <a:ext cx="153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CARICOM</a:t>
            </a:r>
          </a:p>
          <a:p>
            <a:r>
              <a:rPr lang="es-AR" b="1" dirty="0"/>
              <a:t>CCAD</a:t>
            </a:r>
          </a:p>
        </p:txBody>
      </p:sp>
      <p:sp>
        <p:nvSpPr>
          <p:cNvPr id="16" name="Flecha derecha 15"/>
          <p:cNvSpPr/>
          <p:nvPr/>
        </p:nvSpPr>
        <p:spPr>
          <a:xfrm>
            <a:off x="10018940" y="3781828"/>
            <a:ext cx="508226" cy="41637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508455" y="3679053"/>
            <a:ext cx="159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MIC del PAC del CLME+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718020" y="3320163"/>
            <a:ext cx="104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GCFI</a:t>
            </a:r>
            <a:br>
              <a:rPr lang="es-AR" b="1" dirty="0"/>
            </a:br>
            <a:r>
              <a:rPr lang="es-AR" b="1" dirty="0"/>
              <a:t>CERMES</a:t>
            </a:r>
          </a:p>
          <a:p>
            <a:r>
              <a:rPr lang="es-AR" b="1" dirty="0"/>
              <a:t>CANARI</a:t>
            </a:r>
          </a:p>
        </p:txBody>
      </p:sp>
      <p:sp>
        <p:nvSpPr>
          <p:cNvPr id="21" name="Elipse 20"/>
          <p:cNvSpPr/>
          <p:nvPr/>
        </p:nvSpPr>
        <p:spPr>
          <a:xfrm>
            <a:off x="3640738" y="2728456"/>
            <a:ext cx="4602198" cy="20614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856325" y="2247380"/>
            <a:ext cx="29844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AR" b="1" dirty="0"/>
              <a:t>Grupo </a:t>
            </a:r>
            <a:r>
              <a:rPr lang="es-AR" b="1" dirty="0" smtClean="0"/>
              <a:t>Ejecutivo </a:t>
            </a:r>
            <a:r>
              <a:rPr lang="es-AR" b="1" dirty="0"/>
              <a:t>del </a:t>
            </a:r>
            <a:r>
              <a:rPr lang="es-AR" b="1" dirty="0" smtClean="0"/>
              <a:t>Proyecto</a:t>
            </a:r>
            <a:endParaRPr lang="es-AR" b="1" dirty="0"/>
          </a:p>
        </p:txBody>
      </p:sp>
      <p:sp>
        <p:nvSpPr>
          <p:cNvPr id="23" name="Rectángulo 22"/>
          <p:cNvSpPr/>
          <p:nvPr/>
        </p:nvSpPr>
        <p:spPr>
          <a:xfrm>
            <a:off x="3456213" y="33320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b="1" dirty="0" smtClean="0"/>
              <a:t>COI/IOCARIBE</a:t>
            </a:r>
            <a:r>
              <a:rPr lang="es-AR" b="1" dirty="0"/>
              <a:t>, </a:t>
            </a:r>
            <a:br>
              <a:rPr lang="es-AR" b="1" dirty="0"/>
            </a:br>
            <a:r>
              <a:rPr lang="es-AR" b="1" dirty="0"/>
              <a:t>ONU MEDIO AMBIENTE-PAC, </a:t>
            </a:r>
            <a:br>
              <a:rPr lang="es-AR" b="1" dirty="0"/>
            </a:br>
            <a:r>
              <a:rPr lang="es-AR" b="1" dirty="0"/>
              <a:t>FAO COPACO</a:t>
            </a:r>
            <a:br>
              <a:rPr lang="es-AR" b="1" dirty="0"/>
            </a:br>
            <a:r>
              <a:rPr lang="es-AR" b="1" dirty="0"/>
              <a:t>OECS, CRFM, OSPESCA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928593" y="1143434"/>
            <a:ext cx="2881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/>
              <a:t>Países</a:t>
            </a:r>
            <a:br>
              <a:rPr lang="es-AR" b="1" dirty="0"/>
            </a:br>
            <a:r>
              <a:rPr lang="es-AR" b="1" dirty="0" smtClean="0"/>
              <a:t>CNp/enlace/CNa</a:t>
            </a:r>
            <a:endParaRPr lang="es-AR" b="1" dirty="0"/>
          </a:p>
        </p:txBody>
      </p:sp>
      <p:sp>
        <p:nvSpPr>
          <p:cNvPr id="41" name="Forma libre 40"/>
          <p:cNvSpPr/>
          <p:nvPr/>
        </p:nvSpPr>
        <p:spPr>
          <a:xfrm>
            <a:off x="4073979" y="612321"/>
            <a:ext cx="4449535" cy="4694465"/>
          </a:xfrm>
          <a:custGeom>
            <a:avLst/>
            <a:gdLst>
              <a:gd name="connsiteX0" fmla="*/ 2041071 w 4449535"/>
              <a:gd name="connsiteY0" fmla="*/ 0 h 4694465"/>
              <a:gd name="connsiteX1" fmla="*/ 1094014 w 4449535"/>
              <a:gd name="connsiteY1" fmla="*/ 8165 h 4694465"/>
              <a:gd name="connsiteX2" fmla="*/ 938892 w 4449535"/>
              <a:gd name="connsiteY2" fmla="*/ 24493 h 4694465"/>
              <a:gd name="connsiteX3" fmla="*/ 873578 w 4449535"/>
              <a:gd name="connsiteY3" fmla="*/ 32658 h 4694465"/>
              <a:gd name="connsiteX4" fmla="*/ 800100 w 4449535"/>
              <a:gd name="connsiteY4" fmla="*/ 48986 h 4694465"/>
              <a:gd name="connsiteX5" fmla="*/ 734785 w 4449535"/>
              <a:gd name="connsiteY5" fmla="*/ 57150 h 4694465"/>
              <a:gd name="connsiteX6" fmla="*/ 620485 w 4449535"/>
              <a:gd name="connsiteY6" fmla="*/ 73479 h 4694465"/>
              <a:gd name="connsiteX7" fmla="*/ 587828 w 4449535"/>
              <a:gd name="connsiteY7" fmla="*/ 89808 h 4694465"/>
              <a:gd name="connsiteX8" fmla="*/ 522514 w 4449535"/>
              <a:gd name="connsiteY8" fmla="*/ 106136 h 4694465"/>
              <a:gd name="connsiteX9" fmla="*/ 498021 w 4449535"/>
              <a:gd name="connsiteY9" fmla="*/ 122465 h 4694465"/>
              <a:gd name="connsiteX10" fmla="*/ 449035 w 4449535"/>
              <a:gd name="connsiteY10" fmla="*/ 130629 h 4694465"/>
              <a:gd name="connsiteX11" fmla="*/ 416378 w 4449535"/>
              <a:gd name="connsiteY11" fmla="*/ 138793 h 4694465"/>
              <a:gd name="connsiteX12" fmla="*/ 383721 w 4449535"/>
              <a:gd name="connsiteY12" fmla="*/ 163286 h 4694465"/>
              <a:gd name="connsiteX13" fmla="*/ 351064 w 4449535"/>
              <a:gd name="connsiteY13" fmla="*/ 195943 h 4694465"/>
              <a:gd name="connsiteX14" fmla="*/ 302078 w 4449535"/>
              <a:gd name="connsiteY14" fmla="*/ 220436 h 4694465"/>
              <a:gd name="connsiteX15" fmla="*/ 228600 w 4449535"/>
              <a:gd name="connsiteY15" fmla="*/ 285750 h 4694465"/>
              <a:gd name="connsiteX16" fmla="*/ 146957 w 4449535"/>
              <a:gd name="connsiteY16" fmla="*/ 375558 h 4694465"/>
              <a:gd name="connsiteX17" fmla="*/ 122464 w 4449535"/>
              <a:gd name="connsiteY17" fmla="*/ 416379 h 4694465"/>
              <a:gd name="connsiteX18" fmla="*/ 106135 w 4449535"/>
              <a:gd name="connsiteY18" fmla="*/ 481693 h 4694465"/>
              <a:gd name="connsiteX19" fmla="*/ 81642 w 4449535"/>
              <a:gd name="connsiteY19" fmla="*/ 514350 h 4694465"/>
              <a:gd name="connsiteX20" fmla="*/ 73478 w 4449535"/>
              <a:gd name="connsiteY20" fmla="*/ 563336 h 4694465"/>
              <a:gd name="connsiteX21" fmla="*/ 65314 w 4449535"/>
              <a:gd name="connsiteY21" fmla="*/ 636815 h 4694465"/>
              <a:gd name="connsiteX22" fmla="*/ 48985 w 4449535"/>
              <a:gd name="connsiteY22" fmla="*/ 702129 h 4694465"/>
              <a:gd name="connsiteX23" fmla="*/ 40821 w 4449535"/>
              <a:gd name="connsiteY23" fmla="*/ 783772 h 4694465"/>
              <a:gd name="connsiteX24" fmla="*/ 32657 w 4449535"/>
              <a:gd name="connsiteY24" fmla="*/ 832758 h 4694465"/>
              <a:gd name="connsiteX25" fmla="*/ 24492 w 4449535"/>
              <a:gd name="connsiteY25" fmla="*/ 898072 h 4694465"/>
              <a:gd name="connsiteX26" fmla="*/ 0 w 4449535"/>
              <a:gd name="connsiteY26" fmla="*/ 1085850 h 4694465"/>
              <a:gd name="connsiteX27" fmla="*/ 24492 w 4449535"/>
              <a:gd name="connsiteY27" fmla="*/ 1216479 h 4694465"/>
              <a:gd name="connsiteX28" fmla="*/ 32657 w 4449535"/>
              <a:gd name="connsiteY28" fmla="*/ 1240972 h 4694465"/>
              <a:gd name="connsiteX29" fmla="*/ 48985 w 4449535"/>
              <a:gd name="connsiteY29" fmla="*/ 1273629 h 4694465"/>
              <a:gd name="connsiteX30" fmla="*/ 57150 w 4449535"/>
              <a:gd name="connsiteY30" fmla="*/ 1298122 h 4694465"/>
              <a:gd name="connsiteX31" fmla="*/ 73478 w 4449535"/>
              <a:gd name="connsiteY31" fmla="*/ 1330779 h 4694465"/>
              <a:gd name="connsiteX32" fmla="*/ 81642 w 4449535"/>
              <a:gd name="connsiteY32" fmla="*/ 1355272 h 4694465"/>
              <a:gd name="connsiteX33" fmla="*/ 106135 w 4449535"/>
              <a:gd name="connsiteY33" fmla="*/ 1387929 h 4694465"/>
              <a:gd name="connsiteX34" fmla="*/ 114300 w 4449535"/>
              <a:gd name="connsiteY34" fmla="*/ 1420586 h 4694465"/>
              <a:gd name="connsiteX35" fmla="*/ 146957 w 4449535"/>
              <a:gd name="connsiteY35" fmla="*/ 1494065 h 4694465"/>
              <a:gd name="connsiteX36" fmla="*/ 163285 w 4449535"/>
              <a:gd name="connsiteY36" fmla="*/ 1518558 h 4694465"/>
              <a:gd name="connsiteX37" fmla="*/ 179614 w 4449535"/>
              <a:gd name="connsiteY37" fmla="*/ 1567543 h 4694465"/>
              <a:gd name="connsiteX38" fmla="*/ 220435 w 4449535"/>
              <a:gd name="connsiteY38" fmla="*/ 1616529 h 4694465"/>
              <a:gd name="connsiteX39" fmla="*/ 269421 w 4449535"/>
              <a:gd name="connsiteY39" fmla="*/ 1690008 h 4694465"/>
              <a:gd name="connsiteX40" fmla="*/ 302078 w 4449535"/>
              <a:gd name="connsiteY40" fmla="*/ 1714500 h 4694465"/>
              <a:gd name="connsiteX41" fmla="*/ 326571 w 4449535"/>
              <a:gd name="connsiteY41" fmla="*/ 1738993 h 4694465"/>
              <a:gd name="connsiteX42" fmla="*/ 367392 w 4449535"/>
              <a:gd name="connsiteY42" fmla="*/ 1763486 h 4694465"/>
              <a:gd name="connsiteX43" fmla="*/ 440871 w 4449535"/>
              <a:gd name="connsiteY43" fmla="*/ 1828800 h 4694465"/>
              <a:gd name="connsiteX44" fmla="*/ 489857 w 4449535"/>
              <a:gd name="connsiteY44" fmla="*/ 1877786 h 4694465"/>
              <a:gd name="connsiteX45" fmla="*/ 547007 w 4449535"/>
              <a:gd name="connsiteY45" fmla="*/ 1918608 h 4694465"/>
              <a:gd name="connsiteX46" fmla="*/ 563335 w 4449535"/>
              <a:gd name="connsiteY46" fmla="*/ 1951265 h 4694465"/>
              <a:gd name="connsiteX47" fmla="*/ 587828 w 4449535"/>
              <a:gd name="connsiteY47" fmla="*/ 1967593 h 4694465"/>
              <a:gd name="connsiteX48" fmla="*/ 604157 w 4449535"/>
              <a:gd name="connsiteY48" fmla="*/ 1992086 h 4694465"/>
              <a:gd name="connsiteX49" fmla="*/ 628650 w 4449535"/>
              <a:gd name="connsiteY49" fmla="*/ 2016579 h 4694465"/>
              <a:gd name="connsiteX50" fmla="*/ 685800 w 4449535"/>
              <a:gd name="connsiteY50" fmla="*/ 2098222 h 4694465"/>
              <a:gd name="connsiteX51" fmla="*/ 734785 w 4449535"/>
              <a:gd name="connsiteY51" fmla="*/ 2147208 h 4694465"/>
              <a:gd name="connsiteX52" fmla="*/ 767442 w 4449535"/>
              <a:gd name="connsiteY52" fmla="*/ 2196193 h 4694465"/>
              <a:gd name="connsiteX53" fmla="*/ 808264 w 4449535"/>
              <a:gd name="connsiteY53" fmla="*/ 2228850 h 4694465"/>
              <a:gd name="connsiteX54" fmla="*/ 857250 w 4449535"/>
              <a:gd name="connsiteY54" fmla="*/ 2302329 h 4694465"/>
              <a:gd name="connsiteX55" fmla="*/ 947057 w 4449535"/>
              <a:gd name="connsiteY55" fmla="*/ 2424793 h 4694465"/>
              <a:gd name="connsiteX56" fmla="*/ 987878 w 4449535"/>
              <a:gd name="connsiteY56" fmla="*/ 2490108 h 4694465"/>
              <a:gd name="connsiteX57" fmla="*/ 996042 w 4449535"/>
              <a:gd name="connsiteY57" fmla="*/ 2514600 h 4694465"/>
              <a:gd name="connsiteX58" fmla="*/ 1036864 w 4449535"/>
              <a:gd name="connsiteY58" fmla="*/ 2579915 h 4694465"/>
              <a:gd name="connsiteX59" fmla="*/ 1053192 w 4449535"/>
              <a:gd name="connsiteY59" fmla="*/ 2620736 h 4694465"/>
              <a:gd name="connsiteX60" fmla="*/ 1085850 w 4449535"/>
              <a:gd name="connsiteY60" fmla="*/ 2694215 h 4694465"/>
              <a:gd name="connsiteX61" fmla="*/ 1118507 w 4449535"/>
              <a:gd name="connsiteY61" fmla="*/ 2767693 h 4694465"/>
              <a:gd name="connsiteX62" fmla="*/ 1126671 w 4449535"/>
              <a:gd name="connsiteY62" fmla="*/ 2800350 h 4694465"/>
              <a:gd name="connsiteX63" fmla="*/ 1143000 w 4449535"/>
              <a:gd name="connsiteY63" fmla="*/ 2857500 h 4694465"/>
              <a:gd name="connsiteX64" fmla="*/ 1159328 w 4449535"/>
              <a:gd name="connsiteY64" fmla="*/ 3069772 h 4694465"/>
              <a:gd name="connsiteX65" fmla="*/ 1175657 w 4449535"/>
              <a:gd name="connsiteY65" fmla="*/ 3257550 h 4694465"/>
              <a:gd name="connsiteX66" fmla="*/ 1183821 w 4449535"/>
              <a:gd name="connsiteY66" fmla="*/ 3282043 h 4694465"/>
              <a:gd name="connsiteX67" fmla="*/ 1183821 w 4449535"/>
              <a:gd name="connsiteY67" fmla="*/ 3559629 h 4694465"/>
              <a:gd name="connsiteX68" fmla="*/ 1167492 w 4449535"/>
              <a:gd name="connsiteY68" fmla="*/ 3624943 h 4694465"/>
              <a:gd name="connsiteX69" fmla="*/ 1143000 w 4449535"/>
              <a:gd name="connsiteY69" fmla="*/ 3641272 h 4694465"/>
              <a:gd name="connsiteX70" fmla="*/ 1134835 w 4449535"/>
              <a:gd name="connsiteY70" fmla="*/ 3690258 h 4694465"/>
              <a:gd name="connsiteX71" fmla="*/ 1102178 w 4449535"/>
              <a:gd name="connsiteY71" fmla="*/ 3739243 h 4694465"/>
              <a:gd name="connsiteX72" fmla="*/ 1085850 w 4449535"/>
              <a:gd name="connsiteY72" fmla="*/ 3788229 h 4694465"/>
              <a:gd name="connsiteX73" fmla="*/ 1045028 w 4449535"/>
              <a:gd name="connsiteY73" fmla="*/ 3853543 h 4694465"/>
              <a:gd name="connsiteX74" fmla="*/ 1020535 w 4449535"/>
              <a:gd name="connsiteY74" fmla="*/ 3935186 h 4694465"/>
              <a:gd name="connsiteX75" fmla="*/ 1012371 w 4449535"/>
              <a:gd name="connsiteY75" fmla="*/ 3959679 h 4694465"/>
              <a:gd name="connsiteX76" fmla="*/ 1004207 w 4449535"/>
              <a:gd name="connsiteY76" fmla="*/ 3984172 h 4694465"/>
              <a:gd name="connsiteX77" fmla="*/ 996042 w 4449535"/>
              <a:gd name="connsiteY77" fmla="*/ 4049486 h 4694465"/>
              <a:gd name="connsiteX78" fmla="*/ 979714 w 4449535"/>
              <a:gd name="connsiteY78" fmla="*/ 4098472 h 4694465"/>
              <a:gd name="connsiteX79" fmla="*/ 987878 w 4449535"/>
              <a:gd name="connsiteY79" fmla="*/ 4327072 h 4694465"/>
              <a:gd name="connsiteX80" fmla="*/ 1036864 w 4449535"/>
              <a:gd name="connsiteY80" fmla="*/ 4376058 h 4694465"/>
              <a:gd name="connsiteX81" fmla="*/ 1045028 w 4449535"/>
              <a:gd name="connsiteY81" fmla="*/ 4400550 h 4694465"/>
              <a:gd name="connsiteX82" fmla="*/ 1069521 w 4449535"/>
              <a:gd name="connsiteY82" fmla="*/ 4416879 h 4694465"/>
              <a:gd name="connsiteX83" fmla="*/ 1183821 w 4449535"/>
              <a:gd name="connsiteY83" fmla="*/ 4498522 h 4694465"/>
              <a:gd name="connsiteX84" fmla="*/ 1208314 w 4449535"/>
              <a:gd name="connsiteY84" fmla="*/ 4514850 h 4694465"/>
              <a:gd name="connsiteX85" fmla="*/ 1240971 w 4449535"/>
              <a:gd name="connsiteY85" fmla="*/ 4531179 h 4694465"/>
              <a:gd name="connsiteX86" fmla="*/ 1273628 w 4449535"/>
              <a:gd name="connsiteY86" fmla="*/ 4555672 h 4694465"/>
              <a:gd name="connsiteX87" fmla="*/ 1298121 w 4449535"/>
              <a:gd name="connsiteY87" fmla="*/ 4563836 h 4694465"/>
              <a:gd name="connsiteX88" fmla="*/ 1330778 w 4449535"/>
              <a:gd name="connsiteY88" fmla="*/ 4580165 h 4694465"/>
              <a:gd name="connsiteX89" fmla="*/ 1355271 w 4449535"/>
              <a:gd name="connsiteY89" fmla="*/ 4596493 h 4694465"/>
              <a:gd name="connsiteX90" fmla="*/ 1436914 w 4449535"/>
              <a:gd name="connsiteY90" fmla="*/ 4612822 h 4694465"/>
              <a:gd name="connsiteX91" fmla="*/ 1485900 w 4449535"/>
              <a:gd name="connsiteY91" fmla="*/ 4637315 h 4694465"/>
              <a:gd name="connsiteX92" fmla="*/ 1567542 w 4449535"/>
              <a:gd name="connsiteY92" fmla="*/ 4653643 h 4694465"/>
              <a:gd name="connsiteX93" fmla="*/ 1665514 w 4449535"/>
              <a:gd name="connsiteY93" fmla="*/ 4678136 h 4694465"/>
              <a:gd name="connsiteX94" fmla="*/ 1690007 w 4449535"/>
              <a:gd name="connsiteY94" fmla="*/ 4686300 h 4694465"/>
              <a:gd name="connsiteX95" fmla="*/ 1771650 w 4449535"/>
              <a:gd name="connsiteY95" fmla="*/ 4694465 h 4694465"/>
              <a:gd name="connsiteX96" fmla="*/ 2914650 w 4449535"/>
              <a:gd name="connsiteY96" fmla="*/ 4678136 h 4694465"/>
              <a:gd name="connsiteX97" fmla="*/ 3004457 w 4449535"/>
              <a:gd name="connsiteY97" fmla="*/ 4653643 h 4694465"/>
              <a:gd name="connsiteX98" fmla="*/ 3037114 w 4449535"/>
              <a:gd name="connsiteY98" fmla="*/ 4637315 h 4694465"/>
              <a:gd name="connsiteX99" fmla="*/ 3143250 w 4449535"/>
              <a:gd name="connsiteY99" fmla="*/ 4620986 h 4694465"/>
              <a:gd name="connsiteX100" fmla="*/ 3224892 w 4449535"/>
              <a:gd name="connsiteY100" fmla="*/ 4580165 h 4694465"/>
              <a:gd name="connsiteX101" fmla="*/ 3322864 w 4449535"/>
              <a:gd name="connsiteY101" fmla="*/ 4563836 h 4694465"/>
              <a:gd name="connsiteX102" fmla="*/ 3412671 w 4449535"/>
              <a:gd name="connsiteY102" fmla="*/ 4531179 h 4694465"/>
              <a:gd name="connsiteX103" fmla="*/ 3502478 w 4449535"/>
              <a:gd name="connsiteY103" fmla="*/ 4506686 h 4694465"/>
              <a:gd name="connsiteX104" fmla="*/ 3526971 w 4449535"/>
              <a:gd name="connsiteY104" fmla="*/ 4498522 h 4694465"/>
              <a:gd name="connsiteX105" fmla="*/ 3559628 w 4449535"/>
              <a:gd name="connsiteY105" fmla="*/ 4490358 h 4694465"/>
              <a:gd name="connsiteX106" fmla="*/ 3624942 w 4449535"/>
              <a:gd name="connsiteY106" fmla="*/ 4457700 h 4694465"/>
              <a:gd name="connsiteX107" fmla="*/ 3665764 w 4449535"/>
              <a:gd name="connsiteY107" fmla="*/ 4449536 h 4694465"/>
              <a:gd name="connsiteX108" fmla="*/ 3714750 w 4449535"/>
              <a:gd name="connsiteY108" fmla="*/ 4416879 h 4694465"/>
              <a:gd name="connsiteX109" fmla="*/ 3763735 w 4449535"/>
              <a:gd name="connsiteY109" fmla="*/ 4400550 h 4694465"/>
              <a:gd name="connsiteX110" fmla="*/ 3804557 w 4449535"/>
              <a:gd name="connsiteY110" fmla="*/ 4384222 h 4694465"/>
              <a:gd name="connsiteX111" fmla="*/ 3829050 w 4449535"/>
              <a:gd name="connsiteY111" fmla="*/ 4367893 h 4694465"/>
              <a:gd name="connsiteX112" fmla="*/ 3918857 w 4449535"/>
              <a:gd name="connsiteY112" fmla="*/ 4335236 h 4694465"/>
              <a:gd name="connsiteX113" fmla="*/ 4000500 w 4449535"/>
              <a:gd name="connsiteY113" fmla="*/ 4302579 h 4694465"/>
              <a:gd name="connsiteX114" fmla="*/ 4033157 w 4449535"/>
              <a:gd name="connsiteY114" fmla="*/ 4278086 h 4694465"/>
              <a:gd name="connsiteX115" fmla="*/ 4114800 w 4449535"/>
              <a:gd name="connsiteY115" fmla="*/ 4229100 h 4694465"/>
              <a:gd name="connsiteX116" fmla="*/ 4310742 w 4449535"/>
              <a:gd name="connsiteY116" fmla="*/ 3902529 h 4694465"/>
              <a:gd name="connsiteX117" fmla="*/ 4376057 w 4449535"/>
              <a:gd name="connsiteY117" fmla="*/ 3739243 h 4694465"/>
              <a:gd name="connsiteX118" fmla="*/ 4416878 w 4449535"/>
              <a:gd name="connsiteY118" fmla="*/ 3575958 h 4694465"/>
              <a:gd name="connsiteX119" fmla="*/ 4425042 w 4449535"/>
              <a:gd name="connsiteY119" fmla="*/ 3469822 h 4694465"/>
              <a:gd name="connsiteX120" fmla="*/ 4449535 w 4449535"/>
              <a:gd name="connsiteY120" fmla="*/ 3388179 h 4694465"/>
              <a:gd name="connsiteX121" fmla="*/ 4425042 w 4449535"/>
              <a:gd name="connsiteY121" fmla="*/ 3061608 h 4694465"/>
              <a:gd name="connsiteX122" fmla="*/ 4408714 w 4449535"/>
              <a:gd name="connsiteY122" fmla="*/ 2873829 h 4694465"/>
              <a:gd name="connsiteX123" fmla="*/ 4400550 w 4449535"/>
              <a:gd name="connsiteY123" fmla="*/ 2816679 h 4694465"/>
              <a:gd name="connsiteX124" fmla="*/ 4367892 w 4449535"/>
              <a:gd name="connsiteY124" fmla="*/ 2735036 h 4694465"/>
              <a:gd name="connsiteX125" fmla="*/ 4359728 w 4449535"/>
              <a:gd name="connsiteY125" fmla="*/ 2702379 h 4694465"/>
              <a:gd name="connsiteX126" fmla="*/ 4343400 w 4449535"/>
              <a:gd name="connsiteY126" fmla="*/ 2677886 h 4694465"/>
              <a:gd name="connsiteX127" fmla="*/ 4310742 w 4449535"/>
              <a:gd name="connsiteY127" fmla="*/ 2620736 h 4694465"/>
              <a:gd name="connsiteX128" fmla="*/ 4196442 w 4449535"/>
              <a:gd name="connsiteY128" fmla="*/ 2481943 h 4694465"/>
              <a:gd name="connsiteX129" fmla="*/ 3992335 w 4449535"/>
              <a:gd name="connsiteY129" fmla="*/ 2351315 h 4694465"/>
              <a:gd name="connsiteX130" fmla="*/ 3861707 w 4449535"/>
              <a:gd name="connsiteY130" fmla="*/ 2245179 h 4694465"/>
              <a:gd name="connsiteX131" fmla="*/ 3747407 w 4449535"/>
              <a:gd name="connsiteY131" fmla="*/ 2196193 h 4694465"/>
              <a:gd name="connsiteX132" fmla="*/ 3665764 w 4449535"/>
              <a:gd name="connsiteY132" fmla="*/ 2122715 h 4694465"/>
              <a:gd name="connsiteX133" fmla="*/ 3624942 w 4449535"/>
              <a:gd name="connsiteY133" fmla="*/ 2106386 h 4694465"/>
              <a:gd name="connsiteX134" fmla="*/ 3608614 w 4449535"/>
              <a:gd name="connsiteY134" fmla="*/ 2081893 h 4694465"/>
              <a:gd name="connsiteX135" fmla="*/ 3486150 w 4449535"/>
              <a:gd name="connsiteY135" fmla="*/ 2016579 h 4694465"/>
              <a:gd name="connsiteX136" fmla="*/ 3461657 w 4449535"/>
              <a:gd name="connsiteY136" fmla="*/ 1992086 h 4694465"/>
              <a:gd name="connsiteX137" fmla="*/ 3412671 w 4449535"/>
              <a:gd name="connsiteY137" fmla="*/ 1967593 h 4694465"/>
              <a:gd name="connsiteX138" fmla="*/ 3380014 w 4449535"/>
              <a:gd name="connsiteY138" fmla="*/ 1943100 h 4694465"/>
              <a:gd name="connsiteX139" fmla="*/ 3363685 w 4449535"/>
              <a:gd name="connsiteY139" fmla="*/ 1885950 h 4694465"/>
              <a:gd name="connsiteX140" fmla="*/ 3355521 w 4449535"/>
              <a:gd name="connsiteY140" fmla="*/ 1861458 h 4694465"/>
              <a:gd name="connsiteX141" fmla="*/ 3339192 w 4449535"/>
              <a:gd name="connsiteY141" fmla="*/ 1828800 h 4694465"/>
              <a:gd name="connsiteX142" fmla="*/ 3331028 w 4449535"/>
              <a:gd name="connsiteY142" fmla="*/ 1755322 h 4694465"/>
              <a:gd name="connsiteX143" fmla="*/ 3314700 w 4449535"/>
              <a:gd name="connsiteY143" fmla="*/ 1681843 h 4694465"/>
              <a:gd name="connsiteX144" fmla="*/ 3306535 w 4449535"/>
              <a:gd name="connsiteY144" fmla="*/ 1551215 h 4694465"/>
              <a:gd name="connsiteX145" fmla="*/ 3314700 w 4449535"/>
              <a:gd name="connsiteY145" fmla="*/ 1175658 h 4694465"/>
              <a:gd name="connsiteX146" fmla="*/ 3322864 w 4449535"/>
              <a:gd name="connsiteY146" fmla="*/ 1143000 h 4694465"/>
              <a:gd name="connsiteX147" fmla="*/ 3380014 w 4449535"/>
              <a:gd name="connsiteY147" fmla="*/ 1028700 h 4694465"/>
              <a:gd name="connsiteX148" fmla="*/ 3453492 w 4449535"/>
              <a:gd name="connsiteY148" fmla="*/ 930729 h 4694465"/>
              <a:gd name="connsiteX149" fmla="*/ 3494314 w 4449535"/>
              <a:gd name="connsiteY149" fmla="*/ 865415 h 4694465"/>
              <a:gd name="connsiteX150" fmla="*/ 3526971 w 4449535"/>
              <a:gd name="connsiteY150" fmla="*/ 832758 h 4694465"/>
              <a:gd name="connsiteX151" fmla="*/ 3559628 w 4449535"/>
              <a:gd name="connsiteY151" fmla="*/ 783772 h 4694465"/>
              <a:gd name="connsiteX152" fmla="*/ 3584121 w 4449535"/>
              <a:gd name="connsiteY152" fmla="*/ 710293 h 4694465"/>
              <a:gd name="connsiteX153" fmla="*/ 3608614 w 4449535"/>
              <a:gd name="connsiteY153" fmla="*/ 677636 h 4694465"/>
              <a:gd name="connsiteX154" fmla="*/ 3633107 w 4449535"/>
              <a:gd name="connsiteY154" fmla="*/ 563336 h 4694465"/>
              <a:gd name="connsiteX155" fmla="*/ 3633107 w 4449535"/>
              <a:gd name="connsiteY155" fmla="*/ 155122 h 4694465"/>
              <a:gd name="connsiteX156" fmla="*/ 3608614 w 4449535"/>
              <a:gd name="connsiteY156" fmla="*/ 138793 h 4694465"/>
              <a:gd name="connsiteX157" fmla="*/ 3559628 w 4449535"/>
              <a:gd name="connsiteY157" fmla="*/ 122465 h 4694465"/>
              <a:gd name="connsiteX158" fmla="*/ 3518807 w 4449535"/>
              <a:gd name="connsiteY158" fmla="*/ 106136 h 4694465"/>
              <a:gd name="connsiteX159" fmla="*/ 3437164 w 4449535"/>
              <a:gd name="connsiteY159" fmla="*/ 81643 h 4694465"/>
              <a:gd name="connsiteX160" fmla="*/ 3388178 w 4449535"/>
              <a:gd name="connsiteY160" fmla="*/ 65315 h 4694465"/>
              <a:gd name="connsiteX161" fmla="*/ 3282042 w 4449535"/>
              <a:gd name="connsiteY161" fmla="*/ 48986 h 4694465"/>
              <a:gd name="connsiteX162" fmla="*/ 3167742 w 4449535"/>
              <a:gd name="connsiteY162" fmla="*/ 32658 h 4694465"/>
              <a:gd name="connsiteX163" fmla="*/ 3126921 w 4449535"/>
              <a:gd name="connsiteY163" fmla="*/ 24493 h 4694465"/>
              <a:gd name="connsiteX164" fmla="*/ 2963635 w 4449535"/>
              <a:gd name="connsiteY164" fmla="*/ 16329 h 4694465"/>
              <a:gd name="connsiteX165" fmla="*/ 2041071 w 4449535"/>
              <a:gd name="connsiteY165" fmla="*/ 0 h 469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49535" h="4694465">
                <a:moveTo>
                  <a:pt x="2041071" y="0"/>
                </a:moveTo>
                <a:lnTo>
                  <a:pt x="1094014" y="8165"/>
                </a:lnTo>
                <a:cubicBezTo>
                  <a:pt x="996874" y="9671"/>
                  <a:pt x="1010982" y="14194"/>
                  <a:pt x="938892" y="24493"/>
                </a:cubicBezTo>
                <a:cubicBezTo>
                  <a:pt x="917172" y="27596"/>
                  <a:pt x="895185" y="28845"/>
                  <a:pt x="873578" y="32658"/>
                </a:cubicBezTo>
                <a:cubicBezTo>
                  <a:pt x="848870" y="37018"/>
                  <a:pt x="824808" y="44626"/>
                  <a:pt x="800100" y="48986"/>
                </a:cubicBezTo>
                <a:cubicBezTo>
                  <a:pt x="778493" y="52799"/>
                  <a:pt x="756506" y="54047"/>
                  <a:pt x="734785" y="57150"/>
                </a:cubicBezTo>
                <a:cubicBezTo>
                  <a:pt x="569985" y="80693"/>
                  <a:pt x="827047" y="47660"/>
                  <a:pt x="620485" y="73479"/>
                </a:cubicBezTo>
                <a:cubicBezTo>
                  <a:pt x="609599" y="78922"/>
                  <a:pt x="599374" y="85959"/>
                  <a:pt x="587828" y="89808"/>
                </a:cubicBezTo>
                <a:cubicBezTo>
                  <a:pt x="566538" y="96905"/>
                  <a:pt x="522514" y="106136"/>
                  <a:pt x="522514" y="106136"/>
                </a:cubicBezTo>
                <a:cubicBezTo>
                  <a:pt x="514350" y="111579"/>
                  <a:pt x="507330" y="119362"/>
                  <a:pt x="498021" y="122465"/>
                </a:cubicBezTo>
                <a:cubicBezTo>
                  <a:pt x="482317" y="127700"/>
                  <a:pt x="465267" y="127383"/>
                  <a:pt x="449035" y="130629"/>
                </a:cubicBezTo>
                <a:cubicBezTo>
                  <a:pt x="438032" y="132829"/>
                  <a:pt x="427264" y="136072"/>
                  <a:pt x="416378" y="138793"/>
                </a:cubicBezTo>
                <a:cubicBezTo>
                  <a:pt x="405492" y="146957"/>
                  <a:pt x="393961" y="154326"/>
                  <a:pt x="383721" y="163286"/>
                </a:cubicBezTo>
                <a:cubicBezTo>
                  <a:pt x="372135" y="173423"/>
                  <a:pt x="363676" y="187115"/>
                  <a:pt x="351064" y="195943"/>
                </a:cubicBezTo>
                <a:cubicBezTo>
                  <a:pt x="336108" y="206412"/>
                  <a:pt x="317732" y="211043"/>
                  <a:pt x="302078" y="220436"/>
                </a:cubicBezTo>
                <a:cubicBezTo>
                  <a:pt x="264025" y="243268"/>
                  <a:pt x="264903" y="253985"/>
                  <a:pt x="228600" y="285750"/>
                </a:cubicBezTo>
                <a:cubicBezTo>
                  <a:pt x="174663" y="332945"/>
                  <a:pt x="221600" y="251155"/>
                  <a:pt x="146957" y="375558"/>
                </a:cubicBezTo>
                <a:cubicBezTo>
                  <a:pt x="138793" y="389165"/>
                  <a:pt x="129561" y="402186"/>
                  <a:pt x="122464" y="416379"/>
                </a:cubicBezTo>
                <a:cubicBezTo>
                  <a:pt x="92915" y="475478"/>
                  <a:pt x="143395" y="397861"/>
                  <a:pt x="106135" y="481693"/>
                </a:cubicBezTo>
                <a:cubicBezTo>
                  <a:pt x="100608" y="494127"/>
                  <a:pt x="89806" y="503464"/>
                  <a:pt x="81642" y="514350"/>
                </a:cubicBezTo>
                <a:cubicBezTo>
                  <a:pt x="78921" y="530679"/>
                  <a:pt x="75666" y="546927"/>
                  <a:pt x="73478" y="563336"/>
                </a:cubicBezTo>
                <a:cubicBezTo>
                  <a:pt x="70221" y="587764"/>
                  <a:pt x="69597" y="612546"/>
                  <a:pt x="65314" y="636815"/>
                </a:cubicBezTo>
                <a:cubicBezTo>
                  <a:pt x="61414" y="658915"/>
                  <a:pt x="54428" y="680358"/>
                  <a:pt x="48985" y="702129"/>
                </a:cubicBezTo>
                <a:cubicBezTo>
                  <a:pt x="46264" y="729343"/>
                  <a:pt x="44213" y="756633"/>
                  <a:pt x="40821" y="783772"/>
                </a:cubicBezTo>
                <a:cubicBezTo>
                  <a:pt x="38768" y="800198"/>
                  <a:pt x="34998" y="816371"/>
                  <a:pt x="32657" y="832758"/>
                </a:cubicBezTo>
                <a:cubicBezTo>
                  <a:pt x="29554" y="854478"/>
                  <a:pt x="27595" y="876352"/>
                  <a:pt x="24492" y="898072"/>
                </a:cubicBezTo>
                <a:cubicBezTo>
                  <a:pt x="593" y="1065362"/>
                  <a:pt x="14333" y="942519"/>
                  <a:pt x="0" y="1085850"/>
                </a:cubicBezTo>
                <a:cubicBezTo>
                  <a:pt x="6713" y="1139556"/>
                  <a:pt x="7174" y="1164528"/>
                  <a:pt x="24492" y="1216479"/>
                </a:cubicBezTo>
                <a:cubicBezTo>
                  <a:pt x="27214" y="1224643"/>
                  <a:pt x="29267" y="1233062"/>
                  <a:pt x="32657" y="1240972"/>
                </a:cubicBezTo>
                <a:cubicBezTo>
                  <a:pt x="37451" y="1252158"/>
                  <a:pt x="44191" y="1262443"/>
                  <a:pt x="48985" y="1273629"/>
                </a:cubicBezTo>
                <a:cubicBezTo>
                  <a:pt x="52375" y="1281539"/>
                  <a:pt x="53760" y="1290212"/>
                  <a:pt x="57150" y="1298122"/>
                </a:cubicBezTo>
                <a:cubicBezTo>
                  <a:pt x="61944" y="1309308"/>
                  <a:pt x="68684" y="1319593"/>
                  <a:pt x="73478" y="1330779"/>
                </a:cubicBezTo>
                <a:cubicBezTo>
                  <a:pt x="76868" y="1338689"/>
                  <a:pt x="77372" y="1347800"/>
                  <a:pt x="81642" y="1355272"/>
                </a:cubicBezTo>
                <a:cubicBezTo>
                  <a:pt x="88393" y="1367086"/>
                  <a:pt x="97971" y="1377043"/>
                  <a:pt x="106135" y="1387929"/>
                </a:cubicBezTo>
                <a:cubicBezTo>
                  <a:pt x="108857" y="1398815"/>
                  <a:pt x="110752" y="1409941"/>
                  <a:pt x="114300" y="1420586"/>
                </a:cubicBezTo>
                <a:cubicBezTo>
                  <a:pt x="121301" y="1441589"/>
                  <a:pt x="135573" y="1474142"/>
                  <a:pt x="146957" y="1494065"/>
                </a:cubicBezTo>
                <a:cubicBezTo>
                  <a:pt x="151825" y="1502584"/>
                  <a:pt x="159300" y="1509592"/>
                  <a:pt x="163285" y="1518558"/>
                </a:cubicBezTo>
                <a:cubicBezTo>
                  <a:pt x="170275" y="1534286"/>
                  <a:pt x="170942" y="1552676"/>
                  <a:pt x="179614" y="1567543"/>
                </a:cubicBezTo>
                <a:cubicBezTo>
                  <a:pt x="190324" y="1585903"/>
                  <a:pt x="207866" y="1599389"/>
                  <a:pt x="220435" y="1616529"/>
                </a:cubicBezTo>
                <a:cubicBezTo>
                  <a:pt x="237843" y="1640267"/>
                  <a:pt x="245871" y="1672346"/>
                  <a:pt x="269421" y="1690008"/>
                </a:cubicBezTo>
                <a:cubicBezTo>
                  <a:pt x="280307" y="1698172"/>
                  <a:pt x="291747" y="1705645"/>
                  <a:pt x="302078" y="1714500"/>
                </a:cubicBezTo>
                <a:cubicBezTo>
                  <a:pt x="310845" y="1722014"/>
                  <a:pt x="317334" y="1732065"/>
                  <a:pt x="326571" y="1738993"/>
                </a:cubicBezTo>
                <a:cubicBezTo>
                  <a:pt x="339266" y="1748514"/>
                  <a:pt x="353785" y="1755322"/>
                  <a:pt x="367392" y="1763486"/>
                </a:cubicBezTo>
                <a:cubicBezTo>
                  <a:pt x="445478" y="1867600"/>
                  <a:pt x="320252" y="1708181"/>
                  <a:pt x="440871" y="1828800"/>
                </a:cubicBezTo>
                <a:cubicBezTo>
                  <a:pt x="457200" y="1845129"/>
                  <a:pt x="470643" y="1864977"/>
                  <a:pt x="489857" y="1877786"/>
                </a:cubicBezTo>
                <a:cubicBezTo>
                  <a:pt x="525672" y="1901663"/>
                  <a:pt x="506500" y="1888228"/>
                  <a:pt x="547007" y="1918608"/>
                </a:cubicBezTo>
                <a:cubicBezTo>
                  <a:pt x="552450" y="1929494"/>
                  <a:pt x="555544" y="1941915"/>
                  <a:pt x="563335" y="1951265"/>
                </a:cubicBezTo>
                <a:cubicBezTo>
                  <a:pt x="569617" y="1958803"/>
                  <a:pt x="580890" y="1960655"/>
                  <a:pt x="587828" y="1967593"/>
                </a:cubicBezTo>
                <a:cubicBezTo>
                  <a:pt x="594766" y="1974531"/>
                  <a:pt x="597875" y="1984548"/>
                  <a:pt x="604157" y="1992086"/>
                </a:cubicBezTo>
                <a:cubicBezTo>
                  <a:pt x="611549" y="2000956"/>
                  <a:pt x="621561" y="2007465"/>
                  <a:pt x="628650" y="2016579"/>
                </a:cubicBezTo>
                <a:cubicBezTo>
                  <a:pt x="651634" y="2046130"/>
                  <a:pt x="661473" y="2071191"/>
                  <a:pt x="685800" y="2098222"/>
                </a:cubicBezTo>
                <a:cubicBezTo>
                  <a:pt x="701248" y="2115386"/>
                  <a:pt x="720002" y="2129468"/>
                  <a:pt x="734785" y="2147208"/>
                </a:cubicBezTo>
                <a:cubicBezTo>
                  <a:pt x="747348" y="2162284"/>
                  <a:pt x="754314" y="2181606"/>
                  <a:pt x="767442" y="2196193"/>
                </a:cubicBezTo>
                <a:cubicBezTo>
                  <a:pt x="779099" y="2209145"/>
                  <a:pt x="795942" y="2216528"/>
                  <a:pt x="808264" y="2228850"/>
                </a:cubicBezTo>
                <a:cubicBezTo>
                  <a:pt x="858033" y="2278619"/>
                  <a:pt x="826487" y="2254475"/>
                  <a:pt x="857250" y="2302329"/>
                </a:cubicBezTo>
                <a:cubicBezTo>
                  <a:pt x="896492" y="2363371"/>
                  <a:pt x="908284" y="2376327"/>
                  <a:pt x="947057" y="2424793"/>
                </a:cubicBezTo>
                <a:cubicBezTo>
                  <a:pt x="989791" y="2531632"/>
                  <a:pt x="935597" y="2411687"/>
                  <a:pt x="987878" y="2490108"/>
                </a:cubicBezTo>
                <a:cubicBezTo>
                  <a:pt x="992652" y="2497268"/>
                  <a:pt x="991772" y="2507128"/>
                  <a:pt x="996042" y="2514600"/>
                </a:cubicBezTo>
                <a:cubicBezTo>
                  <a:pt x="1041800" y="2594676"/>
                  <a:pt x="1001961" y="2501385"/>
                  <a:pt x="1036864" y="2579915"/>
                </a:cubicBezTo>
                <a:cubicBezTo>
                  <a:pt x="1042816" y="2593307"/>
                  <a:pt x="1047240" y="2607344"/>
                  <a:pt x="1053192" y="2620736"/>
                </a:cubicBezTo>
                <a:cubicBezTo>
                  <a:pt x="1078861" y="2678491"/>
                  <a:pt x="1061646" y="2627655"/>
                  <a:pt x="1085850" y="2694215"/>
                </a:cubicBezTo>
                <a:cubicBezTo>
                  <a:pt x="1109168" y="2758339"/>
                  <a:pt x="1090415" y="2725555"/>
                  <a:pt x="1118507" y="2767693"/>
                </a:cubicBezTo>
                <a:cubicBezTo>
                  <a:pt x="1121228" y="2778579"/>
                  <a:pt x="1123719" y="2789525"/>
                  <a:pt x="1126671" y="2800350"/>
                </a:cubicBezTo>
                <a:cubicBezTo>
                  <a:pt x="1131884" y="2819464"/>
                  <a:pt x="1141029" y="2837786"/>
                  <a:pt x="1143000" y="2857500"/>
                </a:cubicBezTo>
                <a:cubicBezTo>
                  <a:pt x="1167395" y="3101451"/>
                  <a:pt x="1129174" y="2979307"/>
                  <a:pt x="1159328" y="3069772"/>
                </a:cubicBezTo>
                <a:cubicBezTo>
                  <a:pt x="1163163" y="3134969"/>
                  <a:pt x="1161766" y="3195042"/>
                  <a:pt x="1175657" y="3257550"/>
                </a:cubicBezTo>
                <a:cubicBezTo>
                  <a:pt x="1177524" y="3265951"/>
                  <a:pt x="1181100" y="3273879"/>
                  <a:pt x="1183821" y="3282043"/>
                </a:cubicBezTo>
                <a:cubicBezTo>
                  <a:pt x="1194493" y="3420785"/>
                  <a:pt x="1196704" y="3392144"/>
                  <a:pt x="1183821" y="3559629"/>
                </a:cubicBezTo>
                <a:cubicBezTo>
                  <a:pt x="1183691" y="3561320"/>
                  <a:pt x="1174016" y="3616788"/>
                  <a:pt x="1167492" y="3624943"/>
                </a:cubicBezTo>
                <a:cubicBezTo>
                  <a:pt x="1161363" y="3632605"/>
                  <a:pt x="1151164" y="3635829"/>
                  <a:pt x="1143000" y="3641272"/>
                </a:cubicBezTo>
                <a:cubicBezTo>
                  <a:pt x="1140278" y="3657601"/>
                  <a:pt x="1141202" y="3674977"/>
                  <a:pt x="1134835" y="3690258"/>
                </a:cubicBezTo>
                <a:cubicBezTo>
                  <a:pt x="1127287" y="3708373"/>
                  <a:pt x="1102178" y="3739243"/>
                  <a:pt x="1102178" y="3739243"/>
                </a:cubicBezTo>
                <a:cubicBezTo>
                  <a:pt x="1096735" y="3755572"/>
                  <a:pt x="1095398" y="3773908"/>
                  <a:pt x="1085850" y="3788229"/>
                </a:cubicBezTo>
                <a:cubicBezTo>
                  <a:pt x="1060719" y="3825925"/>
                  <a:pt x="1074569" y="3804308"/>
                  <a:pt x="1045028" y="3853543"/>
                </a:cubicBezTo>
                <a:cubicBezTo>
                  <a:pt x="1032689" y="3902901"/>
                  <a:pt x="1040414" y="3875550"/>
                  <a:pt x="1020535" y="3935186"/>
                </a:cubicBezTo>
                <a:lnTo>
                  <a:pt x="1012371" y="3959679"/>
                </a:lnTo>
                <a:lnTo>
                  <a:pt x="1004207" y="3984172"/>
                </a:lnTo>
                <a:cubicBezTo>
                  <a:pt x="1001485" y="4005943"/>
                  <a:pt x="1000639" y="4028032"/>
                  <a:pt x="996042" y="4049486"/>
                </a:cubicBezTo>
                <a:cubicBezTo>
                  <a:pt x="992436" y="4066316"/>
                  <a:pt x="979714" y="4098472"/>
                  <a:pt x="979714" y="4098472"/>
                </a:cubicBezTo>
                <a:cubicBezTo>
                  <a:pt x="982435" y="4174672"/>
                  <a:pt x="972502" y="4252390"/>
                  <a:pt x="987878" y="4327072"/>
                </a:cubicBezTo>
                <a:cubicBezTo>
                  <a:pt x="992535" y="4349690"/>
                  <a:pt x="1022687" y="4357830"/>
                  <a:pt x="1036864" y="4376058"/>
                </a:cubicBezTo>
                <a:cubicBezTo>
                  <a:pt x="1042147" y="4382851"/>
                  <a:pt x="1039652" y="4393830"/>
                  <a:pt x="1045028" y="4400550"/>
                </a:cubicBezTo>
                <a:cubicBezTo>
                  <a:pt x="1051158" y="4408212"/>
                  <a:pt x="1061671" y="4410992"/>
                  <a:pt x="1069521" y="4416879"/>
                </a:cubicBezTo>
                <a:cubicBezTo>
                  <a:pt x="1200989" y="4515480"/>
                  <a:pt x="1093143" y="4441848"/>
                  <a:pt x="1183821" y="4498522"/>
                </a:cubicBezTo>
                <a:cubicBezTo>
                  <a:pt x="1192142" y="4503722"/>
                  <a:pt x="1199795" y="4509982"/>
                  <a:pt x="1208314" y="4514850"/>
                </a:cubicBezTo>
                <a:cubicBezTo>
                  <a:pt x="1218881" y="4520888"/>
                  <a:pt x="1230650" y="4524728"/>
                  <a:pt x="1240971" y="4531179"/>
                </a:cubicBezTo>
                <a:cubicBezTo>
                  <a:pt x="1252510" y="4538391"/>
                  <a:pt x="1261814" y="4548921"/>
                  <a:pt x="1273628" y="4555672"/>
                </a:cubicBezTo>
                <a:cubicBezTo>
                  <a:pt x="1281100" y="4559942"/>
                  <a:pt x="1290211" y="4560446"/>
                  <a:pt x="1298121" y="4563836"/>
                </a:cubicBezTo>
                <a:cubicBezTo>
                  <a:pt x="1309308" y="4568630"/>
                  <a:pt x="1320211" y="4574127"/>
                  <a:pt x="1330778" y="4580165"/>
                </a:cubicBezTo>
                <a:cubicBezTo>
                  <a:pt x="1339297" y="4585033"/>
                  <a:pt x="1346495" y="4592105"/>
                  <a:pt x="1355271" y="4596493"/>
                </a:cubicBezTo>
                <a:cubicBezTo>
                  <a:pt x="1378074" y="4607894"/>
                  <a:pt x="1415844" y="4609812"/>
                  <a:pt x="1436914" y="4612822"/>
                </a:cubicBezTo>
                <a:cubicBezTo>
                  <a:pt x="1453243" y="4620986"/>
                  <a:pt x="1468950" y="4630535"/>
                  <a:pt x="1485900" y="4637315"/>
                </a:cubicBezTo>
                <a:cubicBezTo>
                  <a:pt x="1503298" y="4644274"/>
                  <a:pt x="1553692" y="4651335"/>
                  <a:pt x="1567542" y="4653643"/>
                </a:cubicBezTo>
                <a:cubicBezTo>
                  <a:pt x="1627490" y="4683617"/>
                  <a:pt x="1574304" y="4661553"/>
                  <a:pt x="1665514" y="4678136"/>
                </a:cubicBezTo>
                <a:cubicBezTo>
                  <a:pt x="1673981" y="4679675"/>
                  <a:pt x="1681501" y="4684991"/>
                  <a:pt x="1690007" y="4686300"/>
                </a:cubicBezTo>
                <a:cubicBezTo>
                  <a:pt x="1717039" y="4690459"/>
                  <a:pt x="1744436" y="4691743"/>
                  <a:pt x="1771650" y="4694465"/>
                </a:cubicBezTo>
                <a:lnTo>
                  <a:pt x="2914650" y="4678136"/>
                </a:lnTo>
                <a:cubicBezTo>
                  <a:pt x="2919103" y="4678016"/>
                  <a:pt x="2985216" y="4661889"/>
                  <a:pt x="3004457" y="4653643"/>
                </a:cubicBezTo>
                <a:cubicBezTo>
                  <a:pt x="3015643" y="4648849"/>
                  <a:pt x="3025718" y="4641588"/>
                  <a:pt x="3037114" y="4637315"/>
                </a:cubicBezTo>
                <a:cubicBezTo>
                  <a:pt x="3066890" y="4626149"/>
                  <a:pt x="3117454" y="4623852"/>
                  <a:pt x="3143250" y="4620986"/>
                </a:cubicBezTo>
                <a:cubicBezTo>
                  <a:pt x="3169474" y="4605252"/>
                  <a:pt x="3194425" y="4587334"/>
                  <a:pt x="3224892" y="4580165"/>
                </a:cubicBezTo>
                <a:cubicBezTo>
                  <a:pt x="3257120" y="4572582"/>
                  <a:pt x="3290207" y="4569279"/>
                  <a:pt x="3322864" y="4563836"/>
                </a:cubicBezTo>
                <a:cubicBezTo>
                  <a:pt x="3367096" y="4534349"/>
                  <a:pt x="3335398" y="4551514"/>
                  <a:pt x="3412671" y="4531179"/>
                </a:cubicBezTo>
                <a:cubicBezTo>
                  <a:pt x="3442678" y="4523282"/>
                  <a:pt x="3473041" y="4516498"/>
                  <a:pt x="3502478" y="4506686"/>
                </a:cubicBezTo>
                <a:cubicBezTo>
                  <a:pt x="3510642" y="4503965"/>
                  <a:pt x="3518696" y="4500886"/>
                  <a:pt x="3526971" y="4498522"/>
                </a:cubicBezTo>
                <a:cubicBezTo>
                  <a:pt x="3537760" y="4495440"/>
                  <a:pt x="3548839" y="4493441"/>
                  <a:pt x="3559628" y="4490358"/>
                </a:cubicBezTo>
                <a:cubicBezTo>
                  <a:pt x="3628442" y="4470696"/>
                  <a:pt x="3522776" y="4498566"/>
                  <a:pt x="3624942" y="4457700"/>
                </a:cubicBezTo>
                <a:cubicBezTo>
                  <a:pt x="3637826" y="4452546"/>
                  <a:pt x="3652157" y="4452257"/>
                  <a:pt x="3665764" y="4449536"/>
                </a:cubicBezTo>
                <a:cubicBezTo>
                  <a:pt x="3682093" y="4438650"/>
                  <a:pt x="3697197" y="4425655"/>
                  <a:pt x="3714750" y="4416879"/>
                </a:cubicBezTo>
                <a:cubicBezTo>
                  <a:pt x="3730145" y="4409182"/>
                  <a:pt x="3747560" y="4406432"/>
                  <a:pt x="3763735" y="4400550"/>
                </a:cubicBezTo>
                <a:cubicBezTo>
                  <a:pt x="3777508" y="4395542"/>
                  <a:pt x="3791449" y="4390776"/>
                  <a:pt x="3804557" y="4384222"/>
                </a:cubicBezTo>
                <a:cubicBezTo>
                  <a:pt x="3813333" y="4379834"/>
                  <a:pt x="3820274" y="4372281"/>
                  <a:pt x="3829050" y="4367893"/>
                </a:cubicBezTo>
                <a:cubicBezTo>
                  <a:pt x="3864738" y="4350049"/>
                  <a:pt x="3880766" y="4350472"/>
                  <a:pt x="3918857" y="4335236"/>
                </a:cubicBezTo>
                <a:cubicBezTo>
                  <a:pt x="4038988" y="4287184"/>
                  <a:pt x="3838032" y="4356736"/>
                  <a:pt x="4000500" y="4302579"/>
                </a:cubicBezTo>
                <a:cubicBezTo>
                  <a:pt x="4011386" y="4294415"/>
                  <a:pt x="4021489" y="4285087"/>
                  <a:pt x="4033157" y="4278086"/>
                </a:cubicBezTo>
                <a:cubicBezTo>
                  <a:pt x="4064050" y="4259550"/>
                  <a:pt x="4090094" y="4255570"/>
                  <a:pt x="4114800" y="4229100"/>
                </a:cubicBezTo>
                <a:cubicBezTo>
                  <a:pt x="4215443" y="4121268"/>
                  <a:pt x="4248654" y="4057748"/>
                  <a:pt x="4310742" y="3902529"/>
                </a:cubicBezTo>
                <a:cubicBezTo>
                  <a:pt x="4332514" y="3848100"/>
                  <a:pt x="4357938" y="3794994"/>
                  <a:pt x="4376057" y="3739243"/>
                </a:cubicBezTo>
                <a:cubicBezTo>
                  <a:pt x="4393398" y="3685887"/>
                  <a:pt x="4403271" y="3630386"/>
                  <a:pt x="4416878" y="3575958"/>
                </a:cubicBezTo>
                <a:cubicBezTo>
                  <a:pt x="4419599" y="3540579"/>
                  <a:pt x="4418962" y="3504780"/>
                  <a:pt x="4425042" y="3469822"/>
                </a:cubicBezTo>
                <a:cubicBezTo>
                  <a:pt x="4429910" y="3441830"/>
                  <a:pt x="4449535" y="3416592"/>
                  <a:pt x="4449535" y="3388179"/>
                </a:cubicBezTo>
                <a:cubicBezTo>
                  <a:pt x="4449535" y="3279016"/>
                  <a:pt x="4433678" y="3170429"/>
                  <a:pt x="4425042" y="3061608"/>
                </a:cubicBezTo>
                <a:cubicBezTo>
                  <a:pt x="4420071" y="2998976"/>
                  <a:pt x="4414966" y="2936346"/>
                  <a:pt x="4408714" y="2873829"/>
                </a:cubicBezTo>
                <a:cubicBezTo>
                  <a:pt x="4406799" y="2854681"/>
                  <a:pt x="4405980" y="2835140"/>
                  <a:pt x="4400550" y="2816679"/>
                </a:cubicBezTo>
                <a:cubicBezTo>
                  <a:pt x="4392279" y="2788559"/>
                  <a:pt x="4377750" y="2762639"/>
                  <a:pt x="4367892" y="2735036"/>
                </a:cubicBezTo>
                <a:cubicBezTo>
                  <a:pt x="4364118" y="2724469"/>
                  <a:pt x="4364148" y="2712692"/>
                  <a:pt x="4359728" y="2702379"/>
                </a:cubicBezTo>
                <a:cubicBezTo>
                  <a:pt x="4355863" y="2693360"/>
                  <a:pt x="4347788" y="2686662"/>
                  <a:pt x="4343400" y="2677886"/>
                </a:cubicBezTo>
                <a:cubicBezTo>
                  <a:pt x="4304742" y="2600571"/>
                  <a:pt x="4381807" y="2723386"/>
                  <a:pt x="4310742" y="2620736"/>
                </a:cubicBezTo>
                <a:cubicBezTo>
                  <a:pt x="4280259" y="2576705"/>
                  <a:pt x="4245355" y="2510476"/>
                  <a:pt x="4196442" y="2481943"/>
                </a:cubicBezTo>
                <a:cubicBezTo>
                  <a:pt x="4136827" y="2447168"/>
                  <a:pt x="4043599" y="2396172"/>
                  <a:pt x="3992335" y="2351315"/>
                </a:cubicBezTo>
                <a:cubicBezTo>
                  <a:pt x="3953558" y="2317385"/>
                  <a:pt x="3905933" y="2272820"/>
                  <a:pt x="3861707" y="2245179"/>
                </a:cubicBezTo>
                <a:cubicBezTo>
                  <a:pt x="3815591" y="2216356"/>
                  <a:pt x="3795023" y="2212066"/>
                  <a:pt x="3747407" y="2196193"/>
                </a:cubicBezTo>
                <a:cubicBezTo>
                  <a:pt x="3720193" y="2171700"/>
                  <a:pt x="3695289" y="2144366"/>
                  <a:pt x="3665764" y="2122715"/>
                </a:cubicBezTo>
                <a:cubicBezTo>
                  <a:pt x="3653946" y="2114048"/>
                  <a:pt x="3636868" y="2114904"/>
                  <a:pt x="3624942" y="2106386"/>
                </a:cubicBezTo>
                <a:cubicBezTo>
                  <a:pt x="3616958" y="2100683"/>
                  <a:pt x="3616064" y="2088279"/>
                  <a:pt x="3608614" y="2081893"/>
                </a:cubicBezTo>
                <a:cubicBezTo>
                  <a:pt x="3589018" y="2065097"/>
                  <a:pt x="3491262" y="2019725"/>
                  <a:pt x="3486150" y="2016579"/>
                </a:cubicBezTo>
                <a:cubicBezTo>
                  <a:pt x="3476317" y="2010528"/>
                  <a:pt x="3471264" y="1998491"/>
                  <a:pt x="3461657" y="1992086"/>
                </a:cubicBezTo>
                <a:cubicBezTo>
                  <a:pt x="3446467" y="1981959"/>
                  <a:pt x="3428325" y="1976986"/>
                  <a:pt x="3412671" y="1967593"/>
                </a:cubicBezTo>
                <a:cubicBezTo>
                  <a:pt x="3401003" y="1960592"/>
                  <a:pt x="3390900" y="1951264"/>
                  <a:pt x="3380014" y="1943100"/>
                </a:cubicBezTo>
                <a:cubicBezTo>
                  <a:pt x="3374571" y="1924050"/>
                  <a:pt x="3369378" y="1904927"/>
                  <a:pt x="3363685" y="1885950"/>
                </a:cubicBezTo>
                <a:cubicBezTo>
                  <a:pt x="3361212" y="1877707"/>
                  <a:pt x="3358911" y="1869368"/>
                  <a:pt x="3355521" y="1861458"/>
                </a:cubicBezTo>
                <a:cubicBezTo>
                  <a:pt x="3350727" y="1850271"/>
                  <a:pt x="3344635" y="1839686"/>
                  <a:pt x="3339192" y="1828800"/>
                </a:cubicBezTo>
                <a:cubicBezTo>
                  <a:pt x="3336471" y="1804307"/>
                  <a:pt x="3335079" y="1779630"/>
                  <a:pt x="3331028" y="1755322"/>
                </a:cubicBezTo>
                <a:cubicBezTo>
                  <a:pt x="3326903" y="1730573"/>
                  <a:pt x="3317689" y="1706755"/>
                  <a:pt x="3314700" y="1681843"/>
                </a:cubicBezTo>
                <a:cubicBezTo>
                  <a:pt x="3309502" y="1638526"/>
                  <a:pt x="3309257" y="1594758"/>
                  <a:pt x="3306535" y="1551215"/>
                </a:cubicBezTo>
                <a:cubicBezTo>
                  <a:pt x="3309257" y="1426029"/>
                  <a:pt x="3309695" y="1300773"/>
                  <a:pt x="3314700" y="1175658"/>
                </a:cubicBezTo>
                <a:cubicBezTo>
                  <a:pt x="3315148" y="1164446"/>
                  <a:pt x="3318307" y="1153254"/>
                  <a:pt x="3322864" y="1143000"/>
                </a:cubicBezTo>
                <a:cubicBezTo>
                  <a:pt x="3340164" y="1104074"/>
                  <a:pt x="3356385" y="1064143"/>
                  <a:pt x="3380014" y="1028700"/>
                </a:cubicBezTo>
                <a:cubicBezTo>
                  <a:pt x="3523040" y="814164"/>
                  <a:pt x="3293338" y="1154944"/>
                  <a:pt x="3453492" y="930729"/>
                </a:cubicBezTo>
                <a:cubicBezTo>
                  <a:pt x="3468415" y="909837"/>
                  <a:pt x="3478910" y="885954"/>
                  <a:pt x="3494314" y="865415"/>
                </a:cubicBezTo>
                <a:cubicBezTo>
                  <a:pt x="3503551" y="853099"/>
                  <a:pt x="3517354" y="844779"/>
                  <a:pt x="3526971" y="832758"/>
                </a:cubicBezTo>
                <a:cubicBezTo>
                  <a:pt x="3539230" y="817434"/>
                  <a:pt x="3553422" y="802389"/>
                  <a:pt x="3559628" y="783772"/>
                </a:cubicBezTo>
                <a:cubicBezTo>
                  <a:pt x="3567792" y="759279"/>
                  <a:pt x="3568630" y="730947"/>
                  <a:pt x="3584121" y="710293"/>
                </a:cubicBezTo>
                <a:lnTo>
                  <a:pt x="3608614" y="677636"/>
                </a:lnTo>
                <a:cubicBezTo>
                  <a:pt x="3627142" y="584990"/>
                  <a:pt x="3618210" y="622917"/>
                  <a:pt x="3633107" y="563336"/>
                </a:cubicBezTo>
                <a:cubicBezTo>
                  <a:pt x="3647461" y="405442"/>
                  <a:pt x="3654130" y="370605"/>
                  <a:pt x="3633107" y="155122"/>
                </a:cubicBezTo>
                <a:cubicBezTo>
                  <a:pt x="3632154" y="145356"/>
                  <a:pt x="3617581" y="142778"/>
                  <a:pt x="3608614" y="138793"/>
                </a:cubicBezTo>
                <a:cubicBezTo>
                  <a:pt x="3592886" y="131803"/>
                  <a:pt x="3575609" y="128858"/>
                  <a:pt x="3559628" y="122465"/>
                </a:cubicBezTo>
                <a:cubicBezTo>
                  <a:pt x="3546021" y="117022"/>
                  <a:pt x="3532529" y="111282"/>
                  <a:pt x="3518807" y="106136"/>
                </a:cubicBezTo>
                <a:cubicBezTo>
                  <a:pt x="3493050" y="96477"/>
                  <a:pt x="3462227" y="89355"/>
                  <a:pt x="3437164" y="81643"/>
                </a:cubicBezTo>
                <a:cubicBezTo>
                  <a:pt x="3420713" y="76581"/>
                  <a:pt x="3404783" y="69844"/>
                  <a:pt x="3388178" y="65315"/>
                </a:cubicBezTo>
                <a:cubicBezTo>
                  <a:pt x="3354910" y="56242"/>
                  <a:pt x="3315165" y="53503"/>
                  <a:pt x="3282042" y="48986"/>
                </a:cubicBezTo>
                <a:lnTo>
                  <a:pt x="3167742" y="32658"/>
                </a:lnTo>
                <a:cubicBezTo>
                  <a:pt x="3154035" y="30494"/>
                  <a:pt x="3140753" y="25600"/>
                  <a:pt x="3126921" y="24493"/>
                </a:cubicBezTo>
                <a:cubicBezTo>
                  <a:pt x="3072598" y="20147"/>
                  <a:pt x="3018125" y="17167"/>
                  <a:pt x="2963635" y="16329"/>
                </a:cubicBezTo>
                <a:lnTo>
                  <a:pt x="2041071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orma libre 42"/>
          <p:cNvSpPr/>
          <p:nvPr/>
        </p:nvSpPr>
        <p:spPr>
          <a:xfrm>
            <a:off x="4634928" y="636814"/>
            <a:ext cx="3121778" cy="4139293"/>
          </a:xfrm>
          <a:custGeom>
            <a:avLst/>
            <a:gdLst>
              <a:gd name="connsiteX0" fmla="*/ 2778243 w 3121778"/>
              <a:gd name="connsiteY0" fmla="*/ 16329 h 4139293"/>
              <a:gd name="connsiteX1" fmla="*/ 2214908 w 3121778"/>
              <a:gd name="connsiteY1" fmla="*/ 8165 h 4139293"/>
              <a:gd name="connsiteX2" fmla="*/ 1896501 w 3121778"/>
              <a:gd name="connsiteY2" fmla="*/ 0 h 4139293"/>
              <a:gd name="connsiteX3" fmla="*/ 369779 w 3121778"/>
              <a:gd name="connsiteY3" fmla="*/ 8165 h 4139293"/>
              <a:gd name="connsiteX4" fmla="*/ 320793 w 3121778"/>
              <a:gd name="connsiteY4" fmla="*/ 16329 h 4139293"/>
              <a:gd name="connsiteX5" fmla="*/ 247315 w 3121778"/>
              <a:gd name="connsiteY5" fmla="*/ 24493 h 4139293"/>
              <a:gd name="connsiteX6" fmla="*/ 182001 w 3121778"/>
              <a:gd name="connsiteY6" fmla="*/ 40822 h 4139293"/>
              <a:gd name="connsiteX7" fmla="*/ 141179 w 3121778"/>
              <a:gd name="connsiteY7" fmla="*/ 48986 h 4139293"/>
              <a:gd name="connsiteX8" fmla="*/ 108522 w 3121778"/>
              <a:gd name="connsiteY8" fmla="*/ 65315 h 4139293"/>
              <a:gd name="connsiteX9" fmla="*/ 59536 w 3121778"/>
              <a:gd name="connsiteY9" fmla="*/ 163286 h 4139293"/>
              <a:gd name="connsiteX10" fmla="*/ 43208 w 3121778"/>
              <a:gd name="connsiteY10" fmla="*/ 212272 h 4139293"/>
              <a:gd name="connsiteX11" fmla="*/ 35043 w 3121778"/>
              <a:gd name="connsiteY11" fmla="*/ 236765 h 4139293"/>
              <a:gd name="connsiteX12" fmla="*/ 18715 w 3121778"/>
              <a:gd name="connsiteY12" fmla="*/ 808265 h 4139293"/>
              <a:gd name="connsiteX13" fmla="*/ 43208 w 3121778"/>
              <a:gd name="connsiteY13" fmla="*/ 1567543 h 4139293"/>
              <a:gd name="connsiteX14" fmla="*/ 51372 w 3121778"/>
              <a:gd name="connsiteY14" fmla="*/ 1649186 h 4139293"/>
              <a:gd name="connsiteX15" fmla="*/ 59536 w 3121778"/>
              <a:gd name="connsiteY15" fmla="*/ 1706336 h 4139293"/>
              <a:gd name="connsiteX16" fmla="*/ 84029 w 3121778"/>
              <a:gd name="connsiteY16" fmla="*/ 1943100 h 4139293"/>
              <a:gd name="connsiteX17" fmla="*/ 92193 w 3121778"/>
              <a:gd name="connsiteY17" fmla="*/ 1967593 h 4139293"/>
              <a:gd name="connsiteX18" fmla="*/ 116686 w 3121778"/>
              <a:gd name="connsiteY18" fmla="*/ 2098222 h 4139293"/>
              <a:gd name="connsiteX19" fmla="*/ 133015 w 3121778"/>
              <a:gd name="connsiteY19" fmla="*/ 2228850 h 4139293"/>
              <a:gd name="connsiteX20" fmla="*/ 141179 w 3121778"/>
              <a:gd name="connsiteY20" fmla="*/ 2530929 h 4139293"/>
              <a:gd name="connsiteX21" fmla="*/ 149343 w 3121778"/>
              <a:gd name="connsiteY21" fmla="*/ 2718707 h 4139293"/>
              <a:gd name="connsiteX22" fmla="*/ 165672 w 3121778"/>
              <a:gd name="connsiteY22" fmla="*/ 2816679 h 4139293"/>
              <a:gd name="connsiteX23" fmla="*/ 173836 w 3121778"/>
              <a:gd name="connsiteY23" fmla="*/ 2906486 h 4139293"/>
              <a:gd name="connsiteX24" fmla="*/ 190165 w 3121778"/>
              <a:gd name="connsiteY24" fmla="*/ 2971800 h 4139293"/>
              <a:gd name="connsiteX25" fmla="*/ 198329 w 3121778"/>
              <a:gd name="connsiteY25" fmla="*/ 3110593 h 4139293"/>
              <a:gd name="connsiteX26" fmla="*/ 230986 w 3121778"/>
              <a:gd name="connsiteY26" fmla="*/ 3265715 h 4139293"/>
              <a:gd name="connsiteX27" fmla="*/ 239151 w 3121778"/>
              <a:gd name="connsiteY27" fmla="*/ 3314700 h 4139293"/>
              <a:gd name="connsiteX28" fmla="*/ 255479 w 3121778"/>
              <a:gd name="connsiteY28" fmla="*/ 3339193 h 4139293"/>
              <a:gd name="connsiteX29" fmla="*/ 271808 w 3121778"/>
              <a:gd name="connsiteY29" fmla="*/ 3388179 h 4139293"/>
              <a:gd name="connsiteX30" fmla="*/ 296301 w 3121778"/>
              <a:gd name="connsiteY30" fmla="*/ 3469822 h 4139293"/>
              <a:gd name="connsiteX31" fmla="*/ 304465 w 3121778"/>
              <a:gd name="connsiteY31" fmla="*/ 3518807 h 4139293"/>
              <a:gd name="connsiteX32" fmla="*/ 320793 w 3121778"/>
              <a:gd name="connsiteY32" fmla="*/ 3575957 h 4139293"/>
              <a:gd name="connsiteX33" fmla="*/ 328958 w 3121778"/>
              <a:gd name="connsiteY33" fmla="*/ 3633107 h 4139293"/>
              <a:gd name="connsiteX34" fmla="*/ 337122 w 3121778"/>
              <a:gd name="connsiteY34" fmla="*/ 3657600 h 4139293"/>
              <a:gd name="connsiteX35" fmla="*/ 345286 w 3121778"/>
              <a:gd name="connsiteY35" fmla="*/ 3690257 h 4139293"/>
              <a:gd name="connsiteX36" fmla="*/ 361615 w 3121778"/>
              <a:gd name="connsiteY36" fmla="*/ 3714750 h 4139293"/>
              <a:gd name="connsiteX37" fmla="*/ 377943 w 3121778"/>
              <a:gd name="connsiteY37" fmla="*/ 3747407 h 4139293"/>
              <a:gd name="connsiteX38" fmla="*/ 410601 w 3121778"/>
              <a:gd name="connsiteY38" fmla="*/ 3796393 h 4139293"/>
              <a:gd name="connsiteX39" fmla="*/ 418765 w 3121778"/>
              <a:gd name="connsiteY39" fmla="*/ 3820886 h 4139293"/>
              <a:gd name="connsiteX40" fmla="*/ 467751 w 3121778"/>
              <a:gd name="connsiteY40" fmla="*/ 3861707 h 4139293"/>
              <a:gd name="connsiteX41" fmla="*/ 500408 w 3121778"/>
              <a:gd name="connsiteY41" fmla="*/ 3878036 h 4139293"/>
              <a:gd name="connsiteX42" fmla="*/ 557558 w 3121778"/>
              <a:gd name="connsiteY42" fmla="*/ 3918857 h 4139293"/>
              <a:gd name="connsiteX43" fmla="*/ 590215 w 3121778"/>
              <a:gd name="connsiteY43" fmla="*/ 3935186 h 4139293"/>
              <a:gd name="connsiteX44" fmla="*/ 631036 w 3121778"/>
              <a:gd name="connsiteY44" fmla="*/ 3951515 h 4139293"/>
              <a:gd name="connsiteX45" fmla="*/ 671858 w 3121778"/>
              <a:gd name="connsiteY45" fmla="*/ 3984172 h 4139293"/>
              <a:gd name="connsiteX46" fmla="*/ 729008 w 3121778"/>
              <a:gd name="connsiteY46" fmla="*/ 4008665 h 4139293"/>
              <a:gd name="connsiteX47" fmla="*/ 753501 w 3121778"/>
              <a:gd name="connsiteY47" fmla="*/ 4024993 h 4139293"/>
              <a:gd name="connsiteX48" fmla="*/ 786158 w 3121778"/>
              <a:gd name="connsiteY48" fmla="*/ 4033157 h 4139293"/>
              <a:gd name="connsiteX49" fmla="*/ 810651 w 3121778"/>
              <a:gd name="connsiteY49" fmla="*/ 4041322 h 4139293"/>
              <a:gd name="connsiteX50" fmla="*/ 843308 w 3121778"/>
              <a:gd name="connsiteY50" fmla="*/ 4057650 h 4139293"/>
              <a:gd name="connsiteX51" fmla="*/ 916786 w 3121778"/>
              <a:gd name="connsiteY51" fmla="*/ 4073979 h 4139293"/>
              <a:gd name="connsiteX52" fmla="*/ 965772 w 3121778"/>
              <a:gd name="connsiteY52" fmla="*/ 4090307 h 4139293"/>
              <a:gd name="connsiteX53" fmla="*/ 998429 w 3121778"/>
              <a:gd name="connsiteY53" fmla="*/ 4098472 h 4139293"/>
              <a:gd name="connsiteX54" fmla="*/ 1055579 w 3121778"/>
              <a:gd name="connsiteY54" fmla="*/ 4114800 h 4139293"/>
              <a:gd name="connsiteX55" fmla="*/ 1104565 w 3121778"/>
              <a:gd name="connsiteY55" fmla="*/ 4122965 h 4139293"/>
              <a:gd name="connsiteX56" fmla="*/ 1178043 w 3121778"/>
              <a:gd name="connsiteY56" fmla="*/ 4139293 h 4139293"/>
              <a:gd name="connsiteX57" fmla="*/ 1790365 w 3121778"/>
              <a:gd name="connsiteY57" fmla="*/ 4131129 h 4139293"/>
              <a:gd name="connsiteX58" fmla="*/ 1855679 w 3121778"/>
              <a:gd name="connsiteY58" fmla="*/ 4122965 h 4139293"/>
              <a:gd name="connsiteX59" fmla="*/ 2010801 w 3121778"/>
              <a:gd name="connsiteY59" fmla="*/ 4098472 h 4139293"/>
              <a:gd name="connsiteX60" fmla="*/ 2051622 w 3121778"/>
              <a:gd name="connsiteY60" fmla="*/ 4090307 h 4139293"/>
              <a:gd name="connsiteX61" fmla="*/ 2321043 w 3121778"/>
              <a:gd name="connsiteY61" fmla="*/ 4073979 h 4139293"/>
              <a:gd name="connsiteX62" fmla="*/ 2378193 w 3121778"/>
              <a:gd name="connsiteY62" fmla="*/ 4065815 h 4139293"/>
              <a:gd name="connsiteX63" fmla="*/ 2427179 w 3121778"/>
              <a:gd name="connsiteY63" fmla="*/ 4049486 h 4139293"/>
              <a:gd name="connsiteX64" fmla="*/ 2468001 w 3121778"/>
              <a:gd name="connsiteY64" fmla="*/ 4041322 h 4139293"/>
              <a:gd name="connsiteX65" fmla="*/ 2492493 w 3121778"/>
              <a:gd name="connsiteY65" fmla="*/ 4024993 h 4139293"/>
              <a:gd name="connsiteX66" fmla="*/ 2574136 w 3121778"/>
              <a:gd name="connsiteY66" fmla="*/ 4008665 h 4139293"/>
              <a:gd name="connsiteX67" fmla="*/ 2614958 w 3121778"/>
              <a:gd name="connsiteY67" fmla="*/ 4000500 h 4139293"/>
              <a:gd name="connsiteX68" fmla="*/ 2680272 w 3121778"/>
              <a:gd name="connsiteY68" fmla="*/ 3984172 h 4139293"/>
              <a:gd name="connsiteX69" fmla="*/ 2827229 w 3121778"/>
              <a:gd name="connsiteY69" fmla="*/ 3959679 h 4139293"/>
              <a:gd name="connsiteX70" fmla="*/ 2876215 w 3121778"/>
              <a:gd name="connsiteY70" fmla="*/ 3927022 h 4139293"/>
              <a:gd name="connsiteX71" fmla="*/ 2900708 w 3121778"/>
              <a:gd name="connsiteY71" fmla="*/ 3910693 h 4139293"/>
              <a:gd name="connsiteX72" fmla="*/ 2925201 w 3121778"/>
              <a:gd name="connsiteY72" fmla="*/ 3878036 h 4139293"/>
              <a:gd name="connsiteX73" fmla="*/ 2990515 w 3121778"/>
              <a:gd name="connsiteY73" fmla="*/ 3820886 h 4139293"/>
              <a:gd name="connsiteX74" fmla="*/ 3006843 w 3121778"/>
              <a:gd name="connsiteY74" fmla="*/ 3796393 h 4139293"/>
              <a:gd name="connsiteX75" fmla="*/ 3072158 w 3121778"/>
              <a:gd name="connsiteY75" fmla="*/ 3722915 h 4139293"/>
              <a:gd name="connsiteX76" fmla="*/ 3088486 w 3121778"/>
              <a:gd name="connsiteY76" fmla="*/ 3682093 h 4139293"/>
              <a:gd name="connsiteX77" fmla="*/ 3121143 w 3121778"/>
              <a:gd name="connsiteY77" fmla="*/ 2735036 h 4139293"/>
              <a:gd name="connsiteX78" fmla="*/ 3096651 w 3121778"/>
              <a:gd name="connsiteY78" fmla="*/ 2334986 h 4139293"/>
              <a:gd name="connsiteX79" fmla="*/ 3072158 w 3121778"/>
              <a:gd name="connsiteY79" fmla="*/ 2188029 h 4139293"/>
              <a:gd name="connsiteX80" fmla="*/ 3063993 w 3121778"/>
              <a:gd name="connsiteY80" fmla="*/ 2049236 h 4139293"/>
              <a:gd name="connsiteX81" fmla="*/ 3055829 w 3121778"/>
              <a:gd name="connsiteY81" fmla="*/ 1861457 h 4139293"/>
              <a:gd name="connsiteX82" fmla="*/ 3031336 w 3121778"/>
              <a:gd name="connsiteY82" fmla="*/ 1771650 h 4139293"/>
              <a:gd name="connsiteX83" fmla="*/ 3015008 w 3121778"/>
              <a:gd name="connsiteY83" fmla="*/ 1526722 h 4139293"/>
              <a:gd name="connsiteX84" fmla="*/ 3006843 w 3121778"/>
              <a:gd name="connsiteY84" fmla="*/ 1485900 h 4139293"/>
              <a:gd name="connsiteX85" fmla="*/ 2998679 w 3121778"/>
              <a:gd name="connsiteY85" fmla="*/ 1396093 h 4139293"/>
              <a:gd name="connsiteX86" fmla="*/ 2990515 w 3121778"/>
              <a:gd name="connsiteY86" fmla="*/ 1363436 h 4139293"/>
              <a:gd name="connsiteX87" fmla="*/ 2982351 w 3121778"/>
              <a:gd name="connsiteY87" fmla="*/ 1159329 h 4139293"/>
              <a:gd name="connsiteX88" fmla="*/ 2974186 w 3121778"/>
              <a:gd name="connsiteY88" fmla="*/ 612322 h 4139293"/>
              <a:gd name="connsiteX89" fmla="*/ 2949693 w 3121778"/>
              <a:gd name="connsiteY89" fmla="*/ 432707 h 4139293"/>
              <a:gd name="connsiteX90" fmla="*/ 2933365 w 3121778"/>
              <a:gd name="connsiteY90" fmla="*/ 318407 h 4139293"/>
              <a:gd name="connsiteX91" fmla="*/ 2908872 w 3121778"/>
              <a:gd name="connsiteY91" fmla="*/ 293915 h 4139293"/>
              <a:gd name="connsiteX92" fmla="*/ 2868051 w 3121778"/>
              <a:gd name="connsiteY92" fmla="*/ 228600 h 4139293"/>
              <a:gd name="connsiteX93" fmla="*/ 2859886 w 3121778"/>
              <a:gd name="connsiteY93" fmla="*/ 204107 h 4139293"/>
              <a:gd name="connsiteX94" fmla="*/ 2819065 w 3121778"/>
              <a:gd name="connsiteY94" fmla="*/ 146957 h 4139293"/>
              <a:gd name="connsiteX95" fmla="*/ 2802736 w 3121778"/>
              <a:gd name="connsiteY95" fmla="*/ 89807 h 4139293"/>
              <a:gd name="connsiteX96" fmla="*/ 2778243 w 3121778"/>
              <a:gd name="connsiteY96" fmla="*/ 16329 h 413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121778" h="4139293">
                <a:moveTo>
                  <a:pt x="2778243" y="16329"/>
                </a:moveTo>
                <a:cubicBezTo>
                  <a:pt x="2680272" y="2722"/>
                  <a:pt x="2402674" y="11642"/>
                  <a:pt x="2214908" y="8165"/>
                </a:cubicBezTo>
                <a:cubicBezTo>
                  <a:pt x="2108756" y="6199"/>
                  <a:pt x="2002672" y="0"/>
                  <a:pt x="1896501" y="0"/>
                </a:cubicBezTo>
                <a:lnTo>
                  <a:pt x="369779" y="8165"/>
                </a:lnTo>
                <a:cubicBezTo>
                  <a:pt x="353450" y="10886"/>
                  <a:pt x="337202" y="14141"/>
                  <a:pt x="320793" y="16329"/>
                </a:cubicBezTo>
                <a:cubicBezTo>
                  <a:pt x="296366" y="19586"/>
                  <a:pt x="271711" y="21008"/>
                  <a:pt x="247315" y="24493"/>
                </a:cubicBezTo>
                <a:cubicBezTo>
                  <a:pt x="177080" y="34526"/>
                  <a:pt x="232665" y="28156"/>
                  <a:pt x="182001" y="40822"/>
                </a:cubicBezTo>
                <a:cubicBezTo>
                  <a:pt x="168539" y="44188"/>
                  <a:pt x="154786" y="46265"/>
                  <a:pt x="141179" y="48986"/>
                </a:cubicBezTo>
                <a:cubicBezTo>
                  <a:pt x="130293" y="54429"/>
                  <a:pt x="117128" y="56709"/>
                  <a:pt x="108522" y="65315"/>
                </a:cubicBezTo>
                <a:cubicBezTo>
                  <a:pt x="76869" y="96968"/>
                  <a:pt x="72816" y="123445"/>
                  <a:pt x="59536" y="163286"/>
                </a:cubicBezTo>
                <a:lnTo>
                  <a:pt x="43208" y="212272"/>
                </a:lnTo>
                <a:lnTo>
                  <a:pt x="35043" y="236765"/>
                </a:lnTo>
                <a:cubicBezTo>
                  <a:pt x="9816" y="463811"/>
                  <a:pt x="18715" y="362716"/>
                  <a:pt x="18715" y="808265"/>
                </a:cubicBezTo>
                <a:cubicBezTo>
                  <a:pt x="18715" y="1500825"/>
                  <a:pt x="-36713" y="1287827"/>
                  <a:pt x="43208" y="1567543"/>
                </a:cubicBezTo>
                <a:cubicBezTo>
                  <a:pt x="45929" y="1594757"/>
                  <a:pt x="48176" y="1622023"/>
                  <a:pt x="51372" y="1649186"/>
                </a:cubicBezTo>
                <a:cubicBezTo>
                  <a:pt x="53620" y="1668298"/>
                  <a:pt x="57740" y="1687177"/>
                  <a:pt x="59536" y="1706336"/>
                </a:cubicBezTo>
                <a:cubicBezTo>
                  <a:pt x="70676" y="1825157"/>
                  <a:pt x="60312" y="1860087"/>
                  <a:pt x="84029" y="1943100"/>
                </a:cubicBezTo>
                <a:cubicBezTo>
                  <a:pt x="86393" y="1951375"/>
                  <a:pt x="89472" y="1959429"/>
                  <a:pt x="92193" y="1967593"/>
                </a:cubicBezTo>
                <a:cubicBezTo>
                  <a:pt x="111410" y="2159743"/>
                  <a:pt x="85832" y="1964523"/>
                  <a:pt x="116686" y="2098222"/>
                </a:cubicBezTo>
                <a:cubicBezTo>
                  <a:pt x="121681" y="2119866"/>
                  <a:pt x="131249" y="2212956"/>
                  <a:pt x="133015" y="2228850"/>
                </a:cubicBezTo>
                <a:cubicBezTo>
                  <a:pt x="135736" y="2329543"/>
                  <a:pt x="137823" y="2430255"/>
                  <a:pt x="141179" y="2530929"/>
                </a:cubicBezTo>
                <a:cubicBezTo>
                  <a:pt x="143266" y="2593546"/>
                  <a:pt x="145435" y="2656177"/>
                  <a:pt x="149343" y="2718707"/>
                </a:cubicBezTo>
                <a:cubicBezTo>
                  <a:pt x="153550" y="2786012"/>
                  <a:pt x="151429" y="2773950"/>
                  <a:pt x="165672" y="2816679"/>
                </a:cubicBezTo>
                <a:cubicBezTo>
                  <a:pt x="168393" y="2846615"/>
                  <a:pt x="169148" y="2876795"/>
                  <a:pt x="173836" y="2906486"/>
                </a:cubicBezTo>
                <a:cubicBezTo>
                  <a:pt x="177336" y="2928653"/>
                  <a:pt x="187491" y="2949518"/>
                  <a:pt x="190165" y="2971800"/>
                </a:cubicBezTo>
                <a:cubicBezTo>
                  <a:pt x="195687" y="3017814"/>
                  <a:pt x="192581" y="3064607"/>
                  <a:pt x="198329" y="3110593"/>
                </a:cubicBezTo>
                <a:cubicBezTo>
                  <a:pt x="220902" y="3291177"/>
                  <a:pt x="213837" y="3179970"/>
                  <a:pt x="230986" y="3265715"/>
                </a:cubicBezTo>
                <a:cubicBezTo>
                  <a:pt x="234233" y="3281947"/>
                  <a:pt x="233916" y="3298996"/>
                  <a:pt x="239151" y="3314700"/>
                </a:cubicBezTo>
                <a:cubicBezTo>
                  <a:pt x="242254" y="3324009"/>
                  <a:pt x="251494" y="3330226"/>
                  <a:pt x="255479" y="3339193"/>
                </a:cubicBezTo>
                <a:cubicBezTo>
                  <a:pt x="262469" y="3354922"/>
                  <a:pt x="266365" y="3371850"/>
                  <a:pt x="271808" y="3388179"/>
                </a:cubicBezTo>
                <a:cubicBezTo>
                  <a:pt x="280830" y="3415246"/>
                  <a:pt x="290688" y="3441759"/>
                  <a:pt x="296301" y="3469822"/>
                </a:cubicBezTo>
                <a:cubicBezTo>
                  <a:pt x="299548" y="3486054"/>
                  <a:pt x="300743" y="3502677"/>
                  <a:pt x="304465" y="3518807"/>
                </a:cubicBezTo>
                <a:cubicBezTo>
                  <a:pt x="308920" y="3538112"/>
                  <a:pt x="316642" y="3556585"/>
                  <a:pt x="320793" y="3575957"/>
                </a:cubicBezTo>
                <a:cubicBezTo>
                  <a:pt x="324825" y="3594773"/>
                  <a:pt x="325184" y="3614237"/>
                  <a:pt x="328958" y="3633107"/>
                </a:cubicBezTo>
                <a:cubicBezTo>
                  <a:pt x="330646" y="3641546"/>
                  <a:pt x="334758" y="3649325"/>
                  <a:pt x="337122" y="3657600"/>
                </a:cubicBezTo>
                <a:cubicBezTo>
                  <a:pt x="340204" y="3668389"/>
                  <a:pt x="340866" y="3679944"/>
                  <a:pt x="345286" y="3690257"/>
                </a:cubicBezTo>
                <a:cubicBezTo>
                  <a:pt x="349151" y="3699276"/>
                  <a:pt x="356747" y="3706230"/>
                  <a:pt x="361615" y="3714750"/>
                </a:cubicBezTo>
                <a:cubicBezTo>
                  <a:pt x="367653" y="3725317"/>
                  <a:pt x="371681" y="3736971"/>
                  <a:pt x="377943" y="3747407"/>
                </a:cubicBezTo>
                <a:cubicBezTo>
                  <a:pt x="388040" y="3764235"/>
                  <a:pt x="410601" y="3796393"/>
                  <a:pt x="410601" y="3796393"/>
                </a:cubicBezTo>
                <a:cubicBezTo>
                  <a:pt x="413322" y="3804557"/>
                  <a:pt x="413991" y="3813725"/>
                  <a:pt x="418765" y="3820886"/>
                </a:cubicBezTo>
                <a:cubicBezTo>
                  <a:pt x="429157" y="3836474"/>
                  <a:pt x="451530" y="3852438"/>
                  <a:pt x="467751" y="3861707"/>
                </a:cubicBezTo>
                <a:cubicBezTo>
                  <a:pt x="478318" y="3867745"/>
                  <a:pt x="489841" y="3871998"/>
                  <a:pt x="500408" y="3878036"/>
                </a:cubicBezTo>
                <a:cubicBezTo>
                  <a:pt x="540703" y="3901062"/>
                  <a:pt x="510838" y="3889657"/>
                  <a:pt x="557558" y="3918857"/>
                </a:cubicBezTo>
                <a:cubicBezTo>
                  <a:pt x="567879" y="3925307"/>
                  <a:pt x="579093" y="3930243"/>
                  <a:pt x="590215" y="3935186"/>
                </a:cubicBezTo>
                <a:cubicBezTo>
                  <a:pt x="603607" y="3941138"/>
                  <a:pt x="618469" y="3943975"/>
                  <a:pt x="631036" y="3951515"/>
                </a:cubicBezTo>
                <a:cubicBezTo>
                  <a:pt x="645978" y="3960481"/>
                  <a:pt x="657359" y="3974506"/>
                  <a:pt x="671858" y="3984172"/>
                </a:cubicBezTo>
                <a:cubicBezTo>
                  <a:pt x="722815" y="4018143"/>
                  <a:pt x="685472" y="3986897"/>
                  <a:pt x="729008" y="4008665"/>
                </a:cubicBezTo>
                <a:cubicBezTo>
                  <a:pt x="737784" y="4013053"/>
                  <a:pt x="744482" y="4021128"/>
                  <a:pt x="753501" y="4024993"/>
                </a:cubicBezTo>
                <a:cubicBezTo>
                  <a:pt x="763814" y="4029413"/>
                  <a:pt x="775369" y="4030074"/>
                  <a:pt x="786158" y="4033157"/>
                </a:cubicBezTo>
                <a:cubicBezTo>
                  <a:pt x="794433" y="4035521"/>
                  <a:pt x="802741" y="4037932"/>
                  <a:pt x="810651" y="4041322"/>
                </a:cubicBezTo>
                <a:cubicBezTo>
                  <a:pt x="821837" y="4046116"/>
                  <a:pt x="831912" y="4053377"/>
                  <a:pt x="843308" y="4057650"/>
                </a:cubicBezTo>
                <a:cubicBezTo>
                  <a:pt x="862869" y="4064986"/>
                  <a:pt x="897806" y="4068803"/>
                  <a:pt x="916786" y="4073979"/>
                </a:cubicBezTo>
                <a:cubicBezTo>
                  <a:pt x="933391" y="4078508"/>
                  <a:pt x="949074" y="4086132"/>
                  <a:pt x="965772" y="4090307"/>
                </a:cubicBezTo>
                <a:cubicBezTo>
                  <a:pt x="976658" y="4093029"/>
                  <a:pt x="987640" y="4095389"/>
                  <a:pt x="998429" y="4098472"/>
                </a:cubicBezTo>
                <a:cubicBezTo>
                  <a:pt x="1034738" y="4108846"/>
                  <a:pt x="1013046" y="4106293"/>
                  <a:pt x="1055579" y="4114800"/>
                </a:cubicBezTo>
                <a:cubicBezTo>
                  <a:pt x="1071811" y="4118047"/>
                  <a:pt x="1088278" y="4120004"/>
                  <a:pt x="1104565" y="4122965"/>
                </a:cubicBezTo>
                <a:cubicBezTo>
                  <a:pt x="1142574" y="4129876"/>
                  <a:pt x="1143095" y="4130556"/>
                  <a:pt x="1178043" y="4139293"/>
                </a:cubicBezTo>
                <a:lnTo>
                  <a:pt x="1790365" y="4131129"/>
                </a:lnTo>
                <a:cubicBezTo>
                  <a:pt x="1812299" y="4130600"/>
                  <a:pt x="1833931" y="4125865"/>
                  <a:pt x="1855679" y="4122965"/>
                </a:cubicBezTo>
                <a:cubicBezTo>
                  <a:pt x="1910268" y="4115686"/>
                  <a:pt x="1954641" y="4108383"/>
                  <a:pt x="2010801" y="4098472"/>
                </a:cubicBezTo>
                <a:cubicBezTo>
                  <a:pt x="2024466" y="4096060"/>
                  <a:pt x="2037867" y="4092141"/>
                  <a:pt x="2051622" y="4090307"/>
                </a:cubicBezTo>
                <a:cubicBezTo>
                  <a:pt x="2142184" y="4078232"/>
                  <a:pt x="2228317" y="4078010"/>
                  <a:pt x="2321043" y="4073979"/>
                </a:cubicBezTo>
                <a:cubicBezTo>
                  <a:pt x="2340093" y="4071258"/>
                  <a:pt x="2359442" y="4070142"/>
                  <a:pt x="2378193" y="4065815"/>
                </a:cubicBezTo>
                <a:cubicBezTo>
                  <a:pt x="2394964" y="4061945"/>
                  <a:pt x="2410301" y="4052861"/>
                  <a:pt x="2427179" y="4049486"/>
                </a:cubicBezTo>
                <a:lnTo>
                  <a:pt x="2468001" y="4041322"/>
                </a:lnTo>
                <a:cubicBezTo>
                  <a:pt x="2476165" y="4035879"/>
                  <a:pt x="2483474" y="4028858"/>
                  <a:pt x="2492493" y="4024993"/>
                </a:cubicBezTo>
                <a:cubicBezTo>
                  <a:pt x="2508452" y="4018154"/>
                  <a:pt x="2562410" y="4010797"/>
                  <a:pt x="2574136" y="4008665"/>
                </a:cubicBezTo>
                <a:cubicBezTo>
                  <a:pt x="2587789" y="4006183"/>
                  <a:pt x="2601437" y="4003620"/>
                  <a:pt x="2614958" y="4000500"/>
                </a:cubicBezTo>
                <a:cubicBezTo>
                  <a:pt x="2636825" y="3995454"/>
                  <a:pt x="2658193" y="3988186"/>
                  <a:pt x="2680272" y="3984172"/>
                </a:cubicBezTo>
                <a:cubicBezTo>
                  <a:pt x="2877341" y="3948341"/>
                  <a:pt x="2736342" y="3982400"/>
                  <a:pt x="2827229" y="3959679"/>
                </a:cubicBezTo>
                <a:lnTo>
                  <a:pt x="2876215" y="3927022"/>
                </a:lnTo>
                <a:cubicBezTo>
                  <a:pt x="2884379" y="3921579"/>
                  <a:pt x="2894821" y="3918543"/>
                  <a:pt x="2900708" y="3910693"/>
                </a:cubicBezTo>
                <a:cubicBezTo>
                  <a:pt x="2908872" y="3899807"/>
                  <a:pt x="2915579" y="3887658"/>
                  <a:pt x="2925201" y="3878036"/>
                </a:cubicBezTo>
                <a:cubicBezTo>
                  <a:pt x="2969308" y="3833929"/>
                  <a:pt x="2957497" y="3860508"/>
                  <a:pt x="2990515" y="3820886"/>
                </a:cubicBezTo>
                <a:cubicBezTo>
                  <a:pt x="2996797" y="3813348"/>
                  <a:pt x="3000324" y="3803727"/>
                  <a:pt x="3006843" y="3796393"/>
                </a:cubicBezTo>
                <a:cubicBezTo>
                  <a:pt x="3031563" y="3768583"/>
                  <a:pt x="3056278" y="3754675"/>
                  <a:pt x="3072158" y="3722915"/>
                </a:cubicBezTo>
                <a:cubicBezTo>
                  <a:pt x="3078712" y="3709807"/>
                  <a:pt x="3083043" y="3695700"/>
                  <a:pt x="3088486" y="3682093"/>
                </a:cubicBezTo>
                <a:cubicBezTo>
                  <a:pt x="3125128" y="3279039"/>
                  <a:pt x="3115679" y="3429020"/>
                  <a:pt x="3121143" y="2735036"/>
                </a:cubicBezTo>
                <a:cubicBezTo>
                  <a:pt x="3123879" y="2387585"/>
                  <a:pt x="3118150" y="2571457"/>
                  <a:pt x="3096651" y="2334986"/>
                </a:cubicBezTo>
                <a:cubicBezTo>
                  <a:pt x="3086692" y="2225448"/>
                  <a:pt x="3096744" y="2274082"/>
                  <a:pt x="3072158" y="2188029"/>
                </a:cubicBezTo>
                <a:cubicBezTo>
                  <a:pt x="3069436" y="2141765"/>
                  <a:pt x="3066307" y="2095522"/>
                  <a:pt x="3063993" y="2049236"/>
                </a:cubicBezTo>
                <a:cubicBezTo>
                  <a:pt x="3060864" y="1986662"/>
                  <a:pt x="3061864" y="1923818"/>
                  <a:pt x="3055829" y="1861457"/>
                </a:cubicBezTo>
                <a:cubicBezTo>
                  <a:pt x="3053317" y="1835500"/>
                  <a:pt x="3040499" y="1799138"/>
                  <a:pt x="3031336" y="1771650"/>
                </a:cubicBezTo>
                <a:cubicBezTo>
                  <a:pt x="3028105" y="1713492"/>
                  <a:pt x="3022737" y="1592417"/>
                  <a:pt x="3015008" y="1526722"/>
                </a:cubicBezTo>
                <a:cubicBezTo>
                  <a:pt x="3013387" y="1512940"/>
                  <a:pt x="3009565" y="1499507"/>
                  <a:pt x="3006843" y="1485900"/>
                </a:cubicBezTo>
                <a:cubicBezTo>
                  <a:pt x="3004122" y="1455964"/>
                  <a:pt x="3002652" y="1425888"/>
                  <a:pt x="2998679" y="1396093"/>
                </a:cubicBezTo>
                <a:cubicBezTo>
                  <a:pt x="2997196" y="1384971"/>
                  <a:pt x="2991287" y="1374630"/>
                  <a:pt x="2990515" y="1363436"/>
                </a:cubicBezTo>
                <a:cubicBezTo>
                  <a:pt x="2985830" y="1295507"/>
                  <a:pt x="2985072" y="1227365"/>
                  <a:pt x="2982351" y="1159329"/>
                </a:cubicBezTo>
                <a:cubicBezTo>
                  <a:pt x="2979629" y="976993"/>
                  <a:pt x="2978426" y="794629"/>
                  <a:pt x="2974186" y="612322"/>
                </a:cubicBezTo>
                <a:cubicBezTo>
                  <a:pt x="2970526" y="454930"/>
                  <a:pt x="2993793" y="498856"/>
                  <a:pt x="2949693" y="432707"/>
                </a:cubicBezTo>
                <a:cubicBezTo>
                  <a:pt x="2949651" y="432369"/>
                  <a:pt x="2937459" y="327619"/>
                  <a:pt x="2933365" y="318407"/>
                </a:cubicBezTo>
                <a:cubicBezTo>
                  <a:pt x="2928676" y="307856"/>
                  <a:pt x="2917036" y="302079"/>
                  <a:pt x="2908872" y="293915"/>
                </a:cubicBezTo>
                <a:cubicBezTo>
                  <a:pt x="2889440" y="235620"/>
                  <a:pt x="2906864" y="254477"/>
                  <a:pt x="2868051" y="228600"/>
                </a:cubicBezTo>
                <a:cubicBezTo>
                  <a:pt x="2865329" y="220436"/>
                  <a:pt x="2863735" y="211804"/>
                  <a:pt x="2859886" y="204107"/>
                </a:cubicBezTo>
                <a:cubicBezTo>
                  <a:pt x="2853917" y="192170"/>
                  <a:pt x="2824611" y="154351"/>
                  <a:pt x="2819065" y="146957"/>
                </a:cubicBezTo>
                <a:cubicBezTo>
                  <a:pt x="2817142" y="139265"/>
                  <a:pt x="2808062" y="99393"/>
                  <a:pt x="2802736" y="89807"/>
                </a:cubicBezTo>
                <a:cubicBezTo>
                  <a:pt x="2780993" y="50670"/>
                  <a:pt x="2876214" y="29936"/>
                  <a:pt x="2778243" y="16329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ángulo redondeado 43"/>
          <p:cNvSpPr/>
          <p:nvPr/>
        </p:nvSpPr>
        <p:spPr>
          <a:xfrm>
            <a:off x="4641297" y="579664"/>
            <a:ext cx="3282677" cy="419601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lecha izquierda 46"/>
          <p:cNvSpPr/>
          <p:nvPr/>
        </p:nvSpPr>
        <p:spPr>
          <a:xfrm>
            <a:off x="4359213" y="2107969"/>
            <a:ext cx="275715" cy="45719"/>
          </a:xfrm>
          <a:prstGeom prst="leftArrow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uadroTexto 47"/>
          <p:cNvSpPr txBox="1"/>
          <p:nvPr/>
        </p:nvSpPr>
        <p:spPr>
          <a:xfrm>
            <a:off x="3284620" y="1774775"/>
            <a:ext cx="136912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Comité Directivo </a:t>
            </a:r>
            <a:r>
              <a:rPr lang="es-AR" b="1" dirty="0">
                <a:solidFill>
                  <a:schemeClr val="accent6">
                    <a:lumMod val="50000"/>
                  </a:schemeClr>
                </a:solidFill>
              </a:rPr>
              <a:t>del </a:t>
            </a:r>
            <a:r>
              <a:rPr lang="es-AR" b="1" dirty="0" smtClean="0">
                <a:solidFill>
                  <a:schemeClr val="accent6">
                    <a:lumMod val="50000"/>
                  </a:schemeClr>
                </a:solidFill>
              </a:rPr>
              <a:t>Proyecto</a:t>
            </a:r>
            <a:endParaRPr lang="es-A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Flecha arriba 50"/>
          <p:cNvSpPr/>
          <p:nvPr/>
        </p:nvSpPr>
        <p:spPr>
          <a:xfrm>
            <a:off x="6035321" y="2539093"/>
            <a:ext cx="45719" cy="1893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9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9292" y="251351"/>
            <a:ext cx="922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/>
              <a:t>Términos de Referencia sobre </a:t>
            </a:r>
            <a:r>
              <a:rPr lang="es-AR" sz="2800" b="1" dirty="0"/>
              <a:t>los </a:t>
            </a:r>
            <a:r>
              <a:rPr lang="es-AR" sz="2800" b="1" dirty="0" smtClean="0"/>
              <a:t>coordinadores </a:t>
            </a:r>
            <a:r>
              <a:rPr lang="es-AR" sz="2800" b="1" dirty="0"/>
              <a:t>nacionales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9292" y="1012371"/>
            <a:ext cx="116558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Relativos específicamente a la comunicación: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Difundir oportunamente los pedidos de apoyo </a:t>
            </a:r>
            <a:r>
              <a:rPr lang="es-AR" dirty="0" smtClean="0"/>
              <a:t>o </a:t>
            </a:r>
            <a:r>
              <a:rPr lang="es-AR" dirty="0"/>
              <a:t>noticias de la Unidad de Coordinación del Proyecto CLME+, así </a:t>
            </a:r>
            <a:r>
              <a:rPr lang="es-AR" dirty="0" smtClean="0"/>
              <a:t>como información </a:t>
            </a:r>
            <a:r>
              <a:rPr lang="es-AR" dirty="0"/>
              <a:t>sobre el Proyecto CLME+ (p. ej</a:t>
            </a:r>
            <a:r>
              <a:rPr lang="es-AR" dirty="0" smtClean="0"/>
              <a:t>., </a:t>
            </a:r>
            <a:r>
              <a:rPr lang="es-AR" dirty="0"/>
              <a:t>prácticas modelo, enseñanzas adquiridas a actores interesados pertinentes del orden nacional y local</a:t>
            </a:r>
            <a:r>
              <a:rPr lang="es-AR" dirty="0" smtClean="0"/>
              <a:t>).</a:t>
            </a:r>
            <a:endParaRPr lang="es-AR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Facilitar la transmisión de comentarios y sugerencias y la comunicación por parte de actores interesados pertinentes del orden nacional con la Unidad de Coordinación del Proyecto CLME+ </a:t>
            </a:r>
            <a:r>
              <a:rPr lang="es-AR" dirty="0" smtClean="0"/>
              <a:t>o </a:t>
            </a:r>
            <a:r>
              <a:rPr lang="es-AR" dirty="0"/>
              <a:t>los Socios del Proyecto CLME+ </a:t>
            </a:r>
            <a:r>
              <a:rPr lang="es-AR" dirty="0" smtClean="0"/>
              <a:t>relevantes. </a:t>
            </a:r>
            <a:endParaRPr lang="es-AR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Promover la adopción en el plano nacional de MBE/EEP y fomentar su incorporación </a:t>
            </a:r>
            <a:r>
              <a:rPr lang="es-AR" dirty="0" smtClean="0"/>
              <a:t>en </a:t>
            </a:r>
            <a:r>
              <a:rPr lang="es-AR" dirty="0"/>
              <a:t>los planes de </a:t>
            </a:r>
            <a:r>
              <a:rPr lang="es-AR" dirty="0" smtClean="0"/>
              <a:t>desarrollo. nacionales</a:t>
            </a:r>
            <a:r>
              <a:rPr lang="es-AR" dirty="0"/>
              <a:t>. </a:t>
            </a:r>
          </a:p>
        </p:txBody>
      </p:sp>
      <p:pic>
        <p:nvPicPr>
          <p:cNvPr id="2050" name="Picture 2" descr="Image result for commun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0" y="3835494"/>
            <a:ext cx="4999839" cy="19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2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525798"/>
              </p:ext>
            </p:extLst>
          </p:nvPr>
        </p:nvGraphicFramePr>
        <p:xfrm>
          <a:off x="382815" y="1275567"/>
          <a:ext cx="11488056" cy="6400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14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6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4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108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u="sng" dirty="0"/>
                        <a:t>Evaluación de problemáticas y destinatarios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r>
                        <a:rPr lang="es-AR" sz="1800" b="1" i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 percibe una falta de aprobación y conciencia cabal por parte de actores interesados vitales.  </a:t>
                      </a:r>
                    </a:p>
                    <a:p>
                      <a:r>
                        <a:rPr lang="es-AR" sz="1800" b="1" i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AR" sz="1800" b="1" i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Destinatarios:</a:t>
                      </a:r>
                    </a:p>
                    <a:p>
                      <a:r>
                        <a:rPr lang="es-AR" sz="1800" b="1" i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 GEP, el MIC y demás </a:t>
                      </a:r>
                      <a:r>
                        <a:rPr lang="es-AR" sz="1800" b="1" i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coordinadores nacionales </a:t>
                      </a:r>
                      <a:r>
                        <a:rPr lang="es-AR" sz="1800" b="1" i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del Proyecto CLME+ que colaboran con el PAC del CLME+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u="sng" dirty="0"/>
                        <a:t>Conducta</a:t>
                      </a:r>
                    </a:p>
                    <a:p>
                      <a:endParaRPr lang="en-US" sz="1200" i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800" b="1" i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Que todos los </a:t>
                      </a:r>
                      <a:r>
                        <a:rPr lang="es-AR" sz="1800" b="1" i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CN </a:t>
                      </a:r>
                      <a:r>
                        <a:rPr lang="es-AR" sz="1800" b="1" i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comiencen a promover activamente el Proyecto CLME+ y los productos clave asociados a 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u="sng" dirty="0"/>
                        <a:t>Contenido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i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Los </a:t>
                      </a:r>
                      <a:r>
                        <a:rPr lang="es-AR" sz="1800" b="1" i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CN </a:t>
                      </a:r>
                      <a:r>
                        <a:rPr lang="es-AR" sz="1800" b="1" i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desempeñan un rol vital en el diseño proyectual general. El Proyecto depende de ellos como enlaces con los países y para lograr una mayor aprobación.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u="sng" dirty="0"/>
                        <a:t>Transmisión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s-AR" sz="1400" b="1" i="1" u="sng" dirty="0"/>
                        <a:t>Boletín electrónico trimestral</a:t>
                      </a:r>
                      <a:r>
                        <a:rPr lang="es-AR" sz="1400" i="1" baseline="0" dirty="0"/>
                        <a:t> con material recopilado de: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AR" sz="1400" i="1" baseline="0" dirty="0"/>
                        <a:t>Blog de noticias de socios disponible en el HUB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AR" sz="1400" i="1" u="sng" baseline="0" dirty="0"/>
                        <a:t>Informe de estado y progreso</a:t>
                      </a:r>
                      <a:r>
                        <a:rPr lang="es-AR" sz="1400" i="1" baseline="0" dirty="0"/>
                        <a:t> del Proyecto CLME+ de carácter formal y frecuencia trimestral</a:t>
                      </a:r>
                      <a:r>
                        <a:rPr lang="es-AR" sz="1400" i="1" u="sng" baseline="0" dirty="0"/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AR" sz="1400" i="1" u="sng" baseline="0" dirty="0"/>
                        <a:t>Comunicaciones directas</a:t>
                      </a:r>
                      <a:r>
                        <a:rPr lang="es-AR" sz="1400" i="1" u="none" baseline="0" dirty="0"/>
                        <a:t> </a:t>
                      </a:r>
                      <a:r>
                        <a:rPr lang="es-AR" sz="1400" i="1" baseline="0" dirty="0"/>
                        <a:t>con </a:t>
                      </a:r>
                      <a:r>
                        <a:rPr lang="es-AR" sz="1400" i="1" baseline="0" dirty="0" smtClean="0"/>
                        <a:t>CN </a:t>
                      </a:r>
                      <a:r>
                        <a:rPr lang="es-AR" sz="1400" i="1" baseline="0" dirty="0"/>
                        <a:t>y demás socios cuando sea requerido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AR" sz="1400" i="1" baseline="0" dirty="0"/>
                        <a:t>Material de </a:t>
                      </a:r>
                      <a:r>
                        <a:rPr lang="es-AR" sz="1400" i="1" baseline="0" dirty="0" smtClean="0"/>
                        <a:t>marketing </a:t>
                      </a:r>
                      <a:endParaRPr lang="es-AR" sz="1400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u="sng" dirty="0"/>
                        <a:t>Participación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s-AR" sz="1600" b="1" i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Participación directa </a:t>
                      </a:r>
                    </a:p>
                    <a:p>
                      <a:endParaRPr lang="en-US" sz="1600" b="1" i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600" b="1" i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Noticias digitales y HUB </a:t>
                      </a:r>
                    </a:p>
                    <a:p>
                      <a:r>
                        <a:rPr lang="es-AR" sz="1600" b="1" i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US" sz="16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u="sng" dirty="0"/>
                        <a:t>Seguimiento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s-AR" sz="1800" b="1" i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Envío de encuesta trimestral a todos los </a:t>
                      </a:r>
                      <a:r>
                        <a:rPr lang="es-AR" sz="1800" b="1" i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CN </a:t>
                      </a:r>
                      <a:r>
                        <a:rPr lang="es-AR" sz="1800" b="1" i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 fin de medir su nivel de concientización acerca del Proyecto CLME+ y el PAC y de aquellas problemáticas que </a:t>
                      </a:r>
                      <a:r>
                        <a:rPr lang="es-AR" sz="1800" b="1" i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 deben atender.</a:t>
                      </a:r>
                      <a:endParaRPr lang="es-AR" sz="1800" b="1" i="1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382815" y="632349"/>
            <a:ext cx="114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Objetivo 1: </a:t>
            </a:r>
            <a:r>
              <a:rPr lang="es-AR" dirty="0">
                <a:solidFill>
                  <a:srgbClr val="FF0000"/>
                </a:solidFill>
              </a:rPr>
              <a:t>Que para marzo del 2019, los </a:t>
            </a:r>
            <a:r>
              <a:rPr lang="es-AR" dirty="0" smtClean="0">
                <a:solidFill>
                  <a:srgbClr val="FF0000"/>
                </a:solidFill>
              </a:rPr>
              <a:t>CN</a:t>
            </a:r>
            <a:r>
              <a:rPr lang="es-AR" dirty="0">
                <a:solidFill>
                  <a:srgbClr val="FF0000"/>
                </a:solidFill>
              </a:rPr>
              <a:t>, el GEP y el MIC tengan conciencia y una participación activa en el logro de los resultados del Proyecto CLME+ que se </a:t>
            </a:r>
            <a:r>
              <a:rPr lang="es-AR" dirty="0" smtClean="0">
                <a:solidFill>
                  <a:srgbClr val="FF0000"/>
                </a:solidFill>
              </a:rPr>
              <a:t>evidencien </a:t>
            </a:r>
            <a:r>
              <a:rPr lang="es-AR" dirty="0">
                <a:solidFill>
                  <a:srgbClr val="FF0000"/>
                </a:solidFill>
              </a:rPr>
              <a:t>en avances en los Productos del Proyecto.</a:t>
            </a:r>
            <a:r>
              <a:rPr lang="es-A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224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8851</TotalTime>
  <Words>2935</Words>
  <Application>Microsoft Office PowerPoint</Application>
  <PresentationFormat>Panorámica</PresentationFormat>
  <Paragraphs>380</Paragraphs>
  <Slides>27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1" baseType="lpstr">
      <vt:lpstr>MS PGothic</vt:lpstr>
      <vt:lpstr>Arial</vt:lpstr>
      <vt:lpstr>ArialUnicodeMS</vt:lpstr>
      <vt:lpstr>Avenir Book</vt:lpstr>
      <vt:lpstr>Avenir Heavy</vt:lpstr>
      <vt:lpstr>Avenir Heavy Oblique</vt:lpstr>
      <vt:lpstr>Avenir Medium</vt:lpstr>
      <vt:lpstr>Calibri</vt:lpstr>
      <vt:lpstr>LucidaGrande</vt:lpstr>
      <vt:lpstr>Open Sans</vt:lpstr>
      <vt:lpstr>Open Sans Bold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3</cp:lastModifiedBy>
  <cp:revision>124</cp:revision>
  <dcterms:created xsi:type="dcterms:W3CDTF">2018-04-14T02:05:29Z</dcterms:created>
  <dcterms:modified xsi:type="dcterms:W3CDTF">2018-06-17T13:40:22Z</dcterms:modified>
</cp:coreProperties>
</file>