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9" r:id="rId2"/>
    <p:sldId id="348" r:id="rId3"/>
    <p:sldId id="325" r:id="rId4"/>
    <p:sldId id="326" r:id="rId5"/>
    <p:sldId id="327" r:id="rId6"/>
    <p:sldId id="342" r:id="rId7"/>
    <p:sldId id="328" r:id="rId8"/>
    <p:sldId id="330" r:id="rId9"/>
    <p:sldId id="331" r:id="rId10"/>
    <p:sldId id="332" r:id="rId11"/>
    <p:sldId id="335" r:id="rId12"/>
    <p:sldId id="315" r:id="rId13"/>
    <p:sldId id="338" r:id="rId14"/>
    <p:sldId id="339" r:id="rId15"/>
    <p:sldId id="340" r:id="rId16"/>
    <p:sldId id="336" r:id="rId17"/>
    <p:sldId id="334" r:id="rId18"/>
    <p:sldId id="346" r:id="rId19"/>
    <p:sldId id="341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/>
    <p:restoredTop sz="94646"/>
  </p:normalViewPr>
  <p:slideViewPr>
    <p:cSldViewPr snapToGrid="0" snapToObjects="1">
      <p:cViewPr varScale="1">
        <p:scale>
          <a:sx n="68" d="100"/>
          <a:sy n="68" d="100"/>
        </p:scale>
        <p:origin x="58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FM_C\Dropbox%20(CLME+%20Project)\CLME+%20for%20RPC%20&amp;%20OFM\BUDGET%20PLANNING%20&amp;%20MONITORING\BUDGET%20-%20PLANNING%20&amp;%20TRACKING\180116%20Budget%20item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FM_C\Dropbox%20(CLME+%20Project)\CLME+%20for%20RPC%20&amp;%20OFM\BUDGET%20PLANNING%20&amp;%20MONITORING\BUDGET%20-%20PLANNING%20&amp;%20TRACKING\180116%20Budget%20ite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D5-8F4A-881C-4092CD65095B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D5-8F4A-881C-4092CD6509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316181252028343E-2"/>
                  <c:y val="-7.232502596807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D5-8F4A-881C-4092CD65095B}"/>
                </c:ext>
                <c:ext xmlns:c15="http://schemas.microsoft.com/office/drawing/2012/chart" uri="{CE6537A1-D6FC-4f65-9D91-7224C49458BB}">
                  <c15:layout>
                    <c:manualLayout>
                      <c:w val="0.23799414985923936"/>
                      <c:h val="0.115396095836720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'Meeting slides'!$F$106:$G$106</c:f>
              <c:strCache>
                <c:ptCount val="2"/>
                <c:pt idx="0">
                  <c:v>Total Spent</c:v>
                </c:pt>
                <c:pt idx="1">
                  <c:v>Total Budget</c:v>
                </c:pt>
              </c:strCache>
            </c:strRef>
          </c:cat>
          <c:val>
            <c:numRef>
              <c:f>'Meeting slides'!$F$107:$G$107</c:f>
              <c:numCache>
                <c:formatCode>#,##0</c:formatCode>
                <c:ptCount val="2"/>
                <c:pt idx="0">
                  <c:v>5863978.5296000009</c:v>
                </c:pt>
                <c:pt idx="1">
                  <c:v>12500000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D5-8F4A-881C-4092CD650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0144160"/>
        <c:axId val="440144552"/>
        <c:axId val="0"/>
      </c:bar3DChart>
      <c:catAx>
        <c:axId val="4401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44552"/>
        <c:crosses val="autoZero"/>
        <c:auto val="1"/>
        <c:lblAlgn val="ctr"/>
        <c:lblOffset val="100"/>
        <c:noMultiLvlLbl val="0"/>
      </c:catAx>
      <c:valAx>
        <c:axId val="440144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4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07666441609642E-2"/>
          <c:y val="1.2950452686425617E-2"/>
          <c:w val="0.93695361298318525"/>
          <c:h val="0.7937950537872906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'Charts 2'!$B$111</c:f>
              <c:strCache>
                <c:ptCount val="1"/>
                <c:pt idx="0">
                  <c:v>Co-execution agreements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'Charts 2'!$C$78:$AM$78</c:f>
              <c:numCache>
                <c:formatCode>mmm\-yy</c:formatCode>
                <c:ptCount val="37"/>
                <c:pt idx="0">
                  <c:v>40663</c:v>
                </c:pt>
                <c:pt idx="1">
                  <c:v>40694</c:v>
                </c:pt>
                <c:pt idx="2">
                  <c:v>40724</c:v>
                </c:pt>
                <c:pt idx="3">
                  <c:v>40755</c:v>
                </c:pt>
                <c:pt idx="4">
                  <c:v>40786</c:v>
                </c:pt>
                <c:pt idx="5">
                  <c:v>40816</c:v>
                </c:pt>
                <c:pt idx="6">
                  <c:v>40847</c:v>
                </c:pt>
                <c:pt idx="7">
                  <c:v>40877</c:v>
                </c:pt>
                <c:pt idx="8">
                  <c:v>40908</c:v>
                </c:pt>
                <c:pt idx="9">
                  <c:v>40939</c:v>
                </c:pt>
                <c:pt idx="10">
                  <c:v>40968</c:v>
                </c:pt>
                <c:pt idx="11">
                  <c:v>40999</c:v>
                </c:pt>
                <c:pt idx="12">
                  <c:v>41029</c:v>
                </c:pt>
                <c:pt idx="13">
                  <c:v>41060</c:v>
                </c:pt>
                <c:pt idx="14">
                  <c:v>41090</c:v>
                </c:pt>
                <c:pt idx="15">
                  <c:v>41121</c:v>
                </c:pt>
                <c:pt idx="16">
                  <c:v>41152</c:v>
                </c:pt>
                <c:pt idx="17">
                  <c:v>41182</c:v>
                </c:pt>
                <c:pt idx="18">
                  <c:v>41213</c:v>
                </c:pt>
                <c:pt idx="19">
                  <c:v>41243</c:v>
                </c:pt>
                <c:pt idx="20">
                  <c:v>41274</c:v>
                </c:pt>
                <c:pt idx="21">
                  <c:v>41305</c:v>
                </c:pt>
                <c:pt idx="22">
                  <c:v>41333</c:v>
                </c:pt>
                <c:pt idx="23">
                  <c:v>41364</c:v>
                </c:pt>
                <c:pt idx="24">
                  <c:v>41394</c:v>
                </c:pt>
                <c:pt idx="25">
                  <c:v>41425</c:v>
                </c:pt>
                <c:pt idx="26">
                  <c:v>41455</c:v>
                </c:pt>
                <c:pt idx="27">
                  <c:v>41486</c:v>
                </c:pt>
                <c:pt idx="28">
                  <c:v>41517</c:v>
                </c:pt>
                <c:pt idx="29">
                  <c:v>41547</c:v>
                </c:pt>
                <c:pt idx="30">
                  <c:v>41578</c:v>
                </c:pt>
                <c:pt idx="31">
                  <c:v>41608</c:v>
                </c:pt>
                <c:pt idx="32">
                  <c:v>41639</c:v>
                </c:pt>
                <c:pt idx="33">
                  <c:v>41670</c:v>
                </c:pt>
                <c:pt idx="34">
                  <c:v>41698</c:v>
                </c:pt>
                <c:pt idx="35">
                  <c:v>41729</c:v>
                </c:pt>
                <c:pt idx="36">
                  <c:v>41759</c:v>
                </c:pt>
              </c:numCache>
            </c:numRef>
          </c:cat>
          <c:val>
            <c:numRef>
              <c:f>'Charts 2'!$C$111:$AM$111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10.8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365.47739999999999</c:v>
                </c:pt>
                <c:pt idx="12">
                  <c:v>76.95</c:v>
                </c:pt>
                <c:pt idx="13">
                  <c:v>346.63355999999999</c:v>
                </c:pt>
                <c:pt idx="14">
                  <c:v>0</c:v>
                </c:pt>
                <c:pt idx="15">
                  <c:v>513.03564000000006</c:v>
                </c:pt>
                <c:pt idx="16">
                  <c:v>0</c:v>
                </c:pt>
                <c:pt idx="17">
                  <c:v>26.46</c:v>
                </c:pt>
                <c:pt idx="18">
                  <c:v>0</c:v>
                </c:pt>
                <c:pt idx="19">
                  <c:v>94.77000000000001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50.055</c:v>
                </c:pt>
                <c:pt idx="24">
                  <c:v>0</c:v>
                </c:pt>
                <c:pt idx="25">
                  <c:v>74.55</c:v>
                </c:pt>
                <c:pt idx="26">
                  <c:v>1570.7823449999999</c:v>
                </c:pt>
                <c:pt idx="27">
                  <c:v>0</c:v>
                </c:pt>
                <c:pt idx="28">
                  <c:v>0</c:v>
                </c:pt>
                <c:pt idx="29">
                  <c:v>463.04069999999996</c:v>
                </c:pt>
                <c:pt idx="30">
                  <c:v>0</c:v>
                </c:pt>
                <c:pt idx="31">
                  <c:v>77.212499999999991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E3-EB4C-A6D2-F0635F5583A2}"/>
            </c:ext>
          </c:extLst>
        </c:ser>
        <c:ser>
          <c:idx val="0"/>
          <c:order val="1"/>
          <c:tx>
            <c:strRef>
              <c:f>'Charts 2'!$B$110</c:f>
              <c:strCache>
                <c:ptCount val="1"/>
                <c:pt idx="0">
                  <c:v>All other Expenditures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'Charts 2'!$C$78:$AM$78</c:f>
              <c:numCache>
                <c:formatCode>mmm\-yy</c:formatCode>
                <c:ptCount val="37"/>
                <c:pt idx="0">
                  <c:v>40663</c:v>
                </c:pt>
                <c:pt idx="1">
                  <c:v>40694</c:v>
                </c:pt>
                <c:pt idx="2">
                  <c:v>40724</c:v>
                </c:pt>
                <c:pt idx="3">
                  <c:v>40755</c:v>
                </c:pt>
                <c:pt idx="4">
                  <c:v>40786</c:v>
                </c:pt>
                <c:pt idx="5">
                  <c:v>40816</c:v>
                </c:pt>
                <c:pt idx="6">
                  <c:v>40847</c:v>
                </c:pt>
                <c:pt idx="7">
                  <c:v>40877</c:v>
                </c:pt>
                <c:pt idx="8">
                  <c:v>40908</c:v>
                </c:pt>
                <c:pt idx="9">
                  <c:v>40939</c:v>
                </c:pt>
                <c:pt idx="10">
                  <c:v>40968</c:v>
                </c:pt>
                <c:pt idx="11">
                  <c:v>40999</c:v>
                </c:pt>
                <c:pt idx="12">
                  <c:v>41029</c:v>
                </c:pt>
                <c:pt idx="13">
                  <c:v>41060</c:v>
                </c:pt>
                <c:pt idx="14">
                  <c:v>41090</c:v>
                </c:pt>
                <c:pt idx="15">
                  <c:v>41121</c:v>
                </c:pt>
                <c:pt idx="16">
                  <c:v>41152</c:v>
                </c:pt>
                <c:pt idx="17">
                  <c:v>41182</c:v>
                </c:pt>
                <c:pt idx="18">
                  <c:v>41213</c:v>
                </c:pt>
                <c:pt idx="19">
                  <c:v>41243</c:v>
                </c:pt>
                <c:pt idx="20">
                  <c:v>41274</c:v>
                </c:pt>
                <c:pt idx="21">
                  <c:v>41305</c:v>
                </c:pt>
                <c:pt idx="22">
                  <c:v>41333</c:v>
                </c:pt>
                <c:pt idx="23">
                  <c:v>41364</c:v>
                </c:pt>
                <c:pt idx="24">
                  <c:v>41394</c:v>
                </c:pt>
                <c:pt idx="25">
                  <c:v>41425</c:v>
                </c:pt>
                <c:pt idx="26">
                  <c:v>41455</c:v>
                </c:pt>
                <c:pt idx="27">
                  <c:v>41486</c:v>
                </c:pt>
                <c:pt idx="28">
                  <c:v>41517</c:v>
                </c:pt>
                <c:pt idx="29">
                  <c:v>41547</c:v>
                </c:pt>
                <c:pt idx="30">
                  <c:v>41578</c:v>
                </c:pt>
                <c:pt idx="31">
                  <c:v>41608</c:v>
                </c:pt>
                <c:pt idx="32">
                  <c:v>41639</c:v>
                </c:pt>
                <c:pt idx="33">
                  <c:v>41670</c:v>
                </c:pt>
                <c:pt idx="34">
                  <c:v>41698</c:v>
                </c:pt>
                <c:pt idx="35">
                  <c:v>41729</c:v>
                </c:pt>
                <c:pt idx="36">
                  <c:v>41759</c:v>
                </c:pt>
              </c:numCache>
            </c:numRef>
          </c:cat>
          <c:val>
            <c:numRef>
              <c:f>'Charts 2'!$C$110:$AM$110</c:f>
              <c:numCache>
                <c:formatCode>#,##0</c:formatCode>
                <c:ptCount val="37"/>
                <c:pt idx="0">
                  <c:v>18.985530000000004</c:v>
                </c:pt>
                <c:pt idx="1">
                  <c:v>31.810659999999988</c:v>
                </c:pt>
                <c:pt idx="2">
                  <c:v>29.498149999999995</c:v>
                </c:pt>
                <c:pt idx="3">
                  <c:v>55.512379999999993</c:v>
                </c:pt>
                <c:pt idx="4">
                  <c:v>44.561600000000006</c:v>
                </c:pt>
                <c:pt idx="5">
                  <c:v>52.194780000000002</c:v>
                </c:pt>
                <c:pt idx="6">
                  <c:v>99.9833</c:v>
                </c:pt>
                <c:pt idx="7">
                  <c:v>56.007320000000007</c:v>
                </c:pt>
                <c:pt idx="8">
                  <c:v>68.927565599999994</c:v>
                </c:pt>
                <c:pt idx="9">
                  <c:v>73.05613559999999</c:v>
                </c:pt>
                <c:pt idx="10">
                  <c:v>49.427571599999986</c:v>
                </c:pt>
                <c:pt idx="11">
                  <c:v>66.671445600000141</c:v>
                </c:pt>
                <c:pt idx="12">
                  <c:v>38.055279599999992</c:v>
                </c:pt>
                <c:pt idx="13">
                  <c:v>141.20870400000024</c:v>
                </c:pt>
                <c:pt idx="14">
                  <c:v>77.981799600000002</c:v>
                </c:pt>
                <c:pt idx="15">
                  <c:v>38.972242800000004</c:v>
                </c:pt>
                <c:pt idx="16">
                  <c:v>79.772731199999996</c:v>
                </c:pt>
                <c:pt idx="17">
                  <c:v>70.211437200000006</c:v>
                </c:pt>
                <c:pt idx="18">
                  <c:v>63.636159600000006</c:v>
                </c:pt>
                <c:pt idx="19">
                  <c:v>16.247746799999987</c:v>
                </c:pt>
                <c:pt idx="20">
                  <c:v>26.921527949999977</c:v>
                </c:pt>
                <c:pt idx="21">
                  <c:v>54.085982399999978</c:v>
                </c:pt>
                <c:pt idx="22">
                  <c:v>74.927169749999962</c:v>
                </c:pt>
                <c:pt idx="23">
                  <c:v>46.843236899999987</c:v>
                </c:pt>
                <c:pt idx="24">
                  <c:v>64.733458349999992</c:v>
                </c:pt>
                <c:pt idx="25">
                  <c:v>68.748774599999948</c:v>
                </c:pt>
                <c:pt idx="26">
                  <c:v>41.152803450000192</c:v>
                </c:pt>
                <c:pt idx="27">
                  <c:v>39.068768849999984</c:v>
                </c:pt>
                <c:pt idx="28">
                  <c:v>68.205400949999984</c:v>
                </c:pt>
                <c:pt idx="29">
                  <c:v>109.78962525000014</c:v>
                </c:pt>
                <c:pt idx="30">
                  <c:v>74.286934349999981</c:v>
                </c:pt>
                <c:pt idx="31">
                  <c:v>50.387354549999984</c:v>
                </c:pt>
                <c:pt idx="32">
                  <c:v>37.336557000000006</c:v>
                </c:pt>
                <c:pt idx="33">
                  <c:v>64.12278735000001</c:v>
                </c:pt>
                <c:pt idx="34">
                  <c:v>55.982960399999989</c:v>
                </c:pt>
                <c:pt idx="35">
                  <c:v>102.42346754999998</c:v>
                </c:pt>
                <c:pt idx="36">
                  <c:v>41.425038750000006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E3-EB4C-A6D2-F0635F55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145336"/>
        <c:axId val="498139352"/>
      </c:barChart>
      <c:dateAx>
        <c:axId val="4401453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139352"/>
        <c:crosses val="autoZero"/>
        <c:auto val="1"/>
        <c:lblOffset val="100"/>
        <c:baseTimeUnit val="months"/>
      </c:dateAx>
      <c:valAx>
        <c:axId val="49813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453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0459376653937015"/>
          <c:y val="0.90314145859649342"/>
          <c:w val="0.44740090637406599"/>
          <c:h val="9.6858462940066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0.53458</cdr:x>
      <cdr:y>0.59469</cdr:y>
    </cdr:from>
    <cdr:to>
      <cdr:x>0.65074</cdr:x>
      <cdr:y>0.67085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565276" y="3104101"/>
          <a:ext cx="774700" cy="397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572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47%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DA9C61-3430-104F-969B-496D7136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20DAE5-9DDA-DA4E-9157-87D5E3D1A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8A5F38-A361-8A4D-868B-79458834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7B10A1-CB87-734C-972A-075D7884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BCF848-7533-0940-82A9-5243B9A1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D14605-42DE-874B-8300-78296E80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A8EFFC-1B2A-5D4F-ABF7-52B4A84AF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9DEA96-CF9D-1F4C-BC98-4B91373B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DF4281-6589-4D42-AD00-62ED1E70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0552A-EB9C-294A-8AD6-C6BA4141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4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23F6BA1-DAD4-C546-8AB0-5025889DF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0B8F42-F8DA-714F-ABFE-C51954AFB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51B0D-E6B7-DB4A-A977-FA39BEF4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96D9A-085F-7E46-8A4B-3B921AF3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5F85E4-2CF3-3D4F-946D-F5C67E3E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ont_cover_no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33742" y="1495426"/>
            <a:ext cx="1225948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14010" y="409828"/>
            <a:ext cx="4205508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sz="1800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" y="279400"/>
            <a:ext cx="5636684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6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8800" y="409576"/>
            <a:ext cx="6580717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651670" y="1577082"/>
            <a:ext cx="4709468" cy="3534083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2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1181C3-1940-B44F-B1B5-A5FA422A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2F23A6-FF61-D84F-A5DD-7D922C9F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3AEADD-F82B-F94B-ADDB-8613B40A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7E612-61FB-FD41-A420-36AB7711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F02F68-A443-F349-89E7-2A4BE8F9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3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A3305-F4CC-0E44-80B6-8DE1A819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C99C8D-81E5-0D45-98AA-E1FCA658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0D17CD-4D7D-0E4C-8BBB-9A55B69C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7629FD-1DE1-E041-9D8C-948568EF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4B7088-C241-AC4F-9BDF-4F646F46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5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91A60-7651-1445-B776-E6C9C69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FD1B46-7AAC-C949-ADA9-3CCA70E4D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692500-0281-8745-B64B-7C035588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4C01FF-B091-C845-B2D1-F5D079AE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8BA033-9FCF-A440-B1CC-5C75C525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BFA62C-69A4-3148-8EA5-CF3D0582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3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2EB9A0-C756-B94F-8CD3-4A70DEB9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CFB5F2-BABC-7443-9DC0-3F8799EE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1C46CB-46EA-524B-8DC5-631F3BBC8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7AA232-01CD-7A42-99F5-F1007EADB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C0A2F0C-5ABE-E341-A131-E497E430F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F6AB5F-574F-344B-B6DE-A0AE60DB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C2151E1-107C-F44F-BD0B-A9AF3F79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56ABD4-03E3-4345-8599-501AF5A3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5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B36AA-59E7-8946-923B-9DEC97F3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EFD4FBF-EE0A-9949-B567-B99C4E26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B03085-09B7-5244-AE74-DCF4F002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93D354-57CB-0C4E-A8AB-F7AB093D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4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C6396D-EF9A-0F4E-80B0-1E19A829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105625-D6E4-5B4B-AE72-69F6643E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09910C-7B2F-284D-972E-B8EEFD56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9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E1DF6-D267-4C4A-ACC1-B92062AF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5082D9-3416-754F-8634-76B25A4E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5ABD78-956D-CA41-8180-F29FB7D9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640B92-D338-1D4B-84BE-6EF8EE8F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7E9124-E9C5-F846-B1CE-9FD48FA7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B21E06-D0BF-0E4E-8B3D-B72C78F3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7AFAFA-AE3D-3F47-963E-301138F8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261E04-7C7B-7A4F-BF03-03F5975D4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206648-2AC1-4D4A-B43E-32FD51465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640534-5C85-3F40-8628-970DADE1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C22988-D1AF-B442-B5CE-7A920460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A77379-5039-2C41-BECB-14F57A71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5C74953-DCFE-0B47-8B61-97D089DB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1934A3-B36A-F94C-A77A-D71AD6F0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4C2042-CE92-A441-8C55-50535CD95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D7BE-5BD6-CC4F-98F6-B272A56B57C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54866-B7E1-F541-9AF1-696BBE62A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1016BA-DC38-6544-8EAA-4CEE500A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1701-234A-6346-BA3C-764D7FAA4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1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021CFE-6553-9540-91D7-85644EB04329}"/>
              </a:ext>
            </a:extLst>
          </p:cNvPr>
          <p:cNvSpPr txBox="1"/>
          <p:nvPr/>
        </p:nvSpPr>
        <p:spPr>
          <a:xfrm>
            <a:off x="936702" y="5417190"/>
            <a:ext cx="226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 Andrea Merla</a:t>
            </a:r>
          </a:p>
          <a:p>
            <a:r>
              <a:rPr lang="en-US" dirty="0">
                <a:solidFill>
                  <a:schemeClr val="bg1"/>
                </a:solidFill>
              </a:rPr>
              <a:t>UNOPS consultant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B5A9636-2611-0040-937A-0BEED4C3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23" y="2204"/>
            <a:ext cx="10230877" cy="133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490B37-BF7A-1548-B4FA-4A7923E3A54F}"/>
              </a:ext>
            </a:extLst>
          </p:cNvPr>
          <p:cNvSpPr txBox="1"/>
          <p:nvPr/>
        </p:nvSpPr>
        <p:spPr>
          <a:xfrm>
            <a:off x="164892" y="149902"/>
            <a:ext cx="1903659" cy="944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F87033-5DEE-C047-BDD8-C2ABE3FDBCB5}"/>
              </a:ext>
            </a:extLst>
          </p:cNvPr>
          <p:cNvSpPr txBox="1"/>
          <p:nvPr/>
        </p:nvSpPr>
        <p:spPr>
          <a:xfrm>
            <a:off x="9173981" y="484288"/>
            <a:ext cx="271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PANAMA </a:t>
            </a:r>
            <a:r>
              <a:rPr lang="en-US" b="1" dirty="0" err="1">
                <a:solidFill>
                  <a:schemeClr val="bg1"/>
                </a:solidFill>
              </a:rPr>
              <a:t>JUNIO</a:t>
            </a:r>
            <a:r>
              <a:rPr lang="en-US" b="1" dirty="0">
                <a:solidFill>
                  <a:schemeClr val="bg1"/>
                </a:solidFill>
              </a:rPr>
              <a:t> 2018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="" xmlns:a16="http://schemas.microsoft.com/office/drawing/2014/main" id="{F73C9094-4FDB-C84C-A8CA-4D781B324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2" b="102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DC64F79-3AEE-6546-B1CD-C175FA87B5A4}"/>
              </a:ext>
            </a:extLst>
          </p:cNvPr>
          <p:cNvSpPr txBox="1"/>
          <p:nvPr/>
        </p:nvSpPr>
        <p:spPr bwMode="auto">
          <a:xfrm>
            <a:off x="1088145" y="3078088"/>
            <a:ext cx="9926665" cy="2339102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</a:t>
            </a:r>
            <a:r>
              <a:rPr lang="es-ES" sz="2400" b="1" dirty="0" err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GEM</a:t>
            </a:r>
            <a:r>
              <a:rPr lang="es-ES" sz="24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 del Caribe y  la Plataforma Continental del Norte de Brasil (2015-2020)</a:t>
            </a:r>
            <a:r>
              <a:rPr lang="es-419" sz="24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</a:p>
          <a:p>
            <a:pPr algn="ctr">
              <a:defRPr/>
            </a:pPr>
            <a:endParaRPr lang="es-419" sz="24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>
              <a:defRPr/>
            </a:pPr>
            <a:r>
              <a:rPr lang="es-419" sz="32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EVALUACIÓN DE MITAD DE PERÍODO</a:t>
            </a:r>
          </a:p>
          <a:p>
            <a:pPr algn="ctr">
              <a:defRPr/>
            </a:pPr>
            <a:r>
              <a:rPr lang="es-419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RECOMENDACIONES Y CONCLUSIONES PRELIMINARES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E4C3DBB-49DE-244A-8325-FD2B600FBF16}"/>
              </a:ext>
            </a:extLst>
          </p:cNvPr>
          <p:cNvSpPr txBox="1"/>
          <p:nvPr/>
        </p:nvSpPr>
        <p:spPr>
          <a:xfrm>
            <a:off x="7658099" y="6063521"/>
            <a:ext cx="358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Andrea Merla, UNOPS consultant</a:t>
            </a:r>
          </a:p>
        </p:txBody>
      </p:sp>
    </p:spTree>
    <p:extLst>
      <p:ext uri="{BB962C8B-B14F-4D97-AF65-F5344CB8AC3E}">
        <p14:creationId xmlns:p14="http://schemas.microsoft.com/office/powerpoint/2010/main" val="250657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525F27-A9BD-D940-B47A-BD48CB11C367}"/>
              </a:ext>
            </a:extLst>
          </p:cNvPr>
          <p:cNvSpPr txBox="1"/>
          <p:nvPr/>
        </p:nvSpPr>
        <p:spPr>
          <a:xfrm>
            <a:off x="451413" y="787078"/>
            <a:ext cx="287052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OBJETIVOS DE MITAD DE PERÍODO DEL PROYECTO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0E932E-67B9-DB44-885A-92E17EAC15CA}"/>
              </a:ext>
            </a:extLst>
          </p:cNvPr>
          <p:cNvSpPr txBox="1"/>
          <p:nvPr/>
        </p:nvSpPr>
        <p:spPr>
          <a:xfrm>
            <a:off x="451413" y="1921397"/>
            <a:ext cx="2986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DEL TOTAL DE </a:t>
            </a:r>
            <a:r>
              <a:rPr lang="es-AR" b="1" dirty="0"/>
              <a:t>33</a:t>
            </a:r>
            <a:r>
              <a:rPr lang="es-AR" dirty="0"/>
              <a:t> OBJETIVOS DE MITAD DE PERÍODO, SOLO </a:t>
            </a:r>
            <a:r>
              <a:rPr lang="es-AR" b="1" dirty="0"/>
              <a:t>12</a:t>
            </a:r>
            <a:r>
              <a:rPr lang="es-AR" dirty="0"/>
              <a:t> SE HAN LOGRADO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2620CA-4B52-834A-8B48-2F463A80ACB3}"/>
              </a:ext>
            </a:extLst>
          </p:cNvPr>
          <p:cNvSpPr txBox="1"/>
          <p:nvPr/>
        </p:nvSpPr>
        <p:spPr>
          <a:xfrm>
            <a:off x="451413" y="3371126"/>
            <a:ext cx="287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3</a:t>
            </a:r>
            <a:r>
              <a:rPr lang="es-AR" dirty="0"/>
              <a:t> DE LOS </a:t>
            </a:r>
            <a:r>
              <a:rPr lang="es-AR" b="1" dirty="0"/>
              <a:t>4</a:t>
            </a:r>
            <a:r>
              <a:rPr lang="es-AR" dirty="0"/>
              <a:t> SUBPROYECTOS PILOTO ESTÁN SERIAMENTE RETRASADOS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6491E3-B252-6E47-A0CC-8FF3E5527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81" y="0"/>
            <a:ext cx="868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3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57458"/>
              </p:ext>
            </p:extLst>
          </p:nvPr>
        </p:nvGraphicFramePr>
        <p:xfrm>
          <a:off x="524378" y="776841"/>
          <a:ext cx="4412813" cy="404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1921" y="84344"/>
            <a:ext cx="5120856" cy="5297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AR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DESEMBOLSO DE FONDOS DEL FMAM</a:t>
            </a:r>
            <a:r>
              <a:rPr lang="es-AR" sz="24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AR" sz="24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s-AR" sz="24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AR" sz="24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s-AR" sz="24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4378" y="4801547"/>
            <a:ext cx="4283746" cy="19504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endParaRPr lang="es-AR" sz="2000" b="1" dirty="0"/>
          </a:p>
          <a:p>
            <a:r>
              <a:rPr lang="es-AR" sz="2000" b="1" dirty="0"/>
              <a:t>Al momento de la evaluación de mitad del período, se ha gastado o transferido a socios el 47 % de los fondos del FMAM, y solo se ha logrado un 22% del total de 56 objetivos </a:t>
            </a:r>
          </a:p>
          <a:p>
            <a:r>
              <a:rPr lang="es-AR" sz="2000" b="1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75F1789-60F4-1B4A-9A10-94C1C9091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89" y="3881386"/>
            <a:ext cx="2526164" cy="2610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19B8AD7-EC38-904F-B820-DEFA718A4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47" y="430594"/>
            <a:ext cx="5698738" cy="3187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E26CEF-74BA-F144-B868-D2E193AE912C}"/>
              </a:ext>
            </a:extLst>
          </p:cNvPr>
          <p:cNvSpPr txBox="1"/>
          <p:nvPr/>
        </p:nvSpPr>
        <p:spPr>
          <a:xfrm>
            <a:off x="5602147" y="349224"/>
            <a:ext cx="8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Mayo             de 2015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6E0E5A-AF02-7049-9771-0A79607494D7}"/>
              </a:ext>
            </a:extLst>
          </p:cNvPr>
          <p:cNvSpPr txBox="1"/>
          <p:nvPr/>
        </p:nvSpPr>
        <p:spPr>
          <a:xfrm>
            <a:off x="8266766" y="349224"/>
            <a:ext cx="85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Hoy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07764D-9546-6F4F-8CBE-052C12A22AB5}"/>
              </a:ext>
            </a:extLst>
          </p:cNvPr>
          <p:cNvSpPr txBox="1"/>
          <p:nvPr/>
        </p:nvSpPr>
        <p:spPr>
          <a:xfrm>
            <a:off x="10871514" y="614648"/>
            <a:ext cx="8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Agosto de 2020</a:t>
            </a:r>
          </a:p>
        </p:txBody>
      </p:sp>
    </p:spTree>
    <p:extLst>
      <p:ext uri="{BB962C8B-B14F-4D97-AF65-F5344CB8AC3E}">
        <p14:creationId xmlns:p14="http://schemas.microsoft.com/office/powerpoint/2010/main" val="71653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354085"/>
              </p:ext>
            </p:extLst>
          </p:nvPr>
        </p:nvGraphicFramePr>
        <p:xfrm>
          <a:off x="0" y="1317962"/>
          <a:ext cx="12062128" cy="55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0173" y="891520"/>
            <a:ext cx="8015468" cy="529761"/>
          </a:xfrm>
        </p:spPr>
        <p:txBody>
          <a:bodyPr>
            <a:normAutofit fontScale="90000"/>
          </a:bodyPr>
          <a:lstStyle/>
          <a:p>
            <a:r>
              <a:rPr lang="es-AR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DESEMBOLSO DE FONDOS DEL FMAM (en miles de USD)</a:t>
            </a:r>
            <a:r>
              <a:rPr lang="es-AR" sz="36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AR" sz="36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s-AR" sz="36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AR" sz="36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s-AR" sz="36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7230" y="3271416"/>
            <a:ext cx="2751841" cy="529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PNUMA (1</a:t>
            </a:r>
            <a:r>
              <a:rPr lang="es-AR" baseline="30000" dirty="0">
                <a:solidFill>
                  <a:schemeClr val="tx2">
                    <a:lumMod val="75000"/>
                  </a:schemeClr>
                </a:solidFill>
              </a:rPr>
              <a:t>era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cuota), Reunión de la COPACO, Taller sobre estrategias de comunicación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707346" y="3987412"/>
            <a:ext cx="12068" cy="59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05708" y="3859778"/>
            <a:ext cx="2889245" cy="77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OSPESCA (langosta espinosa), </a:t>
            </a:r>
          </a:p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CRFM (Especialista en Comunicaciones) </a:t>
            </a:r>
          </a:p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y GCFI (estrategias investigativas)</a:t>
            </a:r>
          </a:p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1ras cuotas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408434" y="4362587"/>
            <a:ext cx="173390" cy="59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780609" y="1421281"/>
            <a:ext cx="3092943" cy="77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PNUMA (2</a:t>
            </a:r>
            <a:r>
              <a:rPr lang="es-AR" baseline="30000" dirty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cuota) </a:t>
            </a:r>
          </a:p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FAO (ACUERDO ENTRE ORGANISMOS) (1</a:t>
            </a:r>
            <a:r>
              <a:rPr lang="es-AR" baseline="30000" dirty="0">
                <a:solidFill>
                  <a:schemeClr val="tx2">
                    <a:lumMod val="75000"/>
                  </a:schemeClr>
                </a:solidFill>
              </a:rPr>
              <a:t>era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cuota) </a:t>
            </a:r>
          </a:p>
          <a:p>
            <a:pPr algn="l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y OSPESCA (langosta espinosa) (2</a:t>
            </a:r>
            <a:r>
              <a:rPr lang="es-AR" baseline="30000" dirty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 cuota)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20985" y="3394169"/>
            <a:ext cx="2012894" cy="59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100" dirty="0">
                <a:solidFill>
                  <a:schemeClr val="tx2">
                    <a:lumMod val="75000"/>
                  </a:schemeClr>
                </a:solidFill>
              </a:rPr>
              <a:t>CRFM (Pez volador) (2</a:t>
            </a:r>
            <a:r>
              <a:rPr lang="es-AR" sz="1100" baseline="30000" dirty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s-AR" sz="1100" dirty="0">
                <a:solidFill>
                  <a:schemeClr val="tx2">
                    <a:lumMod val="75000"/>
                  </a:schemeClr>
                </a:solidFill>
              </a:rPr>
              <a:t> cuota), CANARI, (3</a:t>
            </a:r>
            <a:r>
              <a:rPr lang="es-AR" sz="1100" baseline="30000" dirty="0">
                <a:solidFill>
                  <a:schemeClr val="tx2">
                    <a:lumMod val="75000"/>
                  </a:schemeClr>
                </a:solidFill>
              </a:rPr>
              <a:t>ra</a:t>
            </a:r>
            <a:r>
              <a:rPr lang="es-AR" sz="1100" dirty="0">
                <a:solidFill>
                  <a:schemeClr val="tx2">
                    <a:lumMod val="75000"/>
                  </a:schemeClr>
                </a:solidFill>
              </a:rPr>
              <a:t> y 4</a:t>
            </a:r>
            <a:r>
              <a:rPr lang="es-AR" sz="1100" baseline="30000" dirty="0">
                <a:solidFill>
                  <a:schemeClr val="tx2">
                    <a:lumMod val="75000"/>
                  </a:schemeClr>
                </a:solidFill>
              </a:rPr>
              <a:t>ta</a:t>
            </a:r>
            <a:r>
              <a:rPr lang="es-AR" sz="1100" dirty="0">
                <a:solidFill>
                  <a:schemeClr val="tx2">
                    <a:lumMod val="75000"/>
                  </a:schemeClr>
                </a:solidFill>
              </a:rPr>
              <a:t> cuota) y CERMES (3</a:t>
            </a:r>
            <a:r>
              <a:rPr lang="es-AR" sz="1100" baseline="30000" dirty="0">
                <a:solidFill>
                  <a:schemeClr val="tx2">
                    <a:lumMod val="75000"/>
                  </a:schemeClr>
                </a:solidFill>
              </a:rPr>
              <a:t>era</a:t>
            </a:r>
            <a:r>
              <a:rPr lang="es-AR" sz="1100" dirty="0">
                <a:solidFill>
                  <a:schemeClr val="tx2">
                    <a:lumMod val="75000"/>
                  </a:schemeClr>
                </a:solidFill>
              </a:rPr>
              <a:t> cuota)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9692640" y="4196927"/>
            <a:ext cx="153508" cy="46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6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15C5E3-6653-4E4D-AB01-3860C9DAADDA}"/>
              </a:ext>
            </a:extLst>
          </p:cNvPr>
          <p:cNvSpPr txBox="1"/>
          <p:nvPr/>
        </p:nvSpPr>
        <p:spPr>
          <a:xfrm>
            <a:off x="2713175" y="214021"/>
            <a:ext cx="703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PARTICIPACIÓN Y ACEPTACIÓN NACIONALES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94CC5B-74C5-A14F-8F74-83FF43E76756}"/>
              </a:ext>
            </a:extLst>
          </p:cNvPr>
          <p:cNvSpPr txBox="1"/>
          <p:nvPr/>
        </p:nvSpPr>
        <p:spPr>
          <a:xfrm>
            <a:off x="1261641" y="1419220"/>
            <a:ext cx="2592729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chemeClr val="bg1"/>
                </a:solidFill>
              </a:rPr>
              <a:t>PUNTOS FOCALES  NACIONALES DEL PROYECTO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5DC118-313D-424C-80DD-F39A4797A2D5}"/>
              </a:ext>
            </a:extLst>
          </p:cNvPr>
          <p:cNvSpPr txBox="1"/>
          <p:nvPr/>
        </p:nvSpPr>
        <p:spPr>
          <a:xfrm>
            <a:off x="4408170" y="1414752"/>
            <a:ext cx="3750197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chemeClr val="bg1"/>
                </a:solidFill>
              </a:rPr>
              <a:t>REPRESENTANTES DE LOS PAÍSES EN LOS ÓRGANOS DE GOBIERNO DE LAS ORGANIZACIONES INTERGUBERNAMENTALES REGIONALES: COPACO (FAO), OSPESCA, CRFM, OECO, COI-UNESCO, UNIDAD DE COORDINACIÓN REGIONAL DEL CARIBE (PNUMA)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FBCA43-4A99-5341-B96B-D6AA989D6432}"/>
              </a:ext>
            </a:extLst>
          </p:cNvPr>
          <p:cNvSpPr txBox="1"/>
          <p:nvPr/>
        </p:nvSpPr>
        <p:spPr>
          <a:xfrm>
            <a:off x="8559477" y="1419219"/>
            <a:ext cx="194454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chemeClr val="bg1"/>
                </a:solidFill>
              </a:rPr>
              <a:t>PUNTOS FOCALES NACIONALES DEL FMAM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E1DE6B-EA8A-9A42-A491-3915EE8E5D59}"/>
              </a:ext>
            </a:extLst>
          </p:cNvPr>
          <p:cNvSpPr txBox="1"/>
          <p:nvPr/>
        </p:nvSpPr>
        <p:spPr>
          <a:xfrm>
            <a:off x="1266703" y="2835797"/>
            <a:ext cx="2395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chemeClr val="bg1"/>
                </a:solidFill>
              </a:rPr>
              <a:t>PARTICIPACIÓN EN LA REUNIÓN DEL COMITÉ DIRECTIVO Y EN LAS DECISIONES RELATIVAS A LA EJECUCIÓN DEL PROYECTO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s-AR" sz="1600" dirty="0">
                <a:solidFill>
                  <a:schemeClr val="bg1"/>
                </a:solidFill>
              </a:rPr>
              <a:t>SUPERVISIÓN DEL CUMPLIMIENTO TÉCNICO Y FINANCIERO DEL PROYECTO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02CCF1-17BB-BD4E-8005-5B2CD3447F7E}"/>
              </a:ext>
            </a:extLst>
          </p:cNvPr>
          <p:cNvSpPr txBox="1"/>
          <p:nvPr/>
        </p:nvSpPr>
        <p:spPr>
          <a:xfrm>
            <a:off x="4880173" y="4209994"/>
            <a:ext cx="292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chemeClr val="bg1"/>
                </a:solidFill>
              </a:rPr>
              <a:t>PARTICIPACIÓN EN LOS PROCESOS DE TOMA DE DECISIONES PARA LA ADOPCIÓN DE POLÍTICAS Y DOCUMENTOS PROMOVIDOS/GENERADOS POR EL PROYECTO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07B3BB-64A6-0A4E-A188-0B6060E6D4A9}"/>
              </a:ext>
            </a:extLst>
          </p:cNvPr>
          <p:cNvSpPr txBox="1"/>
          <p:nvPr/>
        </p:nvSpPr>
        <p:spPr>
          <a:xfrm>
            <a:off x="8559477" y="3173545"/>
            <a:ext cx="204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schemeClr val="bg1"/>
                </a:solidFill>
              </a:rPr>
              <a:t>RESPALDO AL DOCUMENTO DEL PROYECTO Y, EN FUNCIÓN DE LOS LOGROS OBTENIDOS, RESPALDO A LAS ACCIONES DE SEGUIMIENTO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FA590AC1-78AC-EB46-9FFB-8A6D9629DEDB}"/>
              </a:ext>
            </a:extLst>
          </p:cNvPr>
          <p:cNvSpPr/>
          <p:nvPr/>
        </p:nvSpPr>
        <p:spPr>
          <a:xfrm>
            <a:off x="9329195" y="2296382"/>
            <a:ext cx="381964" cy="701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="" xmlns:a16="http://schemas.microsoft.com/office/drawing/2014/main" id="{689E2056-C0FF-5E45-91F4-425B4A554AE8}"/>
              </a:ext>
            </a:extLst>
          </p:cNvPr>
          <p:cNvSpPr/>
          <p:nvPr/>
        </p:nvSpPr>
        <p:spPr>
          <a:xfrm>
            <a:off x="6099161" y="3557403"/>
            <a:ext cx="484632" cy="582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="" xmlns:a16="http://schemas.microsoft.com/office/drawing/2014/main" id="{3C810784-3835-E444-91E7-C5854E223B37}"/>
              </a:ext>
            </a:extLst>
          </p:cNvPr>
          <p:cNvSpPr/>
          <p:nvPr/>
        </p:nvSpPr>
        <p:spPr>
          <a:xfrm>
            <a:off x="2216189" y="2180518"/>
            <a:ext cx="496986" cy="63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909AA2-564C-CF46-B878-902D2B8AC61E}"/>
              </a:ext>
            </a:extLst>
          </p:cNvPr>
          <p:cNvSpPr txBox="1"/>
          <p:nvPr/>
        </p:nvSpPr>
        <p:spPr>
          <a:xfrm>
            <a:off x="3123210" y="6282047"/>
            <a:ext cx="724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 NECESITA </a:t>
            </a:r>
            <a:r>
              <a:rPr lang="en-US" sz="2400" b="1" dirty="0" err="1">
                <a:solidFill>
                  <a:schemeClr val="bg1"/>
                </a:solidFill>
              </a:rPr>
              <a:t>MEJORAR</a:t>
            </a:r>
            <a:r>
              <a:rPr lang="en-US" sz="2400" b="1" dirty="0">
                <a:solidFill>
                  <a:schemeClr val="bg1"/>
                </a:solidFill>
              </a:rPr>
              <a:t> LA </a:t>
            </a:r>
            <a:r>
              <a:rPr lang="en-US" sz="2400" b="1" dirty="0" err="1">
                <a:solidFill>
                  <a:schemeClr val="bg1"/>
                </a:solidFill>
              </a:rPr>
              <a:t>COMUNICACION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C0FB99-EBDA-3F44-A9D9-9F56FE0AF5F5}"/>
              </a:ext>
            </a:extLst>
          </p:cNvPr>
          <p:cNvSpPr txBox="1"/>
          <p:nvPr/>
        </p:nvSpPr>
        <p:spPr>
          <a:xfrm>
            <a:off x="706056" y="462987"/>
            <a:ext cx="392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RECOMENDACIONES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EE4C27-1849-6648-94B5-CCD8CB3D59D4}"/>
              </a:ext>
            </a:extLst>
          </p:cNvPr>
          <p:cNvSpPr txBox="1"/>
          <p:nvPr/>
        </p:nvSpPr>
        <p:spPr>
          <a:xfrm>
            <a:off x="1128530" y="1224366"/>
            <a:ext cx="98715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800" b="1" dirty="0">
                <a:solidFill>
                  <a:schemeClr val="bg1"/>
                </a:solidFill>
              </a:rPr>
              <a:t>La necesidad de una prórroga</a:t>
            </a:r>
            <a:r>
              <a:rPr lang="es-AR" sz="2800" dirty="0">
                <a:solidFill>
                  <a:schemeClr val="bg1"/>
                </a:solidFill>
              </a:rPr>
              <a:t>: actualmente en debate. El punto clave que debe regir el debate es el siguiente: ¿contarán los países con tiempo suficiente para tomar decisiones informadas respecto de todos los productos principales?</a:t>
            </a:r>
          </a:p>
          <a:p>
            <a:r>
              <a:rPr lang="es-AR" sz="28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AR" sz="2800" dirty="0">
                <a:solidFill>
                  <a:schemeClr val="bg1"/>
                </a:solidFill>
              </a:rPr>
              <a:t>Aún considerando la posibilidad de una prórroga, para no excederse del plazo establecido es necesario que </a:t>
            </a:r>
            <a:r>
              <a:rPr lang="es-AR" sz="2800" b="1" dirty="0">
                <a:solidFill>
                  <a:schemeClr val="bg1"/>
                </a:solidFill>
              </a:rPr>
              <a:t>todos los actores aceleren significativamente los tiempos de finalización</a:t>
            </a:r>
            <a:r>
              <a:rPr lang="es-AR" sz="2800" dirty="0">
                <a:solidFill>
                  <a:schemeClr val="bg1"/>
                </a:solidFill>
              </a:rPr>
              <a:t>. Esto incluye desde la Sede de UNOPS hasta todos los Socios en la ejecución, en especial los principales: FAO y PNUMA.</a:t>
            </a:r>
          </a:p>
          <a:p>
            <a:r>
              <a:rPr lang="es-AR" sz="2800" dirty="0">
                <a:solidFill>
                  <a:schemeClr val="bg1"/>
                </a:solidFill>
              </a:rPr>
              <a:t> </a:t>
            </a:r>
          </a:p>
          <a:p>
            <a:r>
              <a:rPr lang="es-AR" sz="2800" dirty="0">
                <a:solidFill>
                  <a:schemeClr val="bg1"/>
                </a:solidFill>
              </a:rPr>
              <a:t> 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4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9FDAF2-282C-1B40-986A-7A9E40158C98}"/>
              </a:ext>
            </a:extLst>
          </p:cNvPr>
          <p:cNvSpPr txBox="1"/>
          <p:nvPr/>
        </p:nvSpPr>
        <p:spPr>
          <a:xfrm>
            <a:off x="1337481" y="1226916"/>
            <a:ext cx="103413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400" dirty="0">
                <a:solidFill>
                  <a:schemeClr val="bg1"/>
                </a:solidFill>
              </a:rPr>
              <a:t>Garantizar que todos los productos que sean esenciales para el éxito del proyecto se entreguen correctamente: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gobernanza general y herramientas y políticas de gestión asociadas </a:t>
            </a:r>
            <a:r>
              <a:rPr lang="es-AR" sz="2400" dirty="0">
                <a:solidFill>
                  <a:schemeClr val="bg1"/>
                </a:solidFill>
              </a:rPr>
              <a:t>(sistema de información del Estado del Medio Ambiente y seguimiento de indicadores clave; estrategias diversas); 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una asociación más amplia </a:t>
            </a:r>
            <a:r>
              <a:rPr lang="es-AR" sz="2400" dirty="0">
                <a:solidFill>
                  <a:schemeClr val="bg1"/>
                </a:solidFill>
              </a:rPr>
              <a:t>entre países y sectores de la economía; 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un acuerdo sobre inversiones prioritarias </a:t>
            </a:r>
            <a:r>
              <a:rPr lang="es-AR" sz="2400" dirty="0">
                <a:solidFill>
                  <a:schemeClr val="bg1"/>
                </a:solidFill>
              </a:rPr>
              <a:t> que refleje el impacto que sufren los GEM por los conflictos derivados de la conjugación entre la seguridad alimentaria y el medio ambiente costero y marino. Centrar la atención en una inversión clave: </a:t>
            </a:r>
            <a:r>
              <a:rPr lang="es-AR" sz="2400" b="1" dirty="0">
                <a:solidFill>
                  <a:schemeClr val="bg1"/>
                </a:solidFill>
              </a:rPr>
              <a:t>modos de vida alternativos</a:t>
            </a:r>
          </a:p>
          <a:p>
            <a:r>
              <a:rPr lang="es-AR" sz="24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AR" sz="2400" dirty="0">
                <a:solidFill>
                  <a:schemeClr val="bg1"/>
                </a:solidFill>
              </a:rPr>
              <a:t>	</a:t>
            </a:r>
          </a:p>
          <a:p>
            <a:r>
              <a:rPr lang="es-AR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AR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F88F30-10F9-3E4F-95CE-2AB75EA4D943}"/>
              </a:ext>
            </a:extLst>
          </p:cNvPr>
          <p:cNvSpPr/>
          <p:nvPr/>
        </p:nvSpPr>
        <p:spPr>
          <a:xfrm>
            <a:off x="763929" y="513166"/>
            <a:ext cx="333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RECOMENDACIONES </a:t>
            </a:r>
          </a:p>
        </p:txBody>
      </p:sp>
    </p:spTree>
    <p:extLst>
      <p:ext uri="{BB962C8B-B14F-4D97-AF65-F5344CB8AC3E}">
        <p14:creationId xmlns:p14="http://schemas.microsoft.com/office/powerpoint/2010/main" val="396131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32C93CD-0290-0E48-AE0E-41B9433D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08" y="157136"/>
            <a:ext cx="11093920" cy="63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4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3A9392-6980-2645-82A2-EAD6E0275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76" y="486137"/>
            <a:ext cx="11668912" cy="559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8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F88F30-10F9-3E4F-95CE-2AB75EA4D943}"/>
              </a:ext>
            </a:extLst>
          </p:cNvPr>
          <p:cNvSpPr/>
          <p:nvPr/>
        </p:nvSpPr>
        <p:spPr>
          <a:xfrm>
            <a:off x="763929" y="513166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RECOMENDACIONES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0E200B-C7B3-4744-8380-19AF38E78CAD}"/>
              </a:ext>
            </a:extLst>
          </p:cNvPr>
          <p:cNvSpPr txBox="1"/>
          <p:nvPr/>
        </p:nvSpPr>
        <p:spPr>
          <a:xfrm>
            <a:off x="885525" y="1270534"/>
            <a:ext cx="98273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</a:rPr>
              <a:t>El logro del resultado principal del Proyecto, es decir: pasos concretos de los países hacia un sistema de manejo de los recursos marinos sustentable y basado en el concepto de ecosistema, podría no darse si los países no demostraran su firme compromiso al logro de este resultado de largo plazo tomando decisiones rápidas relativamente a la entidad de la extensión del proyecto y a la posible redistribución de los fondos. Esto podría abrir las puertas para la continuación del apoyo del </a:t>
            </a:r>
            <a:r>
              <a:rPr lang="es-ES_tradnl" sz="3200" b="1" dirty="0" err="1">
                <a:solidFill>
                  <a:schemeClr val="bg1"/>
                </a:solidFill>
              </a:rPr>
              <a:t>FMAM</a:t>
            </a:r>
            <a:r>
              <a:rPr lang="es-ES_tradnl" sz="3200" b="1" dirty="0">
                <a:solidFill>
                  <a:schemeClr val="bg1"/>
                </a:solidFill>
              </a:rPr>
              <a:t>.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0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A80CB7-5760-DD41-95B1-181BF7C27643}"/>
              </a:ext>
            </a:extLst>
          </p:cNvPr>
          <p:cNvSpPr txBox="1"/>
          <p:nvPr/>
        </p:nvSpPr>
        <p:spPr>
          <a:xfrm>
            <a:off x="1238491" y="706056"/>
            <a:ext cx="620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RECOMENDACIONES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36992E-F87B-CA4F-9979-0B9DB3B0C663}"/>
              </a:ext>
            </a:extLst>
          </p:cNvPr>
          <p:cNvSpPr txBox="1"/>
          <p:nvPr/>
        </p:nvSpPr>
        <p:spPr>
          <a:xfrm>
            <a:off x="625033" y="2008122"/>
            <a:ext cx="3428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>
                <a:solidFill>
                  <a:schemeClr val="bg1"/>
                </a:solidFill>
              </a:rPr>
              <a:t>Considerar la posibilidad de avanzar hacia la adopción plena del enfoque </a:t>
            </a:r>
            <a:r>
              <a:rPr lang="es-AR" sz="2200" b="1" i="1" dirty="0">
                <a:solidFill>
                  <a:schemeClr val="bg1"/>
                </a:solidFill>
              </a:rPr>
              <a:t>source to sea </a:t>
            </a:r>
            <a:r>
              <a:rPr lang="es-AR" sz="2200" b="1" dirty="0">
                <a:solidFill>
                  <a:schemeClr val="bg1"/>
                </a:solidFill>
              </a:rPr>
              <a:t>(de la fuente al mar) para la gobernanza de los GEM, incluyendo las zonas costeras en el marco y  mecanismos de la Convencion de Cartagena.</a:t>
            </a:r>
          </a:p>
          <a:p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DBFBAFD-96E3-164C-BC8A-B3F54F81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23" y="2013995"/>
            <a:ext cx="7363231" cy="40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4115DB-4845-5D45-A1B3-65F229B6AF85}"/>
              </a:ext>
            </a:extLst>
          </p:cNvPr>
          <p:cNvSpPr txBox="1"/>
          <p:nvPr/>
        </p:nvSpPr>
        <p:spPr>
          <a:xfrm>
            <a:off x="997527" y="522514"/>
            <a:ext cx="495860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 err="1"/>
              <a:t>OBJETIVO</a:t>
            </a:r>
            <a:r>
              <a:rPr lang="en-US" b="1" dirty="0"/>
              <a:t> DE LA </a:t>
            </a:r>
            <a:r>
              <a:rPr lang="en-US" b="1" dirty="0" err="1"/>
              <a:t>EVALUACION</a:t>
            </a:r>
            <a:r>
              <a:rPr lang="en-US" b="1" dirty="0"/>
              <a:t> DE </a:t>
            </a:r>
            <a:r>
              <a:rPr lang="en-US" b="1" dirty="0" err="1"/>
              <a:t>MITAD</a:t>
            </a:r>
            <a:r>
              <a:rPr lang="en-US" b="1" dirty="0"/>
              <a:t> </a:t>
            </a:r>
            <a:r>
              <a:rPr lang="en-US" b="1" dirty="0" err="1"/>
              <a:t>PERIODO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D6A844-FA22-D443-A4C1-E26EF63C7DCA}"/>
              </a:ext>
            </a:extLst>
          </p:cNvPr>
          <p:cNvSpPr txBox="1"/>
          <p:nvPr/>
        </p:nvSpPr>
        <p:spPr>
          <a:xfrm>
            <a:off x="997527" y="1485900"/>
            <a:ext cx="105039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800" dirty="0"/>
          </a:p>
          <a:p>
            <a:r>
              <a:rPr lang="es-AR" sz="2800" dirty="0"/>
              <a:t>La EMP examinará los avances logrados en la consecución de los objetivos y resultados señalados en el Documento del Proyecto y estudiará las señales tempranas de éxito o fracaso del proyecto, a fin de identificar aquellos cambios que sea necesario implementar para encaminar el proyecto y así poder lograr los resultados pretendidos. Asimismo, la EMP analizará la estrategia del proyecto y sus riesgos para la sostenibilidad. </a:t>
            </a:r>
          </a:p>
          <a:p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2730E3-D2B3-E74E-A2EE-DF2BFA700A92}"/>
              </a:ext>
            </a:extLst>
          </p:cNvPr>
          <p:cNvSpPr/>
          <p:nvPr/>
        </p:nvSpPr>
        <p:spPr>
          <a:xfrm>
            <a:off x="783214" y="5025330"/>
            <a:ext cx="11132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/>
              <a:t>La EMP proporcionará información creíble, confiable y útil basada en elementos concretos</a:t>
            </a:r>
            <a:r>
              <a:rPr lang="es-AR" sz="2400" dirty="0"/>
              <a:t>. 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2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FB6855-A180-C443-BD76-CD47EEDEE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42"/>
            <a:ext cx="12192000" cy="6935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928A7-4161-964C-A23D-1D2415DB2E35}"/>
              </a:ext>
            </a:extLst>
          </p:cNvPr>
          <p:cNvSpPr txBox="1"/>
          <p:nvPr/>
        </p:nvSpPr>
        <p:spPr>
          <a:xfrm>
            <a:off x="1342663" y="4687747"/>
            <a:ext cx="347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0788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B45767-E75E-A946-9A84-88EA9A5CDA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4215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A0BC5F-75DE-9E49-AD82-37BEAECF5DD2}"/>
              </a:ext>
            </a:extLst>
          </p:cNvPr>
          <p:cNvSpPr txBox="1"/>
          <p:nvPr/>
        </p:nvSpPr>
        <p:spPr>
          <a:xfrm>
            <a:off x="114301" y="4814798"/>
            <a:ext cx="11858625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AR" b="1" dirty="0"/>
              <a:t>CRONOLOGÍA DE LA EVALUACIÓN DE MITAD DE PERÍODO</a:t>
            </a:r>
          </a:p>
          <a:p>
            <a:endParaRPr lang="en-US" b="1" dirty="0"/>
          </a:p>
          <a:p>
            <a:r>
              <a:rPr lang="es-AR" b="1" dirty="0"/>
              <a:t>Firma del contrato	   Misión sobre el terreno  Reunión del CD   Redacción del informe de la EMP 	Entrega del informe final</a:t>
            </a:r>
          </a:p>
          <a:p>
            <a:r>
              <a:rPr lang="es-AR" b="1" dirty="0"/>
              <a:t>   Mayo de 2018	    1</a:t>
            </a:r>
            <a:r>
              <a:rPr lang="es-AR" b="1" baseline="30000" dirty="0"/>
              <a:t>era</a:t>
            </a:r>
            <a:r>
              <a:rPr lang="es-AR" b="1" dirty="0"/>
              <a:t> semana de junio          Panamá					    Octubre de 2018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BC03CFA-85DD-A145-A81D-784C1D9A2FF9}"/>
              </a:ext>
            </a:extLst>
          </p:cNvPr>
          <p:cNvCxnSpPr>
            <a:cxnSpLocks/>
          </p:cNvCxnSpPr>
          <p:nvPr/>
        </p:nvCxnSpPr>
        <p:spPr>
          <a:xfrm>
            <a:off x="342900" y="5272088"/>
            <a:ext cx="4643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EC3ED9D-66C5-BC42-AC5B-3651D7AB2CB6}"/>
              </a:ext>
            </a:extLst>
          </p:cNvPr>
          <p:cNvCxnSpPr>
            <a:cxnSpLocks/>
          </p:cNvCxnSpPr>
          <p:nvPr/>
        </p:nvCxnSpPr>
        <p:spPr>
          <a:xfrm>
            <a:off x="4986338" y="5272088"/>
            <a:ext cx="6915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9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0CA075-1D67-C044-8A29-74CE148B7444}"/>
              </a:ext>
            </a:extLst>
          </p:cNvPr>
          <p:cNvSpPr txBox="1"/>
          <p:nvPr/>
        </p:nvSpPr>
        <p:spPr>
          <a:xfrm>
            <a:off x="631453" y="322208"/>
            <a:ext cx="11015904" cy="553998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000" b="1" dirty="0">
                <a:solidFill>
                  <a:schemeClr val="bg1"/>
                </a:solidFill>
              </a:rPr>
              <a:t>LA ESTRATEGIA DEL PROYECTO: DE LOS RESULTADOS AL IMPACTO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852204B-6ECC-6F41-AD8D-10B0B798F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37822"/>
              </p:ext>
            </p:extLst>
          </p:nvPr>
        </p:nvGraphicFramePr>
        <p:xfrm>
          <a:off x="631453" y="1370636"/>
          <a:ext cx="11015904" cy="4104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904">
                  <a:extLst>
                    <a:ext uri="{9D8B030D-6E8A-4147-A177-3AD203B41FA5}">
                      <a16:colId xmlns="" xmlns:a16="http://schemas.microsoft.com/office/drawing/2014/main" val="1142074704"/>
                    </a:ext>
                  </a:extLst>
                </a:gridCol>
                <a:gridCol w="2053653">
                  <a:extLst>
                    <a:ext uri="{9D8B030D-6E8A-4147-A177-3AD203B41FA5}">
                      <a16:colId xmlns="" xmlns:a16="http://schemas.microsoft.com/office/drawing/2014/main" val="2098765393"/>
                    </a:ext>
                  </a:extLst>
                </a:gridCol>
                <a:gridCol w="2023672">
                  <a:extLst>
                    <a:ext uri="{9D8B030D-6E8A-4147-A177-3AD203B41FA5}">
                      <a16:colId xmlns="" xmlns:a16="http://schemas.microsoft.com/office/drawing/2014/main" val="2460398342"/>
                    </a:ext>
                  </a:extLst>
                </a:gridCol>
                <a:gridCol w="2428407">
                  <a:extLst>
                    <a:ext uri="{9D8B030D-6E8A-4147-A177-3AD203B41FA5}">
                      <a16:colId xmlns="" xmlns:a16="http://schemas.microsoft.com/office/drawing/2014/main" val="2882103092"/>
                    </a:ext>
                  </a:extLst>
                </a:gridCol>
                <a:gridCol w="2638268">
                  <a:extLst>
                    <a:ext uri="{9D8B030D-6E8A-4147-A177-3AD203B41FA5}">
                      <a16:colId xmlns="" xmlns:a16="http://schemas.microsoft.com/office/drawing/2014/main" val="3800406583"/>
                    </a:ext>
                  </a:extLst>
                </a:gridCol>
              </a:tblGrid>
              <a:tr h="222482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2500" dirty="0"/>
                        <a:t>Objetivo: Facilitar el MBE/EEP en el CLME+ para el suministro de bienes y servicios a partir de los </a:t>
                      </a:r>
                      <a:r>
                        <a:rPr lang="es-AR" sz="2500" dirty="0">
                          <a:solidFill>
                            <a:schemeClr val="bg1"/>
                          </a:solidFill>
                        </a:rPr>
                        <a:t>recursos marinos vivos compartidos</a:t>
                      </a:r>
                      <a:r>
                        <a:rPr lang="es-AR" sz="2500" dirty="0"/>
                        <a:t> de manera sostenible y con resiliencia climática, en sintonía con el PAE del CLME+ endosado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3612223"/>
                  </a:ext>
                </a:extLst>
              </a:tr>
              <a:tr h="4555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2800" dirty="0"/>
                        <a:t>Resultados</a:t>
                      </a:r>
                    </a:p>
                  </a:txBody>
                  <a:tcPr marL="59488" marR="594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AR" sz="2600" dirty="0"/>
                        <a:t>Presunciones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AR" sz="2600" dirty="0"/>
                        <a:t>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AR" sz="2600" dirty="0"/>
                        <a:t>factores impulsores</a:t>
                      </a:r>
                    </a:p>
                  </a:txBody>
                  <a:tcPr marL="59488" marR="594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AR" sz="2600" dirty="0"/>
                        <a:t>Estado intermedio</a:t>
                      </a:r>
                    </a:p>
                  </a:txBody>
                  <a:tcPr marL="59488" marR="5948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2600" dirty="0"/>
                        <a:t>Impacto</a:t>
                      </a:r>
                    </a:p>
                  </a:txBody>
                  <a:tcPr marL="59488" marR="594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796214"/>
                  </a:ext>
                </a:extLst>
              </a:tr>
              <a:tr h="142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AR" sz="2600" dirty="0"/>
                        <a:t>Reducción de amenazas ambientales</a:t>
                      </a: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AR" sz="2600" dirty="0"/>
                        <a:t>Beneficios ambientales</a:t>
                      </a: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="" xmlns:a16="http://schemas.microsoft.com/office/drawing/2014/main" val="1859465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1C61EA8-F2EF-314C-8218-115706281D3B}"/>
              </a:ext>
            </a:extLst>
          </p:cNvPr>
          <p:cNvCxnSpPr/>
          <p:nvPr/>
        </p:nvCxnSpPr>
        <p:spPr>
          <a:xfrm>
            <a:off x="749508" y="6019335"/>
            <a:ext cx="959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C25DCDA-6D3A-E649-8D91-155265723AB9}"/>
              </a:ext>
            </a:extLst>
          </p:cNvPr>
          <p:cNvSpPr txBox="1"/>
          <p:nvPr/>
        </p:nvSpPr>
        <p:spPr>
          <a:xfrm>
            <a:off x="1749823" y="5834669"/>
            <a:ext cx="1843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CORTO PLAZO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29213E9-1C79-8447-B1A1-447870355FC1}"/>
              </a:ext>
            </a:extLst>
          </p:cNvPr>
          <p:cNvCxnSpPr/>
          <p:nvPr/>
        </p:nvCxnSpPr>
        <p:spPr>
          <a:xfrm>
            <a:off x="3087974" y="6019335"/>
            <a:ext cx="1469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7D6F22-F20B-B74E-B136-9ADA1DC14CD5}"/>
              </a:ext>
            </a:extLst>
          </p:cNvPr>
          <p:cNvSpPr txBox="1"/>
          <p:nvPr/>
        </p:nvSpPr>
        <p:spPr>
          <a:xfrm>
            <a:off x="4661941" y="5834669"/>
            <a:ext cx="176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MEDIANO PLAZO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E23403-7EA1-0B4B-BCA6-1144A780031E}"/>
              </a:ext>
            </a:extLst>
          </p:cNvPr>
          <p:cNvSpPr txBox="1"/>
          <p:nvPr/>
        </p:nvSpPr>
        <p:spPr>
          <a:xfrm>
            <a:off x="8310146" y="5834669"/>
            <a:ext cx="142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LARGO PLAZO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FC99D2A-4FC4-5D49-A1D2-13B6D1CAEA68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6430780" y="6003946"/>
            <a:ext cx="1879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D5BDA67-FC9C-994B-B0AE-DD948CAD4D95}"/>
              </a:ext>
            </a:extLst>
          </p:cNvPr>
          <p:cNvCxnSpPr/>
          <p:nvPr/>
        </p:nvCxnSpPr>
        <p:spPr>
          <a:xfrm>
            <a:off x="9638675" y="6019335"/>
            <a:ext cx="1839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0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AE5F5DB-CC8A-7540-B83F-12AA5E9CF305}"/>
              </a:ext>
            </a:extLst>
          </p:cNvPr>
          <p:cNvCxnSpPr/>
          <p:nvPr/>
        </p:nvCxnSpPr>
        <p:spPr>
          <a:xfrm>
            <a:off x="794479" y="6280879"/>
            <a:ext cx="959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1177B9-A9A1-F849-BB9B-953AB10FEBC6}"/>
              </a:ext>
            </a:extLst>
          </p:cNvPr>
          <p:cNvSpPr txBox="1"/>
          <p:nvPr/>
        </p:nvSpPr>
        <p:spPr>
          <a:xfrm>
            <a:off x="1753850" y="6096213"/>
            <a:ext cx="18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CORTO PLAZO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0EC62FE-0498-9C4E-AD72-E6800DD7EE62}"/>
              </a:ext>
            </a:extLst>
          </p:cNvPr>
          <p:cNvCxnSpPr/>
          <p:nvPr/>
        </p:nvCxnSpPr>
        <p:spPr>
          <a:xfrm>
            <a:off x="3132945" y="6280879"/>
            <a:ext cx="1469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DBBE6A-1C7A-7C4D-BE28-9DA188B1F2A0}"/>
              </a:ext>
            </a:extLst>
          </p:cNvPr>
          <p:cNvSpPr txBox="1"/>
          <p:nvPr/>
        </p:nvSpPr>
        <p:spPr>
          <a:xfrm>
            <a:off x="4706912" y="6096213"/>
            <a:ext cx="197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MEDIANO PLAZO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E6602-172B-444F-8E5D-160AFC1E372F}"/>
              </a:ext>
            </a:extLst>
          </p:cNvPr>
          <p:cNvSpPr txBox="1"/>
          <p:nvPr/>
        </p:nvSpPr>
        <p:spPr>
          <a:xfrm>
            <a:off x="8259581" y="6096213"/>
            <a:ext cx="158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LARGO PLAZO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013A17A-94B0-1E4F-BEBA-7CBB21AB9A13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681868" y="6280879"/>
            <a:ext cx="1577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7BF8FD6-8C79-7844-937C-87A8635689AA}"/>
              </a:ext>
            </a:extLst>
          </p:cNvPr>
          <p:cNvCxnSpPr/>
          <p:nvPr/>
        </p:nvCxnSpPr>
        <p:spPr>
          <a:xfrm>
            <a:off x="9683646" y="6280879"/>
            <a:ext cx="1839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 11">
            <a:extLst>
              <a:ext uri="{FF2B5EF4-FFF2-40B4-BE49-F238E27FC236}">
                <a16:creationId xmlns="" xmlns:a16="http://schemas.microsoft.com/office/drawing/2014/main" id="{2DD107A0-1694-F04C-B9D5-8270F92EB8D6}"/>
              </a:ext>
            </a:extLst>
          </p:cNvPr>
          <p:cNvSpPr/>
          <p:nvPr/>
        </p:nvSpPr>
        <p:spPr>
          <a:xfrm>
            <a:off x="794480" y="584617"/>
            <a:ext cx="3515192" cy="54020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BC7AB2-2C0D-0F48-9C8E-233B5CDE47C9}"/>
              </a:ext>
            </a:extLst>
          </p:cNvPr>
          <p:cNvSpPr txBox="1"/>
          <p:nvPr/>
        </p:nvSpPr>
        <p:spPr>
          <a:xfrm>
            <a:off x="775750" y="777257"/>
            <a:ext cx="2953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sz="1600" b="1" dirty="0">
                <a:solidFill>
                  <a:schemeClr val="bg1"/>
                </a:solidFill>
              </a:rPr>
              <a:t>FACILITACIÓN</a:t>
            </a:r>
          </a:p>
          <a:p>
            <a:r>
              <a:rPr lang="es-AR" sz="1600" b="1" dirty="0">
                <a:solidFill>
                  <a:schemeClr val="bg1"/>
                </a:solidFill>
              </a:rPr>
              <a:t>DE UNA GOBERNANZA</a:t>
            </a:r>
            <a:br>
              <a:rPr lang="es-AR" sz="1600" b="1" dirty="0">
                <a:solidFill>
                  <a:schemeClr val="bg1"/>
                </a:solidFill>
              </a:rPr>
            </a:br>
            <a:r>
              <a:rPr lang="es-AR" sz="1600" b="1" dirty="0">
                <a:solidFill>
                  <a:schemeClr val="bg1"/>
                </a:solidFill>
              </a:rPr>
              <a:t>REGIONAL  GENERAL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s-AR" sz="1600" b="1" dirty="0">
                <a:solidFill>
                  <a:schemeClr val="bg1"/>
                </a:solidFill>
              </a:rPr>
              <a:t>2. MEJORAMIENTO DE LA CAPACIDAD Y HERRAMIENTAS DE POLÍTICAS PROVISTAS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s-AR" sz="1600" b="1" dirty="0">
                <a:solidFill>
                  <a:schemeClr val="bg1"/>
                </a:solidFill>
              </a:rPr>
              <a:t>3. DEMOSTRACIÓN DE LA EFECTIVIDAD DEL MBE/EEP EN SITIOS EXPERIMENTALES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s-AR" sz="1600" b="1" dirty="0">
                <a:solidFill>
                  <a:schemeClr val="bg1"/>
                </a:solidFill>
              </a:rPr>
              <a:t>4. IDENTIFICACIÓN DE LAS NECESIDADES DE INVERSIÓN PRIORITARIAS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s-AR" sz="1600" b="1" dirty="0">
                <a:solidFill>
                  <a:schemeClr val="bg1"/>
                </a:solidFill>
              </a:rPr>
              <a:t>5. DEFINICIÓN DE</a:t>
            </a:r>
          </a:p>
          <a:p>
            <a:r>
              <a:rPr lang="es-AR" sz="1600" b="1" dirty="0">
                <a:solidFill>
                  <a:schemeClr val="bg1"/>
                </a:solidFill>
              </a:rPr>
              <a:t>PROTOCOLOS DE </a:t>
            </a:r>
          </a:p>
          <a:p>
            <a:r>
              <a:rPr lang="es-AR" sz="1600" b="1" dirty="0">
                <a:solidFill>
                  <a:schemeClr val="bg1"/>
                </a:solidFill>
              </a:rPr>
              <a:t>SEGUIMIENTO </a:t>
            </a:r>
          </a:p>
          <a:p>
            <a:r>
              <a:rPr lang="es-AR" sz="1600" b="1" dirty="0">
                <a:solidFill>
                  <a:schemeClr val="bg1"/>
                </a:solidFill>
              </a:rPr>
              <a:t>Y SITUACIÓN ACTUAL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21DF1C-2377-CB4F-B030-CD93B9B71428}"/>
              </a:ext>
            </a:extLst>
          </p:cNvPr>
          <p:cNvSpPr txBox="1"/>
          <p:nvPr/>
        </p:nvSpPr>
        <p:spPr>
          <a:xfrm>
            <a:off x="1169232" y="49748"/>
            <a:ext cx="2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Los resultados del proyecto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3822A3-0488-7540-97FA-66FB697FCBE1}"/>
              </a:ext>
            </a:extLst>
          </p:cNvPr>
          <p:cNvSpPr txBox="1"/>
          <p:nvPr/>
        </p:nvSpPr>
        <p:spPr>
          <a:xfrm>
            <a:off x="6947941" y="49748"/>
            <a:ext cx="22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Después del proyecto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55F05C5-F79C-4446-83A0-E95754A9F755}"/>
              </a:ext>
            </a:extLst>
          </p:cNvPr>
          <p:cNvCxnSpPr>
            <a:cxnSpLocks/>
          </p:cNvCxnSpPr>
          <p:nvPr/>
        </p:nvCxnSpPr>
        <p:spPr>
          <a:xfrm>
            <a:off x="794480" y="234414"/>
            <a:ext cx="3747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4E7A473-13D8-FB49-81E9-B784F1E4A1D2}"/>
              </a:ext>
            </a:extLst>
          </p:cNvPr>
          <p:cNvCxnSpPr>
            <a:cxnSpLocks/>
          </p:cNvCxnSpPr>
          <p:nvPr/>
        </p:nvCxnSpPr>
        <p:spPr>
          <a:xfrm>
            <a:off x="9362364" y="234414"/>
            <a:ext cx="2030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73A610A-E453-C543-8E4E-B4256BC7E067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961149" y="234414"/>
            <a:ext cx="2986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entagon 28">
            <a:extLst>
              <a:ext uri="{FF2B5EF4-FFF2-40B4-BE49-F238E27FC236}">
                <a16:creationId xmlns="" xmlns:a16="http://schemas.microsoft.com/office/drawing/2014/main" id="{A19B0F2B-15C7-5F4D-991B-44D640A35E66}"/>
              </a:ext>
            </a:extLst>
          </p:cNvPr>
          <p:cNvSpPr/>
          <p:nvPr/>
        </p:nvSpPr>
        <p:spPr>
          <a:xfrm>
            <a:off x="4126048" y="734831"/>
            <a:ext cx="2638268" cy="213403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7000">
                <a:schemeClr val="accent1">
                  <a:shade val="67500"/>
                  <a:satMod val="115000"/>
                  <a:alpha val="2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18F5969-EFB9-EB46-813A-C30AA275A69F}"/>
              </a:ext>
            </a:extLst>
          </p:cNvPr>
          <p:cNvSpPr txBox="1"/>
          <p:nvPr/>
        </p:nvSpPr>
        <p:spPr>
          <a:xfrm>
            <a:off x="4156025" y="826916"/>
            <a:ext cx="252584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s-AR" sz="1600" b="1" dirty="0">
                <a:solidFill>
                  <a:schemeClr val="bg1"/>
                </a:solidFill>
              </a:rPr>
              <a:t>PRESUNCIÓN:</a:t>
            </a:r>
          </a:p>
          <a:p>
            <a:r>
              <a:rPr lang="es-AR" sz="1600" b="1" dirty="0">
                <a:solidFill>
                  <a:schemeClr val="bg1"/>
                </a:solidFill>
              </a:rPr>
              <a:t>TODOS LOS PAÍSES Y ACTORES INTERESADOS SIGUEN COMPROMETIDOS CON LA VISIÓN DEL PAE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="" xmlns:a16="http://schemas.microsoft.com/office/drawing/2014/main" id="{EED3BEF6-8C77-C746-8E4C-2B0B33B91FBB}"/>
              </a:ext>
            </a:extLst>
          </p:cNvPr>
          <p:cNvSpPr/>
          <p:nvPr/>
        </p:nvSpPr>
        <p:spPr>
          <a:xfrm>
            <a:off x="4126046" y="3630932"/>
            <a:ext cx="2638270" cy="2402275"/>
          </a:xfrm>
          <a:prstGeom prst="homePlate">
            <a:avLst>
              <a:gd name="adj" fmla="val 5124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20000"/>
                </a:schemeClr>
              </a:gs>
              <a:gs pos="9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E52B3C2-C466-6F4D-A53C-712A3A21D872}"/>
              </a:ext>
            </a:extLst>
          </p:cNvPr>
          <p:cNvSpPr txBox="1"/>
          <p:nvPr/>
        </p:nvSpPr>
        <p:spPr>
          <a:xfrm>
            <a:off x="4126046" y="3693032"/>
            <a:ext cx="2241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solidFill>
                  <a:schemeClr val="bg1"/>
                </a:solidFill>
              </a:rPr>
              <a:t>IMPULSORES: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QUE TODOS LOS                  ACTORES INTERESADOS 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RECONOZCAN CABALMENTE LA NECESIDAD DE ACTUAR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s-AR" sz="1400" b="1" dirty="0">
                <a:solidFill>
                  <a:schemeClr val="bg1"/>
                </a:solidFill>
              </a:rPr>
              <a:t>INCENTIVOS PROVISTOS POR LA COOPERACIÓN REGIONAL</a:t>
            </a:r>
          </a:p>
        </p:txBody>
      </p:sp>
      <p:sp>
        <p:nvSpPr>
          <p:cNvPr id="40" name="Pentagon 39">
            <a:extLst>
              <a:ext uri="{FF2B5EF4-FFF2-40B4-BE49-F238E27FC236}">
                <a16:creationId xmlns="" xmlns:a16="http://schemas.microsoft.com/office/drawing/2014/main" id="{950DA751-FB27-6C48-B8F2-314F0A61C687}"/>
              </a:ext>
            </a:extLst>
          </p:cNvPr>
          <p:cNvSpPr/>
          <p:nvPr/>
        </p:nvSpPr>
        <p:spPr>
          <a:xfrm>
            <a:off x="6820531" y="1567448"/>
            <a:ext cx="2705720" cy="3565061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  <a:lumMod val="6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DC040FA-3D7E-6345-9239-071C0D216AAA}"/>
              </a:ext>
            </a:extLst>
          </p:cNvPr>
          <p:cNvSpPr txBox="1"/>
          <p:nvPr/>
        </p:nvSpPr>
        <p:spPr>
          <a:xfrm>
            <a:off x="6820531" y="1829440"/>
            <a:ext cx="20311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</a:rPr>
              <a:t>ESTADO</a:t>
            </a:r>
          </a:p>
          <a:p>
            <a:r>
              <a:rPr lang="es-AR" sz="1600" b="1" dirty="0">
                <a:solidFill>
                  <a:schemeClr val="bg1"/>
                </a:solidFill>
              </a:rPr>
              <a:t>INTERMEDIO: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s-AR" sz="1600" b="1" dirty="0">
                <a:solidFill>
                  <a:schemeClr val="bg1"/>
                </a:solidFill>
              </a:rPr>
              <a:t>REPRODUCCIÓN DE PRÁCTICAS DE MBE SÓLIDAS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s-AR" sz="1600" b="1" dirty="0">
                <a:solidFill>
                  <a:schemeClr val="bg1"/>
                </a:solidFill>
              </a:rPr>
              <a:t>MIC U ÓRGANO EQUIVALENTE ASUME LA COORDINACIÓN DE LA EJECUCIÓN  DEL PAE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Pentagon 41">
            <a:extLst>
              <a:ext uri="{FF2B5EF4-FFF2-40B4-BE49-F238E27FC236}">
                <a16:creationId xmlns="" xmlns:a16="http://schemas.microsoft.com/office/drawing/2014/main" id="{35B17070-99FC-D34F-867D-3A741C5614BF}"/>
              </a:ext>
            </a:extLst>
          </p:cNvPr>
          <p:cNvSpPr/>
          <p:nvPr/>
        </p:nvSpPr>
        <p:spPr>
          <a:xfrm>
            <a:off x="9533744" y="734831"/>
            <a:ext cx="2658256" cy="5361382"/>
          </a:xfrm>
          <a:prstGeom prst="homePlate">
            <a:avLst>
              <a:gd name="adj" fmla="val 51128"/>
            </a:avLst>
          </a:prstGeom>
          <a:solidFill>
            <a:schemeClr val="accent1">
              <a:alpha val="67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B45D943-0C47-9D41-95CB-64EEA239BBE4}"/>
              </a:ext>
            </a:extLst>
          </p:cNvPr>
          <p:cNvSpPr txBox="1"/>
          <p:nvPr/>
        </p:nvSpPr>
        <p:spPr>
          <a:xfrm>
            <a:off x="9563735" y="859565"/>
            <a:ext cx="1959018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550" b="1" dirty="0">
                <a:solidFill>
                  <a:schemeClr val="bg1"/>
                </a:solidFill>
              </a:rPr>
              <a:t>IMPACTO:</a:t>
            </a:r>
          </a:p>
          <a:p>
            <a:endParaRPr lang="en-US" sz="1550" b="1" dirty="0">
              <a:solidFill>
                <a:schemeClr val="bg1"/>
              </a:solidFill>
            </a:endParaRPr>
          </a:p>
          <a:p>
            <a:r>
              <a:rPr lang="es-AR" sz="1550" b="1" dirty="0">
                <a:solidFill>
                  <a:schemeClr val="bg1"/>
                </a:solidFill>
              </a:rPr>
              <a:t>MENOR PRESIÓN SOBRE LA PESCA</a:t>
            </a:r>
          </a:p>
          <a:p>
            <a:endParaRPr lang="es-AR" sz="1550" b="1" dirty="0">
              <a:solidFill>
                <a:schemeClr val="bg1"/>
              </a:solidFill>
            </a:endParaRPr>
          </a:p>
          <a:p>
            <a:r>
              <a:rPr lang="es-AR" sz="1550" b="1" dirty="0">
                <a:solidFill>
                  <a:schemeClr val="bg1"/>
                </a:solidFill>
              </a:rPr>
              <a:t>REVERSIÓN DE LAS TENDENCIAS DE DEGRADACIÓN DE               LA PESCA Y MEJORAMIENTO DE LA RESILIENCIA CLIMÁTICA</a:t>
            </a:r>
          </a:p>
          <a:p>
            <a:endParaRPr lang="en-US" sz="1550" b="1" dirty="0">
              <a:solidFill>
                <a:schemeClr val="bg1"/>
              </a:solidFill>
            </a:endParaRPr>
          </a:p>
          <a:p>
            <a:r>
              <a:rPr lang="es-AR" sz="1550" b="1" dirty="0">
                <a:solidFill>
                  <a:schemeClr val="bg1"/>
                </a:solidFill>
              </a:rPr>
              <a:t>ACUMULACIÓN DE BENEFICIOS AMBIENTALES GLOBALES A PARTIR DE LA COOPERACIÓN MULTINACIONAL</a:t>
            </a:r>
          </a:p>
          <a:p>
            <a:endParaRPr lang="en-US" sz="1550" b="1" dirty="0">
              <a:solidFill>
                <a:schemeClr val="bg1"/>
              </a:solidFill>
            </a:endParaRPr>
          </a:p>
          <a:p>
            <a:endParaRPr lang="en-US" sz="1550" b="1" dirty="0">
              <a:solidFill>
                <a:schemeClr val="bg1"/>
              </a:solidFill>
            </a:endParaRPr>
          </a:p>
          <a:p>
            <a:endParaRPr lang="en-US" sz="1550" b="1" dirty="0">
              <a:solidFill>
                <a:schemeClr val="bg1"/>
              </a:solidFill>
            </a:endParaRPr>
          </a:p>
          <a:p>
            <a:endParaRPr lang="en-US" sz="15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0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8E953A-B658-6F40-BC0D-084CD196FBE1}"/>
              </a:ext>
            </a:extLst>
          </p:cNvPr>
          <p:cNvSpPr txBox="1"/>
          <p:nvPr/>
        </p:nvSpPr>
        <p:spPr>
          <a:xfrm>
            <a:off x="357482" y="242507"/>
            <a:ext cx="4228166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1">
                    <a:lumMod val="75000"/>
                  </a:schemeClr>
                </a:solidFill>
              </a:rPr>
              <a:t>ESTRUCTURA DEL PROYECTO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2FE158-0BC9-A14B-AE43-59719FF23830}"/>
              </a:ext>
            </a:extLst>
          </p:cNvPr>
          <p:cNvSpPr/>
          <p:nvPr/>
        </p:nvSpPr>
        <p:spPr>
          <a:xfrm>
            <a:off x="357482" y="3572763"/>
            <a:ext cx="3530279" cy="244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Asociaciones para la ejecución del CLME+ con: PAÍSES, PNUD, FAO-COPACO, CEP del PNUMA, COI-UNESCO, CRFM, OSPESCA, CANARI, CERMES de la UWI, NOAA, OECO, GCFI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Conversaciones de asociación con: TNC, WWF, CI, UICN (BIOPAMA), Caribsave, Smithsonian, PNUMA ORPALC, CCAD, CCCCC, CARPHA, OMI, Banco Mundial, entre otros; Declaraciones de interés de TNC, WWF, CI, CCAD.</a:t>
            </a:r>
          </a:p>
          <a:p>
            <a:r>
              <a:rPr lang="es-AR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Conversaciones con territorios dependientes y demás socios (sector privado, etc.).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F06B33D-C530-0648-A458-A63E3697EE54}"/>
              </a:ext>
            </a:extLst>
          </p:cNvPr>
          <p:cNvSpPr/>
          <p:nvPr/>
        </p:nvSpPr>
        <p:spPr>
          <a:xfrm>
            <a:off x="357482" y="2590369"/>
            <a:ext cx="3515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 Global para la ejecución del Programa de Acciones Estratégicas </a:t>
            </a:r>
            <a:r>
              <a:rPr lang="es-AR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(PAE) del 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CLME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63AB92-DC8C-AA49-8CE3-13FD7541E742}"/>
              </a:ext>
            </a:extLst>
          </p:cNvPr>
          <p:cNvSpPr txBox="1"/>
          <p:nvPr/>
        </p:nvSpPr>
        <p:spPr>
          <a:xfrm>
            <a:off x="6654021" y="1441302"/>
            <a:ext cx="249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1. MECANISMO INTERINO DE COORDINACIÓN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80A784-57ED-0743-A23C-3F0B9B810B30}"/>
              </a:ext>
            </a:extLst>
          </p:cNvPr>
          <p:cNvSpPr txBox="1"/>
          <p:nvPr/>
        </p:nvSpPr>
        <p:spPr>
          <a:xfrm>
            <a:off x="6571283" y="3255937"/>
            <a:ext cx="280107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/>
              <a:t>ACUERDOS REGIONALES PARA UN </a:t>
            </a:r>
            <a:r>
              <a:rPr lang="es-AR" sz="1400" b="1" dirty="0" smtClean="0"/>
              <a:t>MANEJO </a:t>
            </a:r>
            <a:r>
              <a:rPr lang="es-AR" sz="1400" b="1" dirty="0"/>
              <a:t>BASADO EN ECOSISTEMAS CON FINANCIACIÓN SOSTENIBLE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DBE998-0ED5-AA44-8F5C-A2075EB4EA7C}"/>
              </a:ext>
            </a:extLst>
          </p:cNvPr>
          <p:cNvSpPr txBox="1"/>
          <p:nvPr/>
        </p:nvSpPr>
        <p:spPr>
          <a:xfrm>
            <a:off x="4918115" y="1760939"/>
            <a:ext cx="1494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2. HERRAMIENTAS DE POLÍTICAS (ESTRATEGIAS)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F44CBE-D72B-1B47-BA30-5013466AE2E8}"/>
              </a:ext>
            </a:extLst>
          </p:cNvPr>
          <p:cNvSpPr txBox="1"/>
          <p:nvPr/>
        </p:nvSpPr>
        <p:spPr>
          <a:xfrm>
            <a:off x="4480606" y="4251757"/>
            <a:ext cx="164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1. COMUNICACIÓN DENTRO Y FUERA DE LA ASOCIACIÓN DEL CLME+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8BBCD2-2E9E-A24D-A3AC-0F429823D518}"/>
              </a:ext>
            </a:extLst>
          </p:cNvPr>
          <p:cNvSpPr txBox="1"/>
          <p:nvPr/>
        </p:nvSpPr>
        <p:spPr>
          <a:xfrm>
            <a:off x="7185107" y="5007119"/>
            <a:ext cx="1718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3. PRUEBAS DE LA EFECTIVIDAD DEL MBE/EEP POR PARTE DE PAÍSES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343388-6613-EB4D-B3A3-C910F2596E24}"/>
              </a:ext>
            </a:extLst>
          </p:cNvPr>
          <p:cNvSpPr txBox="1"/>
          <p:nvPr/>
        </p:nvSpPr>
        <p:spPr>
          <a:xfrm>
            <a:off x="9954940" y="4590599"/>
            <a:ext cx="1644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4. IDENTIFICACIÓN DE NECESIDADES DE INVERSIÓN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C8850A9-AC15-D04D-AF9C-41EE063E667D}"/>
              </a:ext>
            </a:extLst>
          </p:cNvPr>
          <p:cNvSpPr txBox="1"/>
          <p:nvPr/>
        </p:nvSpPr>
        <p:spPr>
          <a:xfrm>
            <a:off x="9818272" y="1703290"/>
            <a:ext cx="17014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5. HERRAMIENTAS QUE POSIBILITEN UN SEGUIMIENTO CONDUCENTE A UN MAYOR NIVEL DE ADOPCIÓN E IMPACTO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CCEB752-EF85-A749-8F2E-FE2493ABD554}"/>
              </a:ext>
            </a:extLst>
          </p:cNvPr>
          <p:cNvSpPr txBox="1"/>
          <p:nvPr/>
        </p:nvSpPr>
        <p:spPr>
          <a:xfrm>
            <a:off x="-972273" y="-1562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E91A827-4FF5-B745-B8B3-7B6C8DA490F8}"/>
              </a:ext>
            </a:extLst>
          </p:cNvPr>
          <p:cNvCxnSpPr/>
          <p:nvPr/>
        </p:nvCxnSpPr>
        <p:spPr>
          <a:xfrm>
            <a:off x="6262260" y="2561158"/>
            <a:ext cx="535834" cy="44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7CB57DCF-86CB-6845-8B82-7801D05AFF38}"/>
              </a:ext>
            </a:extLst>
          </p:cNvPr>
          <p:cNvCxnSpPr/>
          <p:nvPr/>
        </p:nvCxnSpPr>
        <p:spPr>
          <a:xfrm flipV="1">
            <a:off x="6133456" y="4394794"/>
            <a:ext cx="664637" cy="43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89277939-3E7C-0C43-93CE-44114C4980B0}"/>
              </a:ext>
            </a:extLst>
          </p:cNvPr>
          <p:cNvCxnSpPr/>
          <p:nvPr/>
        </p:nvCxnSpPr>
        <p:spPr>
          <a:xfrm flipH="1">
            <a:off x="9444734" y="2499603"/>
            <a:ext cx="347448" cy="6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4AE3839D-11E5-7143-978A-D894AAA35F06}"/>
              </a:ext>
            </a:extLst>
          </p:cNvPr>
          <p:cNvCxnSpPr>
            <a:cxnSpLocks/>
          </p:cNvCxnSpPr>
          <p:nvPr/>
        </p:nvCxnSpPr>
        <p:spPr>
          <a:xfrm flipH="1" flipV="1">
            <a:off x="9074552" y="4394795"/>
            <a:ext cx="880388" cy="524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1E45154F-4CDF-2042-A51F-0DC1828DB897}"/>
              </a:ext>
            </a:extLst>
          </p:cNvPr>
          <p:cNvCxnSpPr/>
          <p:nvPr/>
        </p:nvCxnSpPr>
        <p:spPr>
          <a:xfrm flipV="1">
            <a:off x="8044196" y="4538382"/>
            <a:ext cx="0" cy="38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3827CAC-8274-0748-A4C2-738A835012A6}"/>
              </a:ext>
            </a:extLst>
          </p:cNvPr>
          <p:cNvSpPr txBox="1"/>
          <p:nvPr/>
        </p:nvSpPr>
        <p:spPr>
          <a:xfrm>
            <a:off x="6541030" y="2011791"/>
            <a:ext cx="2646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1. MECANISMO PERMANENTE DE COORDINACIÓN DE POLÍTICAS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E7DAC9E-8F50-2B46-8D20-E63E1FB80970}"/>
              </a:ext>
            </a:extLst>
          </p:cNvPr>
          <p:cNvSpPr txBox="1"/>
          <p:nvPr/>
        </p:nvSpPr>
        <p:spPr>
          <a:xfrm>
            <a:off x="945618" y="1099045"/>
            <a:ext cx="221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ACELERACIÓN DE LA EJECUCIÓN DEL PAE</a:t>
            </a:r>
          </a:p>
        </p:txBody>
      </p:sp>
      <p:sp>
        <p:nvSpPr>
          <p:cNvPr id="53" name="Down Arrow 52">
            <a:extLst>
              <a:ext uri="{FF2B5EF4-FFF2-40B4-BE49-F238E27FC236}">
                <a16:creationId xmlns="" xmlns:a16="http://schemas.microsoft.com/office/drawing/2014/main" id="{A32242E6-0376-6C4A-89F4-9D8AEE0D68EA}"/>
              </a:ext>
            </a:extLst>
          </p:cNvPr>
          <p:cNvSpPr/>
          <p:nvPr/>
        </p:nvSpPr>
        <p:spPr>
          <a:xfrm>
            <a:off x="1850196" y="1914827"/>
            <a:ext cx="405114" cy="616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5F338FE-CD41-994C-AB7E-548164F22AE1}"/>
              </a:ext>
            </a:extLst>
          </p:cNvPr>
          <p:cNvSpPr txBox="1"/>
          <p:nvPr/>
        </p:nvSpPr>
        <p:spPr>
          <a:xfrm>
            <a:off x="5646940" y="281245"/>
            <a:ext cx="479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ACERCAMIENTO A UN OBJETIVO AMBICIOSO</a:t>
            </a:r>
          </a:p>
        </p:txBody>
      </p:sp>
      <p:sp>
        <p:nvSpPr>
          <p:cNvPr id="56" name="Down Arrow 55">
            <a:extLst>
              <a:ext uri="{FF2B5EF4-FFF2-40B4-BE49-F238E27FC236}">
                <a16:creationId xmlns="" xmlns:a16="http://schemas.microsoft.com/office/drawing/2014/main" id="{FABC74C2-9E5E-5A45-A014-E0C9FEBF2221}"/>
              </a:ext>
            </a:extLst>
          </p:cNvPr>
          <p:cNvSpPr/>
          <p:nvPr/>
        </p:nvSpPr>
        <p:spPr>
          <a:xfrm>
            <a:off x="7708739" y="844666"/>
            <a:ext cx="335457" cy="508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D0205354-46B5-224E-9D30-6CBE8F8F0A16}"/>
              </a:ext>
            </a:extLst>
          </p:cNvPr>
          <p:cNvCxnSpPr/>
          <p:nvPr/>
        </p:nvCxnSpPr>
        <p:spPr>
          <a:xfrm>
            <a:off x="7928703" y="2524450"/>
            <a:ext cx="0" cy="57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1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165C59-CDC9-3A4C-A14C-96C0648578A9}"/>
              </a:ext>
            </a:extLst>
          </p:cNvPr>
          <p:cNvSpPr txBox="1"/>
          <p:nvPr/>
        </p:nvSpPr>
        <p:spPr>
          <a:xfrm>
            <a:off x="494673" y="344774"/>
            <a:ext cx="741971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ACUERDOS DE EJECUCIÓN COMPLEJOS QUE REFLEJAN LA DIVERSIDAD GEOGRÁFICA Y POLÍTICA DE LA REGIÓN Y SUS MÚLTIPLES NIVELES DE LOS MARCOS DE GOBERNANZA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E406D6-891C-534C-A009-86D0EFF467E9}"/>
              </a:ext>
            </a:extLst>
          </p:cNvPr>
          <p:cNvSpPr txBox="1"/>
          <p:nvPr/>
        </p:nvSpPr>
        <p:spPr>
          <a:xfrm>
            <a:off x="5683102" y="3264931"/>
            <a:ext cx="134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accent1">
                    <a:lumMod val="75000"/>
                  </a:schemeClr>
                </a:solidFill>
              </a:rPr>
              <a:t>UNOPS</a:t>
            </a:r>
          </a:p>
          <a:p>
            <a:pPr algn="ctr"/>
            <a:r>
              <a:rPr lang="es-AR" sz="1600" dirty="0">
                <a:solidFill>
                  <a:schemeClr val="accent1">
                    <a:lumMod val="75000"/>
                  </a:schemeClr>
                </a:solidFill>
              </a:rPr>
              <a:t>ORGANISMO EJECUTOR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C692BA-4F67-A14A-B76E-E619736EC642}"/>
              </a:ext>
            </a:extLst>
          </p:cNvPr>
          <p:cNvSpPr txBox="1"/>
          <p:nvPr/>
        </p:nvSpPr>
        <p:spPr>
          <a:xfrm>
            <a:off x="6857706" y="3287239"/>
            <a:ext cx="105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UCP </a:t>
            </a:r>
          </a:p>
          <a:p>
            <a:pPr algn="ctr"/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(UNOPS)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BFA70DD-D386-3C47-98FF-CA7E8EE45D03}"/>
              </a:ext>
            </a:extLst>
          </p:cNvPr>
          <p:cNvSpPr txBox="1"/>
          <p:nvPr/>
        </p:nvSpPr>
        <p:spPr>
          <a:xfrm>
            <a:off x="4539613" y="3264931"/>
            <a:ext cx="1289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PNUD</a:t>
            </a:r>
          </a:p>
          <a:p>
            <a:pPr algn="ctr"/>
            <a:r>
              <a:rPr lang="es-AR" sz="1400" dirty="0">
                <a:solidFill>
                  <a:schemeClr val="accent1">
                    <a:lumMod val="75000"/>
                  </a:schemeClr>
                </a:solidFill>
              </a:rPr>
              <a:t>ORGANISMO DEL FMAM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9C405F-44CB-994F-9C38-C6DB17C2ADF5}"/>
              </a:ext>
            </a:extLst>
          </p:cNvPr>
          <p:cNvSpPr txBox="1"/>
          <p:nvPr/>
        </p:nvSpPr>
        <p:spPr>
          <a:xfrm>
            <a:off x="8529533" y="1676866"/>
            <a:ext cx="3225240" cy="16004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chemeClr val="accent1">
                    <a:lumMod val="75000"/>
                  </a:schemeClr>
                </a:solidFill>
              </a:rPr>
              <a:t>SOCIOS EN LA EJECUCIÓN:                 ORGANISMOS INTERGUBERNAMENTALES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400" b="1" dirty="0">
                <a:solidFill>
                  <a:schemeClr val="accent1">
                    <a:lumMod val="75000"/>
                  </a:schemeClr>
                </a:solidFill>
              </a:rPr>
              <a:t>COPACO (FAO), OSPESCA, CRFM, OECO, COI-UNESCO, UNIDAD DE COORDINACIÓN REGIONAL DEL CARIBE DEL PNUMA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CF87424-554E-804A-BCBC-9892491AE0D7}"/>
              </a:ext>
            </a:extLst>
          </p:cNvPr>
          <p:cNvSpPr txBox="1"/>
          <p:nvPr/>
        </p:nvSpPr>
        <p:spPr>
          <a:xfrm>
            <a:off x="8529533" y="4182838"/>
            <a:ext cx="305799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chemeClr val="accent1">
                    <a:lumMod val="75000"/>
                  </a:schemeClr>
                </a:solidFill>
              </a:rPr>
              <a:t>SOCIOS EN LA EJECUCIÓN: ONG E INSTITUCIONES DE INVESTIGACIÓN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b="1" dirty="0">
                <a:solidFill>
                  <a:schemeClr val="accent1">
                    <a:lumMod val="75000"/>
                  </a:schemeClr>
                </a:solidFill>
              </a:rPr>
              <a:t>CERMES, CANARI, GCFI, CNFO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0062A9-5062-524D-BD10-9144D3C17AF5}"/>
              </a:ext>
            </a:extLst>
          </p:cNvPr>
          <p:cNvSpPr txBox="1"/>
          <p:nvPr/>
        </p:nvSpPr>
        <p:spPr>
          <a:xfrm>
            <a:off x="437227" y="1816295"/>
            <a:ext cx="1780453" cy="47608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accent1">
                    <a:lumMod val="75000"/>
                  </a:schemeClr>
                </a:solidFill>
              </a:rPr>
              <a:t>CLME Y GEMPNB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dirty="0">
                <a:solidFill>
                  <a:schemeClr val="accent1">
                    <a:lumMod val="75000"/>
                  </a:schemeClr>
                </a:solidFill>
              </a:rPr>
              <a:t>13 PAÍSES CONTINENTALES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dirty="0">
                <a:solidFill>
                  <a:schemeClr val="accent1">
                    <a:lumMod val="75000"/>
                  </a:schemeClr>
                </a:solidFill>
              </a:rPr>
              <a:t>14 PEQUEÑOS ESTADOS INSULARES EN DESARROLLO  (PEID )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dirty="0">
                <a:solidFill>
                  <a:schemeClr val="accent1">
                    <a:lumMod val="75000"/>
                  </a:schemeClr>
                </a:solidFill>
              </a:rPr>
              <a:t>14 TERRITORIOS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600" dirty="0">
                <a:solidFill>
                  <a:schemeClr val="accent1">
                    <a:lumMod val="75000"/>
                  </a:schemeClr>
                </a:solidFill>
              </a:rPr>
              <a:t>4 GRUPOS ECONÓMICOS POLÍTICOS REGIONALES: OECO, CARICOM, SICA, AEC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6EE6D1B-2872-7B4E-BF06-319D477910E0}"/>
              </a:ext>
            </a:extLst>
          </p:cNvPr>
          <p:cNvSpPr txBox="1"/>
          <p:nvPr/>
        </p:nvSpPr>
        <p:spPr>
          <a:xfrm>
            <a:off x="2555559" y="1655397"/>
            <a:ext cx="1724340" cy="43396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accent1">
                    <a:lumMod val="75000"/>
                  </a:schemeClr>
                </a:solidFill>
              </a:rPr>
              <a:t>21 PAÍSES BENEFICIARIOS DEL PROYECTO: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200" i="1" dirty="0">
                <a:solidFill>
                  <a:schemeClr val="accent1">
                    <a:lumMod val="75000"/>
                  </a:schemeClr>
                </a:solidFill>
              </a:rPr>
              <a:t>Países admisibles por el FMAM:</a:t>
            </a:r>
            <a:r>
              <a:rPr lang="es-AR" sz="1200" dirty="0">
                <a:solidFill>
                  <a:schemeClr val="accent1">
                    <a:lumMod val="75000"/>
                  </a:schemeClr>
                </a:solidFill>
              </a:rPr>
              <a:t> Antigua y Barbuda, Barbados, Belice, Brasil, Colombia, Costa Rica, Dominica, República Dominicana, Granada, Guatemala, Guyana, Haití, Honduras, Jamaica, México,  Panamá, Saint </a:t>
            </a:r>
            <a:r>
              <a:rPr lang="es-AR" sz="1200" dirty="0" err="1">
                <a:solidFill>
                  <a:schemeClr val="accent1">
                    <a:lumMod val="75000"/>
                  </a:schemeClr>
                </a:solidFill>
              </a:rPr>
              <a:t>Kitts</a:t>
            </a:r>
            <a:r>
              <a:rPr lang="es-AR" sz="1200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AR" sz="1200" dirty="0" err="1">
                <a:solidFill>
                  <a:schemeClr val="accent1">
                    <a:lumMod val="75000"/>
                  </a:schemeClr>
                </a:solidFill>
              </a:rPr>
              <a:t>Nevis</a:t>
            </a:r>
            <a:r>
              <a:rPr lang="es-AR" sz="1200" dirty="0">
                <a:solidFill>
                  <a:schemeClr val="accent1">
                    <a:lumMod val="75000"/>
                  </a:schemeClr>
                </a:solidFill>
              </a:rPr>
              <a:t>, Santa Lucía, San Vicente y las Granadinas, Surinam, Trinidad y Tobago. </a:t>
            </a:r>
            <a:r>
              <a:rPr lang="es-AR" sz="1200" i="1" dirty="0">
                <a:solidFill>
                  <a:schemeClr val="accent1">
                    <a:lumMod val="75000"/>
                  </a:schemeClr>
                </a:solidFill>
              </a:rPr>
              <a:t>Países no admisibles por el FMAM:</a:t>
            </a:r>
            <a:r>
              <a:rPr lang="es-AR" sz="1200" dirty="0">
                <a:solidFill>
                  <a:schemeClr val="accent1">
                    <a:lumMod val="75000"/>
                  </a:schemeClr>
                </a:solidFill>
              </a:rPr>
              <a:t> Estados Unidos de América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Elbow Connector 27">
            <a:extLst>
              <a:ext uri="{FF2B5EF4-FFF2-40B4-BE49-F238E27FC236}">
                <a16:creationId xmlns="" xmlns:a16="http://schemas.microsoft.com/office/drawing/2014/main" id="{40CBF5BA-5644-E044-95E4-1B0B6A3853A4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 flipV="1">
            <a:off x="7914383" y="2477085"/>
            <a:ext cx="615150" cy="11333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="" xmlns:a16="http://schemas.microsoft.com/office/drawing/2014/main" id="{39E5F529-415B-834F-A044-F6D964C92BB1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>
            <a:off x="7914383" y="3610405"/>
            <a:ext cx="615150" cy="11725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C841E640-BAE0-3E49-B0B9-79CD1B304DA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360915" y="3634263"/>
            <a:ext cx="178698" cy="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9335FB0-E006-FF4D-AB76-A59EAAB74026}"/>
              </a:ext>
            </a:extLst>
          </p:cNvPr>
          <p:cNvSpPr txBox="1"/>
          <p:nvPr/>
        </p:nvSpPr>
        <p:spPr>
          <a:xfrm>
            <a:off x="4429594" y="5141467"/>
            <a:ext cx="1484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accent1">
                    <a:lumMod val="75000"/>
                  </a:schemeClr>
                </a:solidFill>
              </a:rPr>
              <a:t>Responsable junto con el FMAM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27EC3D8-E1E3-FB43-A541-248A04056496}"/>
              </a:ext>
            </a:extLst>
          </p:cNvPr>
          <p:cNvSpPr txBox="1"/>
          <p:nvPr/>
        </p:nvSpPr>
        <p:spPr>
          <a:xfrm>
            <a:off x="5683102" y="4556388"/>
            <a:ext cx="134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accent1">
                    <a:lumMod val="75000"/>
                  </a:schemeClr>
                </a:solidFill>
              </a:rPr>
              <a:t>Adquisiciones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4F3A8CE-DEC9-C44F-8015-311417662E98}"/>
              </a:ext>
            </a:extLst>
          </p:cNvPr>
          <p:cNvSpPr txBox="1"/>
          <p:nvPr/>
        </p:nvSpPr>
        <p:spPr>
          <a:xfrm>
            <a:off x="6456653" y="5559710"/>
            <a:ext cx="1858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accent1">
                    <a:lumMod val="75000"/>
                  </a:schemeClr>
                </a:solidFill>
              </a:rPr>
              <a:t>Coordinación general y ejecución de algunas actividades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82AFEC15-E53A-CA40-A2AD-17F1B241F9AC}"/>
              </a:ext>
            </a:extLst>
          </p:cNvPr>
          <p:cNvCxnSpPr>
            <a:cxnSpLocks/>
          </p:cNvCxnSpPr>
          <p:nvPr/>
        </p:nvCxnSpPr>
        <p:spPr>
          <a:xfrm>
            <a:off x="5199483" y="4196704"/>
            <a:ext cx="0" cy="94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957758AC-D74D-AF46-B503-B0541FA73CA9}"/>
              </a:ext>
            </a:extLst>
          </p:cNvPr>
          <p:cNvCxnSpPr>
            <a:stCxn id="5" idx="2"/>
            <a:endCxn id="49" idx="0"/>
          </p:cNvCxnSpPr>
          <p:nvPr/>
        </p:nvCxnSpPr>
        <p:spPr>
          <a:xfrm>
            <a:off x="6357001" y="4095928"/>
            <a:ext cx="0" cy="46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120EDEE7-506C-7C45-8735-DFE933390929}"/>
              </a:ext>
            </a:extLst>
          </p:cNvPr>
          <p:cNvCxnSpPr>
            <a:endCxn id="50" idx="0"/>
          </p:cNvCxnSpPr>
          <p:nvPr/>
        </p:nvCxnSpPr>
        <p:spPr>
          <a:xfrm>
            <a:off x="7386043" y="4095928"/>
            <a:ext cx="1" cy="146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2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95BCF2-ED6F-AE4B-94E1-047796220B0C}"/>
              </a:ext>
            </a:extLst>
          </p:cNvPr>
          <p:cNvSpPr txBox="1"/>
          <p:nvPr/>
        </p:nvSpPr>
        <p:spPr>
          <a:xfrm>
            <a:off x="839165" y="1809389"/>
            <a:ext cx="10195633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No obstante la complejidad y diversidad de la región, contar con una cooperación multinacional a los fines de la aplicación del MBE/EEP es de vital importancia para mantener la salud de los recursos pesqueros transfronterizos</a:t>
            </a:r>
          </a:p>
          <a:p>
            <a:pPr algn="ctr"/>
            <a:r>
              <a:rPr lang="es-AR" sz="2800" b="1" dirty="0"/>
              <a:t>de los dos GEM. </a:t>
            </a:r>
          </a:p>
        </p:txBody>
      </p:sp>
    </p:spTree>
    <p:extLst>
      <p:ext uri="{BB962C8B-B14F-4D97-AF65-F5344CB8AC3E}">
        <p14:creationId xmlns:p14="http://schemas.microsoft.com/office/powerpoint/2010/main" val="283009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9761C7-29AA-F844-87D8-7163EFB9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79" y="376958"/>
            <a:ext cx="8906746" cy="1160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CFC378-2DA2-CD46-8063-E892D25F0338}"/>
              </a:ext>
            </a:extLst>
          </p:cNvPr>
          <p:cNvSpPr txBox="1"/>
          <p:nvPr/>
        </p:nvSpPr>
        <p:spPr>
          <a:xfrm>
            <a:off x="7265233" y="695804"/>
            <a:ext cx="321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	CRONOLOGÍA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7B8762-91FE-BC44-B939-F7A044204ACD}"/>
              </a:ext>
            </a:extLst>
          </p:cNvPr>
          <p:cNvSpPr txBox="1"/>
          <p:nvPr/>
        </p:nvSpPr>
        <p:spPr>
          <a:xfrm>
            <a:off x="591671" y="2715033"/>
            <a:ext cx="1703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DOCUMENTO DEL PROYECTO </a:t>
            </a:r>
          </a:p>
          <a:p>
            <a:pPr algn="ctr"/>
            <a:r>
              <a:rPr lang="es-AR" dirty="0"/>
              <a:t>ENDOSADO POR EL FMAM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BA7E77-4558-0746-897A-EC273E4F66C2}"/>
              </a:ext>
            </a:extLst>
          </p:cNvPr>
          <p:cNvSpPr txBox="1"/>
          <p:nvPr/>
        </p:nvSpPr>
        <p:spPr>
          <a:xfrm>
            <a:off x="627528" y="5020235"/>
            <a:ext cx="143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4 DE MARZO DE 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862D2-2F58-BB4A-B494-0774FC2D4FC5}"/>
              </a:ext>
            </a:extLst>
          </p:cNvPr>
          <p:cNvSpPr txBox="1"/>
          <p:nvPr/>
        </p:nvSpPr>
        <p:spPr>
          <a:xfrm>
            <a:off x="2473506" y="2732961"/>
            <a:ext cx="200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EL PROYECTO ENTRA EN FUNCIONAMIENTO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50497C-4D7B-EB43-8A2B-281055F250EC}"/>
              </a:ext>
            </a:extLst>
          </p:cNvPr>
          <p:cNvSpPr txBox="1"/>
          <p:nvPr/>
        </p:nvSpPr>
        <p:spPr>
          <a:xfrm>
            <a:off x="2651760" y="5074023"/>
            <a:ext cx="166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MAYO DE 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1F2C85-B72C-4649-81FC-468FFEA11E31}"/>
              </a:ext>
            </a:extLst>
          </p:cNvPr>
          <p:cNvSpPr txBox="1"/>
          <p:nvPr/>
        </p:nvSpPr>
        <p:spPr>
          <a:xfrm>
            <a:off x="4966447" y="2740888"/>
            <a:ext cx="147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1</a:t>
            </a:r>
            <a:r>
              <a:rPr lang="es-AR" baseline="30000" dirty="0"/>
              <a:t>ER</a:t>
            </a:r>
            <a:r>
              <a:rPr lang="es-AR" dirty="0"/>
              <a:t> COMITÉ DIRECTIVO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8F22F5-7D95-5546-8887-686156CCE60B}"/>
              </a:ext>
            </a:extLst>
          </p:cNvPr>
          <p:cNvSpPr txBox="1"/>
          <p:nvPr/>
        </p:nvSpPr>
        <p:spPr>
          <a:xfrm>
            <a:off x="4984377" y="5020235"/>
            <a:ext cx="14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26 DE ENERO DE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2DA224-10B2-2443-B391-C2EDE0457287}"/>
              </a:ext>
            </a:extLst>
          </p:cNvPr>
          <p:cNvSpPr txBox="1"/>
          <p:nvPr/>
        </p:nvSpPr>
        <p:spPr>
          <a:xfrm>
            <a:off x="7064187" y="2715032"/>
            <a:ext cx="148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2</a:t>
            </a:r>
            <a:r>
              <a:rPr lang="es-AR" baseline="30000" dirty="0"/>
              <a:t>DO</a:t>
            </a:r>
            <a:r>
              <a:rPr lang="es-AR" dirty="0"/>
              <a:t> COMITÉ DIRECTIVO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62E6CB-BDB3-E747-8FC7-2C208CB82E74}"/>
              </a:ext>
            </a:extLst>
          </p:cNvPr>
          <p:cNvSpPr txBox="1"/>
          <p:nvPr/>
        </p:nvSpPr>
        <p:spPr>
          <a:xfrm>
            <a:off x="7055917" y="4917594"/>
            <a:ext cx="152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18 DE JUNIO     DE 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58D59A3-E0A7-FE4F-AE6D-358EE445BCE1}"/>
              </a:ext>
            </a:extLst>
          </p:cNvPr>
          <p:cNvSpPr txBox="1"/>
          <p:nvPr/>
        </p:nvSpPr>
        <p:spPr>
          <a:xfrm>
            <a:off x="9609938" y="2715032"/>
            <a:ext cx="168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CUMPLIMIENTO PREVISTO DEL PROYECTO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F7A1FF-8974-9A48-9AFA-55A30BC49D02}"/>
              </a:ext>
            </a:extLst>
          </p:cNvPr>
          <p:cNvSpPr txBox="1"/>
          <p:nvPr/>
        </p:nvSpPr>
        <p:spPr>
          <a:xfrm>
            <a:off x="9609938" y="5020235"/>
            <a:ext cx="19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AGOSTO DE 2020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F67D7D5-00EA-E743-9198-0E47567B1B8E}"/>
              </a:ext>
            </a:extLst>
          </p:cNvPr>
          <p:cNvCxnSpPr>
            <a:cxnSpLocks/>
          </p:cNvCxnSpPr>
          <p:nvPr/>
        </p:nvCxnSpPr>
        <p:spPr>
          <a:xfrm>
            <a:off x="591671" y="4548851"/>
            <a:ext cx="830926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5139405-4367-FD46-BFB9-3DDE59530B5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477494" y="3656291"/>
            <a:ext cx="6640" cy="141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C04B04-420E-9841-A1AA-9154F3D9D9B7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5701553" y="3387219"/>
            <a:ext cx="8965" cy="1633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D9A2C2F-2634-EC44-B05B-5AA37D2DB1AB}"/>
              </a:ext>
            </a:extLst>
          </p:cNvPr>
          <p:cNvCxnSpPr>
            <a:cxnSpLocks/>
          </p:cNvCxnSpPr>
          <p:nvPr/>
        </p:nvCxnSpPr>
        <p:spPr>
          <a:xfrm>
            <a:off x="7808257" y="3510100"/>
            <a:ext cx="0" cy="1407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70FC4CE3-5FAA-A74B-A21B-620B321338B8}"/>
              </a:ext>
            </a:extLst>
          </p:cNvPr>
          <p:cNvCxnSpPr>
            <a:cxnSpLocks/>
          </p:cNvCxnSpPr>
          <p:nvPr/>
        </p:nvCxnSpPr>
        <p:spPr>
          <a:xfrm>
            <a:off x="591671" y="4440534"/>
            <a:ext cx="72165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3400A1F-8970-5249-9427-DC1434CB0F17}"/>
              </a:ext>
            </a:extLst>
          </p:cNvPr>
          <p:cNvCxnSpPr/>
          <p:nvPr/>
        </p:nvCxnSpPr>
        <p:spPr>
          <a:xfrm>
            <a:off x="9466729" y="4548851"/>
            <a:ext cx="2061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8C16F6E-CFE5-6440-BEA2-CDF4E42CD2E6}"/>
              </a:ext>
            </a:extLst>
          </p:cNvPr>
          <p:cNvCxnSpPr/>
          <p:nvPr/>
        </p:nvCxnSpPr>
        <p:spPr>
          <a:xfrm>
            <a:off x="8794319" y="4419457"/>
            <a:ext cx="138896" cy="258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6C112D9F-BF32-E14E-BC66-D4A8E2C2B52E}"/>
              </a:ext>
            </a:extLst>
          </p:cNvPr>
          <p:cNvCxnSpPr/>
          <p:nvPr/>
        </p:nvCxnSpPr>
        <p:spPr>
          <a:xfrm>
            <a:off x="9397281" y="4440534"/>
            <a:ext cx="138896" cy="258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7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1390</Words>
  <Application>Microsoft Office PowerPoint</Application>
  <PresentationFormat>Widescreen</PresentationFormat>
  <Paragraphs>203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Arial</vt:lpstr>
      <vt:lpstr>Avenir Heavy</vt:lpstr>
      <vt:lpstr>Calibri</vt:lpstr>
      <vt:lpstr>Calibri Light</vt:lpstr>
      <vt:lpstr>Garamond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DESEMBOLSO DE FONDOS DEL FMAM (en miles de USD)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Merla</dc:creator>
  <cp:lastModifiedBy>CLME SPO</cp:lastModifiedBy>
  <cp:revision>116</cp:revision>
  <dcterms:created xsi:type="dcterms:W3CDTF">2018-06-14T11:21:53Z</dcterms:created>
  <dcterms:modified xsi:type="dcterms:W3CDTF">2018-06-19T13:52:02Z</dcterms:modified>
</cp:coreProperties>
</file>