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62" r:id="rId3"/>
    <p:sldId id="263" r:id="rId4"/>
    <p:sldId id="270" r:id="rId5"/>
    <p:sldId id="267" r:id="rId6"/>
    <p:sldId id="257" r:id="rId7"/>
    <p:sldId id="266" r:id="rId8"/>
    <p:sldId id="269" r:id="rId9"/>
    <p:sldId id="268" r:id="rId10"/>
    <p:sldId id="258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436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7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10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D4409C7-1FAE-CF40-AA22-34FCCBCD5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93E13C-3B82-894F-8532-6D008BAF1C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5ABC-4348-8643-A214-9F0985B0133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8807D9-6646-7442-8BBE-F8D95262D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1734B1-5C1A-5947-8F29-DE4BEE536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457A-0881-DB40-91D5-5F49FA0F13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5B69AF-B593-0145-8B57-BA5271EF8C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xmlns="" id="{F6A6DC3C-F5BE-7E4E-94EE-08B756BB5E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8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4DBFDFB8-78C2-3446-B4EC-C1A3D1D17F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C4B71F-CB8F-644C-8D35-7C5E21C8B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E099C5-DF63-2C49-A45C-7B35BADB7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xmlns="" id="{C8B646F5-E888-824C-8CD0-B95CC2E95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2D5BF56D-B2D3-6341-A067-8FB206D08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3749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AFC93317-18C1-8B40-AB90-3432249620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08B0B1-30FE-8C47-877A-E196EB7BA6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6F7D62-425C-C947-810C-4170119BB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9124EE6-6679-1641-BA48-B8B4B278A2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Clr>
                <a:srgbClr val="29548C"/>
              </a:buClr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4474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0E5F841E-AB4E-EB48-91DD-5EA27E2579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017288-9A45-7646-8D09-3F884C145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49F676-C300-7B48-B12C-86787AB58B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xmlns="" id="{08D5D7ED-1547-A94D-A788-7D99D45EB2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xmlns="" id="{6F2735B4-AB36-E747-9D23-6EC704536FEB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xmlns="" id="{88F665F8-B5EF-2E4A-AA53-CB17E17D4F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xmlns="" id="{C5626650-D427-5D4B-ADD4-EA2F521E5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xmlns="" id="{9C42F64E-DD0F-D045-BB8C-CE4692D6C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xmlns="" id="{B8642CD8-7A3E-634F-807B-B7099DA1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2D7AB9AE-D32B-8B4E-8A9D-833C4A8714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B70924-5BA6-634D-A805-3167A5EDB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2E2047-C5C4-AE43-98C0-09F1D6CA6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6" name="Table Placeholder 3">
            <a:extLst>
              <a:ext uri="{FF2B5EF4-FFF2-40B4-BE49-F238E27FC236}">
                <a16:creationId xmlns:a16="http://schemas.microsoft.com/office/drawing/2014/main" xmlns="" id="{1F765AB7-4806-374A-AB37-193BB1488E1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066224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FBCD022D-BCFB-8741-8F4E-A603F61C9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03264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xmlns="" id="{890AB923-6481-9E42-9A1B-BB0F550F2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479AA164-F7A4-A741-BA7A-F9248404E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12230086" cy="1479550"/>
          </a:xfrm>
          <a:prstGeom prst="rect">
            <a:avLst/>
          </a:prstGeom>
          <a:solidFill>
            <a:srgbClr val="436655"/>
          </a:solidFill>
          <a:ln>
            <a:solidFill>
              <a:srgbClr val="ED9C21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E5D559-DA66-0343-BBED-8D7DCE56E8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71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86E38B-2321-4547-A4B2-EC49350E9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145" y="102526"/>
            <a:ext cx="1360511" cy="10189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49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2337FE58-0BDA-724D-B2F0-A016D57528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6682" b="36682"/>
          <a:stretch>
            <a:fillRect/>
          </a:stretch>
        </p:blipFill>
        <p:spPr>
          <a:xfrm>
            <a:off x="-25400" y="1495425"/>
            <a:ext cx="12217400" cy="4886325"/>
          </a:xfr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C6A0C875-2E8E-8743-A029-C107CA33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15DDFC-6FB4-2547-A674-0A8F0FBA1D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E7C363B8-204E-1040-B5F0-6659013CC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436655">
              <a:alpha val="50000"/>
            </a:srgbClr>
          </a:solidFill>
          <a:ln>
            <a:noFill/>
          </a:ln>
        </p:spPr>
        <p:txBody>
          <a:bodyPr/>
          <a:lstStyle/>
          <a:p>
            <a:r>
              <a:rPr lang="es-419" sz="2400" dirty="0"/>
              <a:t>SUBTEMA 7.3 DE LA AGENDA – </a:t>
            </a:r>
          </a:p>
          <a:p>
            <a:r>
              <a:rPr lang="es-419" sz="2000" dirty="0"/>
              <a:t>Producto 1.2. Mecanismos Nacionales de Coordinación Intersectorial (NIC) en funcionamiento</a:t>
            </a:r>
          </a:p>
          <a:p>
            <a:r>
              <a:rPr lang="es-419" sz="2000" dirty="0"/>
              <a:t>(incluidas las interfaces ciencia-política) 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873FE8-BFD7-9248-926D-504B9E817AC3}"/>
              </a:ext>
            </a:extLst>
          </p:cNvPr>
          <p:cNvSpPr/>
          <p:nvPr/>
        </p:nvSpPr>
        <p:spPr>
          <a:xfrm>
            <a:off x="7276046" y="472487"/>
            <a:ext cx="4625497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D9B5F7-1E07-904E-826C-88DF64597A51}"/>
              </a:ext>
            </a:extLst>
          </p:cNvPr>
          <p:cNvSpPr txBox="1"/>
          <p:nvPr/>
        </p:nvSpPr>
        <p:spPr bwMode="auto">
          <a:xfrm>
            <a:off x="3406878" y="6358391"/>
            <a:ext cx="717974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</a:t>
            </a:r>
          </a:p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Norte de Brasil (2015-2020)</a:t>
            </a:r>
          </a:p>
        </p:txBody>
      </p:sp>
    </p:spTree>
    <p:extLst>
      <p:ext uri="{BB962C8B-B14F-4D97-AF65-F5344CB8AC3E}">
        <p14:creationId xmlns:p14="http://schemas.microsoft.com/office/powerpoint/2010/main" val="234776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910" y="890891"/>
            <a:ext cx="6721234" cy="4322618"/>
          </a:xfrm>
        </p:spPr>
        <p:txBody>
          <a:bodyPr/>
          <a:lstStyle/>
          <a:p>
            <a:pPr algn="ctr"/>
            <a:r>
              <a:rPr lang="es-419" sz="2000" dirty="0"/>
              <a:t>El CERMES de la UWI: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Seguirá recopilando información sobre los NIC a través de búsquedas en línea, entrevistas, visitas sobre el terreno, etc.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Ofrecerá información sobre los NIC a través de una plataforma en línea cuando esté completa y adecuadamente verificada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Apoyará a los NIC en al menos 2 países sin respaldo de subproyectos o asociados del CLME+  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Analizará la gobernanza, el género y otras dimensiones de NIC en una investigación doctoral en curso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Actualizará las guías de NIC y compartirá información sobre éxitos de NIC a través de IW y de LME:LEARN 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endParaRPr lang="en-US" sz="2000" dirty="0"/>
          </a:p>
          <a:p>
            <a:endParaRPr lang="en-US" sz="20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B05C6F-A5DE-924D-A444-27C8108B19D0}"/>
              </a:ext>
            </a:extLst>
          </p:cNvPr>
          <p:cNvSpPr txBox="1"/>
          <p:nvPr/>
        </p:nvSpPr>
        <p:spPr>
          <a:xfrm>
            <a:off x="7206144" y="595746"/>
            <a:ext cx="4985855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000"/>
              </a:lnSpc>
              <a:spcAft>
                <a:spcPts val="400"/>
              </a:spcAft>
            </a:pPr>
            <a:r>
              <a:rPr lang="es-E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Heavy" charset="0"/>
              </a:rPr>
              <a:t>Perspectivas y pasos que seguir</a:t>
            </a:r>
            <a:endParaRPr lang="es-419" sz="2800" b="1" dirty="0">
              <a:solidFill>
                <a:prstClr val="black">
                  <a:lumMod val="65000"/>
                  <a:lumOff val="35000"/>
                </a:prstClr>
              </a:solidFill>
              <a:latin typeface="Avenir Heavy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761FC0-7817-E24C-91BE-501F71742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75"/>
          <a:stretch/>
        </p:blipFill>
        <p:spPr>
          <a:xfrm>
            <a:off x="7666839" y="1728858"/>
            <a:ext cx="3952714" cy="29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7427" y="1448636"/>
            <a:ext cx="8714509" cy="3362454"/>
          </a:xfrm>
        </p:spPr>
        <p:txBody>
          <a:bodyPr/>
          <a:lstStyle/>
          <a:p>
            <a:pPr algn="ctr"/>
            <a:r>
              <a:rPr lang="es-419" sz="2400" dirty="0"/>
              <a:t>Se espera que el Comité Directivo del Proyecto CLME+ y los países:</a:t>
            </a:r>
          </a:p>
          <a:p>
            <a:pPr algn="ctr"/>
            <a:r>
              <a:rPr lang="es-419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sz="2400" dirty="0"/>
              <a:t>Ofrezcan información sobre NIC y apoyo en especie a la investigación para apoyar el trabajo del CERMES de la UWI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sz="2400" dirty="0"/>
              <a:t>Demuestren la asimilación de las buenas prácticas de NIC y el uso activo de NIC para alcanzar la meta del 60 %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D34BBE-7CCD-0447-BEA4-233BC434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211" y="2090684"/>
            <a:ext cx="3231574" cy="3049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B8EE14-C1E2-401A-986B-FC0E201FE937}"/>
              </a:ext>
            </a:extLst>
          </p:cNvPr>
          <p:cNvSpPr txBox="1"/>
          <p:nvPr/>
        </p:nvSpPr>
        <p:spPr>
          <a:xfrm>
            <a:off x="7222921" y="595746"/>
            <a:ext cx="4969078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000"/>
              </a:lnSpc>
              <a:spcAft>
                <a:spcPts val="400"/>
              </a:spcAft>
            </a:pPr>
            <a:r>
              <a:rPr lang="es-E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Heavy" charset="0"/>
              </a:rPr>
              <a:t>Perspectivas y pasos que seguir</a:t>
            </a:r>
            <a:endParaRPr lang="es-419" sz="2800" b="1" dirty="0">
              <a:solidFill>
                <a:prstClr val="black">
                  <a:lumMod val="65000"/>
                  <a:lumOff val="35000"/>
                </a:prstClr>
              </a:solidFill>
              <a:latin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2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1">
            <a:extLst>
              <a:ext uri="{FF2B5EF4-FFF2-40B4-BE49-F238E27FC236}">
                <a16:creationId xmlns:a16="http://schemas.microsoft.com/office/drawing/2014/main" xmlns="" id="{18892470-5AD0-304F-84A6-78E92674B5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82" b="36682"/>
          <a:stretch>
            <a:fillRect/>
          </a:stretch>
        </p:blipFill>
        <p:spPr>
          <a:xfrm>
            <a:off x="-25400" y="1495425"/>
            <a:ext cx="12217400" cy="488632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C7F94A-750D-5748-B090-06FA2A2B4E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436655">
              <a:alpha val="50000"/>
            </a:srgbClr>
          </a:solidFill>
          <a:ln>
            <a:noFill/>
          </a:ln>
        </p:spPr>
        <p:txBody>
          <a:bodyPr/>
          <a:lstStyle/>
          <a:p>
            <a:r>
              <a:rPr lang="es-419" sz="4400"/>
              <a:t>Fin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B43C14BB-6282-BB4A-A640-F981CF8E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95ADE8-F997-704B-B688-44CB22E919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615796-068E-DA4C-AA47-D71056997F3C}"/>
              </a:ext>
            </a:extLst>
          </p:cNvPr>
          <p:cNvSpPr/>
          <p:nvPr/>
        </p:nvSpPr>
        <p:spPr>
          <a:xfrm>
            <a:off x="7237574" y="472487"/>
            <a:ext cx="4663969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0F1076-1987-9342-8781-D4F70FA3EA29}"/>
              </a:ext>
            </a:extLst>
          </p:cNvPr>
          <p:cNvSpPr txBox="1"/>
          <p:nvPr/>
        </p:nvSpPr>
        <p:spPr bwMode="auto">
          <a:xfrm>
            <a:off x="3406878" y="6358391"/>
            <a:ext cx="717974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</a:t>
            </a:r>
          </a:p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Norte de Brasil (2015-2020)</a:t>
            </a:r>
          </a:p>
        </p:txBody>
      </p:sp>
    </p:spTree>
    <p:extLst>
      <p:ext uri="{BB962C8B-B14F-4D97-AF65-F5344CB8AC3E}">
        <p14:creationId xmlns:p14="http://schemas.microsoft.com/office/powerpoint/2010/main" val="308786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2C88AB-F12F-1649-96C8-51D47FE82461}"/>
              </a:ext>
            </a:extLst>
          </p:cNvPr>
          <p:cNvSpPr txBox="1"/>
          <p:nvPr/>
        </p:nvSpPr>
        <p:spPr>
          <a:xfrm>
            <a:off x="955964" y="1054725"/>
            <a:ext cx="1077883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dirty="0"/>
              <a:t>Los NIC mejoran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800" dirty="0"/>
              <a:t>los procesos de consulta y coordinación a nivel nacional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800" dirty="0"/>
              <a:t>los vínculos a nivel nacional con la gobernanza marina (sub)regional</a:t>
            </a:r>
          </a:p>
          <a:p>
            <a:endParaRPr lang="en-GB" sz="3200" dirty="0"/>
          </a:p>
          <a:p>
            <a:r>
              <a:rPr lang="es-419" sz="3000" dirty="0"/>
              <a:t>Los NIC son importantes para lograr la plena identificación del país con el PAE del CLME+ y la Ejecución del Proyecto CLME+</a:t>
            </a:r>
          </a:p>
          <a:p>
            <a:endParaRPr lang="en-GB" sz="3000" dirty="0"/>
          </a:p>
          <a:p>
            <a:r>
              <a:rPr lang="es-419" sz="3000" dirty="0"/>
              <a:t>Los NIC impactan positivamente la eficacia del PAE y la gobernanza y ejecución del proyecto, incluidos los enfoques MBE/EEP </a:t>
            </a:r>
          </a:p>
          <a:p>
            <a:r>
              <a:rPr lang="es-419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14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2C88AB-F12F-1649-96C8-51D47FE82461}"/>
              </a:ext>
            </a:extLst>
          </p:cNvPr>
          <p:cNvSpPr txBox="1"/>
          <p:nvPr/>
        </p:nvSpPr>
        <p:spPr>
          <a:xfrm>
            <a:off x="581892" y="1163782"/>
            <a:ext cx="10894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000" dirty="0"/>
              <a:t>El establecimiento y operacionalización de los NIC es responsabilidad del país </a:t>
            </a:r>
          </a:p>
          <a:p>
            <a:endParaRPr lang="en-GB" sz="3000" dirty="0"/>
          </a:p>
          <a:p>
            <a:r>
              <a:rPr lang="es-419" sz="3000" dirty="0"/>
              <a:t>El Proyecto CLME+ ofrece apoyo y orientación para la institucionalización de los NIC </a:t>
            </a:r>
          </a:p>
          <a:p>
            <a:endParaRPr lang="en-GB" sz="3000" dirty="0"/>
          </a:p>
          <a:p>
            <a:r>
              <a:rPr lang="es-419" sz="3000" dirty="0">
                <a:solidFill>
                  <a:srgbClr val="FF0000"/>
                </a:solidFill>
              </a:rPr>
              <a:t>El objetivo: </a:t>
            </a:r>
          </a:p>
          <a:p>
            <a:r>
              <a:rPr lang="es-419" sz="3000" dirty="0">
                <a:solidFill>
                  <a:srgbClr val="FF0000"/>
                </a:solidFill>
              </a:rPr>
              <a:t>Mecanismos de NIC sostenibles en operación en                                                por lo menos 60 % de los países participantes en                                          el CLME+ para finales de 2019 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xmlns="" id="{AC0A2653-B78D-CE49-9F06-B0FD91380505}"/>
              </a:ext>
            </a:extLst>
          </p:cNvPr>
          <p:cNvSpPr/>
          <p:nvPr/>
        </p:nvSpPr>
        <p:spPr>
          <a:xfrm>
            <a:off x="8945226" y="3179429"/>
            <a:ext cx="3246774" cy="2353296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000" b="1" dirty="0">
                <a:solidFill>
                  <a:schemeClr val="tx1"/>
                </a:solidFill>
              </a:rPr>
              <a:t>60% para 2019</a:t>
            </a:r>
          </a:p>
        </p:txBody>
      </p:sp>
    </p:spTree>
    <p:extLst>
      <p:ext uri="{BB962C8B-B14F-4D97-AF65-F5344CB8AC3E}">
        <p14:creationId xmlns:p14="http://schemas.microsoft.com/office/powerpoint/2010/main" val="199017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771C15D-F30B-3041-A548-2807E5F6BF32}"/>
              </a:ext>
            </a:extLst>
          </p:cNvPr>
          <p:cNvGrpSpPr/>
          <p:nvPr/>
        </p:nvGrpSpPr>
        <p:grpSpPr>
          <a:xfrm>
            <a:off x="2305051" y="622300"/>
            <a:ext cx="6061075" cy="5334000"/>
            <a:chOff x="1657351" y="1143000"/>
            <a:chExt cx="6061075" cy="5334000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xmlns="" id="{5E4F61F4-1EF2-F441-8756-7C034CF6B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212"/>
            <a:stretch>
              <a:fillRect/>
            </a:stretch>
          </p:blipFill>
          <p:spPr bwMode="auto">
            <a:xfrm>
              <a:off x="1657351" y="1143000"/>
              <a:ext cx="6061075" cy="53340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A29562B2-3CE6-774B-BC45-B0C434DA93D8}"/>
                </a:ext>
              </a:extLst>
            </p:cNvPr>
            <p:cNvSpPr/>
            <p:nvPr/>
          </p:nvSpPr>
          <p:spPr bwMode="auto">
            <a:xfrm>
              <a:off x="3592629" y="4686300"/>
              <a:ext cx="3554556" cy="1016000"/>
            </a:xfrm>
            <a:prstGeom prst="roundRect">
              <a:avLst/>
            </a:prstGeom>
            <a:solidFill>
              <a:srgbClr val="FFC000">
                <a:alpha val="10000"/>
              </a:srgbClr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 Box 35">
            <a:extLst>
              <a:ext uri="{FF2B5EF4-FFF2-40B4-BE49-F238E27FC236}">
                <a16:creationId xmlns:a16="http://schemas.microsoft.com/office/drawing/2014/main" xmlns="" id="{31934C83-96AE-2643-A337-F279AAE0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6" y="2349837"/>
            <a:ext cx="2446505" cy="2031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NIC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Scaling up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Scaling down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Connecting actors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Integrating interests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1D3E34-8B04-4F4E-9F3D-1D217C0FB6B3}"/>
              </a:ext>
            </a:extLst>
          </p:cNvPr>
          <p:cNvSpPr txBox="1"/>
          <p:nvPr/>
        </p:nvSpPr>
        <p:spPr>
          <a:xfrm>
            <a:off x="7669204" y="643235"/>
            <a:ext cx="422134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What is the function of a a NIC?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F71838D-BC6A-5C4F-B728-F243A6C221D1}"/>
              </a:ext>
            </a:extLst>
          </p:cNvPr>
          <p:cNvGrpSpPr/>
          <p:nvPr/>
        </p:nvGrpSpPr>
        <p:grpSpPr>
          <a:xfrm>
            <a:off x="3556001" y="1879600"/>
            <a:ext cx="4938959" cy="3810000"/>
            <a:chOff x="3556001" y="1879600"/>
            <a:chExt cx="4938959" cy="3810000"/>
          </a:xfrm>
        </p:grpSpPr>
        <p:sp>
          <p:nvSpPr>
            <p:cNvPr id="9" name="Curved Right Arrow 8">
              <a:extLst>
                <a:ext uri="{FF2B5EF4-FFF2-40B4-BE49-F238E27FC236}">
                  <a16:creationId xmlns:a16="http://schemas.microsoft.com/office/drawing/2014/main" xmlns="" id="{A793E4C7-3183-5B40-836A-40CADB279999}"/>
                </a:ext>
              </a:extLst>
            </p:cNvPr>
            <p:cNvSpPr/>
            <p:nvPr/>
          </p:nvSpPr>
          <p:spPr>
            <a:xfrm>
              <a:off x="3556001" y="1955800"/>
              <a:ext cx="684328" cy="28194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Curved Right Arrow 9">
              <a:extLst>
                <a:ext uri="{FF2B5EF4-FFF2-40B4-BE49-F238E27FC236}">
                  <a16:creationId xmlns:a16="http://schemas.microsoft.com/office/drawing/2014/main" xmlns="" id="{F36D9DE9-0B7E-CC42-96EA-357A51294EE7}"/>
                </a:ext>
              </a:extLst>
            </p:cNvPr>
            <p:cNvSpPr/>
            <p:nvPr/>
          </p:nvSpPr>
          <p:spPr>
            <a:xfrm flipH="1" flipV="1">
              <a:off x="7810632" y="1879600"/>
              <a:ext cx="684328" cy="28194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Curved Right Arrow 12">
              <a:extLst>
                <a:ext uri="{FF2B5EF4-FFF2-40B4-BE49-F238E27FC236}">
                  <a16:creationId xmlns:a16="http://schemas.microsoft.com/office/drawing/2014/main" xmlns="" id="{15CB3151-74A4-364D-989F-F0E15BB221B2}"/>
                </a:ext>
              </a:extLst>
            </p:cNvPr>
            <p:cNvSpPr/>
            <p:nvPr/>
          </p:nvSpPr>
          <p:spPr>
            <a:xfrm>
              <a:off x="3688615" y="4781549"/>
              <a:ext cx="419100" cy="90805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Curved Right Arrow 13">
              <a:extLst>
                <a:ext uri="{FF2B5EF4-FFF2-40B4-BE49-F238E27FC236}">
                  <a16:creationId xmlns:a16="http://schemas.microsoft.com/office/drawing/2014/main" xmlns="" id="{39ED987B-FF1C-694C-AD63-B590C29F220D}"/>
                </a:ext>
              </a:extLst>
            </p:cNvPr>
            <p:cNvSpPr/>
            <p:nvPr/>
          </p:nvSpPr>
          <p:spPr>
            <a:xfrm rot="10643957">
              <a:off x="7870954" y="4727574"/>
              <a:ext cx="419100" cy="90805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34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654EC6-07D2-E641-9FCA-0ACAAF69B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017" y="1061747"/>
            <a:ext cx="6475493" cy="466017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Naturaleza del NIC; Nombre del NIC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Mandato; legal/administrativo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Cobertura sectorial/temática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Inclusión de actores (y de género)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Documentos; transparencia; rendición de cuentas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Entorno propicio para la participación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Revisión institucionalizada (aprender, adaptarse)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b="1" dirty="0"/>
              <a:t>Escala de valoración</a:t>
            </a:r>
            <a:r>
              <a:rPr lang="es-419" sz="2000" dirty="0"/>
              <a:t>: participación, transparencia 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Escala de valoración: rendición de cuentas, receptividad  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NIC en el tiempo: pasado, presente y planificación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6FC9B8-F14F-E848-8CAA-6E5C2A5A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455" y="1061747"/>
            <a:ext cx="5140036" cy="3855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FF0A1C-C430-5043-B27A-151D107B3F84}"/>
              </a:ext>
            </a:extLst>
          </p:cNvPr>
          <p:cNvSpPr txBox="1"/>
          <p:nvPr/>
        </p:nvSpPr>
        <p:spPr>
          <a:xfrm>
            <a:off x="6607586" y="5060328"/>
            <a:ext cx="5584414" cy="369332"/>
          </a:xfrm>
          <a:prstGeom prst="rect">
            <a:avLst/>
          </a:prstGeom>
          <a:solidFill>
            <a:srgbClr val="00FA00"/>
          </a:solidFill>
        </p:spPr>
        <p:txBody>
          <a:bodyPr wrap="none" rtlCol="0">
            <a:spAutoFit/>
          </a:bodyPr>
          <a:lstStyle/>
          <a:p>
            <a:r>
              <a:rPr lang="es-419" dirty="0"/>
              <a:t>Pueden relajarse los criterios de NIC para alcanzar el 60 %</a:t>
            </a:r>
          </a:p>
        </p:txBody>
      </p:sp>
    </p:spTree>
    <p:extLst>
      <p:ext uri="{BB962C8B-B14F-4D97-AF65-F5344CB8AC3E}">
        <p14:creationId xmlns:p14="http://schemas.microsoft.com/office/powerpoint/2010/main" val="147750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A1064D-57AC-4944-930B-7213E55CC3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036" y="831272"/>
            <a:ext cx="3573633" cy="4655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0BB7E5-8F10-A649-8C22-3578B5D52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8" y="1371600"/>
            <a:ext cx="3404439" cy="4405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29CF5948-65EB-734F-9A58-BF9975C3948A}"/>
              </a:ext>
            </a:extLst>
          </p:cNvPr>
          <p:cNvSpPr/>
          <p:nvPr/>
        </p:nvSpPr>
        <p:spPr>
          <a:xfrm>
            <a:off x="4253345" y="3643743"/>
            <a:ext cx="3825193" cy="162098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2000" dirty="0">
                <a:solidFill>
                  <a:schemeClr val="tx1"/>
                </a:solidFill>
              </a:rPr>
              <a:t>Guías de Buenas Prácticas   para el Éxito de los Mecanismos Nacionales de Coordinación Intersectorial (NIC) de 2017</a:t>
            </a:r>
            <a:r>
              <a:rPr lang="es-419" sz="2000" dirty="0">
                <a:solidFill>
                  <a:schemeClr val="tx1"/>
                </a:solidFill>
                <a:latin typeface="Calibri,Italic"/>
              </a:rPr>
              <a:t> 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CB75E4EF-E522-9644-ABFF-9AC91C8FE6FB}"/>
              </a:ext>
            </a:extLst>
          </p:cNvPr>
          <p:cNvSpPr/>
          <p:nvPr/>
        </p:nvSpPr>
        <p:spPr>
          <a:xfrm flipH="1">
            <a:off x="4064655" y="1427018"/>
            <a:ext cx="3825193" cy="162098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419" sz="2000" dirty="0">
                <a:solidFill>
                  <a:schemeClr val="tx1"/>
                </a:solidFill>
                <a:latin typeface="Calibri" panose="020F0502020204030204" pitchFamily="34" charset="0"/>
              </a:rPr>
              <a:t>Informe de la Encuesta de Mecanismos Nacionales de Coordinación Intersectorial (NIC) de 2016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33CE166-19F7-F048-BB6E-A0B1A71D724C}"/>
              </a:ext>
            </a:extLst>
          </p:cNvPr>
          <p:cNvSpPr/>
          <p:nvPr/>
        </p:nvSpPr>
        <p:spPr>
          <a:xfrm>
            <a:off x="1280808" y="6373086"/>
            <a:ext cx="8694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400">
                <a:latin typeface="Calibri" panose="020F0502020204030204" pitchFamily="34" charset="0"/>
              </a:rPr>
              <a:t>[</a:t>
            </a:r>
            <a:r>
              <a:rPr lang="es-419" sz="2400">
                <a:solidFill>
                  <a:srgbClr val="0260BF"/>
                </a:solidFill>
                <a:latin typeface="Calibri" panose="020F0502020204030204" pitchFamily="34" charset="0"/>
              </a:rPr>
              <a:t>https://www.cavehill.uwi.edu/cermes/news/technical-reports.aspx</a:t>
            </a:r>
            <a:r>
              <a:rPr lang="es-419" sz="2400">
                <a:latin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57209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xmlns="" id="{28B79774-1309-AD47-B035-5CD6F475B5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455779"/>
              </p:ext>
            </p:extLst>
          </p:nvPr>
        </p:nvGraphicFramePr>
        <p:xfrm>
          <a:off x="4294909" y="711056"/>
          <a:ext cx="7620000" cy="557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419"/>
                        <a:t>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/>
                        <a:t>Cercano a 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/>
                        <a:t>Sin 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Aruba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Anguilla 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Islas Caimán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Bahamas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Antigua y Barbuda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Belice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Barbados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Guayana Francesa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Bonaire, San Eustaquio, Saba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Islas Vírgenes Británicas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Granada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Costa Rica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Cuba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México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Curaçao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Dominica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Puerto Rico/Islas Vírgenes de EE.UU.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Guatemala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República Dominicana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Nicaragua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Guyana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Guadalupe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Jamaica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Honduras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Montserrat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Panamá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Trinidad y Tobago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Bartolomé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Saint Kitts y Nevis 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Venezuela 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37B34C-1AEE-D146-A548-4236EFB99E25}"/>
              </a:ext>
            </a:extLst>
          </p:cNvPr>
          <p:cNvSpPr txBox="1"/>
          <p:nvPr/>
        </p:nvSpPr>
        <p:spPr>
          <a:xfrm>
            <a:off x="207391" y="1182231"/>
            <a:ext cx="394515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dirty="0"/>
              <a:t>Situación reportada en 2016</a:t>
            </a:r>
          </a:p>
          <a:p>
            <a:endParaRPr lang="en-GB" sz="2500" dirty="0"/>
          </a:p>
          <a:p>
            <a:r>
              <a:rPr lang="es-419" sz="2500" dirty="0"/>
              <a:t>La información nueva es limitada debido a que no es fácil de obtener en línea ni mediante entrevistas. Es difícil verificar los datos procedentes de entrevistas.</a:t>
            </a:r>
          </a:p>
          <a:p>
            <a:endParaRPr lang="en-GB" sz="2500" dirty="0"/>
          </a:p>
          <a:p>
            <a:r>
              <a:rPr lang="es-419" sz="2500" dirty="0"/>
              <a:t>NIC + Cercano a NIC aproximadamente el 60 %</a:t>
            </a:r>
          </a:p>
        </p:txBody>
      </p:sp>
    </p:spTree>
    <p:extLst>
      <p:ext uri="{BB962C8B-B14F-4D97-AF65-F5344CB8AC3E}">
        <p14:creationId xmlns:p14="http://schemas.microsoft.com/office/powerpoint/2010/main" val="325096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37B34C-1AEE-D146-A548-4236EFB99E25}"/>
              </a:ext>
            </a:extLst>
          </p:cNvPr>
          <p:cNvSpPr txBox="1"/>
          <p:nvPr/>
        </p:nvSpPr>
        <p:spPr>
          <a:xfrm>
            <a:off x="276258" y="1170709"/>
            <a:ext cx="475294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Situación en 2018 con algunos países adicionales encuestados</a:t>
            </a:r>
          </a:p>
          <a:p>
            <a:endParaRPr lang="en-US" sz="2800" dirty="0"/>
          </a:p>
          <a:p>
            <a:r>
              <a:rPr lang="es-CO" sz="2800" dirty="0"/>
              <a:t>Nueva información adquirida principalmente añadida al No NIC. </a:t>
            </a:r>
            <a:r>
              <a:rPr lang="pt-BR" sz="2800" dirty="0"/>
              <a:t>Continua siendo difícil validar data. </a:t>
            </a:r>
            <a:r>
              <a:rPr lang="es-CO" sz="2800" dirty="0"/>
              <a:t>Aún se cuenta con poca información sobre género</a:t>
            </a:r>
            <a:r>
              <a:rPr lang="es-CO" sz="2800"/>
              <a:t>. </a:t>
            </a:r>
          </a:p>
          <a:p>
            <a:endParaRPr lang="en-US" sz="2800" dirty="0"/>
          </a:p>
          <a:p>
            <a:r>
              <a:rPr lang="es-CO" sz="2800" dirty="0" err="1"/>
              <a:t>Nic</a:t>
            </a:r>
            <a:r>
              <a:rPr lang="es-CO" sz="2800" dirty="0"/>
              <a:t>+ </a:t>
            </a:r>
            <a:r>
              <a:rPr lang="es-CO" sz="2800" dirty="0" err="1"/>
              <a:t>Near</a:t>
            </a:r>
            <a:r>
              <a:rPr lang="es-CO" sz="2800" dirty="0"/>
              <a:t> NIC alrededor de 53%.</a:t>
            </a:r>
            <a:endParaRPr lang="en-US" sz="2800" dirty="0"/>
          </a:p>
          <a:p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217459" y="666977"/>
          <a:ext cx="6820347" cy="5281554"/>
        </p:xfrm>
        <a:graphic>
          <a:graphicData uri="http://schemas.openxmlformats.org/drawingml/2006/table">
            <a:tbl>
              <a:tblPr firstRow="1" bandRow="1"/>
              <a:tblGrid>
                <a:gridCol w="2273449">
                  <a:extLst>
                    <a:ext uri="{9D8B030D-6E8A-4147-A177-3AD203B41FA5}">
                      <a16:colId xmlns:a16="http://schemas.microsoft.com/office/drawing/2014/main" xmlns="" val="2606063182"/>
                    </a:ext>
                  </a:extLst>
                </a:gridCol>
                <a:gridCol w="2273449">
                  <a:extLst>
                    <a:ext uri="{9D8B030D-6E8A-4147-A177-3AD203B41FA5}">
                      <a16:colId xmlns:a16="http://schemas.microsoft.com/office/drawing/2014/main" xmlns="" val="487933522"/>
                    </a:ext>
                  </a:extLst>
                </a:gridCol>
                <a:gridCol w="2273449">
                  <a:extLst>
                    <a:ext uri="{9D8B030D-6E8A-4147-A177-3AD203B41FA5}">
                      <a16:colId xmlns:a16="http://schemas.microsoft.com/office/drawing/2014/main" xmlns="" val="2500734165"/>
                    </a:ext>
                  </a:extLst>
                </a:gridCol>
              </a:tblGrid>
              <a:tr h="292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NIC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Near NIC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NIC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8578848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Brazil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Aruba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Anguilla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22592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Cayman Islands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Bahamas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Antigua and Barbuda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1078493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Colombia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Belize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Barbados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7946394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Cuba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Bonaire, St. Eustatius, Saba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British Virgin Islands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195775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French Guiana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Costa Rica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Dominica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6208510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Grenada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Curacao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Dominican Republic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970136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Mexico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Guyana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Guadeloupe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26327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Puerto Rico/USVI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Jamaica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Guatemala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759365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Nicaragua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Montserrat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Haiti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2123130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Trinidad and Tobago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Honduras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902361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Panama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7321660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St. Barts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597867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 Kitts and Nevis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586207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 Lucia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897971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St. Vincent and the Grenadines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6907733"/>
                  </a:ext>
                </a:extLst>
              </a:tr>
              <a:tr h="292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Turks and Caicos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417926"/>
                  </a:ext>
                </a:extLst>
              </a:tr>
              <a:tr h="292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Venezuela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783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48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654EC6-07D2-E641-9FCA-0ACAAF69B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719" y="1445057"/>
            <a:ext cx="6780292" cy="404134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El estado y las tendencias de NIC son complejas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Compilar historias de NIC por país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Incluidos en investigación de PhD desde 2017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Pronto estará en colaboración con OECO CROP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Colaboración a través de LME:LEARN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Pronto se pondrá en línea información verificada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Dificultades pagando por información de los países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73C2AF-921B-3D4F-872A-687504DB3B76}"/>
              </a:ext>
            </a:extLst>
          </p:cNvPr>
          <p:cNvSpPr txBox="1"/>
          <p:nvPr/>
        </p:nvSpPr>
        <p:spPr>
          <a:xfrm>
            <a:off x="7075011" y="1554046"/>
            <a:ext cx="449706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400" dirty="0"/>
              <a:t>Importancia de los subproyectos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348398-3498-7840-8186-F14718BC85EB}"/>
              </a:ext>
            </a:extLst>
          </p:cNvPr>
          <p:cNvSpPr txBox="1"/>
          <p:nvPr/>
        </p:nvSpPr>
        <p:spPr>
          <a:xfrm>
            <a:off x="7075012" y="2360087"/>
            <a:ext cx="48222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400" dirty="0"/>
              <a:t>Necesidad de colaboradores del país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4EAC08-909A-2747-9895-8BC506E6B01C}"/>
              </a:ext>
            </a:extLst>
          </p:cNvPr>
          <p:cNvSpPr txBox="1"/>
          <p:nvPr/>
        </p:nvSpPr>
        <p:spPr>
          <a:xfrm>
            <a:off x="7075012" y="3187205"/>
            <a:ext cx="49753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419" sz="2400" dirty="0"/>
              <a:t>Busca investigadores de la gobernanza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3F1F43-0F97-394E-A9DD-D60C17BF13DE}"/>
              </a:ext>
            </a:extLst>
          </p:cNvPr>
          <p:cNvSpPr txBox="1"/>
          <p:nvPr/>
        </p:nvSpPr>
        <p:spPr>
          <a:xfrm>
            <a:off x="7075012" y="4021296"/>
            <a:ext cx="44970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400" dirty="0"/>
              <a:t>La transparencia en línea es útil </a:t>
            </a:r>
          </a:p>
        </p:txBody>
      </p:sp>
    </p:spTree>
    <p:extLst>
      <p:ext uri="{BB962C8B-B14F-4D97-AF65-F5344CB8AC3E}">
        <p14:creationId xmlns:p14="http://schemas.microsoft.com/office/powerpoint/2010/main" val="46066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788</Words>
  <Application>Microsoft Office PowerPoint</Application>
  <PresentationFormat>Panorámica</PresentationFormat>
  <Paragraphs>161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5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Calibri,Italic</vt:lpstr>
      <vt:lpstr>LucidaGrande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Andrea</cp:lastModifiedBy>
  <cp:revision>43</cp:revision>
  <dcterms:created xsi:type="dcterms:W3CDTF">2018-04-14T01:21:04Z</dcterms:created>
  <dcterms:modified xsi:type="dcterms:W3CDTF">2018-06-13T22:27:42Z</dcterms:modified>
</cp:coreProperties>
</file>