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handoutMasterIdLst>
    <p:handoutMasterId r:id="rId20"/>
  </p:handoutMasterIdLst>
  <p:sldIdLst>
    <p:sldId id="256" r:id="rId3"/>
    <p:sldId id="258" r:id="rId4"/>
    <p:sldId id="272" r:id="rId5"/>
    <p:sldId id="262" r:id="rId6"/>
    <p:sldId id="257" r:id="rId7"/>
    <p:sldId id="271" r:id="rId8"/>
    <p:sldId id="259" r:id="rId9"/>
    <p:sldId id="280" r:id="rId10"/>
    <p:sldId id="275" r:id="rId11"/>
    <p:sldId id="279" r:id="rId12"/>
    <p:sldId id="267" r:id="rId13"/>
    <p:sldId id="268" r:id="rId14"/>
    <p:sldId id="274" r:id="rId15"/>
    <p:sldId id="276" r:id="rId16"/>
    <p:sldId id="278" r:id="rId17"/>
    <p:sldId id="260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4"/>
  </p:normalViewPr>
  <p:slideViewPr>
    <p:cSldViewPr snapToGrid="0" snapToObjects="1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'Fishery architecture-process'!$J$119</c:f>
              <c:strCache>
                <c:ptCount val="1"/>
                <c:pt idx="0">
                  <c:v>Percent of processes in place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'Fishery architecture-process'!$I$120:$I$124</c:f>
              <c:strCache>
                <c:ptCount val="5"/>
                <c:pt idx="0">
                  <c:v>Policy</c:v>
                </c:pt>
                <c:pt idx="1">
                  <c:v>Strategic plan</c:v>
                </c:pt>
                <c:pt idx="2">
                  <c:v>Management plan</c:v>
                </c:pt>
                <c:pt idx="3">
                  <c:v>Legislation</c:v>
                </c:pt>
                <c:pt idx="4">
                  <c:v>Regulations</c:v>
                </c:pt>
              </c:strCache>
            </c:strRef>
          </c:cat>
          <c:val>
            <c:numRef>
              <c:f>'Fishery architecture-process'!$J$120:$J$124</c:f>
              <c:numCache>
                <c:formatCode>_(* #,##0_);_(* \(#,##0\);_(* "-"??_);_(@_)</c:formatCode>
                <c:ptCount val="5"/>
                <c:pt idx="0">
                  <c:v>50.574712643678168</c:v>
                </c:pt>
                <c:pt idx="1">
                  <c:v>25.287356321839084</c:v>
                </c:pt>
                <c:pt idx="2">
                  <c:v>22.988505747126435</c:v>
                </c:pt>
                <c:pt idx="3">
                  <c:v>1.1494252873563218</c:v>
                </c:pt>
                <c:pt idx="4">
                  <c:v>10.344827586206897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CA-413C-8367-5DCBBFE13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2747816"/>
        <c:axId val="602746640"/>
      </c:radarChart>
      <c:catAx>
        <c:axId val="602747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746640"/>
        <c:crosses val="autoZero"/>
        <c:auto val="1"/>
        <c:lblAlgn val="ctr"/>
        <c:lblOffset val="100"/>
        <c:noMultiLvlLbl val="0"/>
      </c:catAx>
      <c:valAx>
        <c:axId val="602746640"/>
        <c:scaling>
          <c:orientation val="minMax"/>
          <c:max val="100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747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4409C7-1FAE-CF40-AA22-34FCCBCD56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3E13C-3B82-894F-8532-6D008BAF1C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05ABC-4348-8643-A214-9F0985B0133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807D9-6646-7442-8BBE-F8D95262D2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734B1-5C1A-5947-8F29-DE4BEE5366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8457A-0881-DB40-91D5-5F49FA0F1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38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DFA1EC-CAAE-3C41-9B60-EF8812B33B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7869" y="409834"/>
            <a:ext cx="3154131" cy="404345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218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7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26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76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6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85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12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2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2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4DBFDFB8-78C2-3446-B4EC-C1A3D1D17F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C4B71F-CB8F-644C-8D35-7C5E21C8B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E099C5-DF63-2C49-A45C-7B35BADB7E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C8B646F5-E888-824C-8CD0-B95CC2E956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6948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5BF56D-B2D3-6341-A067-8FB206D08D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44665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44665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44665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37498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AFC93317-18C1-8B40-AB90-3432249620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08B0B1-30FE-8C47-877A-E196EB7BA6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6F7D62-425C-C947-810C-4170119BB1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9124EE6-6679-1641-BA48-B8B4B278A2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1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44665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44665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Clr>
                <a:srgbClr val="29548C"/>
              </a:buClr>
              <a:buNone/>
              <a:tabLst/>
              <a:defRPr sz="2200" b="1" i="1">
                <a:solidFill>
                  <a:srgbClr val="44665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344746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0E5F841E-AB4E-EB48-91DD-5EA27E2579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017288-9A45-7646-8D09-3F884C145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49F676-C300-7B48-B12C-86787AB58B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08D5D7ED-1547-A94D-A788-7D99D45EB2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1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6F2735B4-AB36-E747-9D23-6EC704536FEB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88F665F8-B5EF-2E4A-AA53-CB17E17D4F7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C5626650-D427-5D4B-ADD4-EA2F521E54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8">
            <a:extLst>
              <a:ext uri="{FF2B5EF4-FFF2-40B4-BE49-F238E27FC236}">
                <a16:creationId xmlns:a16="http://schemas.microsoft.com/office/drawing/2014/main" id="{9C42F64E-DD0F-D045-BB8C-CE4692D6C7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38">
            <a:extLst>
              <a:ext uri="{FF2B5EF4-FFF2-40B4-BE49-F238E27FC236}">
                <a16:creationId xmlns:a16="http://schemas.microsoft.com/office/drawing/2014/main" id="{B8642CD8-7A3E-634F-807B-B7099DA166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26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2D7AB9AE-D32B-8B4E-8A9D-833C4A8714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B70924-5BA6-634D-A805-3167A5EDB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2E2047-C5C4-AE43-98C0-09F1D6CA6B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6" name="Table Placeholder 3">
            <a:extLst>
              <a:ext uri="{FF2B5EF4-FFF2-40B4-BE49-F238E27FC236}">
                <a16:creationId xmlns:a16="http://schemas.microsoft.com/office/drawing/2014/main" id="{1F765AB7-4806-374A-AB37-193BB1488E1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066224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BCD022D-BCFB-8741-8F4E-A603F61C93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44665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44665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44665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03264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530505-6DB4-D343-BCF2-A416299385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7869" y="409834"/>
            <a:ext cx="3154131" cy="404345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Picture Placeholder 18">
            <a:extLst>
              <a:ext uri="{FF2B5EF4-FFF2-40B4-BE49-F238E27FC236}">
                <a16:creationId xmlns:a16="http://schemas.microsoft.com/office/drawing/2014/main" id="{890AB923-6481-9E42-9A1B-BB0F550F2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9AA164-F7A4-A741-BA7A-F9248404E7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968" y="2232000"/>
            <a:ext cx="12230086" cy="1479550"/>
          </a:xfrm>
          <a:prstGeom prst="rect">
            <a:avLst/>
          </a:prstGeom>
          <a:solidFill>
            <a:srgbClr val="436655"/>
          </a:solidFill>
          <a:ln>
            <a:solidFill>
              <a:srgbClr val="ED9C21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271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8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7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86E38B-2321-4547-A4B2-EC49350E9E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145" y="102526"/>
            <a:ext cx="1360511" cy="101894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496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0BDB3-BB6F-4177-AC06-EE1D675F675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6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15DDFC-6FB4-2547-A674-0A8F0FBA1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E22DDE-630D-0542-9FAE-957A0DBD8F4C}"/>
              </a:ext>
            </a:extLst>
          </p:cNvPr>
          <p:cNvSpPr txBox="1"/>
          <p:nvPr/>
        </p:nvSpPr>
        <p:spPr bwMode="auto">
          <a:xfrm>
            <a:off x="2506126" y="6484536"/>
            <a:ext cx="7179747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Catalizar la ejecución del Programa de Acción Estratégica de los GEM del Caribe y la Plataforma Continental del Norte de Brasil (2015-2020)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FA73452-6C8E-6C48-94E2-B828B935D581}"/>
              </a:ext>
            </a:extLst>
          </p:cNvPr>
          <p:cNvSpPr txBox="1">
            <a:spLocks/>
          </p:cNvSpPr>
          <p:nvPr/>
        </p:nvSpPr>
        <p:spPr>
          <a:xfrm>
            <a:off x="-41968" y="1282374"/>
            <a:ext cx="12230086" cy="4066866"/>
          </a:xfrm>
          <a:prstGeom prst="rect">
            <a:avLst/>
          </a:prstGeom>
          <a:solidFill>
            <a:srgbClr val="436655"/>
          </a:solidFill>
          <a:ln>
            <a:solidFill>
              <a:srgbClr val="F39F46"/>
            </a:solidFill>
          </a:ln>
        </p:spPr>
        <p:txBody>
          <a:bodyPr anchor="ctr" anchorCtr="0"/>
          <a:lstStyle>
            <a:lvl1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2800" b="1" i="0" kern="120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20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14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14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14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dirty="0"/>
              <a:t>APLICACIÓN DEL MARCO DE EVALUACIÓN DE LA EFICACIA                                                     DE LA GOBERNANZA (MEEG) AL PAE DEL CLME+</a:t>
            </a:r>
          </a:p>
          <a:p>
            <a:pPr lvl="1"/>
            <a:endParaRPr lang="en-US" dirty="0"/>
          </a:p>
          <a:p>
            <a:pPr lvl="1"/>
            <a:r>
              <a:rPr lang="es-419" dirty="0"/>
              <a:t>Robin Mahon y Lucia Fanning</a:t>
            </a:r>
          </a:p>
          <a:p>
            <a:pPr lvl="1"/>
            <a:endParaRPr lang="en-US" dirty="0"/>
          </a:p>
          <a:p>
            <a:pPr lvl="1"/>
            <a:r>
              <a:rPr lang="es-419" dirty="0"/>
              <a:t>Centro de Gestión de Recursos y Estudios Ambientales (CERMES)</a:t>
            </a:r>
          </a:p>
          <a:p>
            <a:pPr lvl="1"/>
            <a:r>
              <a:rPr lang="es-419" dirty="0"/>
              <a:t>Universidad de las Indias Occidentales, Campus de Cave Hill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s-419" dirty="0"/>
              <a:t>Reunión del Comité Directivo del Proyecto CLME+, Panamá, 18 y 19 de junio de 2018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6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9563" y="55590"/>
            <a:ext cx="438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/>
              <a:t>PESCA - ESTADO DEL SISTEMA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814" y="633741"/>
            <a:ext cx="7602371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4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/>
              <a:t>PESCA - PARTICIPACIÓN DE LOS ACTORES EN EL PROCESO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545" t="5636" r="6211" b="4818"/>
          <a:stretch/>
        </p:blipFill>
        <p:spPr>
          <a:xfrm>
            <a:off x="6720840" y="594359"/>
            <a:ext cx="5294377" cy="322355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259131"/>
              </p:ext>
            </p:extLst>
          </p:nvPr>
        </p:nvGraphicFramePr>
        <p:xfrm>
          <a:off x="539337" y="1444216"/>
          <a:ext cx="5819517" cy="4535960"/>
        </p:xfrm>
        <a:graphic>
          <a:graphicData uri="http://schemas.openxmlformats.org/drawingml/2006/table">
            <a:tbl>
              <a:tblPr/>
              <a:tblGrid>
                <a:gridCol w="5819517">
                  <a:extLst>
                    <a:ext uri="{9D8B030D-6E8A-4147-A177-3AD203B41FA5}">
                      <a16:colId xmlns:a16="http://schemas.microsoft.com/office/drawing/2014/main" val="616794705"/>
                    </a:ext>
                  </a:extLst>
                </a:gridCol>
              </a:tblGrid>
              <a:tr h="980702">
                <a:tc>
                  <a:txBody>
                    <a:bodyPr/>
                    <a:lstStyle/>
                    <a:p>
                      <a:pPr algn="l" fontAlgn="t"/>
                      <a:r>
                        <a:rPr lang="es-419" sz="2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F27. Países que participan en los procesos de pesca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814776"/>
                  </a:ext>
                </a:extLst>
              </a:tr>
              <a:tr h="643639">
                <a:tc>
                  <a:txBody>
                    <a:bodyPr/>
                    <a:lstStyle/>
                    <a:p>
                      <a:pPr algn="l" fontAlgn="t"/>
                      <a:r>
                        <a:rPr lang="es-419" sz="22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F28. ¿Participan otras OIG regionales?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622929"/>
                  </a:ext>
                </a:extLst>
              </a:tr>
              <a:tr h="643639">
                <a:tc>
                  <a:txBody>
                    <a:bodyPr/>
                    <a:lstStyle/>
                    <a:p>
                      <a:pPr algn="l" fontAlgn="t"/>
                      <a:r>
                        <a:rPr lang="es-419" sz="2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F29. ¿Participan OIG de pesca regionales?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222967"/>
                  </a:ext>
                </a:extLst>
              </a:tr>
              <a:tr h="643639">
                <a:tc>
                  <a:txBody>
                    <a:bodyPr/>
                    <a:lstStyle/>
                    <a:p>
                      <a:pPr algn="l" fontAlgn="t"/>
                      <a:r>
                        <a:rPr lang="es-419" sz="22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F30.</a:t>
                      </a:r>
                      <a:r>
                        <a:rPr lang="es-419" sz="2200" b="0" i="0" u="none" strike="noStrike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419" sz="22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¿Participan las OIG en procesos de ONG?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085211"/>
                  </a:ext>
                </a:extLst>
              </a:tr>
              <a:tr h="643639">
                <a:tc>
                  <a:txBody>
                    <a:bodyPr/>
                    <a:lstStyle/>
                    <a:p>
                      <a:pPr algn="l" fontAlgn="t"/>
                      <a:r>
                        <a:rPr lang="es-419" sz="22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F31. ¿Participa el sector privado regional?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297844"/>
                  </a:ext>
                </a:extLst>
              </a:tr>
              <a:tr h="980702">
                <a:tc>
                  <a:txBody>
                    <a:bodyPr/>
                    <a:lstStyle/>
                    <a:p>
                      <a:pPr algn="l" fontAlgn="t"/>
                      <a:r>
                        <a:rPr lang="es-419" sz="2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F32.  ¿Participan ONG ambientales regionales?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52067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382" t="4099" r="7854" b="15027"/>
          <a:stretch/>
        </p:blipFill>
        <p:spPr>
          <a:xfrm>
            <a:off x="6720840" y="3858337"/>
            <a:ext cx="5294377" cy="30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6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9050" y="25610"/>
            <a:ext cx="438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/>
              <a:t>PESCA - JUSTICIA SOCIAL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843826"/>
              </p:ext>
            </p:extLst>
          </p:nvPr>
        </p:nvGraphicFramePr>
        <p:xfrm>
          <a:off x="2319979" y="459999"/>
          <a:ext cx="7755200" cy="3086100"/>
        </p:xfrm>
        <a:graphic>
          <a:graphicData uri="http://schemas.openxmlformats.org/drawingml/2006/table">
            <a:tbl>
              <a:tblPr/>
              <a:tblGrid>
                <a:gridCol w="7755200">
                  <a:extLst>
                    <a:ext uri="{9D8B030D-6E8A-4147-A177-3AD203B41FA5}">
                      <a16:colId xmlns:a16="http://schemas.microsoft.com/office/drawing/2014/main" val="5935643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F33. Los acuerdos regionales de pesca remiten a cuestiones de justicia social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72680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l" fontAlgn="t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354253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F34. ¿Hay políticas nacionales de participación de las mujeres?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79793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F35. ¿Hay políticas nacionales de preservación de las culturas tradicionales?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30197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F36. ¿Hay políticas nacionales para grupos desfavorecidos?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56106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F37. ¿Hay políticas nacionales de acceso equitativo a los recursos?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98357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F38. ¿Hay políticas nacionales de distribución entre pesquería de pequeña y gran escala?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9927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F39. ¿Hay políticas nacionales de derechos laborales de los pescadores?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66867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F40. ¿Hay medidas nacionales socialmente justas para reducir la presión de la pesca?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89635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639" y="3803619"/>
            <a:ext cx="5190361" cy="3054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26" t="2023" r="2030" b="3467"/>
          <a:stretch/>
        </p:blipFill>
        <p:spPr>
          <a:xfrm>
            <a:off x="0" y="3741958"/>
            <a:ext cx="4809744" cy="30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33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838218"/>
              </p:ext>
            </p:extLst>
          </p:nvPr>
        </p:nvGraphicFramePr>
        <p:xfrm>
          <a:off x="217746" y="1284426"/>
          <a:ext cx="5734998" cy="3641552"/>
        </p:xfrm>
        <a:graphic>
          <a:graphicData uri="http://schemas.openxmlformats.org/drawingml/2006/table">
            <a:tbl>
              <a:tblPr/>
              <a:tblGrid>
                <a:gridCol w="5734998">
                  <a:extLst>
                    <a:ext uri="{9D8B030D-6E8A-4147-A177-3AD203B41FA5}">
                      <a16:colId xmlns:a16="http://schemas.microsoft.com/office/drawing/2014/main" val="1381688402"/>
                    </a:ext>
                  </a:extLst>
                </a:gridCol>
              </a:tblGrid>
              <a:tr h="788468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F41. Los acuerdos regionales de pesca remiten a cuestiones de bienestar humano.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140450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3761728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F42. ¿Se ha mejorado/asegurado la seguridad alimentaria?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561837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F43. ¿Han aumentado los ingresos de los pescadores?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683356"/>
                  </a:ext>
                </a:extLst>
              </a:tr>
              <a:tr h="453741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F44. ¿Ha disminuido la malnutrición en las comunidades de pescadores?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883714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F45. ¿Se ha reducido la pérdida de identidad cultural?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704968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F46. ¿Hay medidas para reducir la pérdida/desperdicio de pescado?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214372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F47. Medidas de seguridad de los pescadores en el mar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09760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744" y="1280325"/>
            <a:ext cx="6239256" cy="3679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561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/>
              <a:t>PESCA – BIENESTAR HUMANO</a:t>
            </a:r>
          </a:p>
        </p:txBody>
      </p:sp>
    </p:spTree>
    <p:extLst>
      <p:ext uri="{BB962C8B-B14F-4D97-AF65-F5344CB8AC3E}">
        <p14:creationId xmlns:p14="http://schemas.microsoft.com/office/powerpoint/2010/main" val="227741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3548" y="1106370"/>
            <a:ext cx="11804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900" dirty="0"/>
              <a:t>Se mantiene la interacción con:</a:t>
            </a:r>
          </a:p>
          <a:p>
            <a:endParaRPr lang="en-US" sz="2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sz="2900" dirty="0"/>
              <a:t>Asociados del proyecto para determinar la disponibilidad de datos e información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sz="2900" dirty="0"/>
              <a:t>Los principales organismos de los cuatro subproyectos del CLME+ desarrollarán un enfoque de MEEG para monitorear el progreso hacia MBE/EEP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sz="2900" dirty="0"/>
              <a:t>El Informe SOMEE incluirá indicadores del MEEG y texto de apoyo.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559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/>
              <a:t>ACTIVIDADES ACTUALES</a:t>
            </a:r>
          </a:p>
        </p:txBody>
      </p:sp>
    </p:spTree>
    <p:extLst>
      <p:ext uri="{BB962C8B-B14F-4D97-AF65-F5344CB8AC3E}">
        <p14:creationId xmlns:p14="http://schemas.microsoft.com/office/powerpoint/2010/main" val="3773619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1752" y="1289501"/>
            <a:ext cx="111240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3000" dirty="0"/>
              <a:t>Se seguirán desarrollando indicadores y recopilando y registrando datos hasta que se hayan obtenido todos los datos de referencia, tanto a nivel regional como para los subproyectos de MBE/EEP del CLME+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3000" dirty="0"/>
              <a:t>Se espera terminar para finales del primer trimestre de 2019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3000" dirty="0"/>
              <a:t>Se seguirán asimilando los productos del MEEG en el SOMEE con descripciones y documentos de apoyo a lo largo del proceso de desarrollo del SOMEE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21515" y="-65574"/>
            <a:ext cx="5802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3200" b="1"/>
              <a:t>PERSPECTIVAS Y PASOS QUE SEGUIR</a:t>
            </a:r>
          </a:p>
        </p:txBody>
      </p:sp>
    </p:spTree>
    <p:extLst>
      <p:ext uri="{BB962C8B-B14F-4D97-AF65-F5344CB8AC3E}">
        <p14:creationId xmlns:p14="http://schemas.microsoft.com/office/powerpoint/2010/main" val="340183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264" y="1292478"/>
            <a:ext cx="11024616" cy="419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invita al Comité Directivo del Proyecto a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es-419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tomar nota del progreso en el desarrollo del marco de indicadores de MEEG,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es-419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animar a las principales OIG y países de la región del CLME+ a ofrecer comentarios sobre el MEEG mientras se desarrolla, y a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es-419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proporcionar los datos necesarios para completar la base de referencia y la evaluación del progreso en la ejecución del PAE a la fecha. </a:t>
            </a:r>
          </a:p>
        </p:txBody>
      </p:sp>
    </p:spTree>
    <p:extLst>
      <p:ext uri="{BB962C8B-B14F-4D97-AF65-F5344CB8AC3E}">
        <p14:creationId xmlns:p14="http://schemas.microsoft.com/office/powerpoint/2010/main" val="211820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7F94A-750D-5748-B090-06FA2A2B4E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419" sz="3600"/>
              <a:t>GRACIAS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43C14BB-6282-BB4A-A640-F981CF8E8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0863"/>
            <a:ext cx="12192001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/>
          </a:solidFill>
          <a:ln w="508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5ADE8-F997-704B-B688-44CB22E91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285F1B-0942-4A49-BD02-C2C1007E9CDE}"/>
              </a:ext>
            </a:extLst>
          </p:cNvPr>
          <p:cNvSpPr txBox="1"/>
          <p:nvPr/>
        </p:nvSpPr>
        <p:spPr bwMode="auto">
          <a:xfrm>
            <a:off x="2483201" y="6484382"/>
            <a:ext cx="7179747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Catalizar la ejecución del Programa de Acción Estratégica de los GEM del Caribe y la Plataforma Continental del Norte de Brasil (2015-2020)</a:t>
            </a:r>
          </a:p>
        </p:txBody>
      </p:sp>
    </p:spTree>
    <p:extLst>
      <p:ext uri="{BB962C8B-B14F-4D97-AF65-F5344CB8AC3E}">
        <p14:creationId xmlns:p14="http://schemas.microsoft.com/office/powerpoint/2010/main" val="403082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5A62CC-271E-F447-A691-542EB0037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1168" y="1316672"/>
            <a:ext cx="10444461" cy="324585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Producto 5.2. bajo el Marco de Resultados del Proyecto CLME+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419" sz="3200" b="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b="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"se desarrollará un prototipo de Estado de los ecosistemas del CLME+ y Mecanismo de </a:t>
            </a:r>
            <a:r>
              <a:rPr lang="es-419" b="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MyE</a:t>
            </a:r>
            <a:r>
              <a:rPr lang="es-419" b="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ejecución del PAE durante la ejecución del Proyecto CLME+, y se ampliará y mejorará progresivamente mientras dure el proyecto"</a:t>
            </a:r>
            <a:r>
              <a:rPr lang="es-419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2555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5A62CC-271E-F447-A691-542EB0037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1168" y="1316672"/>
            <a:ext cx="11777472" cy="324585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Documento del Proyecto CLME+ adoptó el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419" sz="2800" b="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800" b="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“Marco de Evaluación de la Eficacia de la Gobernanza” </a:t>
            </a:r>
            <a:r>
              <a:rPr lang="es-419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(MEEG)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sistemático para el monitoreo y evaluación bajo el Proyecto CLME+ y sus subproyectos.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MEEG es una herramienta importante para el Monitoreo y Evaluación del PAE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Especialmente la evaluación del progreso con las (sub)estrategias y los objetivos generales del PAE </a:t>
            </a:r>
            <a:r>
              <a:rPr lang="es-419" sz="2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8634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"/>
          <p:cNvSpPr>
            <a:spLocks noChangeAspect="1" noChangeArrowheads="1"/>
          </p:cNvSpPr>
          <p:nvPr/>
        </p:nvSpPr>
        <p:spPr bwMode="auto">
          <a:xfrm>
            <a:off x="3395352" y="14955"/>
            <a:ext cx="8085448" cy="6623811"/>
          </a:xfrm>
          <a:prstGeom prst="rect">
            <a:avLst/>
          </a:prstGeom>
          <a:solidFill>
            <a:srgbClr val="DAEEF3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0084969" y="769956"/>
            <a:ext cx="1262016" cy="5765936"/>
          </a:xfrm>
          <a:prstGeom prst="downArrow">
            <a:avLst>
              <a:gd name="adj1" fmla="val 50000"/>
              <a:gd name="adj2" fmla="val 153725"/>
            </a:avLst>
          </a:prstGeom>
          <a:solidFill>
            <a:srgbClr val="E5DFEC"/>
          </a:solidFill>
          <a:ln w="38100">
            <a:solidFill>
              <a:srgbClr val="5F497A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b="0" i="0" u="none" strike="noStrike" cap="none" normalizeH="0" baseline="0" noProof="0" dirty="0">
                <a:ln>
                  <a:noFill/>
                </a:ln>
                <a:solidFill>
                  <a:srgbClr val="5F497A"/>
                </a:solidFill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SECUENCIA DE EVALUACIÓN DE LA GOBERNANZA</a:t>
            </a:r>
          </a:p>
        </p:txBody>
      </p:sp>
      <p:sp>
        <p:nvSpPr>
          <p:cNvPr id="53" name="AutoShape 9"/>
          <p:cNvSpPr>
            <a:spLocks noChangeArrowheads="1"/>
          </p:cNvSpPr>
          <p:nvPr/>
        </p:nvSpPr>
        <p:spPr bwMode="auto">
          <a:xfrm>
            <a:off x="6538196" y="5391041"/>
            <a:ext cx="1681921" cy="90770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009900"/>
            </a:solidFill>
            <a:round/>
            <a:headEnd/>
            <a:tailEnd/>
          </a:ln>
          <a:effectLst/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400" b="1" i="0" u="none" strike="noStrike" cap="none" normalizeH="0" baseline="0" noProof="0" dirty="0">
                <a:ln>
                  <a:noFill/>
                </a:ln>
                <a:solidFill>
                  <a:srgbClr val="008000"/>
                </a:solidFill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¿Se ha mejorado/ </a:t>
            </a:r>
          </a:p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400" b="1" i="0" u="none" strike="noStrike" cap="none" normalizeH="0" baseline="0" noProof="0" dirty="0">
                <a:ln>
                  <a:noFill/>
                </a:ln>
                <a:solidFill>
                  <a:srgbClr val="008000"/>
                </a:solidFill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asegurado el bienestar humano?</a:t>
            </a:r>
          </a:p>
        </p:txBody>
      </p:sp>
      <p:cxnSp>
        <p:nvCxnSpPr>
          <p:cNvPr id="54" name="AutoShape 13"/>
          <p:cNvCxnSpPr>
            <a:cxnSpLocks noChangeShapeType="1"/>
            <a:stCxn id="37" idx="2"/>
            <a:endCxn id="53" idx="3"/>
          </p:cNvCxnSpPr>
          <p:nvPr/>
        </p:nvCxnSpPr>
        <p:spPr bwMode="auto">
          <a:xfrm flipH="1">
            <a:off x="8220117" y="5272467"/>
            <a:ext cx="720288" cy="572426"/>
          </a:xfrm>
          <a:prstGeom prst="straightConnector1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</p:cxn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395352" y="0"/>
            <a:ext cx="8085448" cy="597612"/>
          </a:xfrm>
          <a:prstGeom prst="rect">
            <a:avLst/>
          </a:prstGeom>
          <a:solidFill>
            <a:srgbClr val="548DD4"/>
          </a:solidFill>
          <a:ln w="25400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400" b="1" i="0" u="none" strike="noStrike" cap="none" normalizeH="0" baseline="0" noProof="0">
                <a:ln>
                  <a:noFill/>
                </a:ln>
                <a:solidFill>
                  <a:srgbClr val="FFFFCC"/>
                </a:solidFill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MARCO DE EVALUACIÓN DE LA EFICACIA DE LA GOBERNANZA</a:t>
            </a: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6333688" y="925569"/>
            <a:ext cx="2147582" cy="69381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400" b="1" i="0" u="none" strike="noStrike" cap="none" normalizeH="0" baseline="0" noProof="0" dirty="0">
                <a:ln>
                  <a:noFill/>
                </a:ln>
                <a:solidFill>
                  <a:srgbClr val="008000"/>
                </a:solidFill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¿Acuerdos/arquitectura en funcionamiento?</a:t>
            </a:r>
          </a:p>
        </p:txBody>
      </p:sp>
      <p:cxnSp>
        <p:nvCxnSpPr>
          <p:cNvPr id="43" name="AutoShape 14"/>
          <p:cNvCxnSpPr>
            <a:cxnSpLocks noChangeShapeType="1"/>
            <a:stCxn id="42" idx="2"/>
            <a:endCxn id="35" idx="0"/>
          </p:cNvCxnSpPr>
          <p:nvPr/>
        </p:nvCxnSpPr>
        <p:spPr bwMode="auto">
          <a:xfrm flipH="1">
            <a:off x="7406573" y="1619386"/>
            <a:ext cx="906" cy="481604"/>
          </a:xfrm>
          <a:prstGeom prst="straightConnector1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</p:cxn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8028264" y="3155413"/>
            <a:ext cx="1931637" cy="8017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400" b="1" i="0" u="none" strike="noStrike" cap="none" normalizeH="0" baseline="0" noProof="0" dirty="0">
                <a:ln>
                  <a:noFill/>
                </a:ln>
                <a:solidFill>
                  <a:srgbClr val="008000"/>
                </a:solidFill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¿Se han reducido los factores de tensión de los ecosistemas?</a:t>
            </a:r>
          </a:p>
        </p:txBody>
      </p:sp>
      <p:sp>
        <p:nvSpPr>
          <p:cNvPr id="37" name="AutoShape 8"/>
          <p:cNvSpPr>
            <a:spLocks noChangeArrowheads="1"/>
          </p:cNvSpPr>
          <p:nvPr/>
        </p:nvSpPr>
        <p:spPr bwMode="auto">
          <a:xfrm>
            <a:off x="8012328" y="4458846"/>
            <a:ext cx="1856154" cy="813621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009900"/>
            </a:solidFill>
            <a:round/>
            <a:headEnd/>
            <a:tailEnd/>
          </a:ln>
          <a:effectLst/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400" b="1" i="0" u="none" strike="noStrike" cap="none" normalizeH="0" baseline="0" noProof="0" dirty="0">
                <a:ln>
                  <a:noFill/>
                </a:ln>
                <a:solidFill>
                  <a:srgbClr val="008000"/>
                </a:solidFill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¿Se han mejorado/protegido los ecosistemas?</a:t>
            </a:r>
          </a:p>
        </p:txBody>
      </p:sp>
      <p:cxnSp>
        <p:nvCxnSpPr>
          <p:cNvPr id="39" name="AutoShape 12"/>
          <p:cNvCxnSpPr>
            <a:cxnSpLocks noChangeShapeType="1"/>
            <a:stCxn id="36" idx="2"/>
            <a:endCxn id="37" idx="0"/>
          </p:cNvCxnSpPr>
          <p:nvPr/>
        </p:nvCxnSpPr>
        <p:spPr bwMode="auto">
          <a:xfrm flipH="1">
            <a:off x="8940405" y="3957176"/>
            <a:ext cx="53678" cy="501670"/>
          </a:xfrm>
          <a:prstGeom prst="straightConnector1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AutoShape 5"/>
          <p:cNvSpPr>
            <a:spLocks noChangeArrowheads="1"/>
          </p:cNvSpPr>
          <p:nvPr/>
        </p:nvSpPr>
        <p:spPr bwMode="auto">
          <a:xfrm>
            <a:off x="6552037" y="2100990"/>
            <a:ext cx="1709072" cy="81909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400" b="1" i="0" u="none" strike="noStrike" cap="none" normalizeH="0" baseline="0" noProof="0" dirty="0">
                <a:ln>
                  <a:noFill/>
                </a:ln>
                <a:solidFill>
                  <a:srgbClr val="008000"/>
                </a:solidFill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¿Son operacionales los procesos de gobernanza?</a:t>
            </a:r>
          </a:p>
        </p:txBody>
      </p:sp>
      <p:cxnSp>
        <p:nvCxnSpPr>
          <p:cNvPr id="38" name="AutoShape 11"/>
          <p:cNvCxnSpPr>
            <a:cxnSpLocks noChangeShapeType="1"/>
            <a:stCxn id="35" idx="3"/>
            <a:endCxn id="36" idx="0"/>
          </p:cNvCxnSpPr>
          <p:nvPr/>
        </p:nvCxnSpPr>
        <p:spPr bwMode="auto">
          <a:xfrm>
            <a:off x="8261109" y="2510537"/>
            <a:ext cx="732974" cy="644876"/>
          </a:xfrm>
          <a:prstGeom prst="straightConnector1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8" name="AutoShape 28"/>
          <p:cNvCxnSpPr>
            <a:cxnSpLocks noChangeShapeType="1"/>
            <a:stCxn id="35" idx="1"/>
            <a:endCxn id="47" idx="0"/>
          </p:cNvCxnSpPr>
          <p:nvPr/>
        </p:nvCxnSpPr>
        <p:spPr bwMode="auto">
          <a:xfrm flipH="1">
            <a:off x="5670463" y="2510537"/>
            <a:ext cx="881574" cy="644873"/>
          </a:xfrm>
          <a:prstGeom prst="straightConnector1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4783358" y="3155410"/>
            <a:ext cx="1774209" cy="2689483"/>
            <a:chOff x="4069949" y="3155410"/>
            <a:chExt cx="1330657" cy="2689483"/>
          </a:xfrm>
        </p:grpSpPr>
        <p:cxnSp>
          <p:nvCxnSpPr>
            <p:cNvPr id="55" name="AutoShape 30"/>
            <p:cNvCxnSpPr>
              <a:cxnSpLocks noChangeShapeType="1"/>
              <a:stCxn id="46" idx="2"/>
              <a:endCxn id="53" idx="1"/>
            </p:cNvCxnSpPr>
            <p:nvPr/>
          </p:nvCxnSpPr>
          <p:spPr bwMode="auto">
            <a:xfrm>
              <a:off x="4700236" y="5230505"/>
              <a:ext cx="685841" cy="614388"/>
            </a:xfrm>
            <a:prstGeom prst="straightConnector1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6" name="AutoShape 6"/>
            <p:cNvSpPr>
              <a:spLocks noChangeArrowheads="1"/>
            </p:cNvSpPr>
            <p:nvPr/>
          </p:nvSpPr>
          <p:spPr bwMode="auto">
            <a:xfrm>
              <a:off x="4069949" y="4458843"/>
              <a:ext cx="1260575" cy="77166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 algn="ctr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vert="horz" wrap="square" lIns="45720" tIns="18288" rIns="45720" bIns="18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904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400" b="1" i="0" u="none" strike="noStrike" cap="none" normalizeH="0" baseline="0" noProof="0" dirty="0">
                  <a:ln>
                    <a:noFill/>
                  </a:ln>
                  <a:solidFill>
                    <a:srgbClr val="008000"/>
                  </a:solidFill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¿Se han logrado resultados socialmente justos?</a:t>
              </a:r>
            </a:p>
          </p:txBody>
        </p:sp>
        <p:sp>
          <p:nvSpPr>
            <p:cNvPr id="47" name="AutoShape 27"/>
            <p:cNvSpPr>
              <a:spLocks noChangeArrowheads="1"/>
            </p:cNvSpPr>
            <p:nvPr/>
          </p:nvSpPr>
          <p:spPr bwMode="auto">
            <a:xfrm>
              <a:off x="4069949" y="3155410"/>
              <a:ext cx="1330657" cy="77166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 algn="ctr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vert="horz" wrap="square" lIns="45720" tIns="18288" rIns="45720" bIns="18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904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400" b="1" i="0" u="none" strike="noStrike" cap="none" normalizeH="0" baseline="0" noProof="0" dirty="0">
                  <a:ln>
                    <a:noFill/>
                  </a:ln>
                  <a:solidFill>
                    <a:srgbClr val="008000"/>
                  </a:solidFill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¿Se involucran adecuadamente los actores?</a:t>
              </a:r>
            </a:p>
          </p:txBody>
        </p:sp>
        <p:cxnSp>
          <p:nvCxnSpPr>
            <p:cNvPr id="49" name="AutoShape 29"/>
            <p:cNvCxnSpPr>
              <a:cxnSpLocks noChangeShapeType="1"/>
              <a:stCxn id="47" idx="2"/>
              <a:endCxn id="46" idx="0"/>
            </p:cNvCxnSpPr>
            <p:nvPr/>
          </p:nvCxnSpPr>
          <p:spPr bwMode="auto">
            <a:xfrm flipH="1">
              <a:off x="4700236" y="3927072"/>
              <a:ext cx="35042" cy="531771"/>
            </a:xfrm>
            <a:prstGeom prst="straightConnector1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672322" y="3209436"/>
            <a:ext cx="9999839" cy="3254597"/>
            <a:chOff x="504240" y="3209433"/>
            <a:chExt cx="7499879" cy="3254597"/>
          </a:xfrm>
        </p:grpSpPr>
        <p:sp>
          <p:nvSpPr>
            <p:cNvPr id="61" name="Oval 60"/>
            <p:cNvSpPr/>
            <p:nvPr/>
          </p:nvSpPr>
          <p:spPr>
            <a:xfrm rot="3507715">
              <a:off x="4096248" y="2556159"/>
              <a:ext cx="3254597" cy="45611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04240" y="5181600"/>
              <a:ext cx="15729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800" b="0" i="0" u="none" strike="noStrike" cap="none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Gobernanza eficaz</a:t>
              </a:r>
            </a:p>
          </p:txBody>
        </p:sp>
        <p:cxnSp>
          <p:nvCxnSpPr>
            <p:cNvPr id="63" name="Straight Arrow Connector 62"/>
            <p:cNvCxnSpPr>
              <a:endCxn id="62" idx="3"/>
            </p:cNvCxnSpPr>
            <p:nvPr/>
          </p:nvCxnSpPr>
          <p:spPr>
            <a:xfrm flipH="1">
              <a:off x="2077175" y="5504765"/>
              <a:ext cx="1679919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46693" y="409352"/>
            <a:ext cx="7303350" cy="3895004"/>
            <a:chOff x="560018" y="409352"/>
            <a:chExt cx="5477513" cy="3895004"/>
          </a:xfrm>
        </p:grpSpPr>
        <p:sp>
          <p:nvSpPr>
            <p:cNvPr id="69" name="TextBox 68"/>
            <p:cNvSpPr txBox="1"/>
            <p:nvPr/>
          </p:nvSpPr>
          <p:spPr>
            <a:xfrm>
              <a:off x="560018" y="2596917"/>
              <a:ext cx="14613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800" b="0" i="0" u="none" strike="noStrike" cap="none" normalizeH="0" baseline="0" noProof="0" dirty="0">
                  <a:ln>
                    <a:noFill/>
                  </a:ln>
                  <a:solidFill>
                    <a:srgbClr val="00B0F0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Buena gobernanza</a:t>
              </a:r>
            </a:p>
          </p:txBody>
        </p:sp>
        <p:sp>
          <p:nvSpPr>
            <p:cNvPr id="71" name="Oval 70"/>
            <p:cNvSpPr/>
            <p:nvPr/>
          </p:nvSpPr>
          <p:spPr>
            <a:xfrm rot="1921269">
              <a:off x="3910342" y="409352"/>
              <a:ext cx="2127189" cy="3895004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3" name="Straight Arrow Connector 72"/>
            <p:cNvCxnSpPr>
              <a:stCxn id="71" idx="2"/>
              <a:endCxn id="69" idx="3"/>
            </p:cNvCxnSpPr>
            <p:nvPr/>
          </p:nvCxnSpPr>
          <p:spPr>
            <a:xfrm flipH="1">
              <a:off x="2021396" y="1604918"/>
              <a:ext cx="2050769" cy="131516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/>
          <p:cNvSpPr txBox="1">
            <a:spLocks/>
          </p:cNvSpPr>
          <p:nvPr/>
        </p:nvSpPr>
        <p:spPr>
          <a:xfrm>
            <a:off x="65117" y="27872"/>
            <a:ext cx="3226724" cy="113947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32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32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91432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91432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91432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133329" algn="ctr" defTabSz="91432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66657" algn="ctr" defTabSz="91432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99986" algn="ctr" defTabSz="91432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533315" algn="ctr" defTabSz="91432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3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3600" b="0" i="0" u="none" strike="noStrike" cap="none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Los indicadores del MEEG del PAE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5117" y="1178917"/>
            <a:ext cx="3226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0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Indicadores para monitorear la ejecución del PAE a nivel estratégico</a:t>
            </a:r>
          </a:p>
        </p:txBody>
      </p:sp>
    </p:spTree>
    <p:extLst>
      <p:ext uri="{BB962C8B-B14F-4D97-AF65-F5344CB8AC3E}">
        <p14:creationId xmlns:p14="http://schemas.microsoft.com/office/powerpoint/2010/main" val="376449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608" y="1305560"/>
            <a:ext cx="117500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sz="2600" dirty="0"/>
              <a:t>Herramienta de monitoreo y evaluación a nivel estratégico para servir de base a la formulación de políticas en los niveles regional y subregional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sz="2600" dirty="0"/>
              <a:t>Intervalos de 5 años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sz="2600" dirty="0"/>
              <a:t>No es una herramienta de manejo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sz="2600" dirty="0"/>
              <a:t>Tres conjuntos de indicadores de MEEG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419" sz="2600" dirty="0"/>
              <a:t>Pesca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419" sz="2600" dirty="0"/>
              <a:t>Contaminación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419" sz="2600" dirty="0"/>
              <a:t>Hábitats y biodiversidad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590"/>
            <a:ext cx="11219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/>
              <a:t>MARCO DE EVALUACIÓN DE LA EFICACIA DE LA GOBERNANZA </a:t>
            </a:r>
          </a:p>
          <a:p>
            <a:pPr algn="ctr"/>
            <a:r>
              <a:rPr lang="es-419" sz="2400" b="1" dirty="0"/>
              <a:t>EN EL PROYECTO CLME+</a:t>
            </a:r>
          </a:p>
        </p:txBody>
      </p:sp>
    </p:spTree>
    <p:extLst>
      <p:ext uri="{BB962C8B-B14F-4D97-AF65-F5344CB8AC3E}">
        <p14:creationId xmlns:p14="http://schemas.microsoft.com/office/powerpoint/2010/main" val="357209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595483"/>
              </p:ext>
            </p:extLst>
          </p:nvPr>
        </p:nvGraphicFramePr>
        <p:xfrm>
          <a:off x="594362" y="1118992"/>
          <a:ext cx="11484862" cy="4094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3618">
                  <a:extLst>
                    <a:ext uri="{9D8B030D-6E8A-4147-A177-3AD203B41FA5}">
                      <a16:colId xmlns:a16="http://schemas.microsoft.com/office/drawing/2014/main" val="1794088136"/>
                    </a:ext>
                  </a:extLst>
                </a:gridCol>
                <a:gridCol w="1606475">
                  <a:extLst>
                    <a:ext uri="{9D8B030D-6E8A-4147-A177-3AD203B41FA5}">
                      <a16:colId xmlns:a16="http://schemas.microsoft.com/office/drawing/2014/main" val="3725710073"/>
                    </a:ext>
                  </a:extLst>
                </a:gridCol>
                <a:gridCol w="1759667">
                  <a:extLst>
                    <a:ext uri="{9D8B030D-6E8A-4147-A177-3AD203B41FA5}">
                      <a16:colId xmlns:a16="http://schemas.microsoft.com/office/drawing/2014/main" val="383779323"/>
                    </a:ext>
                  </a:extLst>
                </a:gridCol>
                <a:gridCol w="2437551">
                  <a:extLst>
                    <a:ext uri="{9D8B030D-6E8A-4147-A177-3AD203B41FA5}">
                      <a16:colId xmlns:a16="http://schemas.microsoft.com/office/drawing/2014/main" val="3338199692"/>
                    </a:ext>
                  </a:extLst>
                </a:gridCol>
                <a:gridCol w="2437551">
                  <a:extLst>
                    <a:ext uri="{9D8B030D-6E8A-4147-A177-3AD203B41FA5}">
                      <a16:colId xmlns:a16="http://schemas.microsoft.com/office/drawing/2014/main" val="1690971709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/>
                        <a:t>Número de indicadores en cada categoría por cada cuestión transfronteriza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683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Categoría de indicador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Pesca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/>
                        <a:t>Contaminación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Degradación de los hábitats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Total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Regional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2799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/>
                        <a:t>Arquitectura de la gobernanza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2360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/>
                        <a:t>Proceso de gobernanza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2848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/>
                        <a:t>Presión sobre los ecosistemas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0482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/>
                        <a:t>Estado de los ecosistemas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8257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/>
                        <a:t>Participación de los actores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2132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Justicia social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5631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Bienestar humano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7189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/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/>
                        <a:t>98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370278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5840" y="5358384"/>
            <a:ext cx="597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Conjunto mínimo de indicadores para brindar una imagen clara del progreso </a:t>
            </a:r>
          </a:p>
        </p:txBody>
      </p:sp>
    </p:spTree>
    <p:extLst>
      <p:ext uri="{BB962C8B-B14F-4D97-AF65-F5344CB8AC3E}">
        <p14:creationId xmlns:p14="http://schemas.microsoft.com/office/powerpoint/2010/main" val="83961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800" t="1768" r="1315" b="3433"/>
          <a:stretch/>
        </p:blipFill>
        <p:spPr>
          <a:xfrm>
            <a:off x="6213272" y="1060570"/>
            <a:ext cx="5902528" cy="412407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262308"/>
              </p:ext>
            </p:extLst>
          </p:nvPr>
        </p:nvGraphicFramePr>
        <p:xfrm>
          <a:off x="102616" y="1060570"/>
          <a:ext cx="6110656" cy="2743200"/>
        </p:xfrm>
        <a:graphic>
          <a:graphicData uri="http://schemas.openxmlformats.org/drawingml/2006/table">
            <a:tbl>
              <a:tblPr/>
              <a:tblGrid>
                <a:gridCol w="6110656">
                  <a:extLst>
                    <a:ext uri="{9D8B030D-6E8A-4147-A177-3AD203B41FA5}">
                      <a16:colId xmlns:a16="http://schemas.microsoft.com/office/drawing/2014/main" val="3375114812"/>
                    </a:ext>
                  </a:extLst>
                </a:gridCol>
              </a:tblGrid>
              <a:tr h="238796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8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Criterios para la calificación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570870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 Involucrar actores estatales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57390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 Involucrar actores no estatales (ONG, OBC y sector académico)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497878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 Involucrar al sector privado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725594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 Promover un entorno propicio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687006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 Tener un mandato claro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892000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 Documentar las actividades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894991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 Revisión, evaluación, aprendizaje y adaptación periódicas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307192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 Integrar a sectores y actores de nivel nacional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381523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 Funcionar como vínculo nacional-regional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860066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3905"/>
            <a:ext cx="5566665" cy="26144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0" y="5559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/>
              <a:t>ARQUITECTURA - COMITÉS INTERSECTORIALES NACIONALES</a:t>
            </a:r>
          </a:p>
        </p:txBody>
      </p:sp>
    </p:spTree>
    <p:extLst>
      <p:ext uri="{BB962C8B-B14F-4D97-AF65-F5344CB8AC3E}">
        <p14:creationId xmlns:p14="http://schemas.microsoft.com/office/powerpoint/2010/main" val="141646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5559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/>
              <a:t>PESCA - PROCESO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758739"/>
              </p:ext>
            </p:extLst>
          </p:nvPr>
        </p:nvGraphicFramePr>
        <p:xfrm>
          <a:off x="2295939" y="1090064"/>
          <a:ext cx="7773593" cy="466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reeform 1"/>
          <p:cNvSpPr/>
          <p:nvPr/>
        </p:nvSpPr>
        <p:spPr>
          <a:xfrm>
            <a:off x="5558118" y="2528047"/>
            <a:ext cx="1376082" cy="1922929"/>
          </a:xfrm>
          <a:custGeom>
            <a:avLst/>
            <a:gdLst>
              <a:gd name="connsiteX0" fmla="*/ 618564 w 1376082"/>
              <a:gd name="connsiteY0" fmla="*/ 0 h 1922929"/>
              <a:gd name="connsiteX1" fmla="*/ 0 w 1376082"/>
              <a:gd name="connsiteY1" fmla="*/ 909918 h 1922929"/>
              <a:gd name="connsiteX2" fmla="*/ 434788 w 1376082"/>
              <a:gd name="connsiteY2" fmla="*/ 1385047 h 1922929"/>
              <a:gd name="connsiteX3" fmla="*/ 1205753 w 1376082"/>
              <a:gd name="connsiteY3" fmla="*/ 1922929 h 1922929"/>
              <a:gd name="connsiteX4" fmla="*/ 1376082 w 1376082"/>
              <a:gd name="connsiteY4" fmla="*/ 869577 h 1922929"/>
              <a:gd name="connsiteX5" fmla="*/ 618564 w 1376082"/>
              <a:gd name="connsiteY5" fmla="*/ 0 h 19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6082" h="1922929">
                <a:moveTo>
                  <a:pt x="618564" y="0"/>
                </a:moveTo>
                <a:lnTo>
                  <a:pt x="0" y="909918"/>
                </a:lnTo>
                <a:lnTo>
                  <a:pt x="434788" y="1385047"/>
                </a:lnTo>
                <a:lnTo>
                  <a:pt x="1205753" y="1922929"/>
                </a:lnTo>
                <a:lnTo>
                  <a:pt x="1376082" y="869577"/>
                </a:lnTo>
                <a:lnTo>
                  <a:pt x="618564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01695"/>
              </p:ext>
            </p:extLst>
          </p:nvPr>
        </p:nvGraphicFramePr>
        <p:xfrm>
          <a:off x="378758" y="1225222"/>
          <a:ext cx="3959352" cy="4572000"/>
        </p:xfrm>
        <a:graphic>
          <a:graphicData uri="http://schemas.openxmlformats.org/drawingml/2006/table">
            <a:tbl>
              <a:tblPr/>
              <a:tblGrid>
                <a:gridCol w="3959352">
                  <a:extLst>
                    <a:ext uri="{9D8B030D-6E8A-4147-A177-3AD203B41FA5}">
                      <a16:colId xmlns:a16="http://schemas.microsoft.com/office/drawing/2014/main" val="3522607627"/>
                    </a:ext>
                  </a:extLst>
                </a:gridCol>
              </a:tblGrid>
              <a:tr h="1036033">
                <a:tc>
                  <a:txBody>
                    <a:bodyPr/>
                    <a:lstStyle/>
                    <a:p>
                      <a:pPr algn="l" fontAlgn="t"/>
                      <a: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¿Mantienen la actividad/captura pesquera el nivel acordado para la región/subregión?</a:t>
                      </a:r>
                      <a:b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Porcentaje de poblaciones en cada categoría:</a:t>
                      </a:r>
                      <a:b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 = sin nivel acordado</a:t>
                      </a:r>
                      <a:b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 = actividad/captura por encima</a:t>
                      </a:r>
                      <a:b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 = al nivel acordado</a:t>
                      </a:r>
                      <a:b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 = actividad/captura por debajo</a:t>
                      </a:r>
                    </a:p>
                    <a:p>
                      <a:pPr algn="l" rtl="0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343665"/>
                  </a:ext>
                </a:extLst>
              </a:tr>
              <a:tr h="103603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5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¿Se ha minimizado el uso de equipo de pesca destructivo en las pesquerías clave?</a:t>
                      </a:r>
                      <a:br>
                        <a:rPr lang="es-419" sz="15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s-419" sz="15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Porcentaje de poblaciones en cada categoría:</a:t>
                      </a:r>
                      <a:br>
                        <a:rPr lang="es-419" sz="15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s-419" sz="15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 = no es un problema</a:t>
                      </a:r>
                      <a:br>
                        <a:rPr lang="es-419" sz="15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s-419" sz="15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 = no se ha minimizado el equipo destructivo</a:t>
                      </a:r>
                      <a:br>
                        <a:rPr lang="es-419" sz="15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s-419" sz="15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 =  se ha minimizado el equipo destructivo</a:t>
                      </a:r>
                    </a:p>
                    <a:p>
                      <a:pPr algn="l" rtl="0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730565"/>
                  </a:ext>
                </a:extLst>
              </a:tr>
              <a:tr h="1036033">
                <a:tc>
                  <a:txBody>
                    <a:bodyPr/>
                    <a:lstStyle/>
                    <a:p>
                      <a:pPr algn="l" fontAlgn="t"/>
                      <a: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¿Se ha minimizado la pesca INDNR?</a:t>
                      </a:r>
                    </a:p>
                    <a:p>
                      <a:pPr algn="l" fontAlgn="t"/>
                      <a: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Porcentaje de poblaciones en cada categoría:</a:t>
                      </a:r>
                    </a:p>
                    <a:p>
                      <a:pPr algn="l" fontAlgn="t"/>
                      <a: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 = no es un problema</a:t>
                      </a:r>
                    </a:p>
                    <a:p>
                      <a:pPr algn="l" fontAlgn="t"/>
                      <a: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 = no se ha minimizado la pesca INDNR</a:t>
                      </a:r>
                    </a:p>
                    <a:p>
                      <a:pPr algn="l" fontAlgn="t"/>
                      <a: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 = se ha minimizado la pesca INDNR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60591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65450"/>
          <a:stretch/>
        </p:blipFill>
        <p:spPr>
          <a:xfrm>
            <a:off x="6106259" y="1234440"/>
            <a:ext cx="5463950" cy="41626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9563" y="55590"/>
            <a:ext cx="4886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/>
              <a:t>PESCA - PRESIÓN SOBRE EL SISTEMA</a:t>
            </a:r>
          </a:p>
        </p:txBody>
      </p:sp>
    </p:spTree>
    <p:extLst>
      <p:ext uri="{BB962C8B-B14F-4D97-AF65-F5344CB8AC3E}">
        <p14:creationId xmlns:p14="http://schemas.microsoft.com/office/powerpoint/2010/main" val="2930193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1003</Words>
  <Application>Microsoft Office PowerPoint</Application>
  <PresentationFormat>Widescreen</PresentationFormat>
  <Paragraphs>159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MS PGothic</vt:lpstr>
      <vt:lpstr>Arial</vt:lpstr>
      <vt:lpstr>Arial Rounded MT Bold</vt:lpstr>
      <vt:lpstr>ArialUnicodeMS</vt:lpstr>
      <vt:lpstr>Avenir Book</vt:lpstr>
      <vt:lpstr>Avenir Heavy</vt:lpstr>
      <vt:lpstr>Avenir Heavy Oblique</vt:lpstr>
      <vt:lpstr>Avenir Medium</vt:lpstr>
      <vt:lpstr>Calibri</vt:lpstr>
      <vt:lpstr>Calibri Light</vt:lpstr>
      <vt:lpstr>LucidaGrande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Soporte Operadora Ming</dc:creator>
  <cp:lastModifiedBy>Pedro Cano</cp:lastModifiedBy>
  <cp:revision>34</cp:revision>
  <dcterms:created xsi:type="dcterms:W3CDTF">2018-04-14T01:21:04Z</dcterms:created>
  <dcterms:modified xsi:type="dcterms:W3CDTF">2018-06-06T04:09:31Z</dcterms:modified>
</cp:coreProperties>
</file>