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65" r:id="rId3"/>
    <p:sldId id="267" r:id="rId4"/>
    <p:sldId id="291" r:id="rId5"/>
    <p:sldId id="293" r:id="rId6"/>
    <p:sldId id="294" r:id="rId7"/>
    <p:sldId id="295" r:id="rId8"/>
    <p:sldId id="290" r:id="rId9"/>
    <p:sldId id="268" r:id="rId10"/>
    <p:sldId id="269" r:id="rId11"/>
    <p:sldId id="271" r:id="rId12"/>
    <p:sldId id="287" r:id="rId13"/>
    <p:sldId id="272" r:id="rId14"/>
    <p:sldId id="278" r:id="rId15"/>
    <p:sldId id="298" r:id="rId16"/>
    <p:sldId id="296" r:id="rId17"/>
    <p:sldId id="276" r:id="rId18"/>
    <p:sldId id="282" r:id="rId19"/>
    <p:sldId id="275" r:id="rId20"/>
    <p:sldId id="279" r:id="rId21"/>
    <p:sldId id="280" r:id="rId22"/>
    <p:sldId id="281" r:id="rId23"/>
    <p:sldId id="284" r:id="rId24"/>
    <p:sldId id="286" r:id="rId25"/>
    <p:sldId id="266" r:id="rId26"/>
    <p:sldId id="297"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029" autoAdjust="0"/>
  </p:normalViewPr>
  <p:slideViewPr>
    <p:cSldViewPr snapToGrid="0" snapToObjects="1">
      <p:cViewPr varScale="1">
        <p:scale>
          <a:sx n="104" d="100"/>
          <a:sy n="104" d="100"/>
        </p:scale>
        <p:origin x="1123" y="53"/>
      </p:cViewPr>
      <p:guideLst/>
    </p:cSldViewPr>
  </p:slideViewPr>
  <p:notesTextViewPr>
    <p:cViewPr>
      <p:scale>
        <a:sx n="3" d="2"/>
        <a:sy n="3" d="2"/>
      </p:scale>
      <p:origin x="0" y="0"/>
    </p:cViewPr>
  </p:notesTextViewPr>
  <p:sorterViewPr>
    <p:cViewPr>
      <p:scale>
        <a:sx n="100" d="100"/>
        <a:sy n="100" d="100"/>
      </p:scale>
      <p:origin x="0" y="-136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1FE71-0AF7-4AFA-955C-B6BEBEE49B90}" type="datetimeFigureOut">
              <a:rPr lang="en-US" smtClean="0"/>
              <a:t>6/14/2018</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D3797-6E97-464F-AA79-7D6D8BDE8439}" type="slidenum">
              <a:rPr lang="en-US" smtClean="0"/>
              <a:t>‹Nº›</a:t>
            </a:fld>
            <a:endParaRPr lang="en-US"/>
          </a:p>
        </p:txBody>
      </p:sp>
    </p:spTree>
    <p:extLst>
      <p:ext uri="{BB962C8B-B14F-4D97-AF65-F5344CB8AC3E}">
        <p14:creationId xmlns:p14="http://schemas.microsoft.com/office/powerpoint/2010/main" val="192994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buFont typeface="Arial" panose="020B0604020202020204" pitchFamily="34" charset="0"/>
              <a:buChar char="•"/>
            </a:pPr>
            <a:r>
              <a:rPr lang="en-US" dirty="0" smtClean="0"/>
              <a:t>The CLME+ Strategic Action </a:t>
            </a:r>
            <a:r>
              <a:rPr lang="en-US" dirty="0" err="1" smtClean="0"/>
              <a:t>Programme</a:t>
            </a:r>
            <a:r>
              <a:rPr lang="en-US" dirty="0" smtClean="0"/>
              <a:t> recognizes that addressing the cross-cutting root causes to unsustainable fisheries, habitat degradation and pollution – the three inter-linked key priority environmental problems requires dealing with the issue of inadequate public awareness and involvement, as but one of the seven key root causes identified.</a:t>
            </a:r>
          </a:p>
          <a:p>
            <a:endParaRPr lang="en-US" i="1" dirty="0" smtClean="0"/>
          </a:p>
          <a:p>
            <a:pPr marL="285750" indent="-285750">
              <a:buFont typeface="Arial" panose="020B0604020202020204" pitchFamily="34" charset="0"/>
              <a:buChar char="•"/>
            </a:pPr>
            <a:r>
              <a:rPr lang="en-US" dirty="0" smtClean="0"/>
              <a:t>A CLME+ Communications Strategy was developed in 2016 with an ambitious implementation plan. However, capacity and time constraints led to a limited number of initial successes under the central component of the Strategy.  </a:t>
            </a:r>
          </a:p>
          <a:p>
            <a:r>
              <a:rPr lang="en-US" dirty="0" smtClean="0"/>
              <a:t> </a:t>
            </a:r>
          </a:p>
          <a:p>
            <a:pPr marL="285750" indent="-285750">
              <a:buFont typeface="Arial" panose="020B0604020202020204" pitchFamily="34" charset="0"/>
              <a:buChar char="•"/>
            </a:pPr>
            <a:r>
              <a:rPr lang="en-US" dirty="0" smtClean="0"/>
              <a:t>In recognition, the CLME+ Communications Strategy is now being refined to address communication arrangements among the CLME+ Partnership, general awareness building among the broader CLME+ stakeholder community and experience exchange with LME Practitioners</a:t>
            </a:r>
            <a:r>
              <a:rPr lang="en-US" baseline="0" dirty="0" smtClean="0"/>
              <a:t> through much more practical and targeted communications. Andrea the mid term evaluator has identified the breakdowns in communication which require addressing. </a:t>
            </a:r>
            <a:endParaRPr lang="en-US" dirty="0" smtClean="0"/>
          </a:p>
          <a:p>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2</a:t>
            </a:fld>
            <a:endParaRPr lang="en-US"/>
          </a:p>
        </p:txBody>
      </p:sp>
    </p:spTree>
    <p:extLst>
      <p:ext uri="{BB962C8B-B14F-4D97-AF65-F5344CB8AC3E}">
        <p14:creationId xmlns:p14="http://schemas.microsoft.com/office/powerpoint/2010/main" val="735592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14</a:t>
            </a:fld>
            <a:endParaRPr lang="en-US"/>
          </a:p>
        </p:txBody>
      </p:sp>
    </p:spTree>
    <p:extLst>
      <p:ext uri="{BB962C8B-B14F-4D97-AF65-F5344CB8AC3E}">
        <p14:creationId xmlns:p14="http://schemas.microsoft.com/office/powerpoint/2010/main" val="2910581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Behavior:</a:t>
            </a:r>
            <a:r>
              <a:rPr lang="en-US" b="1" baseline="0" dirty="0" smtClean="0"/>
              <a:t> </a:t>
            </a:r>
            <a:r>
              <a:rPr lang="en-US" sz="1200" b="1" kern="1200" dirty="0" smtClean="0">
                <a:solidFill>
                  <a:schemeClr val="lt1"/>
                </a:solidFill>
                <a:effectLst/>
                <a:latin typeface="+mn-lt"/>
                <a:ea typeface="+mn-ea"/>
                <a:cs typeface="+mn-cs"/>
              </a:rPr>
              <a:t>Partnership Members to actively behave as Members as per the Partnership pledge and associated 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lt1"/>
              </a:solidFill>
              <a:effectLst/>
              <a:latin typeface="+mn-lt"/>
              <a:ea typeface="+mn-ea"/>
              <a:cs typeface="+mn-cs"/>
            </a:endParaRPr>
          </a:p>
          <a:p>
            <a:r>
              <a:rPr lang="en-US" sz="1200" b="1" i="0" kern="1200" dirty="0" smtClean="0">
                <a:solidFill>
                  <a:schemeClr val="lt1"/>
                </a:solidFill>
                <a:effectLst/>
                <a:latin typeface="+mn-lt"/>
                <a:ea typeface="+mn-ea"/>
                <a:cs typeface="+mn-cs"/>
              </a:rPr>
              <a:t>Content:</a:t>
            </a:r>
            <a:r>
              <a:rPr lang="en-US" sz="1200" b="1" i="0" kern="1200" baseline="0" dirty="0" smtClean="0">
                <a:solidFill>
                  <a:schemeClr val="lt1"/>
                </a:solidFill>
                <a:effectLst/>
                <a:latin typeface="+mn-lt"/>
                <a:ea typeface="+mn-ea"/>
                <a:cs typeface="+mn-cs"/>
              </a:rPr>
              <a:t> </a:t>
            </a:r>
            <a:r>
              <a:rPr lang="en-US" sz="1200" b="1" kern="1200" dirty="0" smtClean="0">
                <a:solidFill>
                  <a:schemeClr val="tx1"/>
                </a:solidFill>
                <a:effectLst/>
                <a:latin typeface="+mn-lt"/>
                <a:ea typeface="+mn-ea"/>
                <a:cs typeface="+mn-cs"/>
              </a:rPr>
              <a:t>The SAP is an instrument to deliver regionally on the 2030 Sustainable Development Agenda in Particular SDG 14 and other global and regional commitments relevant to the marine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i="1" kern="1200" dirty="0" smtClean="0">
              <a:solidFill>
                <a:schemeClr val="bg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17</a:t>
            </a:fld>
            <a:endParaRPr lang="en-US"/>
          </a:p>
        </p:txBody>
      </p:sp>
    </p:spTree>
    <p:extLst>
      <p:ext uri="{BB962C8B-B14F-4D97-AF65-F5344CB8AC3E}">
        <p14:creationId xmlns:p14="http://schemas.microsoft.com/office/powerpoint/2010/main" val="10467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Development</a:t>
            </a:r>
            <a:r>
              <a:rPr lang="en-US" baseline="0" dirty="0" smtClean="0"/>
              <a:t> of a strong case for Partnership with a clear plan for promotion of partner Program, Projects and Initiatives on the HUB.</a:t>
            </a:r>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18</a:t>
            </a:fld>
            <a:endParaRPr lang="en-US"/>
          </a:p>
        </p:txBody>
      </p:sp>
    </p:spTree>
    <p:extLst>
      <p:ext uri="{BB962C8B-B14F-4D97-AF65-F5344CB8AC3E}">
        <p14:creationId xmlns:p14="http://schemas.microsoft.com/office/powerpoint/2010/main" val="166034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smtClean="0"/>
              <a:t>Content</a:t>
            </a:r>
            <a:r>
              <a:rPr lang="en-US" b="1" baseline="0" dirty="0" smtClean="0"/>
              <a:t> is king when it comes to social media and this platform should be used to tailor CLME+ content to reach potential new followers on how positive impacts for everyday citizens are being made. It should not be used to inform of project progress in technical terms. </a:t>
            </a:r>
          </a:p>
          <a:p>
            <a:endParaRPr lang="en-US" b="1" baseline="0" dirty="0" smtClean="0"/>
          </a:p>
          <a:p>
            <a:r>
              <a:rPr lang="en-US" b="1" baseline="0" dirty="0" smtClean="0"/>
              <a:t>A Social Media Plan has been developed to narrate the overall architecture of the CLME+ Project and SAP as a an initial avenue to ensure wider stakeholder buy-in. </a:t>
            </a:r>
            <a:endParaRPr lang="en-US" b="1"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19</a:t>
            </a:fld>
            <a:endParaRPr lang="en-US"/>
          </a:p>
        </p:txBody>
      </p:sp>
    </p:spTree>
    <p:extLst>
      <p:ext uri="{BB962C8B-B14F-4D97-AF65-F5344CB8AC3E}">
        <p14:creationId xmlns:p14="http://schemas.microsoft.com/office/powerpoint/2010/main" val="1698588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Embedded into the HUB is a leading newsroom with</a:t>
            </a:r>
            <a:r>
              <a:rPr lang="en-US" baseline="0" dirty="0" smtClean="0"/>
              <a:t> a back end that has the ability to reach over a million journalists, influencers and bloggers.  Partners can utilize this service to promote their news contextualized to the CLME+ Project to relevant global media and to then see results on a daily basis. </a:t>
            </a:r>
            <a:endParaRPr lang="en-US" dirty="0" smtClean="0"/>
          </a:p>
          <a:p>
            <a:endParaRPr lang="en-US" dirty="0" smtClean="0"/>
          </a:p>
          <a:p>
            <a:r>
              <a:rPr lang="en-US" dirty="0" smtClean="0"/>
              <a:t>https://pressroom.oecs.org/exploring-nuclear-technologies-to-foster-agriculture-sustainability-in-the-eastern-Caribbean  </a:t>
            </a:r>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20</a:t>
            </a:fld>
            <a:endParaRPr lang="en-US"/>
          </a:p>
        </p:txBody>
      </p:sp>
    </p:spTree>
    <p:extLst>
      <p:ext uri="{BB962C8B-B14F-4D97-AF65-F5344CB8AC3E}">
        <p14:creationId xmlns:p14="http://schemas.microsoft.com/office/powerpoint/2010/main" val="763168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We have extensive</a:t>
            </a:r>
            <a:r>
              <a:rPr lang="en-US" baseline="0" dirty="0" smtClean="0"/>
              <a:t> media lists by all nations, by subject both in English and Spanish. So if a partner wanted to get granular and just target the media in Panama or Jamaica or El Salvador on Fisheries we can target just those likely to report on that matter.  For maximum newsworthy pick up the PCU can assist partners to craft messages. </a:t>
            </a:r>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21</a:t>
            </a:fld>
            <a:endParaRPr lang="en-US"/>
          </a:p>
        </p:txBody>
      </p:sp>
    </p:spTree>
    <p:extLst>
      <p:ext uri="{BB962C8B-B14F-4D97-AF65-F5344CB8AC3E}">
        <p14:creationId xmlns:p14="http://schemas.microsoft.com/office/powerpoint/2010/main" val="1660699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Decentralized</a:t>
            </a:r>
            <a:r>
              <a:rPr lang="en-US" baseline="0" dirty="0" smtClean="0"/>
              <a:t>: ICM to assist in communicating to confirmed and prospective non-core partnership members and to utilize communication outputs developed by the PCU. </a:t>
            </a:r>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22</a:t>
            </a:fld>
            <a:endParaRPr lang="en-US"/>
          </a:p>
        </p:txBody>
      </p:sp>
    </p:spTree>
    <p:extLst>
      <p:ext uri="{BB962C8B-B14F-4D97-AF65-F5344CB8AC3E}">
        <p14:creationId xmlns:p14="http://schemas.microsoft.com/office/powerpoint/2010/main" val="389337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Using</a:t>
            </a:r>
            <a:r>
              <a:rPr lang="en-US" baseline="0" dirty="0" smtClean="0"/>
              <a:t> existing tools e.g. LME Learn etc. </a:t>
            </a:r>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23</a:t>
            </a:fld>
            <a:endParaRPr lang="en-US"/>
          </a:p>
        </p:txBody>
      </p:sp>
    </p:spTree>
    <p:extLst>
      <p:ext uri="{BB962C8B-B14F-4D97-AF65-F5344CB8AC3E}">
        <p14:creationId xmlns:p14="http://schemas.microsoft.com/office/powerpoint/2010/main" val="3910364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kern="1200" dirty="0" smtClean="0">
                <a:solidFill>
                  <a:schemeClr val="bg1"/>
                </a:solidFill>
                <a:effectLst/>
                <a:latin typeface="+mn-lt"/>
                <a:ea typeface="+mn-ea"/>
                <a:cs typeface="+mn-cs"/>
              </a:rPr>
              <a:t>Content</a:t>
            </a:r>
            <a:r>
              <a:rPr lang="en-US" sz="1000" b="1" i="0" kern="1200" baseline="0" dirty="0" smtClean="0">
                <a:solidFill>
                  <a:schemeClr val="bg1"/>
                </a:solidFill>
                <a:effectLst/>
                <a:latin typeface="+mn-lt"/>
                <a:ea typeface="+mn-ea"/>
                <a:cs typeface="+mn-cs"/>
              </a:rPr>
              <a:t>: </a:t>
            </a:r>
            <a:r>
              <a:rPr lang="en-US" sz="1200" b="1" i="0" kern="1200" dirty="0" smtClean="0">
                <a:solidFill>
                  <a:schemeClr val="tx1"/>
                </a:solidFill>
                <a:effectLst/>
                <a:latin typeface="+mn-lt"/>
                <a:ea typeface="+mn-ea"/>
                <a:cs typeface="+mn-cs"/>
              </a:rPr>
              <a:t>Every member of the public has a role to play in contributing the sustainable management of shared living marine resources across the wider Caribbean.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Decentralized:</a:t>
            </a:r>
            <a:r>
              <a:rPr lang="en-US" sz="1200" b="1" i="0" kern="1200" baseline="0" dirty="0" smtClean="0">
                <a:solidFill>
                  <a:schemeClr val="tx1"/>
                </a:solidFill>
                <a:effectLst/>
                <a:latin typeface="+mn-lt"/>
                <a:ea typeface="+mn-ea"/>
                <a:cs typeface="+mn-cs"/>
              </a:rPr>
              <a:t> Partners to provide content for quarterly e-news bulletin. </a:t>
            </a:r>
            <a:endParaRPr lang="en-US" sz="1000" b="1" i="0" kern="1200" dirty="0" smtClean="0">
              <a:solidFill>
                <a:schemeClr val="bg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24</a:t>
            </a:fld>
            <a:endParaRPr lang="en-US"/>
          </a:p>
        </p:txBody>
      </p:sp>
    </p:spTree>
    <p:extLst>
      <p:ext uri="{BB962C8B-B14F-4D97-AF65-F5344CB8AC3E}">
        <p14:creationId xmlns:p14="http://schemas.microsoft.com/office/powerpoint/2010/main" val="883730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Assess Issues and Audience</a:t>
            </a:r>
            <a:r>
              <a:rPr lang="en-US" baseline="0" dirty="0" smtClean="0"/>
              <a:t>: </a:t>
            </a:r>
            <a:r>
              <a:rPr lang="en-US" sz="1200" kern="1200" dirty="0" smtClean="0">
                <a:solidFill>
                  <a:schemeClr val="tx1"/>
                </a:solidFill>
                <a:effectLst/>
                <a:latin typeface="+mn-lt"/>
                <a:ea typeface="+mn-ea"/>
                <a:cs typeface="+mn-cs"/>
              </a:rPr>
              <a:t>The assess / </a:t>
            </a:r>
            <a:r>
              <a:rPr lang="en-US" sz="1200" i="1" kern="1200" dirty="0" smtClean="0">
                <a:solidFill>
                  <a:schemeClr val="tx1"/>
                </a:solidFill>
                <a:effectLst/>
                <a:latin typeface="+mn-lt"/>
                <a:ea typeface="+mn-ea"/>
                <a:cs typeface="+mn-cs"/>
              </a:rPr>
              <a:t>research</a:t>
            </a:r>
            <a:r>
              <a:rPr lang="en-US" sz="1200" kern="1200" dirty="0" smtClean="0">
                <a:solidFill>
                  <a:schemeClr val="tx1"/>
                </a:solidFill>
                <a:effectLst/>
                <a:latin typeface="+mn-lt"/>
                <a:ea typeface="+mn-ea"/>
                <a:cs typeface="+mn-cs"/>
              </a:rPr>
              <a:t> phase of the process involves identifying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a:t>
            </a:r>
            <a:r>
              <a:rPr lang="en-US" sz="1200" i="1" kern="1200" dirty="0" smtClean="0">
                <a:solidFill>
                  <a:schemeClr val="tx1"/>
                </a:solidFill>
                <a:effectLst/>
                <a:latin typeface="+mn-lt"/>
                <a:ea typeface="+mn-ea"/>
                <a:cs typeface="+mn-cs"/>
              </a:rPr>
              <a:t>problem</a:t>
            </a:r>
            <a:r>
              <a:rPr lang="en-US" sz="1200" kern="1200" dirty="0" smtClean="0">
                <a:solidFill>
                  <a:schemeClr val="tx1"/>
                </a:solidFill>
                <a:effectLst/>
                <a:latin typeface="+mn-lt"/>
                <a:ea typeface="+mn-ea"/>
                <a:cs typeface="+mn-cs"/>
              </a:rPr>
              <a:t> or potential problem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be solved, which involves one or more </a:t>
            </a:r>
            <a:r>
              <a:rPr lang="en-US" sz="1200" i="1" kern="1200" dirty="0" smtClean="0">
                <a:solidFill>
                  <a:schemeClr val="tx1"/>
                </a:solidFill>
                <a:effectLst/>
                <a:latin typeface="+mn-lt"/>
                <a:ea typeface="+mn-ea"/>
                <a:cs typeface="+mn-cs"/>
              </a:rPr>
              <a:t>audiences.</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Who is your primary audience? Develop a profile of them including attitudes and motivations.  The </a:t>
            </a:r>
            <a:r>
              <a:rPr lang="en-US" sz="1200" i="1" kern="1200" dirty="0" err="1" smtClean="0">
                <a:solidFill>
                  <a:schemeClr val="tx1"/>
                </a:solidFill>
                <a:effectLst/>
                <a:latin typeface="+mn-lt"/>
                <a:ea typeface="+mn-ea"/>
                <a:cs typeface="+mn-cs"/>
              </a:rPr>
              <a:t>Comms</a:t>
            </a:r>
            <a:r>
              <a:rPr lang="en-US" sz="1200" i="1" kern="1200" dirty="0" smtClean="0">
                <a:solidFill>
                  <a:schemeClr val="tx1"/>
                </a:solidFill>
                <a:effectLst/>
                <a:latin typeface="+mn-lt"/>
                <a:ea typeface="+mn-ea"/>
                <a:cs typeface="+mn-cs"/>
              </a:rPr>
              <a:t> Strategy states it did not have</a:t>
            </a:r>
            <a:r>
              <a:rPr lang="en-US" sz="1200" i="1" kern="1200" baseline="0" dirty="0" smtClean="0">
                <a:solidFill>
                  <a:schemeClr val="tx1"/>
                </a:solidFill>
                <a:effectLst/>
                <a:latin typeface="+mn-lt"/>
                <a:ea typeface="+mn-ea"/>
                <a:cs typeface="+mn-cs"/>
              </a:rPr>
              <a:t> the luxury of doing so, but the mid-term evaluator Andrea has been conducting qualitative research from partners and other bodies which is informing needs. </a:t>
            </a:r>
          </a:p>
          <a:p>
            <a:endParaRPr lang="en-US" sz="1200" i="1" kern="1200" baseline="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Behavior:</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What do you want your audience to do?  Needs to be specific and actionable.</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Content:</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What key messages are persuasive to your audience?  What tone will resonate with your audience and make content ‘stick’.</a:t>
            </a:r>
          </a:p>
          <a:p>
            <a:endParaRPr lang="en-US" sz="1200" i="1" kern="1200" baseline="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Delivery:</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How will the message be delivered</a:t>
            </a:r>
            <a:r>
              <a:rPr lang="en-US" sz="1200" b="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who will deliver and when?</a:t>
            </a:r>
          </a:p>
          <a:p>
            <a:endParaRPr lang="en-US" sz="1200" i="1" kern="1200" baseline="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Engagement:</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How will you encourage a two way conversation with your audience?  How will discussion be sparked? What questions can you ask your audience?</a:t>
            </a:r>
          </a:p>
          <a:p>
            <a:endParaRPr lang="en-US" sz="1200" i="1" kern="1200" baseline="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Follow up:</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What are the ways to measure success?  Are there any follow up messages, how will you continue the conversation?</a:t>
            </a:r>
            <a:endParaRPr lang="en-US" sz="1200" i="1" kern="1200" baseline="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25</a:t>
            </a:fld>
            <a:endParaRPr lang="en-US"/>
          </a:p>
        </p:txBody>
      </p:sp>
    </p:spTree>
    <p:extLst>
      <p:ext uri="{BB962C8B-B14F-4D97-AF65-F5344CB8AC3E}">
        <p14:creationId xmlns:p14="http://schemas.microsoft.com/office/powerpoint/2010/main" val="3765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Want to make clear that in</a:t>
            </a:r>
            <a:r>
              <a:rPr lang="en-US" baseline="0" dirty="0" smtClean="0"/>
              <a:t> all we do we are responding to the information needs from NFP and Partners and how we can best communicate with them. </a:t>
            </a:r>
          </a:p>
          <a:p>
            <a:endParaRPr lang="en-US" baseline="0" dirty="0" smtClean="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3</a:t>
            </a:fld>
            <a:endParaRPr lang="en-US"/>
          </a:p>
        </p:txBody>
      </p:sp>
    </p:spTree>
    <p:extLst>
      <p:ext uri="{BB962C8B-B14F-4D97-AF65-F5344CB8AC3E}">
        <p14:creationId xmlns:p14="http://schemas.microsoft.com/office/powerpoint/2010/main" val="150889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4</a:t>
            </a:fld>
            <a:endParaRPr lang="en-US"/>
          </a:p>
        </p:txBody>
      </p:sp>
    </p:spTree>
    <p:extLst>
      <p:ext uri="{BB962C8B-B14F-4D97-AF65-F5344CB8AC3E}">
        <p14:creationId xmlns:p14="http://schemas.microsoft.com/office/powerpoint/2010/main" val="366815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These are just a sample</a:t>
            </a:r>
            <a:r>
              <a:rPr lang="en-US" baseline="0" dirty="0" smtClean="0"/>
              <a:t> more relevant to the role of NFPs in terms of interfacing with the PCU Communications Unit </a:t>
            </a:r>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8</a:t>
            </a:fld>
            <a:endParaRPr lang="en-US"/>
          </a:p>
        </p:txBody>
      </p:sp>
    </p:spTree>
    <p:extLst>
      <p:ext uri="{BB962C8B-B14F-4D97-AF65-F5344CB8AC3E}">
        <p14:creationId xmlns:p14="http://schemas.microsoft.com/office/powerpoint/2010/main" val="380901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smtClean="0"/>
              <a:t>Content:</a:t>
            </a:r>
            <a:r>
              <a:rPr lang="en-US" b="1" baseline="0" dirty="0" smtClean="0"/>
              <a:t> </a:t>
            </a:r>
            <a:r>
              <a:rPr lang="en-US" sz="1200" kern="1200" dirty="0" smtClean="0">
                <a:solidFill>
                  <a:schemeClr val="tx1"/>
                </a:solidFill>
                <a:effectLst/>
                <a:latin typeface="+mn-lt"/>
                <a:ea typeface="+mn-ea"/>
                <a:cs typeface="+mn-cs"/>
              </a:rPr>
              <a:t>For countries to acquire maximum benefits from the CLME+ Project and its key outputs, country ownership over these outputs is essential.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Such requires awareness about the outputs and their country relevance as well as country’s participation in and development of and endorsement of outputs.  Idea is</a:t>
            </a:r>
            <a:r>
              <a:rPr lang="en-US" sz="1200" kern="1200" baseline="0" dirty="0" smtClean="0">
                <a:solidFill>
                  <a:schemeClr val="tx1"/>
                </a:solidFill>
                <a:effectLst/>
                <a:latin typeface="+mn-lt"/>
                <a:ea typeface="+mn-ea"/>
                <a:cs typeface="+mn-cs"/>
              </a:rPr>
              <a:t> to start creating an on-going dialogue leading to enhanced buy in and engagement.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9</a:t>
            </a:fld>
            <a:endParaRPr lang="en-US"/>
          </a:p>
        </p:txBody>
      </p:sp>
    </p:spTree>
    <p:extLst>
      <p:ext uri="{BB962C8B-B14F-4D97-AF65-F5344CB8AC3E}">
        <p14:creationId xmlns:p14="http://schemas.microsoft.com/office/powerpoint/2010/main" val="358519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 centralized Blog</a:t>
            </a:r>
            <a:r>
              <a:rPr lang="en-US" baseline="0" dirty="0" smtClean="0"/>
              <a:t> on the new HUB will enable NFP’s, ICM and PEG partners to contribute short insightful updates on Progress being made under respective Project Outputs.  Information can be harvested for input into one section of the proposed new e-news bulletin for all to see project status. </a:t>
            </a:r>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10</a:t>
            </a:fld>
            <a:endParaRPr lang="en-US"/>
          </a:p>
        </p:txBody>
      </p:sp>
    </p:spTree>
    <p:extLst>
      <p:ext uri="{BB962C8B-B14F-4D97-AF65-F5344CB8AC3E}">
        <p14:creationId xmlns:p14="http://schemas.microsoft.com/office/powerpoint/2010/main" val="359195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Previously</a:t>
            </a:r>
            <a:r>
              <a:rPr lang="en-US" baseline="0" dirty="0" smtClean="0"/>
              <a:t> had different iterations of an e-news bulletin, proposal to combine into one clear easy to read bulletin with three distinct sections:</a:t>
            </a:r>
          </a:p>
          <a:p>
            <a:endParaRPr lang="en-US" baseline="0" dirty="0" smtClean="0"/>
          </a:p>
          <a:p>
            <a:r>
              <a:rPr lang="en-US" baseline="0" dirty="0" smtClean="0">
                <a:solidFill>
                  <a:srgbClr val="FFFF00"/>
                </a:solidFill>
              </a:rPr>
              <a:t>1.</a:t>
            </a:r>
          </a:p>
          <a:p>
            <a:r>
              <a:rPr lang="en-US" baseline="0" dirty="0" smtClean="0">
                <a:solidFill>
                  <a:srgbClr val="FFFF00"/>
                </a:solidFill>
              </a:rPr>
              <a:t>2.</a:t>
            </a:r>
          </a:p>
          <a:p>
            <a:r>
              <a:rPr lang="en-US" baseline="0" dirty="0" smtClean="0">
                <a:solidFill>
                  <a:srgbClr val="FFFF00"/>
                </a:solidFill>
              </a:rPr>
              <a:t>3.</a:t>
            </a:r>
          </a:p>
          <a:p>
            <a:endParaRPr lang="en-US" baseline="0" dirty="0" smtClean="0"/>
          </a:p>
          <a:p>
            <a:r>
              <a:rPr lang="en-US" baseline="0" dirty="0" smtClean="0"/>
              <a:t>Ability to enter into a </a:t>
            </a:r>
            <a:r>
              <a:rPr lang="en-US" baseline="0" dirty="0" err="1" smtClean="0"/>
              <a:t>comms</a:t>
            </a:r>
            <a:r>
              <a:rPr lang="en-US" baseline="0" dirty="0" smtClean="0"/>
              <a:t> agreement with partners to utilize their news (from their newsletters, social media </a:t>
            </a:r>
            <a:r>
              <a:rPr lang="en-US" baseline="0" dirty="0" err="1" smtClean="0"/>
              <a:t>etc</a:t>
            </a:r>
            <a:r>
              <a:rPr lang="en-US" baseline="0" dirty="0" smtClean="0"/>
              <a:t> and for them to on-promote our news) and the ability to track results and outreach.</a:t>
            </a:r>
          </a:p>
          <a:p>
            <a:endParaRPr lang="en-US" baseline="0" dirty="0" smtClean="0"/>
          </a:p>
          <a:p>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11</a:t>
            </a:fld>
            <a:endParaRPr lang="en-US"/>
          </a:p>
        </p:txBody>
      </p:sp>
    </p:spTree>
    <p:extLst>
      <p:ext uri="{BB962C8B-B14F-4D97-AF65-F5344CB8AC3E}">
        <p14:creationId xmlns:p14="http://schemas.microsoft.com/office/powerpoint/2010/main" val="175179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All partners can receive progress reports as to where news is being picked up, who is viewing what etc.</a:t>
            </a:r>
            <a:endParaRPr lang="en-US" dirty="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12</a:t>
            </a:fld>
            <a:endParaRPr lang="en-US"/>
          </a:p>
        </p:txBody>
      </p:sp>
    </p:spTree>
    <p:extLst>
      <p:ext uri="{BB962C8B-B14F-4D97-AF65-F5344CB8AC3E}">
        <p14:creationId xmlns:p14="http://schemas.microsoft.com/office/powerpoint/2010/main" val="384440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E-news</a:t>
            </a:r>
            <a:r>
              <a:rPr lang="en-US" baseline="0" dirty="0" smtClean="0"/>
              <a:t> bulletin sent to all stakeholders so everyone is on the same page.  Its success depends on how active partners update the blog with Project updates. </a:t>
            </a:r>
          </a:p>
          <a:p>
            <a:endParaRPr lang="en-US" baseline="0" dirty="0" smtClean="0"/>
          </a:p>
          <a:p>
            <a:r>
              <a:rPr lang="en-US" b="1" baseline="0" dirty="0" smtClean="0"/>
              <a:t>Newsletter to contain section on:</a:t>
            </a:r>
          </a:p>
          <a:p>
            <a:endParaRPr lang="en-US" b="1" baseline="0" dirty="0" smtClean="0"/>
          </a:p>
          <a:p>
            <a:r>
              <a:rPr lang="en-US" b="1" baseline="0" dirty="0" smtClean="0"/>
              <a:t>Project Updates </a:t>
            </a:r>
            <a:br>
              <a:rPr lang="en-US" b="1" baseline="0" dirty="0" smtClean="0"/>
            </a:br>
            <a:r>
              <a:rPr lang="en-US" b="1" baseline="0" dirty="0" smtClean="0"/>
              <a:t>National Updates </a:t>
            </a:r>
          </a:p>
          <a:p>
            <a:r>
              <a:rPr lang="en-US" b="1" baseline="0" dirty="0" smtClean="0"/>
              <a:t>Alliance Partnership </a:t>
            </a:r>
            <a:r>
              <a:rPr lang="en-US" baseline="0" dirty="0" smtClean="0"/>
              <a:t/>
            </a:r>
            <a:br>
              <a:rPr lang="en-US" baseline="0" dirty="0" smtClean="0"/>
            </a:br>
            <a:endParaRPr lang="en-US" baseline="0" dirty="0" smtClean="0"/>
          </a:p>
          <a:p>
            <a:endParaRPr lang="en-US" baseline="0" dirty="0" smtClean="0"/>
          </a:p>
          <a:p>
            <a:r>
              <a:rPr lang="en-US" baseline="0" dirty="0" smtClean="0"/>
              <a:t>In addition to: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Quarterly Formal CLME+ </a:t>
            </a:r>
            <a:r>
              <a:rPr lang="en-US" sz="1200" b="1" kern="1200" dirty="0" smtClean="0">
                <a:solidFill>
                  <a:schemeClr val="tx1"/>
                </a:solidFill>
                <a:effectLst/>
                <a:latin typeface="+mn-lt"/>
                <a:ea typeface="+mn-ea"/>
                <a:cs typeface="+mn-cs"/>
              </a:rPr>
              <a:t>Project Progress and Status Reports</a:t>
            </a:r>
            <a:endParaRPr lang="en-US" sz="1200" kern="1200" dirty="0" smtClean="0">
              <a:solidFill>
                <a:schemeClr val="tx1"/>
              </a:solidFill>
              <a:effectLst/>
              <a:latin typeface="+mn-lt"/>
              <a:ea typeface="+mn-ea"/>
              <a:cs typeface="+mn-cs"/>
            </a:endParaRPr>
          </a:p>
          <a:p>
            <a:endParaRPr lang="en-US" baseline="0" dirty="0" smtClean="0"/>
          </a:p>
          <a:p>
            <a:r>
              <a:rPr lang="en-US" baseline="0" dirty="0" smtClean="0"/>
              <a:t>2. Direct Communications</a:t>
            </a:r>
          </a:p>
          <a:p>
            <a:endParaRPr lang="en-US" baseline="0" dirty="0" smtClean="0"/>
          </a:p>
          <a:p>
            <a:r>
              <a:rPr lang="en-US" b="1" baseline="0" dirty="0" smtClean="0"/>
              <a:t>DECENTRALIZED ACTIVITIES </a:t>
            </a:r>
          </a:p>
          <a:p>
            <a:endParaRPr lang="en-US" b="1" baseline="0" dirty="0" smtClean="0"/>
          </a:p>
          <a:p>
            <a:pPr marL="171450" indent="-171450">
              <a:buFont typeface="Arial" panose="020B0604020202020204" pitchFamily="34" charset="0"/>
              <a:buChar char="•"/>
            </a:pPr>
            <a:r>
              <a:rPr lang="en-US" b="1" baseline="0" dirty="0" smtClean="0"/>
              <a:t>PEG Members to produce communication materials to support overall Project narrative e.g. C-SAP.</a:t>
            </a:r>
            <a:br>
              <a:rPr lang="en-US" b="1" baseline="0" dirty="0" smtClean="0"/>
            </a:br>
            <a:r>
              <a:rPr lang="en-US" b="1" baseline="0" dirty="0" smtClean="0"/>
              <a:t>NFP’s to liaise with the PCU on a regular basis in between sessions of the CLME+ Project Steering Committee, as needed for the successful implementation of the CLME+ Project and to on-send formal reporting to key stakeholders</a:t>
            </a:r>
          </a:p>
          <a:p>
            <a:pPr marL="171450" indent="-171450">
              <a:buFont typeface="Arial" panose="020B0604020202020204" pitchFamily="34" charset="0"/>
              <a:buChar char="•"/>
            </a:pPr>
            <a:r>
              <a:rPr lang="en-US" b="1" baseline="0" dirty="0" smtClean="0"/>
              <a:t>NFP’s to collate and forward national progress updates to the PCU for targeted media promotion in-country </a:t>
            </a:r>
          </a:p>
          <a:p>
            <a:pPr marL="171450" indent="-171450">
              <a:buFont typeface="Arial" panose="020B0604020202020204" pitchFamily="34" charset="0"/>
              <a:buChar char="•"/>
            </a:pPr>
            <a:r>
              <a:rPr lang="en-US" b="1" baseline="0" dirty="0" smtClean="0"/>
              <a:t>NFP’s to facilitate feedback and communication from relevant national level stakeholders to the PCU and Project Partners for input into the Social Media Platform</a:t>
            </a:r>
          </a:p>
          <a:p>
            <a:endParaRPr lang="en-US" baseline="0" dirty="0" smtClean="0"/>
          </a:p>
          <a:p>
            <a:endParaRPr lang="en-US" baseline="0" dirty="0" smtClean="0"/>
          </a:p>
          <a:p>
            <a:endParaRPr lang="en-US" baseline="0" dirty="0" smtClean="0"/>
          </a:p>
        </p:txBody>
      </p:sp>
      <p:sp>
        <p:nvSpPr>
          <p:cNvPr id="4" name="Marcador de número de diapositiva 3"/>
          <p:cNvSpPr>
            <a:spLocks noGrp="1"/>
          </p:cNvSpPr>
          <p:nvPr>
            <p:ph type="sldNum" sz="quarter" idx="10"/>
          </p:nvPr>
        </p:nvSpPr>
        <p:spPr/>
        <p:txBody>
          <a:bodyPr/>
          <a:lstStyle/>
          <a:p>
            <a:fld id="{9A5D3797-6E97-464F-AA79-7D6D8BDE8439}" type="slidenum">
              <a:rPr lang="en-US" smtClean="0"/>
              <a:t>13</a:t>
            </a:fld>
            <a:endParaRPr lang="en-US"/>
          </a:p>
        </p:txBody>
      </p:sp>
    </p:spTree>
    <p:extLst>
      <p:ext uri="{BB962C8B-B14F-4D97-AF65-F5344CB8AC3E}">
        <p14:creationId xmlns:p14="http://schemas.microsoft.com/office/powerpoint/2010/main" val="2950073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xmlns="" id="{AC602DEB-9CC8-5D45-85C5-639DF9CC27DA}"/>
              </a:ext>
            </a:extLst>
          </p:cNvPr>
          <p:cNvSpPr>
            <a:spLocks noGrp="1"/>
          </p:cNvSpPr>
          <p:nvPr>
            <p:ph type="pic" sz="quarter" idx="10"/>
          </p:nvPr>
        </p:nvSpPr>
        <p:spPr>
          <a:xfrm>
            <a:off x="-25307" y="1495426"/>
            <a:ext cx="1221730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8" name="Rectangle 7">
            <a:extLst>
              <a:ext uri="{FF2B5EF4-FFF2-40B4-BE49-F238E27FC236}">
                <a16:creationId xmlns:a16="http://schemas.microsoft.com/office/drawing/2014/main" xmlns="" id="{F65551A6-2758-2049-90CE-5DBFAE8B7203}"/>
              </a:ext>
            </a:extLst>
          </p:cNvPr>
          <p:cNvSpPr>
            <a:spLocks noChangeArrowheads="1"/>
          </p:cNvSpPr>
          <p:nvPr userDrawn="1"/>
        </p:nvSpPr>
        <p:spPr bwMode="auto">
          <a:xfrm>
            <a:off x="9048502" y="409827"/>
            <a:ext cx="3154131"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
        <p:nvSpPr>
          <p:cNvPr id="9" name="Text Placeholder 2">
            <a:extLst>
              <a:ext uri="{FF2B5EF4-FFF2-40B4-BE49-F238E27FC236}">
                <a16:creationId xmlns:a16="http://schemas.microsoft.com/office/drawing/2014/main" xmlns="" id="{A6E3FDDA-83A2-B54B-A98A-61C39373C15F}"/>
              </a:ext>
            </a:extLst>
          </p:cNvPr>
          <p:cNvSpPr>
            <a:spLocks noGrp="1"/>
          </p:cNvSpPr>
          <p:nvPr>
            <p:ph type="body" sz="quarter" idx="11"/>
          </p:nvPr>
        </p:nvSpPr>
        <p:spPr>
          <a:xfrm>
            <a:off x="-41300" y="2232000"/>
            <a:ext cx="12233300" cy="1479550"/>
          </a:xfrm>
          <a:prstGeom prst="rect">
            <a:avLst/>
          </a:prstGeom>
          <a:solidFill>
            <a:srgbClr val="7F7F7F"/>
          </a:solidFill>
          <a:ln>
            <a:solidFill>
              <a:schemeClr val="tx1">
                <a:lumMod val="50000"/>
                <a:lumOff val="50000"/>
              </a:schemeClr>
            </a:solidFill>
          </a:ln>
        </p:spPr>
        <p:txBody>
          <a:bodyPr anchor="ctr" anchorCtr="0"/>
          <a:lstStyle>
            <a:lvl1pPr marL="622300" indent="0" algn="l">
              <a:spcBef>
                <a:spcPts val="0"/>
              </a:spcBef>
              <a:spcAft>
                <a:spcPts val="0"/>
              </a:spcAft>
              <a:buNone/>
              <a:tabLst>
                <a:tab pos="609600" algn="l"/>
              </a:tabLst>
              <a:defRPr sz="2800" b="1" i="0">
                <a:solidFill>
                  <a:schemeClr val="bg1"/>
                </a:solidFill>
                <a:latin typeface="Avenir Heavy" charset="0"/>
                <a:ea typeface="Avenir Heavy" charset="0"/>
                <a:cs typeface="Avenir Heavy" charset="0"/>
              </a:defRPr>
            </a:lvl1pPr>
            <a:lvl2pPr marL="622300" indent="0" algn="l">
              <a:spcBef>
                <a:spcPts val="0"/>
              </a:spcBef>
              <a:spcAft>
                <a:spcPts val="0"/>
              </a:spcAft>
              <a:buNone/>
              <a:tabLst>
                <a:tab pos="609600" algn="l"/>
              </a:tabLst>
              <a:defRPr sz="2000" b="0" i="0">
                <a:solidFill>
                  <a:schemeClr val="bg1"/>
                </a:solidFill>
                <a:latin typeface="Avenir Medium" charset="0"/>
                <a:ea typeface="Avenir Medium" charset="0"/>
                <a:cs typeface="Avenir Medium" charset="0"/>
              </a:defRPr>
            </a:lvl2pPr>
            <a:lvl3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3pPr>
            <a:lvl4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4pPr>
            <a:lvl5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Sub-title</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ED6C17B4-2058-494D-AF94-8DA3141E35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39BCF0DD-D92F-314C-9402-DA51066BBE6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66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xmlns="" id="{C1F51635-BDEA-024A-9083-2E0437B3768E}"/>
              </a:ext>
            </a:extLst>
          </p:cNvPr>
          <p:cNvSpPr>
            <a:spLocks noGrp="1"/>
          </p:cNvSpPr>
          <p:nvPr>
            <p:ph type="pic" sz="quarter" idx="10"/>
          </p:nvPr>
        </p:nvSpPr>
        <p:spPr>
          <a:xfrm>
            <a:off x="-25307" y="1495426"/>
            <a:ext cx="12220518"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8" name="Rectangle 7">
            <a:extLst>
              <a:ext uri="{FF2B5EF4-FFF2-40B4-BE49-F238E27FC236}">
                <a16:creationId xmlns:a16="http://schemas.microsoft.com/office/drawing/2014/main" xmlns="" id="{D4D137E3-D553-1245-9977-646C5658D4EF}"/>
              </a:ext>
            </a:extLst>
          </p:cNvPr>
          <p:cNvSpPr>
            <a:spLocks noChangeArrowheads="1"/>
          </p:cNvSpPr>
          <p:nvPr userDrawn="1"/>
        </p:nvSpPr>
        <p:spPr bwMode="auto">
          <a:xfrm>
            <a:off x="9037869" y="409827"/>
            <a:ext cx="3154131"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
        <p:nvSpPr>
          <p:cNvPr id="9" name="Text Placeholder 2">
            <a:extLst>
              <a:ext uri="{FF2B5EF4-FFF2-40B4-BE49-F238E27FC236}">
                <a16:creationId xmlns:a16="http://schemas.microsoft.com/office/drawing/2014/main" xmlns="" id="{07442B84-D72E-9C4A-8E0A-778CBAB23B8A}"/>
              </a:ext>
            </a:extLst>
          </p:cNvPr>
          <p:cNvSpPr>
            <a:spLocks noGrp="1"/>
          </p:cNvSpPr>
          <p:nvPr>
            <p:ph type="body" sz="quarter" idx="11"/>
          </p:nvPr>
        </p:nvSpPr>
        <p:spPr>
          <a:xfrm>
            <a:off x="-41300" y="2232000"/>
            <a:ext cx="12233300" cy="1479550"/>
          </a:xfrm>
          <a:prstGeom prst="rect">
            <a:avLst/>
          </a:prstGeom>
          <a:solidFill>
            <a:srgbClr val="7F7F7F"/>
          </a:solidFill>
          <a:ln>
            <a:solidFill>
              <a:schemeClr val="tx1">
                <a:lumMod val="50000"/>
                <a:lumOff val="50000"/>
              </a:schemeClr>
            </a:solidFill>
          </a:ln>
        </p:spPr>
        <p:txBody>
          <a:bodyPr anchor="ctr" anchorCtr="0"/>
          <a:lstStyle>
            <a:lvl1pPr marL="622300" indent="0" algn="l">
              <a:spcBef>
                <a:spcPts val="0"/>
              </a:spcBef>
              <a:spcAft>
                <a:spcPts val="0"/>
              </a:spcAft>
              <a:buNone/>
              <a:tabLst>
                <a:tab pos="609600" algn="l"/>
              </a:tabLst>
              <a:defRPr sz="2800" b="1" i="0">
                <a:solidFill>
                  <a:schemeClr val="bg1"/>
                </a:solidFill>
                <a:latin typeface="Avenir Heavy" charset="0"/>
                <a:ea typeface="Avenir Heavy" charset="0"/>
                <a:cs typeface="Avenir Heavy" charset="0"/>
              </a:defRPr>
            </a:lvl1pPr>
            <a:lvl2pPr marL="622300" indent="0" algn="l">
              <a:spcBef>
                <a:spcPts val="0"/>
              </a:spcBef>
              <a:spcAft>
                <a:spcPts val="0"/>
              </a:spcAft>
              <a:buNone/>
              <a:tabLst>
                <a:tab pos="609600" algn="l"/>
              </a:tabLst>
              <a:defRPr sz="2000" b="0" i="0">
                <a:solidFill>
                  <a:schemeClr val="bg1"/>
                </a:solidFill>
                <a:latin typeface="Avenir Medium" charset="0"/>
                <a:ea typeface="Avenir Medium" charset="0"/>
                <a:cs typeface="Avenir Medium" charset="0"/>
              </a:defRPr>
            </a:lvl2pPr>
            <a:lvl3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3pPr>
            <a:lvl4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4pPr>
            <a:lvl5pPr marL="622300" indent="0" algn="l">
              <a:spcBef>
                <a:spcPts val="0"/>
              </a:spcBef>
              <a:spcAft>
                <a:spcPts val="0"/>
              </a:spcAft>
              <a:buNone/>
              <a:tabLst>
                <a:tab pos="609600" algn="l"/>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Sub-title</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63CF1546-E935-FC4A-B6E1-D1FA72472E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61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18">
            <a:extLst>
              <a:ext uri="{FF2B5EF4-FFF2-40B4-BE49-F238E27FC236}">
                <a16:creationId xmlns:a16="http://schemas.microsoft.com/office/drawing/2014/main" xmlns="" id="{9CBD09B8-0E04-2D4C-AF5E-7593EDA5638F}"/>
              </a:ext>
            </a:extLst>
          </p:cNvPr>
          <p:cNvSpPr>
            <a:spLocks noGrp="1"/>
          </p:cNvSpPr>
          <p:nvPr>
            <p:ph type="pic" sz="quarter" idx="10"/>
          </p:nvPr>
        </p:nvSpPr>
        <p:spPr>
          <a:xfrm>
            <a:off x="2066948" y="1865312"/>
            <a:ext cx="3244032" cy="3245852"/>
          </a:xfrm>
          <a:prstGeom prst="ellipse">
            <a:avLst/>
          </a:prstGeom>
        </p:spPr>
        <p:txBody>
          <a:bodyPr/>
          <a:lstStyle>
            <a:lvl1pPr marL="0" indent="0" algn="ctr">
              <a:buNone/>
              <a:defRPr sz="1400" b="0" i="0">
                <a:solidFill>
                  <a:schemeClr val="bg1">
                    <a:lumMod val="65000"/>
                  </a:schemeClr>
                </a:solidFill>
                <a:latin typeface="Avenir Medium" charset="0"/>
                <a:ea typeface="Avenir Medium" charset="0"/>
                <a:cs typeface="Avenir Medium" charset="0"/>
              </a:defRPr>
            </a:lvl1pPr>
          </a:lstStyle>
          <a:p>
            <a:pPr lvl="0"/>
            <a:r>
              <a:rPr lang="en-US" noProof="0" dirty="0"/>
              <a:t>Drag picture to placeholder or click icon to add</a:t>
            </a:r>
          </a:p>
        </p:txBody>
      </p:sp>
      <p:sp>
        <p:nvSpPr>
          <p:cNvPr id="10" name="Text Placeholder 2">
            <a:extLst>
              <a:ext uri="{FF2B5EF4-FFF2-40B4-BE49-F238E27FC236}">
                <a16:creationId xmlns:a16="http://schemas.microsoft.com/office/drawing/2014/main" xmlns="" id="{CF071E60-4C9E-FF4B-AE10-6A8B1F7F4FDC}"/>
              </a:ext>
            </a:extLst>
          </p:cNvPr>
          <p:cNvSpPr>
            <a:spLocks noGrp="1"/>
          </p:cNvSpPr>
          <p:nvPr>
            <p:ph type="body" sz="quarter" idx="11" hasCustomPrompt="1"/>
          </p:nvPr>
        </p:nvSpPr>
        <p:spPr>
          <a:xfrm>
            <a:off x="5674943"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
        <p:nvSpPr>
          <p:cNvPr id="11" name="Freeform 10">
            <a:extLst>
              <a:ext uri="{FF2B5EF4-FFF2-40B4-BE49-F238E27FC236}">
                <a16:creationId xmlns:a16="http://schemas.microsoft.com/office/drawing/2014/main" xmlns="" id="{D761F084-529B-F144-BE27-EED2755A6469}"/>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2" name="Picture 11">
            <a:extLst>
              <a:ext uri="{FF2B5EF4-FFF2-40B4-BE49-F238E27FC236}">
                <a16:creationId xmlns:a16="http://schemas.microsoft.com/office/drawing/2014/main" xmlns="" id="{260566BC-9E89-2F40-92C0-1345360C5A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97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1" name="Picture 10">
            <a:extLst>
              <a:ext uri="{FF2B5EF4-FFF2-40B4-BE49-F238E27FC236}">
                <a16:creationId xmlns:a16="http://schemas.microsoft.com/office/drawing/2014/main" xmlns="" id="{F0B86034-8B18-C148-886D-F32A68B8B6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
        <p:nvSpPr>
          <p:cNvPr id="13" name="Rectangle 12">
            <a:extLst>
              <a:ext uri="{FF2B5EF4-FFF2-40B4-BE49-F238E27FC236}">
                <a16:creationId xmlns:a16="http://schemas.microsoft.com/office/drawing/2014/main" xmlns="" id="{7A76DE6D-056C-164A-8717-8954B417897E}"/>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78683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xmlns="" id="{CBD2D3EE-1DAD-994F-97D7-AB40473DF1BD}"/>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13" name="Picture 12">
            <a:extLst>
              <a:ext uri="{FF2B5EF4-FFF2-40B4-BE49-F238E27FC236}">
                <a16:creationId xmlns:a16="http://schemas.microsoft.com/office/drawing/2014/main" xmlns="" id="{9EEFA82D-F940-A847-AC6A-84C1FD3810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8">
            <a:extLst>
              <a:ext uri="{FF2B5EF4-FFF2-40B4-BE49-F238E27FC236}">
                <a16:creationId xmlns:a16="http://schemas.microsoft.com/office/drawing/2014/main" xmlns="" id="{990008D3-DA4C-3D47-BF73-36C2EE2513EF}"/>
              </a:ext>
            </a:extLst>
          </p:cNvPr>
          <p:cNvSpPr>
            <a:spLocks noGrp="1" noChangeAspect="1"/>
          </p:cNvSpPr>
          <p:nvPr>
            <p:ph type="pic" sz="quarter" idx="10"/>
          </p:nvPr>
        </p:nvSpPr>
        <p:spPr>
          <a:xfrm>
            <a:off x="1598125" y="1744891"/>
            <a:ext cx="2700000" cy="2701515"/>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5" name="Picture Placeholder 18">
            <a:extLst>
              <a:ext uri="{FF2B5EF4-FFF2-40B4-BE49-F238E27FC236}">
                <a16:creationId xmlns:a16="http://schemas.microsoft.com/office/drawing/2014/main" xmlns="" id="{9AA1732C-4F4F-574E-AB8E-9BD2B87748FF}"/>
              </a:ext>
            </a:extLst>
          </p:cNvPr>
          <p:cNvSpPr>
            <a:spLocks noGrp="1" noChangeAspect="1"/>
          </p:cNvSpPr>
          <p:nvPr>
            <p:ph type="pic" sz="quarter" idx="11"/>
          </p:nvPr>
        </p:nvSpPr>
        <p:spPr>
          <a:xfrm>
            <a:off x="4545547" y="1744891"/>
            <a:ext cx="2700000" cy="2700000"/>
          </a:xfrm>
          <a:prstGeom prst="ellipse">
            <a:avLst/>
          </a:prstGeom>
        </p:spPr>
        <p:txBody>
          <a:bodyPr/>
          <a:lstStyle>
            <a:lvl1pPr marL="0" indent="0" algn="ctr">
              <a:buNone/>
              <a:defRPr sz="2000">
                <a:solidFill>
                  <a:schemeClr val="bg1">
                    <a:lumMod val="50000"/>
                  </a:schemeClr>
                </a:solidFill>
              </a:defRPr>
            </a:lvl1pPr>
          </a:lstStyle>
          <a:p>
            <a:pPr lvl="0"/>
            <a:r>
              <a:rPr lang="en-US" noProof="0" dirty="0"/>
              <a:t>Drag picture to placeholder or click icon to add</a:t>
            </a:r>
          </a:p>
        </p:txBody>
      </p:sp>
      <p:sp>
        <p:nvSpPr>
          <p:cNvPr id="16" name="Picture Placeholder 18">
            <a:extLst>
              <a:ext uri="{FF2B5EF4-FFF2-40B4-BE49-F238E27FC236}">
                <a16:creationId xmlns:a16="http://schemas.microsoft.com/office/drawing/2014/main" xmlns="" id="{DB13C757-DF61-4240-A524-4C771E5A7AB5}"/>
              </a:ext>
            </a:extLst>
          </p:cNvPr>
          <p:cNvSpPr>
            <a:spLocks noGrp="1" noChangeAspect="1"/>
          </p:cNvSpPr>
          <p:nvPr>
            <p:ph type="pic" sz="quarter" idx="12"/>
          </p:nvPr>
        </p:nvSpPr>
        <p:spPr>
          <a:xfrm>
            <a:off x="7492968" y="1744891"/>
            <a:ext cx="2700000" cy="2700000"/>
          </a:xfrm>
          <a:prstGeom prst="ellipse">
            <a:avLst/>
          </a:prstGeom>
        </p:spPr>
        <p:txBody>
          <a:bodyPr/>
          <a:lstStyle>
            <a:lvl1pPr marL="0" indent="0" algn="ctr">
              <a:buNone/>
              <a:defRPr lang="en-US" sz="2000" kern="1200" noProof="0" dirty="0">
                <a:solidFill>
                  <a:schemeClr val="bg1">
                    <a:lumMod val="50000"/>
                  </a:schemeClr>
                </a:solidFill>
                <a:latin typeface="+mn-lt"/>
                <a:ea typeface="MS PGothic" panose="020B0600070205080204" pitchFamily="34" charset="-128"/>
                <a:cs typeface="MS PGothic" charset="0"/>
              </a:defRPr>
            </a:lvl1pPr>
          </a:lstStyle>
          <a:p>
            <a:pPr lvl="0"/>
            <a:r>
              <a:rPr lang="en-US" noProof="0" dirty="0"/>
              <a:t>Drag picture to placeholder or click icon to add</a:t>
            </a:r>
          </a:p>
        </p:txBody>
      </p:sp>
      <p:sp>
        <p:nvSpPr>
          <p:cNvPr id="17" name="Text Placeholder 38">
            <a:extLst>
              <a:ext uri="{FF2B5EF4-FFF2-40B4-BE49-F238E27FC236}">
                <a16:creationId xmlns:a16="http://schemas.microsoft.com/office/drawing/2014/main" xmlns="" id="{68D7EA10-FFBD-7E43-91B3-3CC3DF43FA8D}"/>
              </a:ext>
            </a:extLst>
          </p:cNvPr>
          <p:cNvSpPr>
            <a:spLocks noGrp="1"/>
          </p:cNvSpPr>
          <p:nvPr>
            <p:ph type="body" sz="quarter" idx="19" hasCustomPrompt="1"/>
          </p:nvPr>
        </p:nvSpPr>
        <p:spPr>
          <a:xfrm>
            <a:off x="1598125" y="4517033"/>
            <a:ext cx="2700000" cy="1190021"/>
          </a:xfrm>
          <a:prstGeom prst="rect">
            <a:avLst/>
          </a:prstGeom>
        </p:spPr>
        <p:txBody>
          <a:bodyPr/>
          <a:lstStyle>
            <a:lvl1pPr marL="0" indent="0" algn="l">
              <a:lnSpc>
                <a:spcPts val="2000"/>
              </a:lnSpc>
              <a:spcBef>
                <a:spcPts val="0"/>
              </a:spcBef>
              <a:spcAft>
                <a:spcPts val="0"/>
              </a:spcAft>
              <a:buNone/>
              <a:defRPr sz="1800" b="1" i="0" baseline="0">
                <a:solidFill>
                  <a:srgbClr val="7F7F7F"/>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rgbClr val="7F7F7F"/>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rgbClr val="7F7F7F"/>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38">
            <a:extLst>
              <a:ext uri="{FF2B5EF4-FFF2-40B4-BE49-F238E27FC236}">
                <a16:creationId xmlns:a16="http://schemas.microsoft.com/office/drawing/2014/main" xmlns="" id="{17855AAF-CBA8-1348-AF44-F0613FEACD7C}"/>
              </a:ext>
            </a:extLst>
          </p:cNvPr>
          <p:cNvSpPr>
            <a:spLocks noGrp="1"/>
          </p:cNvSpPr>
          <p:nvPr>
            <p:ph type="body" sz="quarter" idx="20" hasCustomPrompt="1"/>
          </p:nvPr>
        </p:nvSpPr>
        <p:spPr>
          <a:xfrm>
            <a:off x="4545547" y="4517033"/>
            <a:ext cx="2700000" cy="1190021"/>
          </a:xfrm>
          <a:prstGeom prst="rect">
            <a:avLst/>
          </a:prstGeom>
        </p:spPr>
        <p:txBody>
          <a:bodyPr/>
          <a:lstStyle>
            <a:lvl1pPr marL="0" indent="0" algn="l">
              <a:lnSpc>
                <a:spcPts val="2000"/>
              </a:lnSpc>
              <a:spcBef>
                <a:spcPts val="0"/>
              </a:spcBef>
              <a:spcAft>
                <a:spcPts val="0"/>
              </a:spcAft>
              <a:buNone/>
              <a:defRPr sz="1800" b="1" i="0" baseline="0">
                <a:solidFill>
                  <a:srgbClr val="7F7F7F"/>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rgbClr val="7F7F7F"/>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rgbClr val="7F7F7F"/>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8">
            <a:extLst>
              <a:ext uri="{FF2B5EF4-FFF2-40B4-BE49-F238E27FC236}">
                <a16:creationId xmlns:a16="http://schemas.microsoft.com/office/drawing/2014/main" xmlns="" id="{4A440714-ED1F-A046-B4B8-6749C6C571C0}"/>
              </a:ext>
            </a:extLst>
          </p:cNvPr>
          <p:cNvSpPr>
            <a:spLocks noGrp="1"/>
          </p:cNvSpPr>
          <p:nvPr>
            <p:ph type="body" sz="quarter" idx="21" hasCustomPrompt="1"/>
          </p:nvPr>
        </p:nvSpPr>
        <p:spPr>
          <a:xfrm>
            <a:off x="7492968" y="4517033"/>
            <a:ext cx="2700000" cy="1190021"/>
          </a:xfrm>
          <a:prstGeom prst="rect">
            <a:avLst/>
          </a:prstGeom>
        </p:spPr>
        <p:txBody>
          <a:bodyPr/>
          <a:lstStyle>
            <a:lvl1pPr marL="0" indent="0" algn="l">
              <a:lnSpc>
                <a:spcPts val="2000"/>
              </a:lnSpc>
              <a:spcBef>
                <a:spcPts val="0"/>
              </a:spcBef>
              <a:spcAft>
                <a:spcPts val="0"/>
              </a:spcAft>
              <a:buNone/>
              <a:defRPr sz="1800" b="1" i="0" baseline="0">
                <a:solidFill>
                  <a:srgbClr val="7F7F7F"/>
                </a:solidFill>
                <a:latin typeface="Avenir Heavy" charset="0"/>
                <a:ea typeface="Avenir Heavy" charset="0"/>
                <a:cs typeface="Avenir Heavy" charset="0"/>
              </a:defRPr>
            </a:lvl1pPr>
            <a:lvl2pPr marL="11113" indent="0" algn="l">
              <a:lnSpc>
                <a:spcPts val="1600"/>
              </a:lnSpc>
              <a:spcBef>
                <a:spcPts val="0"/>
              </a:spcBef>
              <a:spcAft>
                <a:spcPts val="0"/>
              </a:spcAft>
              <a:buFont typeface="Arial" charset="0"/>
              <a:buNone/>
              <a:tabLst/>
              <a:defRPr sz="1600" b="0" i="0">
                <a:solidFill>
                  <a:srgbClr val="7F7F7F"/>
                </a:solidFill>
                <a:latin typeface="Avenir Book" charset="0"/>
                <a:ea typeface="Avenir Book" charset="0"/>
                <a:cs typeface="Avenir Book" charset="0"/>
              </a:defRPr>
            </a:lvl2pPr>
            <a:lvl3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3pPr>
            <a:lvl4pPr marL="11113" indent="0" algn="l">
              <a:lnSpc>
                <a:spcPts val="1600"/>
              </a:lnSpc>
              <a:spcBef>
                <a:spcPts val="0"/>
              </a:spcBef>
              <a:spcAft>
                <a:spcPts val="0"/>
              </a:spcAft>
              <a:buNone/>
              <a:tabLst/>
              <a:defRPr sz="1400" b="0" i="0">
                <a:solidFill>
                  <a:srgbClr val="7F7F7F"/>
                </a:solidFill>
                <a:latin typeface="Avenir Book" charset="0"/>
                <a:ea typeface="Avenir Book" charset="0"/>
                <a:cs typeface="Avenir Book" charset="0"/>
              </a:defRPr>
            </a:lvl4pPr>
            <a:lvl5pPr marL="446088" indent="-171450" algn="l">
              <a:lnSpc>
                <a:spcPts val="1600"/>
              </a:lnSpc>
              <a:spcBef>
                <a:spcPts val="0"/>
              </a:spcBef>
              <a:spcAft>
                <a:spcPts val="0"/>
              </a:spcAft>
              <a:buClr>
                <a:schemeClr val="bg1">
                  <a:lumMod val="50000"/>
                </a:schemeClr>
              </a:buClr>
              <a:buSzPct val="110000"/>
              <a:buFont typeface="LucidaGrande" charset="0"/>
              <a:buChar char="▸"/>
              <a:tabLst/>
              <a:defRPr sz="1200" b="0" i="0">
                <a:solidFill>
                  <a:srgbClr val="7F7F7F"/>
                </a:solidFill>
                <a:latin typeface="Avenir Medium" charset="0"/>
                <a:ea typeface="Avenir Medium" charset="0"/>
                <a:cs typeface="Avenir Medium" charset="0"/>
              </a:defRPr>
            </a:lvl5pPr>
          </a:lstStyle>
          <a:p>
            <a:pPr lvl="0"/>
            <a:r>
              <a:rPr lang="en-US" dirty="0"/>
              <a:t>Caption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a:extLst>
              <a:ext uri="{FF2B5EF4-FFF2-40B4-BE49-F238E27FC236}">
                <a16:creationId xmlns:a16="http://schemas.microsoft.com/office/drawing/2014/main" xmlns="" id="{AF3ED083-063F-0B4E-B5A5-3595A16A7B4D}"/>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206607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xmlns="" id="{A21FB76F-F9F6-FD43-A7D5-40B52F8BF81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9" name="Picture 8">
            <a:extLst>
              <a:ext uri="{FF2B5EF4-FFF2-40B4-BE49-F238E27FC236}">
                <a16:creationId xmlns:a16="http://schemas.microsoft.com/office/drawing/2014/main" xmlns="" id="{DE52BB2B-4FF7-E749-A20B-E57DCC04F7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C718EDE6-4F32-7E4D-A534-D403E65C59C9}"/>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sp>
        <p:nvSpPr>
          <p:cNvPr id="11" name="Table Placeholder 3">
            <a:extLst>
              <a:ext uri="{FF2B5EF4-FFF2-40B4-BE49-F238E27FC236}">
                <a16:creationId xmlns:a16="http://schemas.microsoft.com/office/drawing/2014/main" xmlns="" id="{824CDB4F-3207-BF46-9B70-B0B64C7BBB18}"/>
              </a:ext>
            </a:extLst>
          </p:cNvPr>
          <p:cNvSpPr>
            <a:spLocks noGrp="1"/>
          </p:cNvSpPr>
          <p:nvPr>
            <p:ph type="tbl" sz="quarter" idx="10"/>
          </p:nvPr>
        </p:nvSpPr>
        <p:spPr>
          <a:xfrm>
            <a:off x="488029" y="1865312"/>
            <a:ext cx="3494424" cy="3245852"/>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lvl1pPr marL="0" indent="0" algn="ctr">
              <a:buNone/>
              <a:defRPr sz="2000">
                <a:solidFill>
                  <a:schemeClr val="bg1">
                    <a:lumMod val="50000"/>
                  </a:schemeClr>
                </a:solidFill>
                <a:latin typeface="Avenir Book" charset="0"/>
                <a:ea typeface="Avenir Book" charset="0"/>
                <a:cs typeface="Avenir Book" charset="0"/>
              </a:defRPr>
            </a:lvl1pPr>
          </a:lstStyle>
          <a:p>
            <a:pPr lvl="0"/>
            <a:r>
              <a:rPr lang="en-US" noProof="0" dirty="0"/>
              <a:t>Click icon to add table</a:t>
            </a:r>
          </a:p>
        </p:txBody>
      </p:sp>
      <p:sp>
        <p:nvSpPr>
          <p:cNvPr id="12" name="Text Placeholder 2">
            <a:extLst>
              <a:ext uri="{FF2B5EF4-FFF2-40B4-BE49-F238E27FC236}">
                <a16:creationId xmlns:a16="http://schemas.microsoft.com/office/drawing/2014/main" xmlns="" id="{D33E9ADC-65DF-0B45-B5D5-55E466834175}"/>
              </a:ext>
            </a:extLst>
          </p:cNvPr>
          <p:cNvSpPr>
            <a:spLocks noGrp="1"/>
          </p:cNvSpPr>
          <p:nvPr>
            <p:ph type="body" sz="quarter" idx="11" hasCustomPrompt="1"/>
          </p:nvPr>
        </p:nvSpPr>
        <p:spPr>
          <a:xfrm>
            <a:off x="4096748" y="1865312"/>
            <a:ext cx="4518025"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42182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A4420C5-C61C-B648-9166-EB6911461449}"/>
              </a:ext>
            </a:extLst>
          </p:cNvPr>
          <p:cNvSpPr>
            <a:spLocks noChangeArrowheads="1"/>
          </p:cNvSpPr>
          <p:nvPr userDrawn="1"/>
        </p:nvSpPr>
        <p:spPr bwMode="auto">
          <a:xfrm>
            <a:off x="9048502" y="409827"/>
            <a:ext cx="3154131"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pic>
        <p:nvPicPr>
          <p:cNvPr id="12" name="Picture 11">
            <a:extLst>
              <a:ext uri="{FF2B5EF4-FFF2-40B4-BE49-F238E27FC236}">
                <a16:creationId xmlns:a16="http://schemas.microsoft.com/office/drawing/2014/main" xmlns="" id="{AA34C6F4-08B4-3040-8D27-AB6119CB8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CCC7F3B2-1D80-0846-9F7A-526DA3AB2B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8">
            <a:extLst>
              <a:ext uri="{FF2B5EF4-FFF2-40B4-BE49-F238E27FC236}">
                <a16:creationId xmlns:a16="http://schemas.microsoft.com/office/drawing/2014/main" xmlns="" id="{AE51546B-160A-6A40-B1A1-CEFF98D78A1D}"/>
              </a:ext>
            </a:extLst>
          </p:cNvPr>
          <p:cNvSpPr>
            <a:spLocks noGrp="1"/>
          </p:cNvSpPr>
          <p:nvPr>
            <p:ph type="pic" sz="quarter" idx="10"/>
          </p:nvPr>
        </p:nvSpPr>
        <p:spPr>
          <a:xfrm>
            <a:off x="-25307" y="1495426"/>
            <a:ext cx="12220518"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17" name="Text Placeholder 2">
            <a:extLst>
              <a:ext uri="{FF2B5EF4-FFF2-40B4-BE49-F238E27FC236}">
                <a16:creationId xmlns:a16="http://schemas.microsoft.com/office/drawing/2014/main" xmlns="" id="{EAE0ABD9-949C-9A47-827E-5D2BD41DDDD6}"/>
              </a:ext>
            </a:extLst>
          </p:cNvPr>
          <p:cNvSpPr>
            <a:spLocks noGrp="1"/>
          </p:cNvSpPr>
          <p:nvPr>
            <p:ph type="body" sz="quarter" idx="11"/>
          </p:nvPr>
        </p:nvSpPr>
        <p:spPr>
          <a:xfrm>
            <a:off x="-41300" y="2232000"/>
            <a:ext cx="12233300" cy="1479550"/>
          </a:xfrm>
          <a:prstGeom prst="rect">
            <a:avLst/>
          </a:prstGeom>
          <a:solidFill>
            <a:srgbClr val="7F7F7F"/>
          </a:solidFill>
          <a:ln>
            <a:solidFill>
              <a:srgbClr val="7F7F7F"/>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731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FCD12BD-6C12-B646-806B-44573EEFE024}"/>
              </a:ext>
            </a:extLst>
          </p:cNvPr>
          <p:cNvSpPr>
            <a:spLocks noChangeArrowheads="1"/>
          </p:cNvSpPr>
          <p:nvPr userDrawn="1"/>
        </p:nvSpPr>
        <p:spPr bwMode="auto">
          <a:xfrm>
            <a:off x="9048502" y="409827"/>
            <a:ext cx="3154131" cy="404345"/>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pic>
        <p:nvPicPr>
          <p:cNvPr id="4" name="Picture 3">
            <a:extLst>
              <a:ext uri="{FF2B5EF4-FFF2-40B4-BE49-F238E27FC236}">
                <a16:creationId xmlns:a16="http://schemas.microsoft.com/office/drawing/2014/main" xmlns="" id="{5A1E4499-F299-024B-B31A-C732C4BEF4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8">
            <a:extLst>
              <a:ext uri="{FF2B5EF4-FFF2-40B4-BE49-F238E27FC236}">
                <a16:creationId xmlns:a16="http://schemas.microsoft.com/office/drawing/2014/main" xmlns="" id="{CFC9E928-8794-E647-8917-1C7CBD95D066}"/>
              </a:ext>
            </a:extLst>
          </p:cNvPr>
          <p:cNvSpPr>
            <a:spLocks noGrp="1"/>
          </p:cNvSpPr>
          <p:nvPr>
            <p:ph type="pic" sz="quarter" idx="10"/>
          </p:nvPr>
        </p:nvSpPr>
        <p:spPr>
          <a:xfrm>
            <a:off x="-25307" y="1495426"/>
            <a:ext cx="12220518"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lvl1pPr marL="0" indent="0" algn="ctr">
              <a:buNone/>
              <a:defRPr>
                <a:ln>
                  <a:noFill/>
                </a:ln>
                <a:solidFill>
                  <a:schemeClr val="bg1">
                    <a:lumMod val="50000"/>
                  </a:schemeClr>
                </a:solidFill>
              </a:defRPr>
            </a:lvl1pPr>
          </a:lstStyle>
          <a:p>
            <a:endParaRPr lang="en-US" dirty="0"/>
          </a:p>
        </p:txBody>
      </p:sp>
      <p:sp>
        <p:nvSpPr>
          <p:cNvPr id="6" name="Text Placeholder 2">
            <a:extLst>
              <a:ext uri="{FF2B5EF4-FFF2-40B4-BE49-F238E27FC236}">
                <a16:creationId xmlns:a16="http://schemas.microsoft.com/office/drawing/2014/main" xmlns="" id="{D50ED4DD-995C-184E-B2DB-8BE2571F86C6}"/>
              </a:ext>
            </a:extLst>
          </p:cNvPr>
          <p:cNvSpPr>
            <a:spLocks noGrp="1"/>
          </p:cNvSpPr>
          <p:nvPr>
            <p:ph type="body" sz="quarter" idx="11"/>
          </p:nvPr>
        </p:nvSpPr>
        <p:spPr>
          <a:xfrm>
            <a:off x="-41300" y="2232000"/>
            <a:ext cx="12233300" cy="1479550"/>
          </a:xfrm>
          <a:prstGeom prst="rect">
            <a:avLst/>
          </a:prstGeom>
          <a:solidFill>
            <a:srgbClr val="7F7F7F"/>
          </a:solidFill>
          <a:ln>
            <a:solidFill>
              <a:srgbClr val="7F7F7F"/>
            </a:solidFill>
          </a:ln>
        </p:spPr>
        <p:txBody>
          <a:bodyPr anchor="ctr" anchorCtr="1"/>
          <a:lstStyle>
            <a:lvl1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1pPr>
            <a:lvl2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2pPr>
            <a:lvl3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3pPr>
            <a:lvl4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4pPr>
            <a:lvl5pPr marL="0" indent="0" algn="ctr">
              <a:spcBef>
                <a:spcPts val="0"/>
              </a:spcBef>
              <a:spcAft>
                <a:spcPts val="0"/>
              </a:spcAft>
              <a:buNone/>
              <a:tabLst/>
              <a:defRPr sz="1400" b="0" i="0">
                <a:solidFill>
                  <a:schemeClr val="bg1"/>
                </a:solidFill>
                <a:latin typeface="Avenir Medium" charset="0"/>
                <a:ea typeface="Avenir Medium" charset="0"/>
                <a:cs typeface="Avenir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619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7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hyperlink" Target="https://pressroom.oecs.org/exploring-nuclear-technologies-to-foster-agriculture-sustainability-in-the-eastern-caribbea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app.cision.com/public/?accessKey=MM4n3ZtCent5BSMdYjoAhB9ynOxQ2fBOBFZlVBX1nZr4OpAGVkzmD0grjP4A8Bq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7A86BCA-0C02-AC4F-8A5C-1D4B121A9079}"/>
              </a:ext>
            </a:extLst>
          </p:cNvPr>
          <p:cNvGrpSpPr/>
          <p:nvPr/>
        </p:nvGrpSpPr>
        <p:grpSpPr>
          <a:xfrm>
            <a:off x="2963087" y="455944"/>
            <a:ext cx="8587149" cy="6289421"/>
            <a:chOff x="2963087" y="455944"/>
            <a:chExt cx="8587149" cy="6289421"/>
          </a:xfrm>
        </p:grpSpPr>
        <p:sp>
          <p:nvSpPr>
            <p:cNvPr id="4" name="TextBox 3">
              <a:extLst>
                <a:ext uri="{FF2B5EF4-FFF2-40B4-BE49-F238E27FC236}">
                  <a16:creationId xmlns:a16="http://schemas.microsoft.com/office/drawing/2014/main" xmlns="" id="{B28C2E09-D6BB-2846-9439-4347B1C387E2}"/>
                </a:ext>
              </a:extLst>
            </p:cNvPr>
            <p:cNvSpPr txBox="1"/>
            <p:nvPr/>
          </p:nvSpPr>
          <p:spPr bwMode="auto">
            <a:xfrm>
              <a:off x="2963087" y="6506838"/>
              <a:ext cx="7179747" cy="238527"/>
            </a:xfrm>
            <a:prstGeom prst="rect">
              <a:avLst/>
            </a:prstGeom>
            <a:noFill/>
          </p:spPr>
          <p:txBody>
            <a:bodyPr wrap="square">
              <a:spAutoFit/>
            </a:bodyPr>
            <a:lstStyle/>
            <a:p>
              <a:pPr>
                <a:defRPr/>
              </a:pPr>
              <a:r>
                <a:rPr lang="es-CO" sz="925" b="1" i="1" dirty="0" err="1">
                  <a:solidFill>
                    <a:schemeClr val="tx1">
                      <a:lumMod val="50000"/>
                      <a:lumOff val="50000"/>
                    </a:schemeClr>
                  </a:solidFill>
                  <a:latin typeface="Avenir Heavy" charset="0"/>
                  <a:ea typeface="Avenir Heavy" charset="0"/>
                  <a:cs typeface="Avenir Heavy" charset="0"/>
                </a:rPr>
                <a:t>Catalyzing</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implementation</a:t>
              </a:r>
              <a:r>
                <a:rPr lang="es-CO" sz="925" b="1" i="1" dirty="0">
                  <a:solidFill>
                    <a:schemeClr val="tx1">
                      <a:lumMod val="50000"/>
                      <a:lumOff val="50000"/>
                    </a:schemeClr>
                  </a:solidFill>
                  <a:latin typeface="Avenir Heavy" charset="0"/>
                  <a:ea typeface="Avenir Heavy" charset="0"/>
                  <a:cs typeface="Avenir Heavy" charset="0"/>
                </a:rPr>
                <a:t> of the </a:t>
              </a:r>
              <a:r>
                <a:rPr lang="es-CO" sz="925" b="1" i="1" dirty="0" err="1">
                  <a:solidFill>
                    <a:schemeClr val="tx1">
                      <a:lumMod val="50000"/>
                      <a:lumOff val="50000"/>
                    </a:schemeClr>
                  </a:solidFill>
                  <a:latin typeface="Avenir Heavy" charset="0"/>
                  <a:ea typeface="Avenir Heavy" charset="0"/>
                  <a:cs typeface="Avenir Heavy" charset="0"/>
                </a:rPr>
                <a:t>Strategic</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Action</a:t>
              </a:r>
              <a:r>
                <a:rPr lang="es-CO" sz="925" b="1" i="1" dirty="0">
                  <a:solidFill>
                    <a:schemeClr val="tx1">
                      <a:lumMod val="50000"/>
                      <a:lumOff val="50000"/>
                    </a:schemeClr>
                  </a:solidFill>
                  <a:latin typeface="Avenir Heavy" charset="0"/>
                  <a:ea typeface="Avenir Heavy" charset="0"/>
                  <a:cs typeface="Avenir Heavy" charset="0"/>
                </a:rPr>
                <a:t> Programme </a:t>
              </a:r>
              <a:r>
                <a:rPr lang="es-CO" sz="925" b="1" i="1" dirty="0" err="1">
                  <a:solidFill>
                    <a:schemeClr val="tx1">
                      <a:lumMod val="50000"/>
                      <a:lumOff val="50000"/>
                    </a:schemeClr>
                  </a:solidFill>
                  <a:latin typeface="Avenir Heavy" charset="0"/>
                  <a:ea typeface="Avenir Heavy" charset="0"/>
                  <a:cs typeface="Avenir Heavy" charset="0"/>
                </a:rPr>
                <a:t>for</a:t>
              </a:r>
              <a:r>
                <a:rPr lang="es-CO" sz="925" b="1" i="1" dirty="0">
                  <a:solidFill>
                    <a:schemeClr val="tx1">
                      <a:lumMod val="50000"/>
                      <a:lumOff val="50000"/>
                    </a:schemeClr>
                  </a:solidFill>
                  <a:latin typeface="Avenir Heavy" charset="0"/>
                  <a:ea typeface="Avenir Heavy" charset="0"/>
                  <a:cs typeface="Avenir Heavy" charset="0"/>
                </a:rPr>
                <a:t> the Caribbean and North </a:t>
              </a:r>
              <a:r>
                <a:rPr lang="es-CO" sz="925" b="1" i="1" dirty="0" err="1">
                  <a:solidFill>
                    <a:schemeClr val="tx1">
                      <a:lumMod val="50000"/>
                      <a:lumOff val="50000"/>
                    </a:schemeClr>
                  </a:solidFill>
                  <a:latin typeface="Avenir Heavy" charset="0"/>
                  <a:ea typeface="Avenir Heavy" charset="0"/>
                  <a:cs typeface="Avenir Heavy" charset="0"/>
                </a:rPr>
                <a:t>Brazil</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Shelf</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smtClean="0">
                  <a:solidFill>
                    <a:schemeClr val="tx1">
                      <a:lumMod val="50000"/>
                      <a:lumOff val="50000"/>
                    </a:schemeClr>
                  </a:solidFill>
                  <a:latin typeface="Avenir Heavy" charset="0"/>
                  <a:ea typeface="Avenir Heavy" charset="0"/>
                  <a:cs typeface="Avenir Heavy" charset="0"/>
                </a:rPr>
                <a:t>ME’s</a:t>
              </a:r>
              <a:r>
                <a:rPr lang="es-CO" sz="925" b="1" i="1" dirty="0" smtClean="0">
                  <a:solidFill>
                    <a:schemeClr val="tx1">
                      <a:lumMod val="50000"/>
                      <a:lumOff val="50000"/>
                    </a:schemeClr>
                  </a:solidFill>
                  <a:latin typeface="Avenir Heavy" charset="0"/>
                  <a:ea typeface="Avenir Heavy" charset="0"/>
                  <a:cs typeface="Avenir Heavy" charset="0"/>
                </a:rPr>
                <a:t> </a:t>
              </a:r>
              <a:r>
                <a:rPr lang="es-CO" sz="925" b="1" i="1" dirty="0">
                  <a:solidFill>
                    <a:schemeClr val="tx1">
                      <a:lumMod val="50000"/>
                      <a:lumOff val="50000"/>
                    </a:schemeClr>
                  </a:solidFill>
                  <a:latin typeface="Avenir Heavy" charset="0"/>
                  <a:ea typeface="Avenir Heavy" charset="0"/>
                  <a:cs typeface="Avenir Heavy" charset="0"/>
                </a:rPr>
                <a:t>(2015-2020)</a:t>
              </a:r>
              <a:endParaRPr lang="en-US" sz="925" b="1" i="1" dirty="0">
                <a:solidFill>
                  <a:schemeClr val="tx1">
                    <a:lumMod val="50000"/>
                    <a:lumOff val="50000"/>
                  </a:schemeClr>
                </a:solidFill>
                <a:latin typeface="Avenir Heavy" charset="0"/>
                <a:ea typeface="Avenir Heavy" charset="0"/>
                <a:cs typeface="Avenir Heavy" charset="0"/>
              </a:endParaRPr>
            </a:p>
          </p:txBody>
        </p:sp>
        <p:sp>
          <p:nvSpPr>
            <p:cNvPr id="5" name="Text Box 10">
              <a:extLst>
                <a:ext uri="{FF2B5EF4-FFF2-40B4-BE49-F238E27FC236}">
                  <a16:creationId xmlns:a16="http://schemas.microsoft.com/office/drawing/2014/main" xmlns="" id="{73720BCF-478D-9941-966C-1179F1DEB549}"/>
                </a:ext>
              </a:extLst>
            </p:cNvPr>
            <p:cNvSpPr txBox="1"/>
            <p:nvPr/>
          </p:nvSpPr>
          <p:spPr>
            <a:xfrm>
              <a:off x="9392132" y="455944"/>
              <a:ext cx="2158104"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050" dirty="0" smtClean="0">
                  <a:solidFill>
                    <a:schemeClr val="bg1"/>
                  </a:solidFill>
                  <a:ea typeface="Calibri" panose="020F0502020204030204" pitchFamily="34" charset="0"/>
                  <a:cs typeface="Times New Roman" panose="02020603050405020304" pitchFamily="18" charset="0"/>
                </a:rPr>
                <a:t>2</a:t>
              </a:r>
              <a:r>
                <a:rPr lang="en-US" sz="1050" baseline="30000" dirty="0" smtClean="0">
                  <a:solidFill>
                    <a:schemeClr val="bg1"/>
                  </a:solidFill>
                  <a:ea typeface="Calibri" panose="020F0502020204030204" pitchFamily="34" charset="0"/>
                  <a:cs typeface="Times New Roman" panose="02020603050405020304" pitchFamily="18" charset="0"/>
                </a:rPr>
                <a:t>nd</a:t>
              </a:r>
              <a:r>
                <a:rPr lang="en-US" sz="1050" dirty="0" smtClean="0">
                  <a:solidFill>
                    <a:schemeClr val="bg1"/>
                  </a:solidFill>
                  <a:ea typeface="Calibri" panose="020F0502020204030204" pitchFamily="34" charset="0"/>
                  <a:cs typeface="Times New Roman" panose="02020603050405020304" pitchFamily="18" charset="0"/>
                </a:rPr>
                <a:t> CLME+ Project Steering Committee</a:t>
              </a:r>
              <a:endParaRPr lang="en-US" sz="1050" dirty="0">
                <a:solidFill>
                  <a:schemeClr val="bg1"/>
                </a:solidFill>
                <a:ea typeface="Calibri" panose="020F0502020204030204" pitchFamily="34" charset="0"/>
                <a:cs typeface="Times New Roman" panose="02020603050405020304" pitchFamily="18" charset="0"/>
              </a:endParaRPr>
            </a:p>
          </p:txBody>
        </p:sp>
      </p:grpSp>
      <p:sp>
        <p:nvSpPr>
          <p:cNvPr id="9" name="Text Placeholder 2">
            <a:extLst>
              <a:ext uri="{FF2B5EF4-FFF2-40B4-BE49-F238E27FC236}">
                <a16:creationId xmlns:a16="http://schemas.microsoft.com/office/drawing/2014/main" xmlns="" id="{D31BA48E-CA5D-C94B-8847-33D0C6DD125D}"/>
              </a:ext>
            </a:extLst>
          </p:cNvPr>
          <p:cNvSpPr>
            <a:spLocks noGrp="1"/>
          </p:cNvSpPr>
          <p:nvPr>
            <p:ph type="body" sz="quarter" idx="11"/>
          </p:nvPr>
        </p:nvSpPr>
        <p:spPr>
          <a:xfrm>
            <a:off x="0" y="2515826"/>
            <a:ext cx="12192000" cy="2488857"/>
          </a:xfrm>
        </p:spPr>
        <p:txBody>
          <a:bodyPr/>
          <a:lstStyle/>
          <a:p>
            <a:pPr algn="ctr"/>
            <a:r>
              <a:rPr lang="en-US" dirty="0" smtClean="0"/>
              <a:t>OVERVIEW OF THE REVISED CLME+ PROJECT COMMUNICATIONS STRATEGY </a:t>
            </a:r>
          </a:p>
          <a:p>
            <a:pPr algn="ctr"/>
            <a:endParaRPr lang="en-US" dirty="0"/>
          </a:p>
          <a:p>
            <a:pPr algn="ctr"/>
            <a:r>
              <a:rPr lang="en-US" sz="2000" dirty="0"/>
              <a:t>Second UNDP/GEF CLME+ Project Steering Committee Meeting</a:t>
            </a:r>
          </a:p>
          <a:p>
            <a:pPr algn="ctr"/>
            <a:r>
              <a:rPr lang="en-US" sz="2000" dirty="0"/>
              <a:t>18- 20 June</a:t>
            </a:r>
          </a:p>
          <a:p>
            <a:pPr algn="ctr"/>
            <a:r>
              <a:rPr lang="en-US" sz="2000" dirty="0"/>
              <a:t>Panama City</a:t>
            </a:r>
          </a:p>
          <a:p>
            <a:pPr algn="ctr"/>
            <a:endParaRPr lang="en-US" sz="2000" dirty="0"/>
          </a:p>
        </p:txBody>
      </p:sp>
    </p:spTree>
    <p:extLst>
      <p:ext uri="{BB962C8B-B14F-4D97-AF65-F5344CB8AC3E}">
        <p14:creationId xmlns:p14="http://schemas.microsoft.com/office/powerpoint/2010/main" val="2578188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2815" y="632349"/>
            <a:ext cx="11414578" cy="646331"/>
          </a:xfrm>
          <a:prstGeom prst="rect">
            <a:avLst/>
          </a:prstGeom>
        </p:spPr>
        <p:txBody>
          <a:bodyPr wrap="square">
            <a:spAutoFit/>
          </a:bodyPr>
          <a:lstStyle/>
          <a:p>
            <a:r>
              <a:rPr lang="en-US" b="1" dirty="0" smtClean="0"/>
              <a:t>Activity 1: Implementation Plan leading to the following communication platforms</a:t>
            </a:r>
          </a:p>
          <a:p>
            <a:r>
              <a:rPr lang="en-US" b="1" dirty="0" smtClean="0">
                <a:solidFill>
                  <a:srgbClr val="FF0000"/>
                </a:solidFill>
              </a:rPr>
              <a:t>Development of the HUB and Blog</a:t>
            </a:r>
            <a:endParaRPr lang="en-US" b="1" dirty="0">
              <a:solidFill>
                <a:srgbClr val="FF0000"/>
              </a:solidFill>
            </a:endParaRPr>
          </a:p>
        </p:txBody>
      </p:sp>
      <p:pic>
        <p:nvPicPr>
          <p:cNvPr id="6" name="Imagen 5"/>
          <p:cNvPicPr>
            <a:picLocks noChangeAspect="1"/>
          </p:cNvPicPr>
          <p:nvPr/>
        </p:nvPicPr>
        <p:blipFill>
          <a:blip r:embed="rId3"/>
          <a:stretch>
            <a:fillRect/>
          </a:stretch>
        </p:blipFill>
        <p:spPr>
          <a:xfrm>
            <a:off x="456294" y="1278680"/>
            <a:ext cx="9990694" cy="4342064"/>
          </a:xfrm>
          <a:prstGeom prst="rect">
            <a:avLst/>
          </a:prstGeom>
        </p:spPr>
      </p:pic>
    </p:spTree>
    <p:extLst>
      <p:ext uri="{BB962C8B-B14F-4D97-AF65-F5344CB8AC3E}">
        <p14:creationId xmlns:p14="http://schemas.microsoft.com/office/powerpoint/2010/main" val="4000594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2815" y="632349"/>
            <a:ext cx="11414578" cy="646331"/>
          </a:xfrm>
          <a:prstGeom prst="rect">
            <a:avLst/>
          </a:prstGeom>
        </p:spPr>
        <p:txBody>
          <a:bodyPr wrap="square">
            <a:spAutoFit/>
          </a:bodyPr>
          <a:lstStyle/>
          <a:p>
            <a:r>
              <a:rPr lang="en-US" b="1" dirty="0" smtClean="0"/>
              <a:t>Activity 2: Implementation Plan leading to the following communication platforms</a:t>
            </a:r>
          </a:p>
          <a:p>
            <a:r>
              <a:rPr lang="en-US" b="1" dirty="0" smtClean="0">
                <a:solidFill>
                  <a:srgbClr val="FF0000"/>
                </a:solidFill>
              </a:rPr>
              <a:t>Quarterly E-Newsletter combined into one e-news bulletin with distinct sections tailored to audience needs + tracking</a:t>
            </a:r>
            <a:endParaRPr lang="en-US" b="1" dirty="0">
              <a:solidFill>
                <a:srgbClr val="FF0000"/>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15" y="1355272"/>
            <a:ext cx="2980871" cy="4768611"/>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3308" y="1278681"/>
            <a:ext cx="3021602" cy="4485306"/>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9746" y="1278681"/>
            <a:ext cx="2980871" cy="4379170"/>
          </a:xfrm>
          <a:prstGeom prst="rect">
            <a:avLst/>
          </a:prstGeom>
        </p:spPr>
      </p:pic>
    </p:spTree>
    <p:extLst>
      <p:ext uri="{BB962C8B-B14F-4D97-AF65-F5344CB8AC3E}">
        <p14:creationId xmlns:p14="http://schemas.microsoft.com/office/powerpoint/2010/main" val="3088784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7501" y="322106"/>
            <a:ext cx="11414578" cy="369332"/>
          </a:xfrm>
          <a:prstGeom prst="rect">
            <a:avLst/>
          </a:prstGeom>
        </p:spPr>
        <p:txBody>
          <a:bodyPr wrap="square">
            <a:spAutoFit/>
          </a:bodyPr>
          <a:lstStyle/>
          <a:p>
            <a:r>
              <a:rPr lang="en-US" b="1" dirty="0" smtClean="0"/>
              <a:t>New E-news bulletin has in-built tracking and performance metrics</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61" y="816428"/>
            <a:ext cx="7994653" cy="4814931"/>
          </a:xfrm>
          <a:prstGeom prst="rect">
            <a:avLst/>
          </a:prstGeom>
        </p:spPr>
      </p:pic>
    </p:spTree>
    <p:extLst>
      <p:ext uri="{BB962C8B-B14F-4D97-AF65-F5344CB8AC3E}">
        <p14:creationId xmlns:p14="http://schemas.microsoft.com/office/powerpoint/2010/main" val="1799715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2043791" y="47516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ipse 4"/>
          <p:cNvSpPr/>
          <p:nvPr/>
        </p:nvSpPr>
        <p:spPr>
          <a:xfrm>
            <a:off x="1465488" y="292009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ipse 5"/>
          <p:cNvSpPr/>
          <p:nvPr/>
        </p:nvSpPr>
        <p:spPr>
          <a:xfrm>
            <a:off x="947056" y="169545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ipse 6"/>
          <p:cNvSpPr/>
          <p:nvPr/>
        </p:nvSpPr>
        <p:spPr>
          <a:xfrm>
            <a:off x="947056" y="419644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redondeado 7"/>
          <p:cNvSpPr/>
          <p:nvPr/>
        </p:nvSpPr>
        <p:spPr>
          <a:xfrm>
            <a:off x="4849587" y="1495453"/>
            <a:ext cx="2588079" cy="3615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ipse 8"/>
          <p:cNvSpPr/>
          <p:nvPr/>
        </p:nvSpPr>
        <p:spPr>
          <a:xfrm>
            <a:off x="2343149" y="774247"/>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adroTexto 19"/>
          <p:cNvSpPr txBox="1"/>
          <p:nvPr/>
        </p:nvSpPr>
        <p:spPr>
          <a:xfrm>
            <a:off x="2500991" y="1046781"/>
            <a:ext cx="650423" cy="369332"/>
          </a:xfrm>
          <a:prstGeom prst="rect">
            <a:avLst/>
          </a:prstGeom>
          <a:noFill/>
        </p:spPr>
        <p:txBody>
          <a:bodyPr wrap="square" rtlCol="0">
            <a:spAutoFit/>
          </a:bodyPr>
          <a:lstStyle/>
          <a:p>
            <a:r>
              <a:rPr lang="en-US" dirty="0" smtClean="0">
                <a:solidFill>
                  <a:schemeClr val="bg1"/>
                </a:solidFill>
              </a:rPr>
              <a:t>NFP</a:t>
            </a:r>
            <a:endParaRPr lang="en-US" dirty="0">
              <a:solidFill>
                <a:schemeClr val="bg1"/>
              </a:solidFill>
            </a:endParaRPr>
          </a:p>
        </p:txBody>
      </p:sp>
      <p:sp>
        <p:nvSpPr>
          <p:cNvPr id="21" name="CuadroTexto 20"/>
          <p:cNvSpPr txBox="1"/>
          <p:nvPr/>
        </p:nvSpPr>
        <p:spPr>
          <a:xfrm>
            <a:off x="947057" y="1967985"/>
            <a:ext cx="971550" cy="369332"/>
          </a:xfrm>
          <a:prstGeom prst="rect">
            <a:avLst/>
          </a:prstGeom>
          <a:noFill/>
        </p:spPr>
        <p:txBody>
          <a:bodyPr wrap="square" rtlCol="0">
            <a:spAutoFit/>
          </a:bodyPr>
          <a:lstStyle/>
          <a:p>
            <a:r>
              <a:rPr lang="en-US" dirty="0" smtClean="0">
                <a:solidFill>
                  <a:schemeClr val="bg1"/>
                </a:solidFill>
              </a:rPr>
              <a:t>Partner</a:t>
            </a:r>
            <a:endParaRPr lang="en-US" dirty="0">
              <a:solidFill>
                <a:schemeClr val="bg1"/>
              </a:solidFill>
            </a:endParaRPr>
          </a:p>
        </p:txBody>
      </p:sp>
      <p:sp>
        <p:nvSpPr>
          <p:cNvPr id="23" name="CuadroTexto 22"/>
          <p:cNvSpPr txBox="1"/>
          <p:nvPr/>
        </p:nvSpPr>
        <p:spPr>
          <a:xfrm>
            <a:off x="4946197" y="1495453"/>
            <a:ext cx="2318656" cy="3539430"/>
          </a:xfrm>
          <a:prstGeom prst="rect">
            <a:avLst/>
          </a:prstGeom>
          <a:noFill/>
        </p:spPr>
        <p:txBody>
          <a:bodyPr wrap="square" rtlCol="0">
            <a:spAutoFit/>
          </a:bodyPr>
          <a:lstStyle/>
          <a:p>
            <a:pPr algn="ctr"/>
            <a:r>
              <a:rPr lang="en-US" sz="3600" dirty="0" smtClean="0">
                <a:solidFill>
                  <a:schemeClr val="bg1"/>
                </a:solidFill>
              </a:rPr>
              <a:t>PCU</a:t>
            </a:r>
          </a:p>
          <a:p>
            <a:pPr algn="ctr"/>
            <a:r>
              <a:rPr lang="en-US" sz="2000" dirty="0" smtClean="0">
                <a:solidFill>
                  <a:schemeClr val="bg1"/>
                </a:solidFill>
              </a:rPr>
              <a:t>Produces centralized communications harvesting all updates</a:t>
            </a:r>
            <a:br>
              <a:rPr lang="en-US" sz="2000" dirty="0" smtClean="0">
                <a:solidFill>
                  <a:schemeClr val="bg1"/>
                </a:solidFill>
              </a:rPr>
            </a:br>
            <a:r>
              <a:rPr lang="en-US" sz="2000" dirty="0" smtClean="0">
                <a:solidFill>
                  <a:schemeClr val="bg1"/>
                </a:solidFill>
              </a:rPr>
              <a:t/>
            </a:r>
            <a:br>
              <a:rPr lang="en-US" sz="2000" dirty="0" smtClean="0">
                <a:solidFill>
                  <a:schemeClr val="bg1"/>
                </a:solidFill>
              </a:rPr>
            </a:br>
            <a:r>
              <a:rPr lang="en-US" sz="2000" i="1" dirty="0">
                <a:solidFill>
                  <a:schemeClr val="bg1"/>
                </a:solidFill>
              </a:rPr>
              <a:t> </a:t>
            </a:r>
            <a:r>
              <a:rPr lang="en-US" sz="1600" i="1" dirty="0" smtClean="0">
                <a:solidFill>
                  <a:schemeClr val="bg1"/>
                </a:solidFill>
              </a:rPr>
              <a:t>- E-news bulletin</a:t>
            </a:r>
            <a:br>
              <a:rPr lang="en-US" sz="1600" i="1" dirty="0" smtClean="0">
                <a:solidFill>
                  <a:schemeClr val="bg1"/>
                </a:solidFill>
              </a:rPr>
            </a:br>
            <a:r>
              <a:rPr lang="en-US" sz="1600" i="1" dirty="0" smtClean="0">
                <a:solidFill>
                  <a:schemeClr val="bg1"/>
                </a:solidFill>
              </a:rPr>
              <a:t> - Quarterly Status Reports </a:t>
            </a:r>
          </a:p>
          <a:p>
            <a:pPr algn="ctr"/>
            <a:r>
              <a:rPr lang="en-US" sz="1600" i="1" dirty="0">
                <a:solidFill>
                  <a:schemeClr val="bg1"/>
                </a:solidFill>
              </a:rPr>
              <a:t> </a:t>
            </a:r>
            <a:r>
              <a:rPr lang="en-US" sz="1600" i="1" dirty="0" smtClean="0">
                <a:solidFill>
                  <a:schemeClr val="bg1"/>
                </a:solidFill>
              </a:rPr>
              <a:t>- Direct Communications  </a:t>
            </a:r>
            <a:endParaRPr lang="en-US" sz="1600" i="1" dirty="0">
              <a:solidFill>
                <a:schemeClr val="bg1"/>
              </a:solidFill>
            </a:endParaRPr>
          </a:p>
        </p:txBody>
      </p:sp>
      <p:sp>
        <p:nvSpPr>
          <p:cNvPr id="24" name="CuadroTexto 23"/>
          <p:cNvSpPr txBox="1"/>
          <p:nvPr/>
        </p:nvSpPr>
        <p:spPr>
          <a:xfrm>
            <a:off x="1593395" y="3222954"/>
            <a:ext cx="650423" cy="369332"/>
          </a:xfrm>
          <a:prstGeom prst="rect">
            <a:avLst/>
          </a:prstGeom>
          <a:noFill/>
        </p:spPr>
        <p:txBody>
          <a:bodyPr wrap="square" rtlCol="0">
            <a:spAutoFit/>
          </a:bodyPr>
          <a:lstStyle/>
          <a:p>
            <a:r>
              <a:rPr lang="en-US" dirty="0" smtClean="0">
                <a:solidFill>
                  <a:schemeClr val="bg1"/>
                </a:solidFill>
              </a:rPr>
              <a:t>ICM</a:t>
            </a:r>
            <a:endParaRPr lang="en-US" dirty="0">
              <a:solidFill>
                <a:schemeClr val="bg1"/>
              </a:solidFill>
            </a:endParaRPr>
          </a:p>
        </p:txBody>
      </p:sp>
      <p:sp>
        <p:nvSpPr>
          <p:cNvPr id="26" name="CuadroTexto 25"/>
          <p:cNvSpPr txBox="1"/>
          <p:nvPr/>
        </p:nvSpPr>
        <p:spPr>
          <a:xfrm>
            <a:off x="1068839" y="4468977"/>
            <a:ext cx="638173" cy="369332"/>
          </a:xfrm>
          <a:prstGeom prst="rect">
            <a:avLst/>
          </a:prstGeom>
          <a:noFill/>
        </p:spPr>
        <p:txBody>
          <a:bodyPr wrap="square" rtlCol="0">
            <a:spAutoFit/>
          </a:bodyPr>
          <a:lstStyle/>
          <a:p>
            <a:r>
              <a:rPr lang="en-US" dirty="0" smtClean="0">
                <a:solidFill>
                  <a:schemeClr val="bg1"/>
                </a:solidFill>
              </a:rPr>
              <a:t>PEG</a:t>
            </a:r>
            <a:endParaRPr lang="en-US" dirty="0">
              <a:solidFill>
                <a:schemeClr val="bg1"/>
              </a:solidFill>
            </a:endParaRPr>
          </a:p>
        </p:txBody>
      </p:sp>
      <p:sp>
        <p:nvSpPr>
          <p:cNvPr id="27" name="CuadroTexto 26"/>
          <p:cNvSpPr txBox="1"/>
          <p:nvPr/>
        </p:nvSpPr>
        <p:spPr>
          <a:xfrm>
            <a:off x="2213882" y="5024147"/>
            <a:ext cx="650423" cy="369332"/>
          </a:xfrm>
          <a:prstGeom prst="rect">
            <a:avLst/>
          </a:prstGeom>
          <a:noFill/>
        </p:spPr>
        <p:txBody>
          <a:bodyPr wrap="square" rtlCol="0">
            <a:spAutoFit/>
          </a:bodyPr>
          <a:lstStyle/>
          <a:p>
            <a:r>
              <a:rPr lang="en-US" dirty="0" smtClean="0">
                <a:solidFill>
                  <a:schemeClr val="bg1"/>
                </a:solidFill>
              </a:rPr>
              <a:t>NFP</a:t>
            </a:r>
            <a:endParaRPr lang="en-US" dirty="0">
              <a:solidFill>
                <a:schemeClr val="bg1"/>
              </a:solidFill>
            </a:endParaRPr>
          </a:p>
        </p:txBody>
      </p:sp>
      <p:cxnSp>
        <p:nvCxnSpPr>
          <p:cNvPr id="30" name="Conector recto de flecha 29"/>
          <p:cNvCxnSpPr/>
          <p:nvPr/>
        </p:nvCxnSpPr>
        <p:spPr>
          <a:xfrm flipV="1">
            <a:off x="7421336" y="3028950"/>
            <a:ext cx="955221" cy="8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Imagen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9432" y="628133"/>
            <a:ext cx="2980871" cy="4872045"/>
          </a:xfrm>
          <a:prstGeom prst="rect">
            <a:avLst/>
          </a:prstGeom>
        </p:spPr>
      </p:pic>
      <p:sp>
        <p:nvSpPr>
          <p:cNvPr id="32" name="Rectángulo 31"/>
          <p:cNvSpPr/>
          <p:nvPr/>
        </p:nvSpPr>
        <p:spPr>
          <a:xfrm>
            <a:off x="195036" y="83181"/>
            <a:ext cx="11414578" cy="646331"/>
          </a:xfrm>
          <a:prstGeom prst="rect">
            <a:avLst/>
          </a:prstGeom>
        </p:spPr>
        <p:txBody>
          <a:bodyPr wrap="square">
            <a:spAutoFit/>
          </a:bodyPr>
          <a:lstStyle/>
          <a:p>
            <a:r>
              <a:rPr lang="en-US" b="1" dirty="0" smtClean="0"/>
              <a:t>E-news bulletin ‘Communicating as One’ albeit with different identities</a:t>
            </a:r>
          </a:p>
          <a:p>
            <a:r>
              <a:rPr lang="en-US" b="1" dirty="0" smtClean="0">
                <a:solidFill>
                  <a:srgbClr val="FF0000"/>
                </a:solidFill>
              </a:rPr>
              <a:t>Harvesting Project Updates from all stakeholders</a:t>
            </a:r>
            <a:endParaRPr lang="en-US" b="1" dirty="0">
              <a:solidFill>
                <a:srgbClr val="FF0000"/>
              </a:solidFill>
            </a:endParaRPr>
          </a:p>
        </p:txBody>
      </p:sp>
      <p:cxnSp>
        <p:nvCxnSpPr>
          <p:cNvPr id="16" name="Conector recto de flecha 15"/>
          <p:cNvCxnSpPr/>
          <p:nvPr/>
        </p:nvCxnSpPr>
        <p:spPr>
          <a:xfrm>
            <a:off x="3257549" y="1495453"/>
            <a:ext cx="1428751" cy="6844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1983921" y="2253343"/>
            <a:ext cx="2702379" cy="5143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a:off x="2571750" y="3396343"/>
            <a:ext cx="2114550" cy="326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flipV="1">
            <a:off x="2043791" y="3902529"/>
            <a:ext cx="2707823" cy="5664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flipV="1">
            <a:off x="3028950" y="4468977"/>
            <a:ext cx="1722664" cy="5659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901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ángulo isósceles 4"/>
          <p:cNvSpPr/>
          <p:nvPr/>
        </p:nvSpPr>
        <p:spPr>
          <a:xfrm>
            <a:off x="353786" y="1248609"/>
            <a:ext cx="5274129" cy="46623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5766708" y="1155681"/>
            <a:ext cx="6096000" cy="4524315"/>
          </a:xfrm>
          <a:prstGeom prst="rect">
            <a:avLst/>
          </a:prstGeom>
        </p:spPr>
        <p:txBody>
          <a:bodyPr>
            <a:spAutoFit/>
          </a:bodyPr>
          <a:lstStyle/>
          <a:p>
            <a:r>
              <a:rPr lang="en-US" b="1" dirty="0">
                <a:solidFill>
                  <a:schemeClr val="accent1"/>
                </a:solidFill>
              </a:rPr>
              <a:t>Overarching Goal: </a:t>
            </a:r>
            <a:r>
              <a:rPr lang="en-US" b="1" dirty="0" smtClean="0">
                <a:solidFill>
                  <a:schemeClr val="accent1"/>
                </a:solidFill>
              </a:rPr>
              <a:t>Remains the Same </a:t>
            </a:r>
            <a:endParaRPr lang="en-US" dirty="0">
              <a:solidFill>
                <a:schemeClr val="accent1"/>
              </a:solidFill>
            </a:endParaRPr>
          </a:p>
          <a:p>
            <a:r>
              <a:rPr lang="en-US" dirty="0"/>
              <a:t> </a:t>
            </a:r>
          </a:p>
          <a:p>
            <a:r>
              <a:rPr lang="en-US" b="1" dirty="0" smtClean="0">
                <a:solidFill>
                  <a:srgbClr val="FF0000"/>
                </a:solidFill>
              </a:rPr>
              <a:t>Outcome 2: </a:t>
            </a:r>
            <a:r>
              <a:rPr lang="en-US" dirty="0">
                <a:solidFill>
                  <a:srgbClr val="FF0000"/>
                </a:solidFill>
              </a:rPr>
              <a:t>The mobilization of additional major stakeholders and resources (e.g. through the global CLME+ Alliance and Partnership), and the </a:t>
            </a:r>
            <a:r>
              <a:rPr lang="en-US" i="1" dirty="0">
                <a:solidFill>
                  <a:srgbClr val="FF0000"/>
                </a:solidFill>
              </a:rPr>
              <a:t>up-scaling of positive action</a:t>
            </a:r>
            <a:r>
              <a:rPr lang="en-US" dirty="0">
                <a:solidFill>
                  <a:srgbClr val="FF0000"/>
                </a:solidFill>
              </a:rPr>
              <a:t> on the marine environment in the CLME+/wider Caribbean region</a:t>
            </a:r>
            <a:r>
              <a:rPr lang="en-US" i="1" dirty="0">
                <a:solidFill>
                  <a:srgbClr val="FF0000"/>
                </a:solidFill>
              </a:rPr>
              <a:t>.   (This is in support of full-scale CLME+ SAP implementation and region-wide progress towards regional and international commitments, e.g. Cartagena Convention, CBD Aichi Targets and the SDGs).</a:t>
            </a:r>
            <a:r>
              <a:rPr lang="en-US" b="1" i="1" dirty="0">
                <a:solidFill>
                  <a:srgbClr val="FF0000"/>
                </a:solidFill>
              </a:rPr>
              <a:t/>
            </a:r>
            <a:br>
              <a:rPr lang="en-US" b="1" i="1" dirty="0">
                <a:solidFill>
                  <a:srgbClr val="FF0000"/>
                </a:solidFill>
              </a:rPr>
            </a:br>
            <a:endParaRPr lang="en-US" dirty="0">
              <a:solidFill>
                <a:srgbClr val="FF0000"/>
              </a:solidFill>
            </a:endParaRPr>
          </a:p>
          <a:p>
            <a:r>
              <a:rPr lang="en-US" b="1" dirty="0" smtClean="0">
                <a:solidFill>
                  <a:srgbClr val="FF0000"/>
                </a:solidFill>
              </a:rPr>
              <a:t>Objective 2: </a:t>
            </a:r>
            <a:r>
              <a:rPr lang="en-US" dirty="0">
                <a:solidFill>
                  <a:srgbClr val="FF0000"/>
                </a:solidFill>
              </a:rPr>
              <a:t>By the end of 2019 a combination of at least </a:t>
            </a:r>
            <a:r>
              <a:rPr lang="en-US" dirty="0" smtClean="0">
                <a:solidFill>
                  <a:srgbClr val="FF0000"/>
                </a:solidFill>
              </a:rPr>
              <a:t>10 globally recognized Development </a:t>
            </a:r>
            <a:r>
              <a:rPr lang="en-US" dirty="0">
                <a:solidFill>
                  <a:srgbClr val="FF0000"/>
                </a:solidFill>
              </a:rPr>
              <a:t>Organizations, NGOs, Civil Society Organizations and Private Sector have formally joined the CLME+ Partnership / and or financial support provided for on-going actions.</a:t>
            </a:r>
          </a:p>
        </p:txBody>
      </p:sp>
      <p:sp>
        <p:nvSpPr>
          <p:cNvPr id="7" name="CuadroTexto 6"/>
          <p:cNvSpPr txBox="1"/>
          <p:nvPr/>
        </p:nvSpPr>
        <p:spPr>
          <a:xfrm>
            <a:off x="190499" y="251351"/>
            <a:ext cx="7190015" cy="523220"/>
          </a:xfrm>
          <a:prstGeom prst="rect">
            <a:avLst/>
          </a:prstGeom>
          <a:noFill/>
        </p:spPr>
        <p:txBody>
          <a:bodyPr wrap="square" rtlCol="0">
            <a:spAutoFit/>
          </a:bodyPr>
          <a:lstStyle/>
          <a:p>
            <a:r>
              <a:rPr lang="en-US" sz="2800" b="1" dirty="0" smtClean="0"/>
              <a:t>2. Goals</a:t>
            </a:r>
            <a:r>
              <a:rPr lang="en-US" sz="2800" b="1" dirty="0"/>
              <a:t>, Outcomes and Objectives </a:t>
            </a:r>
          </a:p>
        </p:txBody>
      </p:sp>
      <p:cxnSp>
        <p:nvCxnSpPr>
          <p:cNvPr id="9" name="Conector recto 8"/>
          <p:cNvCxnSpPr/>
          <p:nvPr/>
        </p:nvCxnSpPr>
        <p:spPr>
          <a:xfrm flipV="1">
            <a:off x="353786" y="1641021"/>
            <a:ext cx="11345635"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V="1">
            <a:off x="190499" y="4071256"/>
            <a:ext cx="11345635" cy="244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790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345" y="628649"/>
            <a:ext cx="9669780" cy="5003619"/>
          </a:xfrm>
          <a:prstGeom prst="rect">
            <a:avLst/>
          </a:prstGeom>
        </p:spPr>
      </p:pic>
      <p:sp>
        <p:nvSpPr>
          <p:cNvPr id="5" name="CuadroTexto 4"/>
          <p:cNvSpPr txBox="1"/>
          <p:nvPr/>
        </p:nvSpPr>
        <p:spPr>
          <a:xfrm>
            <a:off x="190499" y="251351"/>
            <a:ext cx="7190015" cy="523220"/>
          </a:xfrm>
          <a:prstGeom prst="rect">
            <a:avLst/>
          </a:prstGeom>
          <a:noFill/>
        </p:spPr>
        <p:txBody>
          <a:bodyPr wrap="square" rtlCol="0">
            <a:spAutoFit/>
          </a:bodyPr>
          <a:lstStyle/>
          <a:p>
            <a:r>
              <a:rPr lang="en-US" sz="2800" b="1" dirty="0" smtClean="0"/>
              <a:t>CLME+ SAP ICM</a:t>
            </a:r>
            <a:endParaRPr lang="en-US" sz="2800" b="1" dirty="0"/>
          </a:p>
        </p:txBody>
      </p:sp>
    </p:spTree>
    <p:extLst>
      <p:ext uri="{BB962C8B-B14F-4D97-AF65-F5344CB8AC3E}">
        <p14:creationId xmlns:p14="http://schemas.microsoft.com/office/powerpoint/2010/main" val="105634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90499" y="251351"/>
            <a:ext cx="3230337" cy="954107"/>
          </a:xfrm>
          <a:prstGeom prst="rect">
            <a:avLst/>
          </a:prstGeom>
          <a:noFill/>
        </p:spPr>
        <p:txBody>
          <a:bodyPr wrap="square" rtlCol="0">
            <a:spAutoFit/>
          </a:bodyPr>
          <a:lstStyle/>
          <a:p>
            <a:r>
              <a:rPr lang="en-US" sz="2800" b="1" dirty="0" smtClean="0"/>
              <a:t>CLME+ Alliance</a:t>
            </a:r>
            <a:br>
              <a:rPr lang="en-US" sz="2800" b="1" dirty="0" smtClean="0"/>
            </a:br>
            <a:r>
              <a:rPr lang="en-US" sz="2800" b="1" dirty="0" smtClean="0"/>
              <a:t>CLME+ Partnership </a:t>
            </a:r>
            <a:endParaRPr lang="en-US" sz="2800" b="1"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699" y="0"/>
            <a:ext cx="7320065" cy="5701632"/>
          </a:xfrm>
          <a:prstGeom prst="rect">
            <a:avLst/>
          </a:prstGeom>
        </p:spPr>
      </p:pic>
    </p:spTree>
    <p:extLst>
      <p:ext uri="{BB962C8B-B14F-4D97-AF65-F5344CB8AC3E}">
        <p14:creationId xmlns:p14="http://schemas.microsoft.com/office/powerpoint/2010/main" val="2356944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254487177"/>
              </p:ext>
            </p:extLst>
          </p:nvPr>
        </p:nvGraphicFramePr>
        <p:xfrm>
          <a:off x="382815" y="1275566"/>
          <a:ext cx="11488056" cy="4480560"/>
        </p:xfrm>
        <a:graphic>
          <a:graphicData uri="http://schemas.openxmlformats.org/drawingml/2006/table">
            <a:tbl>
              <a:tblPr firstRow="1" bandRow="1">
                <a:tableStyleId>{F5AB1C69-6EDB-4FF4-983F-18BD219EF322}</a:tableStyleId>
              </a:tblPr>
              <a:tblGrid>
                <a:gridCol w="1914676"/>
                <a:gridCol w="1914676"/>
                <a:gridCol w="1914676"/>
                <a:gridCol w="1833336"/>
                <a:gridCol w="1996016"/>
                <a:gridCol w="1914676"/>
              </a:tblGrid>
              <a:tr h="4316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Audience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smtClean="0"/>
                    </a:p>
                    <a:p>
                      <a:r>
                        <a:rPr lang="en-US" sz="1800" b="1" i="1" kern="1200" dirty="0" smtClean="0">
                          <a:solidFill>
                            <a:schemeClr val="lt1"/>
                          </a:solidFill>
                          <a:effectLst/>
                          <a:latin typeface="+mn-lt"/>
                          <a:ea typeface="+mn-ea"/>
                          <a:cs typeface="+mn-cs"/>
                        </a:rPr>
                        <a:t>ICM and major international development partners, NGOs, Civil Society, Private Sector Organizations and influential individuals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r>
                        <a:rPr lang="en-US" u="sng" dirty="0" smtClean="0"/>
                        <a:t>Behavior</a:t>
                      </a:r>
                    </a:p>
                    <a:p>
                      <a:endParaRPr lang="en-US" sz="1200" i="1" kern="1200" dirty="0" smtClean="0">
                        <a:solidFill>
                          <a:schemeClr val="bg1"/>
                        </a:solidFill>
                        <a:effectLst/>
                        <a:latin typeface="+mn-lt"/>
                        <a:ea typeface="+mn-ea"/>
                        <a:cs typeface="+mn-cs"/>
                      </a:endParaRPr>
                    </a:p>
                    <a:p>
                      <a:r>
                        <a:rPr lang="en-US" sz="1800" b="1" kern="1200" dirty="0" smtClean="0">
                          <a:solidFill>
                            <a:schemeClr val="lt1"/>
                          </a:solidFill>
                          <a:effectLst/>
                          <a:latin typeface="+mn-lt"/>
                          <a:ea typeface="+mn-ea"/>
                          <a:cs typeface="+mn-cs"/>
                        </a:rPr>
                        <a:t>Identified audiences to actively seek out further information on the CLME+ Partnership / Alliance with a view to officially joining  </a:t>
                      </a:r>
                    </a:p>
                    <a:p>
                      <a:r>
                        <a:rPr lang="en-US" sz="1800" b="1" kern="1200" dirty="0" smtClean="0">
                          <a:solidFill>
                            <a:schemeClr val="lt1"/>
                          </a:solidFill>
                          <a:effectLst/>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Content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sz="1800" b="1" kern="1200" dirty="0" smtClean="0">
                          <a:solidFill>
                            <a:schemeClr val="lt1"/>
                          </a:solidFill>
                          <a:effectLst/>
                          <a:latin typeface="+mn-lt"/>
                          <a:ea typeface="+mn-ea"/>
                          <a:cs typeface="+mn-cs"/>
                        </a:rPr>
                        <a:t>A SAP for the wider Caribbean region has been politically endorsed.</a:t>
                      </a:r>
                    </a:p>
                    <a:p>
                      <a:endParaRPr lang="en-US" sz="1800" b="1" kern="1200" dirty="0" smtClean="0">
                        <a:solidFill>
                          <a:schemeClr val="lt1"/>
                        </a:solidFill>
                        <a:effectLst/>
                        <a:latin typeface="+mn-lt"/>
                        <a:ea typeface="+mn-ea"/>
                        <a:cs typeface="+mn-cs"/>
                      </a:endParaRPr>
                    </a:p>
                    <a:p>
                      <a:r>
                        <a:rPr lang="en-US" sz="1800" b="1" kern="1200" dirty="0" smtClean="0">
                          <a:solidFill>
                            <a:schemeClr val="lt1"/>
                          </a:solidFill>
                          <a:effectLst/>
                          <a:latin typeface="+mn-lt"/>
                          <a:ea typeface="+mn-ea"/>
                          <a:cs typeface="+mn-cs"/>
                        </a:rPr>
                        <a:t>The SAP to deliver</a:t>
                      </a:r>
                      <a:r>
                        <a:rPr lang="en-US" sz="1800" b="1" kern="1200" baseline="0" dirty="0" smtClean="0">
                          <a:solidFill>
                            <a:schemeClr val="lt1"/>
                          </a:solidFill>
                          <a:effectLst/>
                          <a:latin typeface="+mn-lt"/>
                          <a:ea typeface="+mn-ea"/>
                          <a:cs typeface="+mn-cs"/>
                        </a:rPr>
                        <a:t> on the 2030 Sustainable Development Agenda </a:t>
                      </a:r>
                      <a:endParaRPr lang="en-US" sz="1800" b="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r>
                        <a:rPr lang="en-US" u="sng" dirty="0" smtClean="0"/>
                        <a:t>Delivery </a:t>
                      </a:r>
                    </a:p>
                    <a:p>
                      <a:endParaRPr lang="en-US" dirty="0" smtClean="0"/>
                    </a:p>
                    <a:p>
                      <a:r>
                        <a:rPr lang="en-US" sz="1400" b="1" kern="1200" dirty="0" smtClean="0">
                          <a:solidFill>
                            <a:schemeClr val="lt1"/>
                          </a:solidFill>
                          <a:effectLst/>
                          <a:latin typeface="+mn-lt"/>
                          <a:ea typeface="+mn-ea"/>
                          <a:cs typeface="+mn-cs"/>
                        </a:rPr>
                        <a:t>Dedicated Partnership Section on the CLME+ HUB </a:t>
                      </a:r>
                    </a:p>
                    <a:p>
                      <a:endParaRPr lang="en-US" sz="1400" b="1" kern="1200" dirty="0" smtClean="0">
                        <a:solidFill>
                          <a:schemeClr val="lt1"/>
                        </a:solidFill>
                        <a:effectLst/>
                        <a:latin typeface="+mn-lt"/>
                        <a:ea typeface="+mn-ea"/>
                        <a:cs typeface="+mn-cs"/>
                      </a:endParaRPr>
                    </a:p>
                    <a:p>
                      <a:r>
                        <a:rPr lang="en-US" sz="1400" b="1" kern="1200" dirty="0" smtClean="0">
                          <a:solidFill>
                            <a:schemeClr val="lt1"/>
                          </a:solidFill>
                          <a:effectLst/>
                          <a:latin typeface="+mn-lt"/>
                          <a:ea typeface="+mn-ea"/>
                          <a:cs typeface="+mn-cs"/>
                        </a:rPr>
                        <a:t>Dedicated Alliance</a:t>
                      </a:r>
                      <a:r>
                        <a:rPr lang="en-US" sz="1400" b="1" kern="1200" baseline="0" dirty="0" smtClean="0">
                          <a:solidFill>
                            <a:schemeClr val="lt1"/>
                          </a:solidFill>
                          <a:effectLst/>
                          <a:latin typeface="+mn-lt"/>
                          <a:ea typeface="+mn-ea"/>
                          <a:cs typeface="+mn-cs"/>
                        </a:rPr>
                        <a:t> section in </a:t>
                      </a:r>
                      <a:r>
                        <a:rPr lang="en-US" sz="1400" b="1" kern="1200" dirty="0" smtClean="0">
                          <a:solidFill>
                            <a:schemeClr val="lt1"/>
                          </a:solidFill>
                          <a:effectLst/>
                          <a:latin typeface="+mn-lt"/>
                          <a:ea typeface="+mn-ea"/>
                          <a:cs typeface="+mn-cs"/>
                        </a:rPr>
                        <a:t>Quarterly E-news-bulletin</a:t>
                      </a:r>
                      <a:r>
                        <a:rPr lang="en-US" sz="1400" b="1" kern="1200" baseline="0" dirty="0" smtClean="0">
                          <a:solidFill>
                            <a:schemeClr val="lt1"/>
                          </a:solidFill>
                          <a:effectLst/>
                          <a:latin typeface="+mn-lt"/>
                          <a:ea typeface="+mn-ea"/>
                          <a:cs typeface="+mn-cs"/>
                        </a:rPr>
                        <a:t> </a:t>
                      </a:r>
                    </a:p>
                    <a:p>
                      <a:r>
                        <a:rPr lang="en-US" sz="1400" b="1" kern="1200" dirty="0" smtClean="0">
                          <a:solidFill>
                            <a:schemeClr val="lt1"/>
                          </a:solidFill>
                          <a:effectLst/>
                          <a:latin typeface="+mn-lt"/>
                          <a:ea typeface="+mn-ea"/>
                          <a:cs typeface="+mn-cs"/>
                        </a:rPr>
                        <a:t> </a:t>
                      </a:r>
                    </a:p>
                    <a:p>
                      <a:r>
                        <a:rPr lang="en-US" sz="1400" b="1" kern="1200" dirty="0" smtClean="0">
                          <a:solidFill>
                            <a:schemeClr val="lt1"/>
                          </a:solidFill>
                          <a:effectLst/>
                          <a:latin typeface="+mn-lt"/>
                          <a:ea typeface="+mn-ea"/>
                          <a:cs typeface="+mn-cs"/>
                        </a:rPr>
                        <a:t>Social Media Marketing Plan</a:t>
                      </a:r>
                    </a:p>
                    <a:p>
                      <a:r>
                        <a:rPr lang="en-US" sz="1400" b="1" kern="1200" dirty="0" smtClean="0">
                          <a:solidFill>
                            <a:schemeClr val="lt1"/>
                          </a:solidFill>
                          <a:effectLst/>
                          <a:latin typeface="+mn-lt"/>
                          <a:ea typeface="+mn-ea"/>
                          <a:cs typeface="+mn-cs"/>
                        </a:rPr>
                        <a:t> </a:t>
                      </a:r>
                    </a:p>
                    <a:p>
                      <a:r>
                        <a:rPr lang="en-US" sz="1400" b="1" kern="1200" dirty="0" smtClean="0">
                          <a:solidFill>
                            <a:schemeClr val="lt1"/>
                          </a:solidFill>
                          <a:effectLst/>
                          <a:latin typeface="+mn-lt"/>
                          <a:ea typeface="+mn-ea"/>
                          <a:cs typeface="+mn-cs"/>
                        </a:rPr>
                        <a:t>Direct News Dissemination and Global Media Outreach</a:t>
                      </a:r>
                    </a:p>
                    <a:p>
                      <a:r>
                        <a:rPr lang="en-US" sz="1400" b="1" kern="1200" dirty="0" smtClean="0">
                          <a:solidFill>
                            <a:schemeClr val="lt1"/>
                          </a:solidFill>
                          <a:effectLst/>
                          <a:latin typeface="+mn-lt"/>
                          <a:ea typeface="+mn-ea"/>
                          <a:cs typeface="+mn-cs"/>
                        </a:rPr>
                        <a:t> </a:t>
                      </a:r>
                    </a:p>
                    <a:p>
                      <a:r>
                        <a:rPr lang="en-US" sz="1400" b="1" kern="1200" dirty="0" smtClean="0">
                          <a:solidFill>
                            <a:schemeClr val="lt1"/>
                          </a:solidFill>
                          <a:effectLst/>
                          <a:latin typeface="+mn-lt"/>
                          <a:ea typeface="+mn-ea"/>
                          <a:cs typeface="+mn-cs"/>
                        </a:rPr>
                        <a:t>Invitation to the Partnership Forum </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Engagement </a:t>
                      </a:r>
                    </a:p>
                    <a:p>
                      <a:endParaRPr lang="en-US" dirty="0" smtClean="0"/>
                    </a:p>
                    <a:p>
                      <a:r>
                        <a:rPr lang="en-US" sz="1800" b="1" kern="1200" dirty="0" smtClean="0">
                          <a:solidFill>
                            <a:schemeClr val="lt1"/>
                          </a:solidFill>
                          <a:effectLst/>
                          <a:latin typeface="+mn-lt"/>
                          <a:ea typeface="+mn-ea"/>
                          <a:cs typeface="+mn-cs"/>
                        </a:rPr>
                        <a:t>Direct communication and formal representations</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Traditional and</a:t>
                      </a:r>
                      <a:r>
                        <a:rPr lang="en-US" sz="1800" b="1" kern="1200" baseline="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Social Media </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Partnership Forum </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Direct Contact</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Follow up </a:t>
                      </a:r>
                    </a:p>
                    <a:p>
                      <a:endParaRPr lang="en-US" dirty="0" smtClean="0"/>
                    </a:p>
                    <a:p>
                      <a:r>
                        <a:rPr lang="en-US" sz="1800" b="1" kern="1200" dirty="0" smtClean="0">
                          <a:solidFill>
                            <a:schemeClr val="lt1"/>
                          </a:solidFill>
                          <a:effectLst/>
                          <a:latin typeface="+mn-lt"/>
                          <a:ea typeface="+mn-ea"/>
                          <a:cs typeface="+mn-cs"/>
                        </a:rPr>
                        <a:t>Direct contact with those who have engaged on Social Media and / or responded to direct e-news marketing </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Formal media metrics </a:t>
                      </a:r>
                    </a:p>
                    <a:p>
                      <a:endParaRPr lang="en-US" dirty="0" smtClean="0"/>
                    </a:p>
                  </a:txBody>
                  <a:tcPr/>
                </a:tc>
              </a:tr>
            </a:tbl>
          </a:graphicData>
        </a:graphic>
      </p:graphicFrame>
      <p:sp>
        <p:nvSpPr>
          <p:cNvPr id="5" name="Rectángulo 4"/>
          <p:cNvSpPr/>
          <p:nvPr/>
        </p:nvSpPr>
        <p:spPr>
          <a:xfrm>
            <a:off x="382815" y="632349"/>
            <a:ext cx="11414578" cy="553998"/>
          </a:xfrm>
          <a:prstGeom prst="rect">
            <a:avLst/>
          </a:prstGeom>
        </p:spPr>
        <p:txBody>
          <a:bodyPr wrap="square">
            <a:spAutoFit/>
          </a:bodyPr>
          <a:lstStyle/>
          <a:p>
            <a:r>
              <a:rPr lang="en-US" sz="1500" b="1" dirty="0" smtClean="0">
                <a:solidFill>
                  <a:srgbClr val="FF0000"/>
                </a:solidFill>
              </a:rPr>
              <a:t>Objective 2: </a:t>
            </a:r>
            <a:r>
              <a:rPr lang="en-US" sz="1500" b="1" dirty="0">
                <a:solidFill>
                  <a:srgbClr val="FF0000"/>
                </a:solidFill>
              </a:rPr>
              <a:t>By the end of 2019 a combination of at least 10 globally recognized Development Organizations, NGOs, Civil Society Organizations and Private Sector have formally joined the CLME+ Partnership / and or financial support provided for on-going actions.</a:t>
            </a:r>
          </a:p>
        </p:txBody>
      </p:sp>
    </p:spTree>
    <p:extLst>
      <p:ext uri="{BB962C8B-B14F-4D97-AF65-F5344CB8AC3E}">
        <p14:creationId xmlns:p14="http://schemas.microsoft.com/office/powerpoint/2010/main" val="891833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744" y="718456"/>
            <a:ext cx="9574909" cy="4948571"/>
          </a:xfrm>
          <a:prstGeom prst="rect">
            <a:avLst/>
          </a:prstGeom>
        </p:spPr>
      </p:pic>
      <p:sp>
        <p:nvSpPr>
          <p:cNvPr id="6" name="Rectángulo 5"/>
          <p:cNvSpPr/>
          <p:nvPr/>
        </p:nvSpPr>
        <p:spPr>
          <a:xfrm>
            <a:off x="106136" y="197561"/>
            <a:ext cx="11414578" cy="369332"/>
          </a:xfrm>
          <a:prstGeom prst="rect">
            <a:avLst/>
          </a:prstGeom>
        </p:spPr>
        <p:txBody>
          <a:bodyPr wrap="square">
            <a:spAutoFit/>
          </a:bodyPr>
          <a:lstStyle/>
          <a:p>
            <a:r>
              <a:rPr lang="en-US" b="1" dirty="0" smtClean="0"/>
              <a:t>Activity 1: Development of Partnership / Alliance Narrative </a:t>
            </a:r>
          </a:p>
        </p:txBody>
      </p:sp>
    </p:spTree>
    <p:extLst>
      <p:ext uri="{BB962C8B-B14F-4D97-AF65-F5344CB8AC3E}">
        <p14:creationId xmlns:p14="http://schemas.microsoft.com/office/powerpoint/2010/main" val="1265136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2815" y="339466"/>
            <a:ext cx="11414578" cy="369332"/>
          </a:xfrm>
          <a:prstGeom prst="rect">
            <a:avLst/>
          </a:prstGeom>
        </p:spPr>
        <p:txBody>
          <a:bodyPr wrap="square">
            <a:spAutoFit/>
          </a:bodyPr>
          <a:lstStyle/>
          <a:p>
            <a:r>
              <a:rPr lang="en-US" b="1" dirty="0" smtClean="0"/>
              <a:t>Activity 2: Implementation of Social Media Plan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73" y="656030"/>
            <a:ext cx="6659442" cy="5145932"/>
          </a:xfrm>
          <a:prstGeom prst="rect">
            <a:avLst/>
          </a:prstGeom>
        </p:spPr>
      </p:pic>
      <p:cxnSp>
        <p:nvCxnSpPr>
          <p:cNvPr id="7" name="Conector recto de flecha 6"/>
          <p:cNvCxnSpPr/>
          <p:nvPr/>
        </p:nvCxnSpPr>
        <p:spPr>
          <a:xfrm>
            <a:off x="6368143" y="3452112"/>
            <a:ext cx="12328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450" y="1147062"/>
            <a:ext cx="2134981" cy="2134981"/>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8429" y="3282043"/>
            <a:ext cx="2362200" cy="2362200"/>
          </a:xfrm>
          <a:prstGeom prst="rect">
            <a:avLst/>
          </a:prstGeom>
        </p:spPr>
      </p:pic>
    </p:spTree>
    <p:extLst>
      <p:ext uri="{BB962C8B-B14F-4D97-AF65-F5344CB8AC3E}">
        <p14:creationId xmlns:p14="http://schemas.microsoft.com/office/powerpoint/2010/main" val="2437434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0629" y="653142"/>
            <a:ext cx="11928763" cy="7940635"/>
          </a:xfrm>
          <a:prstGeom prst="rect">
            <a:avLst/>
          </a:prstGeom>
          <a:noFill/>
        </p:spPr>
        <p:txBody>
          <a:bodyPr wrap="square" rtlCol="0">
            <a:spAutoFit/>
          </a:bodyPr>
          <a:lstStyle/>
          <a:p>
            <a:endParaRPr lang="en-US" sz="2400" dirty="0"/>
          </a:p>
          <a:p>
            <a:r>
              <a:rPr lang="en-US" sz="2400" b="1" dirty="0" smtClean="0"/>
              <a:t>Background to the Existing Communications Strategy </a:t>
            </a:r>
          </a:p>
          <a:p>
            <a:endParaRPr lang="en-US" sz="2400" b="1" i="1" dirty="0" smtClean="0"/>
          </a:p>
          <a:p>
            <a:endParaRPr lang="en-US" sz="2400" b="1" i="1"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Inadequate public awareness as identified root cause under CLME+ TDA</a:t>
            </a:r>
          </a:p>
          <a:p>
            <a:endParaRPr lang="en-US" dirty="0"/>
          </a:p>
          <a:p>
            <a:endParaRPr lang="en-US" i="1" dirty="0" smtClean="0"/>
          </a:p>
          <a:p>
            <a:pPr marL="285750" indent="-285750">
              <a:buFont typeface="Arial" panose="020B0604020202020204" pitchFamily="34" charset="0"/>
              <a:buChar char="•"/>
            </a:pPr>
            <a:r>
              <a:rPr lang="en-US" dirty="0" smtClean="0"/>
              <a:t>A CLME</a:t>
            </a:r>
            <a:r>
              <a:rPr lang="en-US" dirty="0"/>
              <a:t>+ Communications Strategy was developed in </a:t>
            </a:r>
            <a:r>
              <a:rPr lang="en-US" dirty="0" smtClean="0"/>
              <a:t>2016 addressing the need for centralized and decentralized communications</a:t>
            </a:r>
          </a:p>
          <a:p>
            <a:endParaRPr lang="en-US" dirty="0"/>
          </a:p>
          <a:p>
            <a:r>
              <a:rPr lang="en-US" dirty="0"/>
              <a:t> </a:t>
            </a:r>
          </a:p>
          <a:p>
            <a:pPr marL="285750" indent="-285750">
              <a:buFont typeface="Arial" panose="020B0604020202020204" pitchFamily="34" charset="0"/>
              <a:buChar char="•"/>
            </a:pPr>
            <a:r>
              <a:rPr lang="en-US" dirty="0" smtClean="0"/>
              <a:t>Moving forward</a:t>
            </a:r>
            <a:endParaRPr lang="en-US" i="1" dirty="0"/>
          </a:p>
          <a:p>
            <a:endParaRPr lang="en-US" i="1" dirty="0" smtClean="0"/>
          </a:p>
          <a:p>
            <a:endParaRPr lang="en-US" dirty="0"/>
          </a:p>
          <a:p>
            <a:pPr marL="285750" indent="-28575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endParaRPr lang="en-US" dirty="0" smtClean="0"/>
          </a:p>
          <a:p>
            <a:endParaRPr lang="en-US" dirty="0" smtClean="0"/>
          </a:p>
          <a:p>
            <a:pPr marL="342900" indent="-342900">
              <a:buFont typeface="+mj-lt"/>
              <a:buAutoNum type="arabicPeriod"/>
            </a:pPr>
            <a:endParaRPr lang="en-US" dirty="0"/>
          </a:p>
          <a:p>
            <a:pPr marL="342900" indent="-342900">
              <a:buFont typeface="+mj-lt"/>
              <a:buAutoNum type="arabicPeriod"/>
            </a:pPr>
            <a:endParaRPr lang="en-US" dirty="0" smtClean="0"/>
          </a:p>
          <a:p>
            <a:pPr marL="342900" indent="-342900">
              <a:buFont typeface="+mj-lt"/>
              <a:buAutoNum type="arabicPeriod"/>
            </a:pPr>
            <a:endParaRPr lang="en-US" dirty="0" smtClean="0"/>
          </a:p>
          <a:p>
            <a:r>
              <a:rPr lang="en-US" dirty="0" smtClean="0"/>
              <a:t/>
            </a:r>
            <a:br>
              <a:rPr lang="en-US" dirty="0" smtClean="0"/>
            </a:br>
            <a:endParaRPr lang="en-US" dirty="0" smtClean="0"/>
          </a:p>
          <a:p>
            <a:r>
              <a:rPr lang="en-US" dirty="0" smtClean="0"/>
              <a:t/>
            </a:r>
            <a:br>
              <a:rPr lang="en-US" dirty="0" smtClean="0"/>
            </a:br>
            <a:endParaRPr lang="en-US" dirty="0"/>
          </a:p>
        </p:txBody>
      </p:sp>
    </p:spTree>
    <p:extLst>
      <p:ext uri="{BB962C8B-B14F-4D97-AF65-F5344CB8AC3E}">
        <p14:creationId xmlns:p14="http://schemas.microsoft.com/office/powerpoint/2010/main" val="1520469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2815" y="339466"/>
            <a:ext cx="11414578" cy="646331"/>
          </a:xfrm>
          <a:prstGeom prst="rect">
            <a:avLst/>
          </a:prstGeom>
        </p:spPr>
        <p:txBody>
          <a:bodyPr wrap="square">
            <a:spAutoFit/>
          </a:bodyPr>
          <a:lstStyle/>
          <a:p>
            <a:r>
              <a:rPr lang="en-US" b="1" dirty="0" smtClean="0"/>
              <a:t>Activity 3: Implementation of CLME+ Newsroom with regional </a:t>
            </a:r>
          </a:p>
          <a:p>
            <a:r>
              <a:rPr lang="en-US" b="1" dirty="0" smtClean="0"/>
              <a:t>Global Outreach  </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15" y="1133475"/>
            <a:ext cx="6238875" cy="4591050"/>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021" y="1133475"/>
            <a:ext cx="5250228" cy="4328432"/>
          </a:xfrm>
          <a:prstGeom prst="rect">
            <a:avLst/>
          </a:prstGeom>
        </p:spPr>
      </p:pic>
    </p:spTree>
    <p:extLst>
      <p:ext uri="{BB962C8B-B14F-4D97-AF65-F5344CB8AC3E}">
        <p14:creationId xmlns:p14="http://schemas.microsoft.com/office/powerpoint/2010/main" val="1282746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6634" y="958628"/>
            <a:ext cx="11615059" cy="3693319"/>
          </a:xfrm>
          <a:prstGeom prst="rect">
            <a:avLst/>
          </a:prstGeom>
        </p:spPr>
        <p:txBody>
          <a:bodyPr wrap="square">
            <a:spAutoFit/>
          </a:bodyPr>
          <a:lstStyle/>
          <a:p>
            <a:r>
              <a:rPr lang="en-US" dirty="0" smtClean="0"/>
              <a:t>Via CLME+ HUB all partners can send news to the regional and global media in multi-media format used by some of the worlds leading brands. </a:t>
            </a:r>
          </a:p>
          <a:p>
            <a:endParaRPr lang="en-US" dirty="0"/>
          </a:p>
          <a:p>
            <a:r>
              <a:rPr lang="en-US" dirty="0" smtClean="0"/>
              <a:t>Example from OECS Commission. </a:t>
            </a:r>
          </a:p>
          <a:p>
            <a:endParaRPr lang="en-US" dirty="0" smtClean="0"/>
          </a:p>
          <a:p>
            <a:r>
              <a:rPr lang="en-US" dirty="0" smtClean="0">
                <a:hlinkClick r:id="rId3"/>
              </a:rPr>
              <a:t>https</a:t>
            </a:r>
            <a:r>
              <a:rPr lang="en-US" dirty="0">
                <a:hlinkClick r:id="rId3"/>
              </a:rPr>
              <a:t>://</a:t>
            </a:r>
            <a:r>
              <a:rPr lang="en-US" dirty="0" smtClean="0">
                <a:hlinkClick r:id="rId3"/>
              </a:rPr>
              <a:t>pressroom.oecs.org/exploring-nuclear-technologies-to-foster-agriculture-sustainability-in-the-eastern-caribbean</a:t>
            </a:r>
            <a:endParaRPr lang="en-US" dirty="0" smtClean="0"/>
          </a:p>
          <a:p>
            <a:endParaRPr lang="en-US" dirty="0"/>
          </a:p>
          <a:p>
            <a:r>
              <a:rPr lang="en-US" dirty="0" smtClean="0"/>
              <a:t>Ability to target relevant journalist, influencers and bloggers and to track responses through a range of metrics. </a:t>
            </a:r>
          </a:p>
          <a:p>
            <a:endParaRPr lang="en-US" dirty="0"/>
          </a:p>
          <a:p>
            <a:endParaRPr lang="en-US" dirty="0" smtClean="0"/>
          </a:p>
          <a:p>
            <a:endParaRPr lang="en-US" dirty="0"/>
          </a:p>
          <a:p>
            <a:endParaRPr lang="en-US" dirty="0" smtClean="0"/>
          </a:p>
          <a:p>
            <a:endParaRPr lang="en-US" dirty="0"/>
          </a:p>
        </p:txBody>
      </p:sp>
      <p:sp>
        <p:nvSpPr>
          <p:cNvPr id="5" name="Rectángulo 4"/>
          <p:cNvSpPr/>
          <p:nvPr/>
        </p:nvSpPr>
        <p:spPr>
          <a:xfrm>
            <a:off x="296634" y="344196"/>
            <a:ext cx="11414578" cy="369332"/>
          </a:xfrm>
          <a:prstGeom prst="rect">
            <a:avLst/>
          </a:prstGeom>
        </p:spPr>
        <p:txBody>
          <a:bodyPr wrap="square">
            <a:spAutoFit/>
          </a:bodyPr>
          <a:lstStyle/>
          <a:p>
            <a:r>
              <a:rPr lang="en-US" b="1" dirty="0" smtClean="0"/>
              <a:t>Ability to Reach Regional and Global Media</a:t>
            </a:r>
          </a:p>
        </p:txBody>
      </p:sp>
      <p:pic>
        <p:nvPicPr>
          <p:cNvPr id="1026" name="Picture 2" descr="Image result for global net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508" y="3366752"/>
            <a:ext cx="5323716" cy="23564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lobal net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634" y="3366752"/>
            <a:ext cx="6099874" cy="235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495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2815" y="339466"/>
            <a:ext cx="11414578" cy="369332"/>
          </a:xfrm>
          <a:prstGeom prst="rect">
            <a:avLst/>
          </a:prstGeom>
        </p:spPr>
        <p:txBody>
          <a:bodyPr wrap="square">
            <a:spAutoFit/>
          </a:bodyPr>
          <a:lstStyle/>
          <a:p>
            <a:r>
              <a:rPr lang="en-US" b="1" dirty="0" smtClean="0"/>
              <a:t>Media Outreach and Tracking </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15" y="810619"/>
            <a:ext cx="9332685" cy="4844591"/>
          </a:xfrm>
          <a:prstGeom prst="rect">
            <a:avLst/>
          </a:prstGeom>
        </p:spPr>
      </p:pic>
      <p:sp>
        <p:nvSpPr>
          <p:cNvPr id="8" name="CuadroTexto 7"/>
          <p:cNvSpPr txBox="1"/>
          <p:nvPr/>
        </p:nvSpPr>
        <p:spPr>
          <a:xfrm>
            <a:off x="10082893" y="4735284"/>
            <a:ext cx="1992086" cy="646331"/>
          </a:xfrm>
          <a:prstGeom prst="rect">
            <a:avLst/>
          </a:prstGeom>
          <a:noFill/>
        </p:spPr>
        <p:txBody>
          <a:bodyPr wrap="square" rtlCol="0">
            <a:spAutoFit/>
          </a:bodyPr>
          <a:lstStyle/>
          <a:p>
            <a:r>
              <a:rPr lang="en-US" dirty="0" smtClean="0">
                <a:hlinkClick r:id="rId4"/>
              </a:rPr>
              <a:t>Sample Media Intelligence Report </a:t>
            </a:r>
            <a:endParaRPr lang="en-US" dirty="0"/>
          </a:p>
        </p:txBody>
      </p:sp>
    </p:spTree>
    <p:extLst>
      <p:ext uri="{BB962C8B-B14F-4D97-AF65-F5344CB8AC3E}">
        <p14:creationId xmlns:p14="http://schemas.microsoft.com/office/powerpoint/2010/main" val="2983121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ángulo isósceles 4"/>
          <p:cNvSpPr/>
          <p:nvPr/>
        </p:nvSpPr>
        <p:spPr>
          <a:xfrm>
            <a:off x="353786" y="1248609"/>
            <a:ext cx="5274129" cy="46623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5766708" y="1155681"/>
            <a:ext cx="6096000" cy="3693319"/>
          </a:xfrm>
          <a:prstGeom prst="rect">
            <a:avLst/>
          </a:prstGeom>
        </p:spPr>
        <p:txBody>
          <a:bodyPr>
            <a:spAutoFit/>
          </a:bodyPr>
          <a:lstStyle/>
          <a:p>
            <a:r>
              <a:rPr lang="en-US" b="1" dirty="0">
                <a:solidFill>
                  <a:schemeClr val="accent1"/>
                </a:solidFill>
              </a:rPr>
              <a:t>Overarching Goal: </a:t>
            </a:r>
            <a:r>
              <a:rPr lang="en-US" b="1" dirty="0" smtClean="0">
                <a:solidFill>
                  <a:schemeClr val="accent1"/>
                </a:solidFill>
              </a:rPr>
              <a:t>Remains the Same </a:t>
            </a:r>
            <a:endParaRPr lang="en-US" dirty="0">
              <a:solidFill>
                <a:schemeClr val="accent1"/>
              </a:solidFill>
            </a:endParaRPr>
          </a:p>
          <a:p>
            <a:r>
              <a:rPr lang="en-US" dirty="0"/>
              <a:t> </a:t>
            </a:r>
          </a:p>
          <a:p>
            <a:endParaRPr lang="en-US" b="1" dirty="0" smtClean="0">
              <a:solidFill>
                <a:srgbClr val="FF0000"/>
              </a:solidFill>
            </a:endParaRPr>
          </a:p>
          <a:p>
            <a:endParaRPr lang="en-US" b="1" dirty="0">
              <a:solidFill>
                <a:srgbClr val="FF0000"/>
              </a:solidFill>
            </a:endParaRPr>
          </a:p>
          <a:p>
            <a:r>
              <a:rPr lang="en-US" b="1" dirty="0" smtClean="0">
                <a:solidFill>
                  <a:srgbClr val="FF0000"/>
                </a:solidFill>
              </a:rPr>
              <a:t>Outcome 3: </a:t>
            </a:r>
            <a:r>
              <a:rPr lang="en-US" dirty="0">
                <a:solidFill>
                  <a:srgbClr val="FF0000"/>
                </a:solidFill>
              </a:rPr>
              <a:t>The </a:t>
            </a:r>
            <a:r>
              <a:rPr lang="en-US" dirty="0" smtClean="0">
                <a:solidFill>
                  <a:srgbClr val="FF0000"/>
                </a:solidFill>
              </a:rPr>
              <a:t>exchange of knowledge and best practices among the global LME Community and the creation of an enhanced awareness among the public at large of the CLME+ SAP.</a:t>
            </a: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r>
              <a:rPr lang="en-US" b="1" dirty="0" smtClean="0">
                <a:solidFill>
                  <a:srgbClr val="FF0000"/>
                </a:solidFill>
              </a:rPr>
              <a:t>Objective 3: </a:t>
            </a:r>
            <a:r>
              <a:rPr lang="en-US" dirty="0" smtClean="0">
                <a:solidFill>
                  <a:srgbClr val="FF0000"/>
                </a:solidFill>
              </a:rPr>
              <a:t>The CLME+ SAP and Project positioned globally as flagship initiatives to facilitate EBM / EAF in the CLME+ region.</a:t>
            </a:r>
            <a:endParaRPr lang="en-US" dirty="0">
              <a:solidFill>
                <a:srgbClr val="FF0000"/>
              </a:solidFill>
            </a:endParaRPr>
          </a:p>
        </p:txBody>
      </p:sp>
      <p:sp>
        <p:nvSpPr>
          <p:cNvPr id="7" name="CuadroTexto 6"/>
          <p:cNvSpPr txBox="1"/>
          <p:nvPr/>
        </p:nvSpPr>
        <p:spPr>
          <a:xfrm>
            <a:off x="190499" y="251351"/>
            <a:ext cx="7190015" cy="523220"/>
          </a:xfrm>
          <a:prstGeom prst="rect">
            <a:avLst/>
          </a:prstGeom>
          <a:noFill/>
        </p:spPr>
        <p:txBody>
          <a:bodyPr wrap="square" rtlCol="0">
            <a:spAutoFit/>
          </a:bodyPr>
          <a:lstStyle/>
          <a:p>
            <a:r>
              <a:rPr lang="en-US" sz="2800" b="1" dirty="0"/>
              <a:t>3</a:t>
            </a:r>
            <a:r>
              <a:rPr lang="en-US" sz="2800" b="1" dirty="0" smtClean="0"/>
              <a:t>. Goals</a:t>
            </a:r>
            <a:r>
              <a:rPr lang="en-US" sz="2800" b="1" dirty="0"/>
              <a:t>, Outcomes and Objectives </a:t>
            </a:r>
          </a:p>
        </p:txBody>
      </p:sp>
      <p:cxnSp>
        <p:nvCxnSpPr>
          <p:cNvPr id="9" name="Conector recto 8"/>
          <p:cNvCxnSpPr/>
          <p:nvPr/>
        </p:nvCxnSpPr>
        <p:spPr>
          <a:xfrm flipV="1">
            <a:off x="353786" y="1641021"/>
            <a:ext cx="11345635"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V="1">
            <a:off x="190499" y="4071256"/>
            <a:ext cx="11345635" cy="244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900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27647134"/>
              </p:ext>
            </p:extLst>
          </p:nvPr>
        </p:nvGraphicFramePr>
        <p:xfrm>
          <a:off x="382815" y="1275566"/>
          <a:ext cx="11488056" cy="4316969"/>
        </p:xfrm>
        <a:graphic>
          <a:graphicData uri="http://schemas.openxmlformats.org/drawingml/2006/table">
            <a:tbl>
              <a:tblPr firstRow="1" bandRow="1">
                <a:tableStyleId>{F5AB1C69-6EDB-4FF4-983F-18BD219EF322}</a:tableStyleId>
              </a:tblPr>
              <a:tblGrid>
                <a:gridCol w="1914676"/>
                <a:gridCol w="1914676"/>
                <a:gridCol w="1914676"/>
                <a:gridCol w="1833336"/>
                <a:gridCol w="1996016"/>
                <a:gridCol w="1914676"/>
              </a:tblGrid>
              <a:tr h="4316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Audience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smtClean="0"/>
                    </a:p>
                    <a:p>
                      <a:r>
                        <a:rPr lang="es-BO" sz="1800" b="1" kern="1200" dirty="0" smtClean="0">
                          <a:solidFill>
                            <a:schemeClr val="lt1"/>
                          </a:solidFill>
                          <a:effectLst/>
                          <a:latin typeface="+mn-lt"/>
                          <a:ea typeface="+mn-ea"/>
                          <a:cs typeface="+mn-cs"/>
                        </a:rPr>
                        <a:t>LME </a:t>
                      </a:r>
                      <a:r>
                        <a:rPr lang="es-BO" sz="1800" b="1" kern="1200" dirty="0" err="1" smtClean="0">
                          <a:solidFill>
                            <a:schemeClr val="lt1"/>
                          </a:solidFill>
                          <a:effectLst/>
                          <a:latin typeface="+mn-lt"/>
                          <a:ea typeface="+mn-ea"/>
                          <a:cs typeface="+mn-cs"/>
                        </a:rPr>
                        <a:t>Practitioners</a:t>
                      </a:r>
                      <a:r>
                        <a:rPr lang="es-BO" sz="1800" b="1" kern="1200" dirty="0" smtClean="0">
                          <a:solidFill>
                            <a:schemeClr val="lt1"/>
                          </a:solidFill>
                          <a:effectLst/>
                          <a:latin typeface="+mn-lt"/>
                          <a:ea typeface="+mn-ea"/>
                          <a:cs typeface="+mn-cs"/>
                        </a:rPr>
                        <a:t> (</a:t>
                      </a:r>
                      <a:r>
                        <a:rPr lang="es-BO" sz="1800" b="1" kern="1200" dirty="0" err="1" smtClean="0">
                          <a:solidFill>
                            <a:schemeClr val="lt1"/>
                          </a:solidFill>
                          <a:effectLst/>
                          <a:latin typeface="+mn-lt"/>
                          <a:ea typeface="+mn-ea"/>
                          <a:cs typeface="+mn-cs"/>
                        </a:rPr>
                        <a:t>via</a:t>
                      </a:r>
                      <a:r>
                        <a:rPr lang="es-BO" sz="1800" b="1" kern="1200" dirty="0" smtClean="0">
                          <a:solidFill>
                            <a:schemeClr val="lt1"/>
                          </a:solidFill>
                          <a:effectLst/>
                          <a:latin typeface="+mn-lt"/>
                          <a:ea typeface="+mn-ea"/>
                          <a:cs typeface="+mn-cs"/>
                        </a:rPr>
                        <a:t> LME </a:t>
                      </a:r>
                      <a:r>
                        <a:rPr lang="es-BO" sz="1800" b="1" kern="1200" dirty="0" err="1" smtClean="0">
                          <a:solidFill>
                            <a:schemeClr val="lt1"/>
                          </a:solidFill>
                          <a:effectLst/>
                          <a:latin typeface="+mn-lt"/>
                          <a:ea typeface="+mn-ea"/>
                          <a:cs typeface="+mn-cs"/>
                        </a:rPr>
                        <a:t>Learn</a:t>
                      </a:r>
                      <a:r>
                        <a:rPr lang="es-BO" sz="1800" b="1" kern="1200" dirty="0" smtClean="0">
                          <a:solidFill>
                            <a:schemeClr val="lt1"/>
                          </a:solidFill>
                          <a:effectLst/>
                          <a:latin typeface="+mn-lt"/>
                          <a:ea typeface="+mn-ea"/>
                          <a:cs typeface="+mn-cs"/>
                        </a:rPr>
                        <a:t>)</a:t>
                      </a:r>
                      <a:endParaRPr lang="en-US" sz="1800" b="1" kern="1200" dirty="0" smtClean="0">
                        <a:solidFill>
                          <a:schemeClr val="lt1"/>
                        </a:solidFill>
                        <a:effectLst/>
                        <a:latin typeface="+mn-lt"/>
                        <a:ea typeface="+mn-ea"/>
                        <a:cs typeface="+mn-cs"/>
                      </a:endParaRPr>
                    </a:p>
                    <a:p>
                      <a:r>
                        <a:rPr lang="es-BO" sz="1800" b="1" kern="1200" dirty="0" smtClean="0">
                          <a:solidFill>
                            <a:schemeClr val="lt1"/>
                          </a:solidFill>
                          <a:effectLst/>
                          <a:latin typeface="+mn-lt"/>
                          <a:ea typeface="+mn-ea"/>
                          <a:cs typeface="+mn-cs"/>
                        </a:rPr>
                        <a:t> </a:t>
                      </a:r>
                      <a:endParaRPr lang="en-US" sz="1800" b="1" kern="1200" dirty="0" smtClean="0">
                        <a:solidFill>
                          <a:schemeClr val="lt1"/>
                        </a:solidFill>
                        <a:effectLst/>
                        <a:latin typeface="+mn-lt"/>
                        <a:ea typeface="+mn-ea"/>
                        <a:cs typeface="+mn-cs"/>
                      </a:endParaRPr>
                    </a:p>
                    <a:p>
                      <a:r>
                        <a:rPr lang="es-BO" sz="1800" b="1" kern="1200" dirty="0" smtClean="0">
                          <a:solidFill>
                            <a:schemeClr val="lt1"/>
                          </a:solidFill>
                          <a:effectLst/>
                          <a:latin typeface="+mn-lt"/>
                          <a:ea typeface="+mn-ea"/>
                          <a:cs typeface="+mn-cs"/>
                        </a:rPr>
                        <a:t>CLME+ Media Sector </a:t>
                      </a:r>
                    </a:p>
                    <a:p>
                      <a:endParaRPr lang="es-BO" sz="1800" b="1" kern="1200" dirty="0" smtClean="0">
                        <a:solidFill>
                          <a:schemeClr val="lt1"/>
                        </a:solidFill>
                        <a:effectLst/>
                        <a:latin typeface="+mn-lt"/>
                        <a:ea typeface="+mn-ea"/>
                        <a:cs typeface="+mn-cs"/>
                      </a:endParaRPr>
                    </a:p>
                    <a:p>
                      <a:r>
                        <a:rPr lang="es-BO" sz="1800" b="1" kern="1200" dirty="0" smtClean="0">
                          <a:solidFill>
                            <a:schemeClr val="lt1"/>
                          </a:solidFill>
                          <a:effectLst/>
                          <a:latin typeface="+mn-lt"/>
                          <a:ea typeface="+mn-ea"/>
                          <a:cs typeface="+mn-cs"/>
                        </a:rPr>
                        <a:t>UNDP</a:t>
                      </a:r>
                      <a:r>
                        <a:rPr lang="es-BO" sz="1800" b="1" kern="1200" baseline="0" dirty="0" smtClean="0">
                          <a:solidFill>
                            <a:schemeClr val="lt1"/>
                          </a:solidFill>
                          <a:effectLst/>
                          <a:latin typeface="+mn-lt"/>
                          <a:ea typeface="+mn-ea"/>
                          <a:cs typeface="+mn-cs"/>
                        </a:rPr>
                        <a:t> / GEF</a:t>
                      </a:r>
                      <a:endParaRPr lang="en-US" sz="1800" b="1" kern="1200" dirty="0" smtClean="0">
                        <a:solidFill>
                          <a:schemeClr val="lt1"/>
                        </a:solidFill>
                        <a:effectLst/>
                        <a:latin typeface="+mn-lt"/>
                        <a:ea typeface="+mn-ea"/>
                        <a:cs typeface="+mn-cs"/>
                      </a:endParaRPr>
                    </a:p>
                    <a:p>
                      <a:r>
                        <a:rPr lang="es-BO" sz="1800" b="1" kern="1200" dirty="0" smtClean="0">
                          <a:solidFill>
                            <a:schemeClr val="lt1"/>
                          </a:solidFill>
                          <a:effectLst/>
                          <a:latin typeface="+mn-lt"/>
                          <a:ea typeface="+mn-ea"/>
                          <a:cs typeface="+mn-cs"/>
                        </a:rPr>
                        <a:t> </a:t>
                      </a:r>
                      <a:endParaRPr lang="en-US" sz="1800" b="1" kern="1200" dirty="0" smtClean="0">
                        <a:solidFill>
                          <a:schemeClr val="lt1"/>
                        </a:solidFill>
                        <a:effectLst/>
                        <a:latin typeface="+mn-lt"/>
                        <a:ea typeface="+mn-ea"/>
                        <a:cs typeface="+mn-cs"/>
                      </a:endParaRPr>
                    </a:p>
                    <a:p>
                      <a:r>
                        <a:rPr lang="es-BO" sz="1800" b="1" kern="1200" dirty="0" smtClean="0">
                          <a:solidFill>
                            <a:schemeClr val="lt1"/>
                          </a:solidFill>
                          <a:effectLst/>
                          <a:latin typeface="+mn-lt"/>
                          <a:ea typeface="+mn-ea"/>
                          <a:cs typeface="+mn-cs"/>
                        </a:rPr>
                        <a:t> </a:t>
                      </a:r>
                      <a:endParaRPr lang="en-US" sz="1800" b="1" kern="1200" dirty="0" smtClean="0">
                        <a:solidFill>
                          <a:schemeClr val="lt1"/>
                        </a:solidFill>
                        <a:effectLst/>
                        <a:latin typeface="+mn-lt"/>
                        <a:ea typeface="+mn-ea"/>
                        <a:cs typeface="+mn-cs"/>
                      </a:endParaRPr>
                    </a:p>
                    <a:p>
                      <a:r>
                        <a:rPr lang="es-BO" sz="1800" b="1" kern="1200" dirty="0" smtClean="0">
                          <a:solidFill>
                            <a:schemeClr val="lt1"/>
                          </a:solidFill>
                          <a:effectLst/>
                          <a:latin typeface="+mn-lt"/>
                          <a:ea typeface="+mn-ea"/>
                          <a:cs typeface="+mn-cs"/>
                        </a:rPr>
                        <a:t>General </a:t>
                      </a:r>
                      <a:r>
                        <a:rPr lang="es-BO" sz="1800" b="1" kern="1200" dirty="0" err="1" smtClean="0">
                          <a:solidFill>
                            <a:schemeClr val="lt1"/>
                          </a:solidFill>
                          <a:effectLst/>
                          <a:latin typeface="+mn-lt"/>
                          <a:ea typeface="+mn-ea"/>
                          <a:cs typeface="+mn-cs"/>
                        </a:rPr>
                        <a:t>Public</a:t>
                      </a:r>
                      <a:endParaRPr lang="en-US" b="1" dirty="0" smtClean="0"/>
                    </a:p>
                  </a:txBody>
                  <a:tcPr/>
                </a:tc>
                <a:tc>
                  <a:txBody>
                    <a:bodyPr/>
                    <a:lstStyle/>
                    <a:p>
                      <a:r>
                        <a:rPr lang="en-US" u="sng" dirty="0" smtClean="0"/>
                        <a:t>Behavior</a:t>
                      </a:r>
                    </a:p>
                    <a:p>
                      <a:endParaRPr lang="en-US" sz="1400" i="1" kern="1200" dirty="0" smtClean="0">
                        <a:solidFill>
                          <a:schemeClr val="bg1"/>
                        </a:solidFill>
                        <a:effectLst/>
                        <a:latin typeface="+mn-lt"/>
                        <a:ea typeface="+mn-ea"/>
                        <a:cs typeface="+mn-cs"/>
                      </a:endParaRPr>
                    </a:p>
                    <a:p>
                      <a:r>
                        <a:rPr lang="en-US" sz="1400" b="1" kern="1200" dirty="0" smtClean="0">
                          <a:solidFill>
                            <a:schemeClr val="lt1"/>
                          </a:solidFill>
                          <a:effectLst/>
                          <a:latin typeface="+mn-lt"/>
                          <a:ea typeface="+mn-ea"/>
                          <a:cs typeface="+mn-cs"/>
                        </a:rPr>
                        <a:t>LME practitioners recognize and promote the CLME+ SAP as a global model of a politically endorsed instrument in which to manage shared living marine resources through EBM / EAF approaches. </a:t>
                      </a:r>
                    </a:p>
                    <a:p>
                      <a:r>
                        <a:rPr lang="en-US" sz="1400" b="1" kern="1200" dirty="0" smtClean="0">
                          <a:solidFill>
                            <a:schemeClr val="lt1"/>
                          </a:solidFill>
                          <a:effectLst/>
                          <a:latin typeface="+mn-lt"/>
                          <a:ea typeface="+mn-ea"/>
                          <a:cs typeface="+mn-cs"/>
                        </a:rPr>
                        <a:t> </a:t>
                      </a:r>
                    </a:p>
                    <a:p>
                      <a:r>
                        <a:rPr lang="en-US" sz="1400" b="1" kern="1200" dirty="0" smtClean="0">
                          <a:solidFill>
                            <a:schemeClr val="lt1"/>
                          </a:solidFill>
                          <a:effectLst/>
                          <a:latin typeface="+mn-lt"/>
                          <a:ea typeface="+mn-ea"/>
                          <a:cs typeface="+mn-cs"/>
                        </a:rPr>
                        <a:t>Active publics within the CLME+ region </a:t>
                      </a:r>
                    </a:p>
                    <a:p>
                      <a:r>
                        <a:rPr lang="en-US" sz="1800" b="1" kern="1200" dirty="0" smtClean="0">
                          <a:solidFill>
                            <a:schemeClr val="lt1"/>
                          </a:solidFill>
                          <a:effectLst/>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Content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sz="1800" b="1" kern="1200" dirty="0" smtClean="0">
                          <a:solidFill>
                            <a:schemeClr val="lt1"/>
                          </a:solidFill>
                          <a:effectLst/>
                          <a:latin typeface="+mn-lt"/>
                          <a:ea typeface="+mn-ea"/>
                          <a:cs typeface="+mn-cs"/>
                        </a:rPr>
                        <a:t>The CLME+ SAP was the first politically endorsed SAP for a region of the magnitude of the wider Caribbean.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r>
                        <a:rPr lang="en-US" u="sng" dirty="0" smtClean="0"/>
                        <a:t>Delivery </a:t>
                      </a:r>
                    </a:p>
                    <a:p>
                      <a:endParaRPr lang="en-US" dirty="0" smtClean="0"/>
                    </a:p>
                    <a:p>
                      <a:r>
                        <a:rPr lang="en-US" sz="1800" b="1" kern="1200" dirty="0" smtClean="0">
                          <a:solidFill>
                            <a:schemeClr val="lt1"/>
                          </a:solidFill>
                          <a:effectLst/>
                          <a:latin typeface="+mn-lt"/>
                          <a:ea typeface="+mn-ea"/>
                          <a:cs typeface="+mn-cs"/>
                        </a:rPr>
                        <a:t>Quarterly e-news update on overall SAP implementation and SOMEE updates </a:t>
                      </a:r>
                    </a:p>
                    <a:p>
                      <a:r>
                        <a:rPr lang="en-US" sz="1800" b="1" kern="1200" dirty="0" smtClean="0">
                          <a:solidFill>
                            <a:schemeClr val="lt1"/>
                          </a:solidFill>
                          <a:effectLst/>
                          <a:latin typeface="+mn-lt"/>
                          <a:ea typeface="+mn-ea"/>
                          <a:cs typeface="+mn-cs"/>
                        </a:rPr>
                        <a:t/>
                      </a:r>
                      <a:br>
                        <a:rPr lang="en-US" sz="1800" b="1" kern="1200" dirty="0" smtClean="0">
                          <a:solidFill>
                            <a:schemeClr val="lt1"/>
                          </a:solidFill>
                          <a:effectLst/>
                          <a:latin typeface="+mn-lt"/>
                          <a:ea typeface="+mn-ea"/>
                          <a:cs typeface="+mn-cs"/>
                        </a:rPr>
                      </a:br>
                      <a:r>
                        <a:rPr lang="es-BO" sz="1800" b="1" kern="1200" dirty="0" smtClean="0">
                          <a:solidFill>
                            <a:schemeClr val="lt1"/>
                          </a:solidFill>
                          <a:effectLst/>
                          <a:latin typeface="+mn-lt"/>
                          <a:ea typeface="+mn-ea"/>
                          <a:cs typeface="+mn-cs"/>
                        </a:rPr>
                        <a:t>Media </a:t>
                      </a:r>
                      <a:r>
                        <a:rPr lang="es-BO" sz="1800" b="1" kern="1200" dirty="0" err="1" smtClean="0">
                          <a:solidFill>
                            <a:schemeClr val="lt1"/>
                          </a:solidFill>
                          <a:effectLst/>
                          <a:latin typeface="+mn-lt"/>
                          <a:ea typeface="+mn-ea"/>
                          <a:cs typeface="+mn-cs"/>
                        </a:rPr>
                        <a:t>releases</a:t>
                      </a:r>
                      <a:r>
                        <a:rPr lang="es-BO" sz="1800" b="1" kern="1200" dirty="0" smtClean="0">
                          <a:solidFill>
                            <a:schemeClr val="lt1"/>
                          </a:solidFill>
                          <a:effectLst/>
                          <a:latin typeface="+mn-lt"/>
                          <a:ea typeface="+mn-ea"/>
                          <a:cs typeface="+mn-cs"/>
                        </a:rPr>
                        <a:t> / </a:t>
                      </a:r>
                      <a:r>
                        <a:rPr lang="es-BO" sz="1800" b="1" kern="1200" dirty="0" err="1" smtClean="0">
                          <a:solidFill>
                            <a:schemeClr val="lt1"/>
                          </a:solidFill>
                          <a:effectLst/>
                          <a:latin typeface="+mn-lt"/>
                          <a:ea typeface="+mn-ea"/>
                          <a:cs typeface="+mn-cs"/>
                        </a:rPr>
                        <a:t>opinion</a:t>
                      </a:r>
                      <a:r>
                        <a:rPr lang="es-BO" sz="1800" b="1" kern="1200" dirty="0" smtClean="0">
                          <a:solidFill>
                            <a:schemeClr val="lt1"/>
                          </a:solidFill>
                          <a:effectLst/>
                          <a:latin typeface="+mn-lt"/>
                          <a:ea typeface="+mn-ea"/>
                          <a:cs typeface="+mn-cs"/>
                        </a:rPr>
                        <a:t> </a:t>
                      </a:r>
                      <a:r>
                        <a:rPr lang="es-BO" sz="1800" b="1" kern="1200" dirty="0" err="1" smtClean="0">
                          <a:solidFill>
                            <a:schemeClr val="lt1"/>
                          </a:solidFill>
                          <a:effectLst/>
                          <a:latin typeface="+mn-lt"/>
                          <a:ea typeface="+mn-ea"/>
                          <a:cs typeface="+mn-cs"/>
                        </a:rPr>
                        <a:t>pieces</a:t>
                      </a:r>
                      <a:r>
                        <a:rPr lang="es-BO" sz="1800" b="1" kern="1200" dirty="0" smtClean="0">
                          <a:solidFill>
                            <a:schemeClr val="lt1"/>
                          </a:solidFill>
                          <a:effectLst/>
                          <a:latin typeface="+mn-lt"/>
                          <a:ea typeface="+mn-ea"/>
                          <a:cs typeface="+mn-cs"/>
                        </a:rPr>
                        <a:t> </a:t>
                      </a:r>
                      <a:endParaRPr lang="en-US" sz="1800" b="1" kern="1200" dirty="0" smtClean="0">
                        <a:solidFill>
                          <a:schemeClr val="lt1"/>
                        </a:solidFill>
                        <a:effectLst/>
                        <a:latin typeface="+mn-lt"/>
                        <a:ea typeface="+mn-ea"/>
                        <a:cs typeface="+mn-cs"/>
                      </a:endParaRPr>
                    </a:p>
                    <a:p>
                      <a:r>
                        <a:rPr lang="es-BO" sz="1800" b="1" kern="1200" dirty="0" smtClean="0">
                          <a:solidFill>
                            <a:schemeClr val="lt1"/>
                          </a:solidFill>
                          <a:effectLst/>
                          <a:latin typeface="+mn-lt"/>
                          <a:ea typeface="+mn-ea"/>
                          <a:cs typeface="+mn-cs"/>
                        </a:rPr>
                        <a:t> </a:t>
                      </a:r>
                      <a:endParaRPr lang="en-US" sz="1800" b="1" kern="1200" dirty="0" smtClean="0">
                        <a:solidFill>
                          <a:schemeClr val="lt1"/>
                        </a:solidFill>
                        <a:effectLst/>
                        <a:latin typeface="+mn-lt"/>
                        <a:ea typeface="+mn-ea"/>
                        <a:cs typeface="+mn-cs"/>
                      </a:endParaRPr>
                    </a:p>
                    <a:p>
                      <a:r>
                        <a:rPr lang="es-BO" sz="1800" b="1" kern="1200" dirty="0" smtClean="0">
                          <a:solidFill>
                            <a:schemeClr val="lt1"/>
                          </a:solidFill>
                          <a:effectLst/>
                          <a:latin typeface="+mn-lt"/>
                          <a:ea typeface="+mn-ea"/>
                          <a:cs typeface="+mn-cs"/>
                        </a:rPr>
                        <a:t>Social Media Plan </a:t>
                      </a:r>
                      <a:r>
                        <a:rPr lang="es-BO" sz="1800" b="1" kern="1200" dirty="0" err="1" smtClean="0">
                          <a:solidFill>
                            <a:schemeClr val="lt1"/>
                          </a:solidFill>
                          <a:effectLst/>
                          <a:latin typeface="+mn-lt"/>
                          <a:ea typeface="+mn-ea"/>
                          <a:cs typeface="+mn-cs"/>
                        </a:rPr>
                        <a:t>implemented</a:t>
                      </a:r>
                      <a:r>
                        <a:rPr lang="es-BO" sz="1800" b="1" kern="1200" dirty="0" smtClean="0">
                          <a:solidFill>
                            <a:schemeClr val="lt1"/>
                          </a:solidFill>
                          <a:effectLst/>
                          <a:latin typeface="+mn-lt"/>
                          <a:ea typeface="+mn-ea"/>
                          <a:cs typeface="+mn-cs"/>
                        </a:rPr>
                        <a: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Engagement </a:t>
                      </a:r>
                    </a:p>
                    <a:p>
                      <a:endParaRPr lang="en-US" dirty="0" smtClean="0"/>
                    </a:p>
                    <a:p>
                      <a:r>
                        <a:rPr lang="en-US" sz="1800" b="1" kern="1200" dirty="0" smtClean="0">
                          <a:solidFill>
                            <a:schemeClr val="lt1"/>
                          </a:solidFill>
                          <a:effectLst/>
                          <a:latin typeface="+mn-lt"/>
                          <a:ea typeface="+mn-ea"/>
                          <a:cs typeface="+mn-cs"/>
                        </a:rPr>
                        <a:t>Opportunity for LME practitioners to contribute to the HUB blog</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Liaison with regional and global media</a:t>
                      </a:r>
                      <a:endParaRPr lang="en-US" sz="1800" b="1" kern="1200" dirty="0">
                        <a:solidFill>
                          <a:schemeClr val="lt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Follow up </a:t>
                      </a:r>
                    </a:p>
                    <a:p>
                      <a:endParaRPr lang="en-US" dirty="0" smtClean="0"/>
                    </a:p>
                    <a:p>
                      <a:r>
                        <a:rPr lang="en-US" sz="1800" b="1" kern="1200" dirty="0" smtClean="0">
                          <a:solidFill>
                            <a:schemeClr val="lt1"/>
                          </a:solidFill>
                          <a:effectLst/>
                          <a:latin typeface="+mn-lt"/>
                          <a:ea typeface="+mn-ea"/>
                          <a:cs typeface="+mn-cs"/>
                        </a:rPr>
                        <a:t>Google analytics </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Media metrics </a:t>
                      </a:r>
                    </a:p>
                    <a:p>
                      <a:endParaRPr lang="en-US" dirty="0" smtClean="0"/>
                    </a:p>
                  </a:txBody>
                  <a:tcPr/>
                </a:tc>
              </a:tr>
            </a:tbl>
          </a:graphicData>
        </a:graphic>
      </p:graphicFrame>
      <p:sp>
        <p:nvSpPr>
          <p:cNvPr id="5" name="Rectángulo 4"/>
          <p:cNvSpPr/>
          <p:nvPr/>
        </p:nvSpPr>
        <p:spPr>
          <a:xfrm>
            <a:off x="382815" y="632349"/>
            <a:ext cx="11414578" cy="584775"/>
          </a:xfrm>
          <a:prstGeom prst="rect">
            <a:avLst/>
          </a:prstGeom>
        </p:spPr>
        <p:txBody>
          <a:bodyPr wrap="square">
            <a:spAutoFit/>
          </a:bodyPr>
          <a:lstStyle/>
          <a:p>
            <a:r>
              <a:rPr lang="en-US" sz="1500" b="1" dirty="0" smtClean="0">
                <a:solidFill>
                  <a:srgbClr val="FF0000"/>
                </a:solidFill>
              </a:rPr>
              <a:t>Objective 3: </a:t>
            </a:r>
            <a:r>
              <a:rPr lang="en-US" sz="1600" b="1" dirty="0">
                <a:solidFill>
                  <a:srgbClr val="FF0000"/>
                </a:solidFill>
              </a:rPr>
              <a:t>The CLME+ SAP and Project positioned globally as flagship initiatives to facilitate EBM / EAF in the CLME+ </a:t>
            </a:r>
            <a:r>
              <a:rPr lang="en-US" sz="1600" b="1" dirty="0" smtClean="0">
                <a:solidFill>
                  <a:srgbClr val="FF0000"/>
                </a:solidFill>
              </a:rPr>
              <a:t>region by the end of December 2019.</a:t>
            </a:r>
            <a:endParaRPr lang="en-US" sz="1600" b="1" dirty="0">
              <a:solidFill>
                <a:srgbClr val="FF0000"/>
              </a:solidFill>
            </a:endParaRPr>
          </a:p>
        </p:txBody>
      </p:sp>
    </p:spTree>
    <p:extLst>
      <p:ext uri="{BB962C8B-B14F-4D97-AF65-F5344CB8AC3E}">
        <p14:creationId xmlns:p14="http://schemas.microsoft.com/office/powerpoint/2010/main" val="3425737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0629" y="653142"/>
            <a:ext cx="11928763" cy="8371523"/>
          </a:xfrm>
          <a:prstGeom prst="rect">
            <a:avLst/>
          </a:prstGeom>
          <a:noFill/>
        </p:spPr>
        <p:txBody>
          <a:bodyPr wrap="square" rtlCol="0">
            <a:spAutoFit/>
          </a:bodyPr>
          <a:lstStyle/>
          <a:p>
            <a:endParaRPr lang="en-US" sz="2400" dirty="0"/>
          </a:p>
          <a:p>
            <a:r>
              <a:rPr lang="en-US" sz="2400" b="1" dirty="0" smtClean="0"/>
              <a:t>Summary Overview of the Revised Communications Strategy </a:t>
            </a:r>
          </a:p>
          <a:p>
            <a:endParaRPr lang="en-US" sz="2400" b="1" i="1" dirty="0"/>
          </a:p>
          <a:p>
            <a:pPr marL="285750" indent="-285750">
              <a:buFont typeface="Arial" panose="020B0604020202020204" pitchFamily="34" charset="0"/>
              <a:buChar char="•"/>
            </a:pPr>
            <a:r>
              <a:rPr lang="en-US" dirty="0" smtClean="0"/>
              <a:t>The revised communication strategy has been developed through a framework that identifies the most critical audiences in the achievements of Project Outputs and tailoring communication to their individual needs.  A framework used by USAID, Proctor and Gamble and other leading </a:t>
            </a:r>
            <a:r>
              <a:rPr lang="en-US" dirty="0" err="1" smtClean="0"/>
              <a:t>organisations</a:t>
            </a:r>
            <a:r>
              <a:rPr lang="en-US" dirty="0"/>
              <a:t> </a:t>
            </a:r>
            <a:r>
              <a:rPr lang="en-US" dirty="0" smtClean="0"/>
              <a:t>has been employed, commonly known as the ABC Communications Model for Influencing Behavior</a:t>
            </a:r>
          </a:p>
          <a:p>
            <a:pPr algn="ctr"/>
            <a:r>
              <a:rPr lang="en-US" sz="2800" b="1" dirty="0" smtClean="0"/>
              <a:t>ABC Communications Framework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smtClean="0"/>
          </a:p>
          <a:p>
            <a:endParaRPr lang="en-US" sz="2800" dirty="0"/>
          </a:p>
          <a:p>
            <a:pPr marL="285750" indent="-285750">
              <a:buFont typeface="Arial" panose="020B0604020202020204" pitchFamily="34" charset="0"/>
              <a:buChar char="•"/>
            </a:pPr>
            <a:endParaRPr lang="en-US" sz="2800" dirty="0" smtClean="0"/>
          </a:p>
          <a:p>
            <a:endParaRPr lang="en-US" sz="2800" b="1" dirty="0" smtClean="0"/>
          </a:p>
          <a:p>
            <a:endParaRPr lang="en-US" sz="2800" b="1" dirty="0"/>
          </a:p>
          <a:p>
            <a:endParaRPr lang="en-US" dirty="0"/>
          </a:p>
          <a:p>
            <a:endParaRPr lang="en-US" dirty="0" smtClean="0"/>
          </a:p>
          <a:p>
            <a:endParaRPr lang="en-US" dirty="0" smtClean="0"/>
          </a:p>
          <a:p>
            <a:pPr marL="342900" indent="-342900">
              <a:buFont typeface="+mj-lt"/>
              <a:buAutoNum type="arabicPeriod"/>
            </a:pPr>
            <a:endParaRPr lang="en-US" dirty="0"/>
          </a:p>
          <a:p>
            <a:pPr marL="342900" indent="-342900">
              <a:buFont typeface="+mj-lt"/>
              <a:buAutoNum type="arabicPeriod"/>
            </a:pPr>
            <a:endParaRPr lang="en-US" dirty="0" smtClean="0"/>
          </a:p>
          <a:p>
            <a:pPr marL="342900" indent="-342900">
              <a:buFont typeface="+mj-lt"/>
              <a:buAutoNum type="arabicPeriod"/>
            </a:pPr>
            <a:endParaRPr lang="en-US" dirty="0" smtClean="0"/>
          </a:p>
          <a:p>
            <a:r>
              <a:rPr lang="en-US" dirty="0" smtClean="0"/>
              <a:t/>
            </a:r>
            <a:br>
              <a:rPr lang="en-US" dirty="0" smtClean="0"/>
            </a:br>
            <a:endParaRPr lang="en-US" dirty="0" smtClean="0"/>
          </a:p>
          <a:p>
            <a:r>
              <a:rPr lang="en-US" dirty="0" smtClean="0"/>
              <a:t/>
            </a:r>
            <a:br>
              <a:rPr lang="en-US" dirty="0" smtClean="0"/>
            </a:br>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684491964"/>
              </p:ext>
            </p:extLst>
          </p:nvPr>
        </p:nvGraphicFramePr>
        <p:xfrm>
          <a:off x="325665" y="3461657"/>
          <a:ext cx="11488056" cy="2130878"/>
        </p:xfrm>
        <a:graphic>
          <a:graphicData uri="http://schemas.openxmlformats.org/drawingml/2006/table">
            <a:tbl>
              <a:tblPr firstRow="1" bandRow="1">
                <a:tableStyleId>{F5AB1C69-6EDB-4FF4-983F-18BD219EF322}</a:tableStyleId>
              </a:tblPr>
              <a:tblGrid>
                <a:gridCol w="1914676"/>
                <a:gridCol w="1914676"/>
                <a:gridCol w="1914676"/>
                <a:gridCol w="1914676"/>
                <a:gridCol w="1914676"/>
                <a:gridCol w="1914676"/>
              </a:tblGrid>
              <a:tr h="21308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Assess Issues and Audience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bg1"/>
                          </a:solidFill>
                          <a:effectLst/>
                          <a:latin typeface="+mn-lt"/>
                          <a:ea typeface="+mn-ea"/>
                          <a:cs typeface="+mn-cs"/>
                        </a:rPr>
                        <a:t>The assess / research phase of the process involves identifying</a:t>
                      </a:r>
                      <a:r>
                        <a:rPr lang="en-US" sz="1200" i="1" kern="1200" baseline="0" dirty="0" smtClean="0">
                          <a:solidFill>
                            <a:schemeClr val="bg1"/>
                          </a:solidFill>
                          <a:effectLst/>
                          <a:latin typeface="+mn-lt"/>
                          <a:ea typeface="+mn-ea"/>
                          <a:cs typeface="+mn-cs"/>
                        </a:rPr>
                        <a:t> </a:t>
                      </a:r>
                      <a:r>
                        <a:rPr lang="en-US" sz="1200" i="1" kern="1200" dirty="0" smtClean="0">
                          <a:solidFill>
                            <a:schemeClr val="bg1"/>
                          </a:solidFill>
                          <a:effectLst/>
                          <a:latin typeface="+mn-lt"/>
                          <a:ea typeface="+mn-ea"/>
                          <a:cs typeface="+mn-cs"/>
                        </a:rPr>
                        <a:t>a problem or potential problem</a:t>
                      </a:r>
                      <a:r>
                        <a:rPr lang="en-US" sz="1200" i="1" kern="1200" baseline="0" dirty="0" smtClean="0">
                          <a:solidFill>
                            <a:schemeClr val="bg1"/>
                          </a:solidFill>
                          <a:effectLst/>
                          <a:latin typeface="+mn-lt"/>
                          <a:ea typeface="+mn-ea"/>
                          <a:cs typeface="+mn-cs"/>
                        </a:rPr>
                        <a:t> </a:t>
                      </a:r>
                      <a:r>
                        <a:rPr lang="en-US" sz="1200" i="1" kern="1200" dirty="0" smtClean="0">
                          <a:solidFill>
                            <a:schemeClr val="bg1"/>
                          </a:solidFill>
                          <a:effectLst/>
                          <a:latin typeface="+mn-lt"/>
                          <a:ea typeface="+mn-ea"/>
                          <a:cs typeface="+mn-cs"/>
                        </a:rPr>
                        <a:t>to be solved, which involves one or more audiences.</a:t>
                      </a:r>
                      <a:r>
                        <a:rPr lang="en-US" sz="1200" i="1" kern="1200" baseline="0" dirty="0" smtClean="0">
                          <a:solidFill>
                            <a:schemeClr val="bg1"/>
                          </a:solidFill>
                          <a:effectLst/>
                          <a:latin typeface="+mn-lt"/>
                          <a:ea typeface="+mn-ea"/>
                          <a:cs typeface="+mn-cs"/>
                        </a:rPr>
                        <a:t> </a:t>
                      </a:r>
                      <a:endParaRPr lang="en-US" sz="1200" b="1" i="1" dirty="0" smtClean="0">
                        <a:solidFill>
                          <a:schemeClr val="bg1"/>
                        </a:solidFill>
                      </a:endParaRPr>
                    </a:p>
                  </a:txBody>
                  <a:tcPr/>
                </a:tc>
                <a:tc>
                  <a:txBody>
                    <a:bodyPr/>
                    <a:lstStyle/>
                    <a:p>
                      <a:r>
                        <a:rPr lang="en-US" dirty="0" smtClean="0"/>
                        <a:t>Behavior</a:t>
                      </a:r>
                    </a:p>
                    <a:p>
                      <a:endParaRPr lang="en-US" sz="1200" i="1" kern="1200" dirty="0" smtClean="0">
                        <a:solidFill>
                          <a:schemeClr val="bg1"/>
                        </a:solidFill>
                        <a:effectLst/>
                        <a:latin typeface="+mn-lt"/>
                        <a:ea typeface="+mn-ea"/>
                        <a:cs typeface="+mn-cs"/>
                      </a:endParaRPr>
                    </a:p>
                    <a:p>
                      <a:r>
                        <a:rPr lang="en-US" sz="1200" i="1" kern="1200" dirty="0" smtClean="0">
                          <a:solidFill>
                            <a:schemeClr val="bg1"/>
                          </a:solidFill>
                          <a:effectLst/>
                          <a:latin typeface="+mn-lt"/>
                          <a:ea typeface="+mn-ea"/>
                          <a:cs typeface="+mn-cs"/>
                        </a:rPr>
                        <a:t>What do you want your audience to do? </a:t>
                      </a:r>
                      <a:endParaRPr lang="en-US" sz="1200" i="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Content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bg1"/>
                          </a:solidFill>
                          <a:effectLst/>
                          <a:latin typeface="+mn-lt"/>
                          <a:ea typeface="+mn-ea"/>
                          <a:cs typeface="+mn-cs"/>
                        </a:rPr>
                        <a:t>What key messages are persuasive to your audience?  What tone will resonate with your audience and make content ‘stick’.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r>
                        <a:rPr lang="en-US" dirty="0" smtClean="0"/>
                        <a:t>Delivery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bg1"/>
                          </a:solidFill>
                          <a:effectLst/>
                          <a:latin typeface="+mn-lt"/>
                          <a:ea typeface="+mn-ea"/>
                          <a:cs typeface="+mn-cs"/>
                        </a:rPr>
                        <a:t>How will the message be delivered</a:t>
                      </a:r>
                      <a:r>
                        <a:rPr lang="en-US" sz="1200" b="1" kern="1200" dirty="0" smtClean="0">
                          <a:solidFill>
                            <a:schemeClr val="bg1"/>
                          </a:solidFill>
                          <a:effectLst/>
                          <a:latin typeface="+mn-lt"/>
                          <a:ea typeface="+mn-ea"/>
                          <a:cs typeface="+mn-cs"/>
                        </a:rPr>
                        <a:t>, </a:t>
                      </a:r>
                      <a:r>
                        <a:rPr lang="en-US" sz="1200" i="1" kern="1200" dirty="0" smtClean="0">
                          <a:solidFill>
                            <a:schemeClr val="bg1"/>
                          </a:solidFill>
                          <a:effectLst/>
                          <a:latin typeface="+mn-lt"/>
                          <a:ea typeface="+mn-ea"/>
                          <a:cs typeface="+mn-cs"/>
                        </a:rPr>
                        <a:t>who will deliver and when?</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Engagement </a:t>
                      </a:r>
                    </a:p>
                    <a:p>
                      <a:endParaRPr lang="en-US" dirty="0" smtClean="0"/>
                    </a:p>
                    <a:p>
                      <a:r>
                        <a:rPr lang="en-US" sz="1200" i="1" kern="1200" dirty="0" smtClean="0">
                          <a:solidFill>
                            <a:schemeClr val="bg1"/>
                          </a:solidFill>
                          <a:effectLst/>
                          <a:latin typeface="+mn-lt"/>
                          <a:ea typeface="+mn-ea"/>
                          <a:cs typeface="+mn-cs"/>
                        </a:rPr>
                        <a:t>How will you encourage a two way conversation with your audience?  How will discussion be sparked?</a:t>
                      </a:r>
                      <a:endParaRPr lang="en-US" sz="12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Follow up </a:t>
                      </a:r>
                    </a:p>
                    <a:p>
                      <a:endParaRPr lang="en-US" dirty="0" smtClean="0"/>
                    </a:p>
                    <a:p>
                      <a:r>
                        <a:rPr lang="en-US" sz="1200" i="1" kern="1200" dirty="0" smtClean="0">
                          <a:solidFill>
                            <a:schemeClr val="bg1"/>
                          </a:solidFill>
                          <a:effectLst/>
                          <a:latin typeface="+mn-lt"/>
                          <a:ea typeface="+mn-ea"/>
                          <a:cs typeface="+mn-cs"/>
                        </a:rPr>
                        <a:t>What are the ways to measure success?  Are there any follow up messages, how will you continue the conversation?</a:t>
                      </a:r>
                      <a:endParaRPr lang="en-US" sz="1200" i="1" kern="1200" baseline="0" dirty="0" smtClean="0">
                        <a:solidFill>
                          <a:schemeClr val="bg1"/>
                        </a:solidFill>
                        <a:effectLst/>
                        <a:latin typeface="+mn-lt"/>
                        <a:ea typeface="+mn-ea"/>
                        <a:cs typeface="+mn-cs"/>
                      </a:endParaRPr>
                    </a:p>
                    <a:p>
                      <a:endParaRPr lang="en-US" dirty="0" smtClean="0"/>
                    </a:p>
                    <a:p>
                      <a:endParaRPr lang="en-US" dirty="0"/>
                    </a:p>
                  </a:txBody>
                  <a:tcPr/>
                </a:tc>
              </a:tr>
            </a:tbl>
          </a:graphicData>
        </a:graphic>
      </p:graphicFrame>
    </p:spTree>
    <p:extLst>
      <p:ext uri="{BB962C8B-B14F-4D97-AF65-F5344CB8AC3E}">
        <p14:creationId xmlns:p14="http://schemas.microsoft.com/office/powerpoint/2010/main" val="2723987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2142" y="970900"/>
            <a:ext cx="11737521" cy="4524315"/>
          </a:xfrm>
          <a:prstGeom prst="rect">
            <a:avLst/>
          </a:prstGeom>
        </p:spPr>
        <p:txBody>
          <a:bodyPr wrap="square">
            <a:spAutoFit/>
          </a:bodyPr>
          <a:lstStyle/>
          <a:p>
            <a:r>
              <a:rPr lang="en-US" b="1" dirty="0">
                <a:solidFill>
                  <a:srgbClr val="FF6900"/>
                </a:solidFill>
                <a:latin typeface="Open Sans"/>
              </a:rPr>
              <a:t>CLME+ Technical Translations Reviser (retainer), Multiple positions</a:t>
            </a:r>
          </a:p>
          <a:p>
            <a:r>
              <a:rPr lang="en-US" b="1" dirty="0">
                <a:solidFill>
                  <a:srgbClr val="000000"/>
                </a:solidFill>
                <a:latin typeface="Open Sans Bold"/>
              </a:rPr>
              <a:t>Job </a:t>
            </a:r>
            <a:r>
              <a:rPr lang="en-US" b="1" dirty="0" err="1">
                <a:solidFill>
                  <a:srgbClr val="000000"/>
                </a:solidFill>
                <a:latin typeface="Open Sans Bold"/>
              </a:rPr>
              <a:t>categories</a:t>
            </a:r>
            <a:r>
              <a:rPr lang="en-US" dirty="0" err="1">
                <a:solidFill>
                  <a:srgbClr val="000000"/>
                </a:solidFill>
                <a:latin typeface="Open Sans"/>
              </a:rPr>
              <a:t>Climate</a:t>
            </a:r>
            <a:endParaRPr lang="en-US" dirty="0">
              <a:solidFill>
                <a:srgbClr val="000000"/>
              </a:solidFill>
              <a:latin typeface="Open Sans"/>
            </a:endParaRPr>
          </a:p>
          <a:p>
            <a:r>
              <a:rPr lang="en-US" b="1" dirty="0">
                <a:solidFill>
                  <a:srgbClr val="000000"/>
                </a:solidFill>
                <a:latin typeface="Open Sans Bold"/>
              </a:rPr>
              <a:t>Vacancy </a:t>
            </a:r>
            <a:r>
              <a:rPr lang="en-US" b="1" dirty="0" err="1">
                <a:solidFill>
                  <a:srgbClr val="000000"/>
                </a:solidFill>
                <a:latin typeface="Open Sans Bold"/>
              </a:rPr>
              <a:t>code</a:t>
            </a:r>
            <a:r>
              <a:rPr lang="en-US" dirty="0" err="1">
                <a:solidFill>
                  <a:srgbClr val="000000"/>
                </a:solidFill>
                <a:latin typeface="Open Sans"/>
              </a:rPr>
              <a:t>VA</a:t>
            </a:r>
            <a:r>
              <a:rPr lang="en-US" dirty="0">
                <a:solidFill>
                  <a:srgbClr val="000000"/>
                </a:solidFill>
                <a:latin typeface="Open Sans"/>
              </a:rPr>
              <a:t>/2018/B5002/15624</a:t>
            </a:r>
          </a:p>
          <a:p>
            <a:r>
              <a:rPr lang="en-US" b="1" dirty="0">
                <a:solidFill>
                  <a:srgbClr val="000000"/>
                </a:solidFill>
                <a:latin typeface="Open Sans Bold"/>
              </a:rPr>
              <a:t>Level</a:t>
            </a:r>
            <a:r>
              <a:rPr lang="en-US" dirty="0">
                <a:solidFill>
                  <a:srgbClr val="000000"/>
                </a:solidFill>
                <a:latin typeface="Open Sans"/>
              </a:rPr>
              <a:t>ICS-8</a:t>
            </a:r>
          </a:p>
          <a:p>
            <a:r>
              <a:rPr lang="en-US" b="1" dirty="0">
                <a:solidFill>
                  <a:srgbClr val="000000"/>
                </a:solidFill>
                <a:latin typeface="Open Sans Bold"/>
              </a:rPr>
              <a:t>Department/</a:t>
            </a:r>
            <a:r>
              <a:rPr lang="en-US" b="1" dirty="0" err="1">
                <a:solidFill>
                  <a:srgbClr val="000000"/>
                </a:solidFill>
                <a:latin typeface="Open Sans Bold"/>
              </a:rPr>
              <a:t>office</a:t>
            </a:r>
            <a:r>
              <a:rPr lang="en-US" dirty="0" err="1">
                <a:solidFill>
                  <a:srgbClr val="000000"/>
                </a:solidFill>
                <a:latin typeface="Open Sans"/>
              </a:rPr>
              <a:t>ECR</a:t>
            </a:r>
            <a:r>
              <a:rPr lang="en-US" dirty="0">
                <a:solidFill>
                  <a:srgbClr val="000000"/>
                </a:solidFill>
                <a:latin typeface="Open Sans"/>
              </a:rPr>
              <a:t>, EOC, Water and Energy Cluster</a:t>
            </a:r>
          </a:p>
          <a:p>
            <a:r>
              <a:rPr lang="en-US" b="1" dirty="0">
                <a:solidFill>
                  <a:srgbClr val="000000"/>
                </a:solidFill>
                <a:latin typeface="Open Sans Bold"/>
              </a:rPr>
              <a:t>Duty </a:t>
            </a:r>
            <a:r>
              <a:rPr lang="en-US" b="1" dirty="0" err="1">
                <a:solidFill>
                  <a:srgbClr val="000000"/>
                </a:solidFill>
                <a:latin typeface="Open Sans Bold"/>
              </a:rPr>
              <a:t>station</a:t>
            </a:r>
            <a:r>
              <a:rPr lang="en-US" dirty="0" err="1">
                <a:solidFill>
                  <a:srgbClr val="000000"/>
                </a:solidFill>
                <a:latin typeface="Open Sans"/>
              </a:rPr>
              <a:t>Home</a:t>
            </a:r>
            <a:r>
              <a:rPr lang="en-US" dirty="0">
                <a:solidFill>
                  <a:srgbClr val="000000"/>
                </a:solidFill>
                <a:latin typeface="Open Sans"/>
              </a:rPr>
              <a:t> based</a:t>
            </a:r>
          </a:p>
          <a:p>
            <a:r>
              <a:rPr lang="en-US" b="1" dirty="0">
                <a:solidFill>
                  <a:srgbClr val="000000"/>
                </a:solidFill>
                <a:latin typeface="Open Sans Bold"/>
              </a:rPr>
              <a:t>Contract </a:t>
            </a:r>
            <a:r>
              <a:rPr lang="en-US" b="1" dirty="0" err="1">
                <a:solidFill>
                  <a:srgbClr val="000000"/>
                </a:solidFill>
                <a:latin typeface="Open Sans Bold"/>
              </a:rPr>
              <a:t>type</a:t>
            </a:r>
            <a:r>
              <a:rPr lang="en-US" dirty="0" err="1">
                <a:solidFill>
                  <a:srgbClr val="000000"/>
                </a:solidFill>
                <a:latin typeface="Open Sans"/>
              </a:rPr>
              <a:t>International</a:t>
            </a:r>
            <a:r>
              <a:rPr lang="en-US" dirty="0">
                <a:solidFill>
                  <a:srgbClr val="000000"/>
                </a:solidFill>
                <a:latin typeface="Open Sans"/>
              </a:rPr>
              <a:t> ICA</a:t>
            </a:r>
          </a:p>
          <a:p>
            <a:r>
              <a:rPr lang="en-US" b="1" dirty="0">
                <a:solidFill>
                  <a:srgbClr val="000000"/>
                </a:solidFill>
                <a:latin typeface="Open Sans Bold"/>
              </a:rPr>
              <a:t>Contract level</a:t>
            </a:r>
            <a:r>
              <a:rPr lang="en-US" dirty="0">
                <a:solidFill>
                  <a:srgbClr val="000000"/>
                </a:solidFill>
                <a:latin typeface="Open Sans"/>
              </a:rPr>
              <a:t>IICA-1</a:t>
            </a:r>
          </a:p>
          <a:p>
            <a:r>
              <a:rPr lang="en-US" b="1" dirty="0">
                <a:solidFill>
                  <a:srgbClr val="000000"/>
                </a:solidFill>
                <a:latin typeface="Open Sans Bold"/>
              </a:rPr>
              <a:t>Duration</a:t>
            </a:r>
            <a:r>
              <a:rPr lang="en-US" dirty="0">
                <a:solidFill>
                  <a:srgbClr val="000000"/>
                </a:solidFill>
                <a:latin typeface="Open Sans"/>
              </a:rPr>
              <a:t>1 year duration, on retainer basis</a:t>
            </a:r>
          </a:p>
          <a:p>
            <a:r>
              <a:rPr lang="en-US" b="1" dirty="0">
                <a:solidFill>
                  <a:srgbClr val="000000"/>
                </a:solidFill>
                <a:latin typeface="Open Sans Bold"/>
              </a:rPr>
              <a:t>Application period</a:t>
            </a:r>
            <a:r>
              <a:rPr lang="en-US" dirty="0">
                <a:solidFill>
                  <a:srgbClr val="000000"/>
                </a:solidFill>
                <a:latin typeface="Open Sans"/>
              </a:rPr>
              <a:t>25-May-2018 to 16-Jun-2018</a:t>
            </a:r>
          </a:p>
          <a:p>
            <a:r>
              <a:rPr lang="en-US" dirty="0">
                <a:solidFill>
                  <a:srgbClr val="000000"/>
                </a:solidFill>
                <a:latin typeface="Open Sans"/>
              </a:rPr>
              <a:t/>
            </a:r>
            <a:br>
              <a:rPr lang="en-US" dirty="0">
                <a:solidFill>
                  <a:srgbClr val="000000"/>
                </a:solidFill>
                <a:latin typeface="Open Sans"/>
              </a:rPr>
            </a:br>
            <a:r>
              <a:rPr lang="en-US" dirty="0">
                <a:solidFill>
                  <a:srgbClr val="000000"/>
                </a:solidFill>
                <a:latin typeface="Open Sans"/>
              </a:rPr>
              <a:t/>
            </a:r>
            <a:br>
              <a:rPr lang="en-US" dirty="0">
                <a:solidFill>
                  <a:srgbClr val="000000"/>
                </a:solidFill>
                <a:latin typeface="Open Sans"/>
              </a:rPr>
            </a:br>
            <a:r>
              <a:rPr lang="en-US" dirty="0">
                <a:solidFill>
                  <a:srgbClr val="000000"/>
                </a:solidFill>
                <a:latin typeface="Open Sans"/>
              </a:rPr>
              <a:t>Applications to vacancies must be received before midnight Copenhagen time (CET) on the closing date of the announcement</a:t>
            </a:r>
            <a:r>
              <a:rPr lang="en-US" dirty="0" smtClean="0">
                <a:solidFill>
                  <a:srgbClr val="000000"/>
                </a:solidFill>
                <a:latin typeface="Open Sans"/>
              </a:rPr>
              <a:t>.</a:t>
            </a:r>
          </a:p>
          <a:p>
            <a:endParaRPr lang="en-US" b="0" i="0" dirty="0">
              <a:solidFill>
                <a:srgbClr val="000000"/>
              </a:solidFill>
              <a:effectLst/>
              <a:latin typeface="Open Sans"/>
            </a:endParaRPr>
          </a:p>
          <a:p>
            <a:r>
              <a:rPr lang="en-US" dirty="0" smtClean="0">
                <a:solidFill>
                  <a:srgbClr val="000000"/>
                </a:solidFill>
                <a:latin typeface="Open Sans"/>
              </a:rPr>
              <a:t>jobs.unops.org</a:t>
            </a:r>
            <a:endParaRPr lang="en-US" b="0" i="0" dirty="0">
              <a:solidFill>
                <a:srgbClr val="000000"/>
              </a:solidFill>
              <a:effectLst/>
              <a:latin typeface="Open Sans"/>
            </a:endParaRPr>
          </a:p>
        </p:txBody>
      </p:sp>
      <p:pic>
        <p:nvPicPr>
          <p:cNvPr id="1026" name="Picture 2" descr="UNOPS Jobs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56" y="247877"/>
            <a:ext cx="4868713" cy="642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499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7A86BCA-0C02-AC4F-8A5C-1D4B121A9079}"/>
              </a:ext>
            </a:extLst>
          </p:cNvPr>
          <p:cNvGrpSpPr/>
          <p:nvPr/>
        </p:nvGrpSpPr>
        <p:grpSpPr>
          <a:xfrm>
            <a:off x="2963087" y="455944"/>
            <a:ext cx="8587149" cy="6289421"/>
            <a:chOff x="2963087" y="455944"/>
            <a:chExt cx="8587149" cy="6289421"/>
          </a:xfrm>
        </p:grpSpPr>
        <p:sp>
          <p:nvSpPr>
            <p:cNvPr id="4" name="TextBox 3">
              <a:extLst>
                <a:ext uri="{FF2B5EF4-FFF2-40B4-BE49-F238E27FC236}">
                  <a16:creationId xmlns:a16="http://schemas.microsoft.com/office/drawing/2014/main" xmlns="" id="{B28C2E09-D6BB-2846-9439-4347B1C387E2}"/>
                </a:ext>
              </a:extLst>
            </p:cNvPr>
            <p:cNvSpPr txBox="1"/>
            <p:nvPr/>
          </p:nvSpPr>
          <p:spPr bwMode="auto">
            <a:xfrm>
              <a:off x="2963087" y="6506838"/>
              <a:ext cx="7179747" cy="238527"/>
            </a:xfrm>
            <a:prstGeom prst="rect">
              <a:avLst/>
            </a:prstGeom>
            <a:noFill/>
          </p:spPr>
          <p:txBody>
            <a:bodyPr wrap="square">
              <a:spAutoFit/>
            </a:bodyPr>
            <a:lstStyle/>
            <a:p>
              <a:pPr>
                <a:defRPr/>
              </a:pPr>
              <a:r>
                <a:rPr lang="es-CO" sz="925" b="1" i="1" dirty="0" err="1">
                  <a:solidFill>
                    <a:schemeClr val="tx1">
                      <a:lumMod val="50000"/>
                      <a:lumOff val="50000"/>
                    </a:schemeClr>
                  </a:solidFill>
                  <a:latin typeface="Avenir Heavy" charset="0"/>
                  <a:ea typeface="Avenir Heavy" charset="0"/>
                  <a:cs typeface="Avenir Heavy" charset="0"/>
                </a:rPr>
                <a:t>Catalyzing</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implementation</a:t>
              </a:r>
              <a:r>
                <a:rPr lang="es-CO" sz="925" b="1" i="1" dirty="0">
                  <a:solidFill>
                    <a:schemeClr val="tx1">
                      <a:lumMod val="50000"/>
                      <a:lumOff val="50000"/>
                    </a:schemeClr>
                  </a:solidFill>
                  <a:latin typeface="Avenir Heavy" charset="0"/>
                  <a:ea typeface="Avenir Heavy" charset="0"/>
                  <a:cs typeface="Avenir Heavy" charset="0"/>
                </a:rPr>
                <a:t> of the </a:t>
              </a:r>
              <a:r>
                <a:rPr lang="es-CO" sz="925" b="1" i="1" dirty="0" err="1">
                  <a:solidFill>
                    <a:schemeClr val="tx1">
                      <a:lumMod val="50000"/>
                      <a:lumOff val="50000"/>
                    </a:schemeClr>
                  </a:solidFill>
                  <a:latin typeface="Avenir Heavy" charset="0"/>
                  <a:ea typeface="Avenir Heavy" charset="0"/>
                  <a:cs typeface="Avenir Heavy" charset="0"/>
                </a:rPr>
                <a:t>Strategic</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Action</a:t>
              </a:r>
              <a:r>
                <a:rPr lang="es-CO" sz="925" b="1" i="1" dirty="0">
                  <a:solidFill>
                    <a:schemeClr val="tx1">
                      <a:lumMod val="50000"/>
                      <a:lumOff val="50000"/>
                    </a:schemeClr>
                  </a:solidFill>
                  <a:latin typeface="Avenir Heavy" charset="0"/>
                  <a:ea typeface="Avenir Heavy" charset="0"/>
                  <a:cs typeface="Avenir Heavy" charset="0"/>
                </a:rPr>
                <a:t> Programme </a:t>
              </a:r>
              <a:r>
                <a:rPr lang="es-CO" sz="925" b="1" i="1" dirty="0" err="1">
                  <a:solidFill>
                    <a:schemeClr val="tx1">
                      <a:lumMod val="50000"/>
                      <a:lumOff val="50000"/>
                    </a:schemeClr>
                  </a:solidFill>
                  <a:latin typeface="Avenir Heavy" charset="0"/>
                  <a:ea typeface="Avenir Heavy" charset="0"/>
                  <a:cs typeface="Avenir Heavy" charset="0"/>
                </a:rPr>
                <a:t>for</a:t>
              </a:r>
              <a:r>
                <a:rPr lang="es-CO" sz="925" b="1" i="1" dirty="0">
                  <a:solidFill>
                    <a:schemeClr val="tx1">
                      <a:lumMod val="50000"/>
                      <a:lumOff val="50000"/>
                    </a:schemeClr>
                  </a:solidFill>
                  <a:latin typeface="Avenir Heavy" charset="0"/>
                  <a:ea typeface="Avenir Heavy" charset="0"/>
                  <a:cs typeface="Avenir Heavy" charset="0"/>
                </a:rPr>
                <a:t> the Caribbean and North </a:t>
              </a:r>
              <a:r>
                <a:rPr lang="es-CO" sz="925" b="1" i="1" dirty="0" err="1">
                  <a:solidFill>
                    <a:schemeClr val="tx1">
                      <a:lumMod val="50000"/>
                      <a:lumOff val="50000"/>
                    </a:schemeClr>
                  </a:solidFill>
                  <a:latin typeface="Avenir Heavy" charset="0"/>
                  <a:ea typeface="Avenir Heavy" charset="0"/>
                  <a:cs typeface="Avenir Heavy" charset="0"/>
                </a:rPr>
                <a:t>Brazil</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a:solidFill>
                    <a:schemeClr val="tx1">
                      <a:lumMod val="50000"/>
                      <a:lumOff val="50000"/>
                    </a:schemeClr>
                  </a:solidFill>
                  <a:latin typeface="Avenir Heavy" charset="0"/>
                  <a:ea typeface="Avenir Heavy" charset="0"/>
                  <a:cs typeface="Avenir Heavy" charset="0"/>
                </a:rPr>
                <a:t>Shelf</a:t>
              </a:r>
              <a:r>
                <a:rPr lang="es-CO" sz="925" b="1" i="1" dirty="0">
                  <a:solidFill>
                    <a:schemeClr val="tx1">
                      <a:lumMod val="50000"/>
                      <a:lumOff val="50000"/>
                    </a:schemeClr>
                  </a:solidFill>
                  <a:latin typeface="Avenir Heavy" charset="0"/>
                  <a:ea typeface="Avenir Heavy" charset="0"/>
                  <a:cs typeface="Avenir Heavy" charset="0"/>
                </a:rPr>
                <a:t> </a:t>
              </a:r>
              <a:r>
                <a:rPr lang="es-CO" sz="925" b="1" i="1" dirty="0" err="1" smtClean="0">
                  <a:solidFill>
                    <a:schemeClr val="tx1">
                      <a:lumMod val="50000"/>
                      <a:lumOff val="50000"/>
                    </a:schemeClr>
                  </a:solidFill>
                  <a:latin typeface="Avenir Heavy" charset="0"/>
                  <a:ea typeface="Avenir Heavy" charset="0"/>
                  <a:cs typeface="Avenir Heavy" charset="0"/>
                </a:rPr>
                <a:t>ME’s</a:t>
              </a:r>
              <a:r>
                <a:rPr lang="es-CO" sz="925" b="1" i="1" dirty="0" smtClean="0">
                  <a:solidFill>
                    <a:schemeClr val="tx1">
                      <a:lumMod val="50000"/>
                      <a:lumOff val="50000"/>
                    </a:schemeClr>
                  </a:solidFill>
                  <a:latin typeface="Avenir Heavy" charset="0"/>
                  <a:ea typeface="Avenir Heavy" charset="0"/>
                  <a:cs typeface="Avenir Heavy" charset="0"/>
                </a:rPr>
                <a:t> </a:t>
              </a:r>
              <a:r>
                <a:rPr lang="es-CO" sz="925" b="1" i="1" dirty="0">
                  <a:solidFill>
                    <a:schemeClr val="tx1">
                      <a:lumMod val="50000"/>
                      <a:lumOff val="50000"/>
                    </a:schemeClr>
                  </a:solidFill>
                  <a:latin typeface="Avenir Heavy" charset="0"/>
                  <a:ea typeface="Avenir Heavy" charset="0"/>
                  <a:cs typeface="Avenir Heavy" charset="0"/>
                </a:rPr>
                <a:t>(2015-2020)</a:t>
              </a:r>
              <a:endParaRPr lang="en-US" sz="925" b="1" i="1" dirty="0">
                <a:solidFill>
                  <a:schemeClr val="tx1">
                    <a:lumMod val="50000"/>
                    <a:lumOff val="50000"/>
                  </a:schemeClr>
                </a:solidFill>
                <a:latin typeface="Avenir Heavy" charset="0"/>
                <a:ea typeface="Avenir Heavy" charset="0"/>
                <a:cs typeface="Avenir Heavy" charset="0"/>
              </a:endParaRPr>
            </a:p>
          </p:txBody>
        </p:sp>
        <p:sp>
          <p:nvSpPr>
            <p:cNvPr id="5" name="Text Box 10">
              <a:extLst>
                <a:ext uri="{FF2B5EF4-FFF2-40B4-BE49-F238E27FC236}">
                  <a16:creationId xmlns:a16="http://schemas.microsoft.com/office/drawing/2014/main" xmlns="" id="{73720BCF-478D-9941-966C-1179F1DEB549}"/>
                </a:ext>
              </a:extLst>
            </p:cNvPr>
            <p:cNvSpPr txBox="1"/>
            <p:nvPr/>
          </p:nvSpPr>
          <p:spPr>
            <a:xfrm>
              <a:off x="9392132" y="455944"/>
              <a:ext cx="2158104"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050" dirty="0" smtClean="0">
                  <a:solidFill>
                    <a:schemeClr val="bg1"/>
                  </a:solidFill>
                  <a:ea typeface="Calibri" panose="020F0502020204030204" pitchFamily="34" charset="0"/>
                  <a:cs typeface="Times New Roman" panose="02020603050405020304" pitchFamily="18" charset="0"/>
                </a:rPr>
                <a:t>2</a:t>
              </a:r>
              <a:r>
                <a:rPr lang="en-US" sz="1050" baseline="30000" dirty="0" smtClean="0">
                  <a:solidFill>
                    <a:schemeClr val="bg1"/>
                  </a:solidFill>
                  <a:ea typeface="Calibri" panose="020F0502020204030204" pitchFamily="34" charset="0"/>
                  <a:cs typeface="Times New Roman" panose="02020603050405020304" pitchFamily="18" charset="0"/>
                </a:rPr>
                <a:t>nd</a:t>
              </a:r>
              <a:r>
                <a:rPr lang="en-US" sz="1050" dirty="0" smtClean="0">
                  <a:solidFill>
                    <a:schemeClr val="bg1"/>
                  </a:solidFill>
                  <a:ea typeface="Calibri" panose="020F0502020204030204" pitchFamily="34" charset="0"/>
                  <a:cs typeface="Times New Roman" panose="02020603050405020304" pitchFamily="18" charset="0"/>
                </a:rPr>
                <a:t> CLME+ Project Steering Committee</a:t>
              </a:r>
              <a:endParaRPr lang="en-US" sz="1050" dirty="0">
                <a:solidFill>
                  <a:schemeClr val="bg1"/>
                </a:solidFill>
                <a:ea typeface="Calibri" panose="020F0502020204030204" pitchFamily="34" charset="0"/>
                <a:cs typeface="Times New Roman" panose="02020603050405020304" pitchFamily="18" charset="0"/>
              </a:endParaRPr>
            </a:p>
          </p:txBody>
        </p:sp>
      </p:grpSp>
      <p:sp>
        <p:nvSpPr>
          <p:cNvPr id="9" name="Text Placeholder 2">
            <a:extLst>
              <a:ext uri="{FF2B5EF4-FFF2-40B4-BE49-F238E27FC236}">
                <a16:creationId xmlns:a16="http://schemas.microsoft.com/office/drawing/2014/main" xmlns="" id="{D31BA48E-CA5D-C94B-8847-33D0C6DD125D}"/>
              </a:ext>
            </a:extLst>
          </p:cNvPr>
          <p:cNvSpPr>
            <a:spLocks noGrp="1"/>
          </p:cNvSpPr>
          <p:nvPr>
            <p:ph type="body" sz="quarter" idx="11"/>
          </p:nvPr>
        </p:nvSpPr>
        <p:spPr>
          <a:xfrm>
            <a:off x="0" y="2515826"/>
            <a:ext cx="12192000" cy="2488857"/>
          </a:xfrm>
        </p:spPr>
        <p:txBody>
          <a:bodyPr/>
          <a:lstStyle/>
          <a:p>
            <a:pPr algn="ctr"/>
            <a:r>
              <a:rPr lang="en-US" dirty="0" smtClean="0"/>
              <a:t>Thank you</a:t>
            </a:r>
            <a:endParaRPr lang="en-US" sz="2000" dirty="0"/>
          </a:p>
          <a:p>
            <a:pPr algn="ctr"/>
            <a:endParaRPr lang="en-US" sz="2000" dirty="0"/>
          </a:p>
        </p:txBody>
      </p:sp>
    </p:spTree>
    <p:extLst>
      <p:ext uri="{BB962C8B-B14F-4D97-AF65-F5344CB8AC3E}">
        <p14:creationId xmlns:p14="http://schemas.microsoft.com/office/powerpoint/2010/main" val="3438909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ángulo isósceles 4"/>
          <p:cNvSpPr/>
          <p:nvPr/>
        </p:nvSpPr>
        <p:spPr>
          <a:xfrm>
            <a:off x="702129" y="1248610"/>
            <a:ext cx="4925786" cy="43031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5766708" y="1155681"/>
            <a:ext cx="6096000" cy="4247317"/>
          </a:xfrm>
          <a:prstGeom prst="rect">
            <a:avLst/>
          </a:prstGeom>
        </p:spPr>
        <p:txBody>
          <a:bodyPr>
            <a:spAutoFit/>
          </a:bodyPr>
          <a:lstStyle/>
          <a:p>
            <a:r>
              <a:rPr lang="en-US" b="1" dirty="0">
                <a:solidFill>
                  <a:schemeClr val="accent1"/>
                </a:solidFill>
              </a:rPr>
              <a:t>Overarching Goal: </a:t>
            </a:r>
            <a:r>
              <a:rPr lang="en-US" dirty="0">
                <a:solidFill>
                  <a:schemeClr val="accent1"/>
                </a:solidFill>
              </a:rPr>
              <a:t>Contribute to the materialization of the long-term Vision and the Objectives of the CLME+ SAP and the attainment of the SDGs as these relate to the marine environment of the CLME+ region, in particular SDG 14.</a:t>
            </a:r>
          </a:p>
          <a:p>
            <a:r>
              <a:rPr lang="en-US" dirty="0"/>
              <a:t> </a:t>
            </a:r>
          </a:p>
          <a:p>
            <a:r>
              <a:rPr lang="en-US" b="1" dirty="0" smtClean="0">
                <a:solidFill>
                  <a:srgbClr val="FF0000"/>
                </a:solidFill>
              </a:rPr>
              <a:t>Outcome </a:t>
            </a:r>
            <a:r>
              <a:rPr lang="en-US" b="1" dirty="0">
                <a:solidFill>
                  <a:srgbClr val="FF0000"/>
                </a:solidFill>
              </a:rPr>
              <a:t>1: </a:t>
            </a:r>
            <a:r>
              <a:rPr lang="en-US" dirty="0">
                <a:solidFill>
                  <a:srgbClr val="FF0000"/>
                </a:solidFill>
              </a:rPr>
              <a:t>Support the successful and timely delivery of key CLME+ Project Outputs – by facilitating awareness </a:t>
            </a:r>
            <a:r>
              <a:rPr lang="en-US" dirty="0" smtClean="0">
                <a:solidFill>
                  <a:srgbClr val="FF0000"/>
                </a:solidFill>
              </a:rPr>
              <a:t>among </a:t>
            </a:r>
            <a:r>
              <a:rPr lang="en-US" dirty="0">
                <a:solidFill>
                  <a:srgbClr val="FF0000"/>
                </a:solidFill>
              </a:rPr>
              <a:t>primary stakeholders (e.g. country NFP’s, Ministers, Permanent Secretaries, PEG and ICM Members) and promoting and ensuring country / stakeholder buy-in and ownership.</a:t>
            </a:r>
          </a:p>
          <a:p>
            <a:endParaRPr lang="en-US" dirty="0"/>
          </a:p>
          <a:p>
            <a:r>
              <a:rPr lang="en-US" b="1" dirty="0" smtClean="0">
                <a:solidFill>
                  <a:srgbClr val="FF0000"/>
                </a:solidFill>
              </a:rPr>
              <a:t>Objective </a:t>
            </a:r>
            <a:r>
              <a:rPr lang="en-US" b="1" dirty="0">
                <a:solidFill>
                  <a:srgbClr val="FF0000"/>
                </a:solidFill>
              </a:rPr>
              <a:t>1: </a:t>
            </a:r>
            <a:r>
              <a:rPr lang="en-US" b="1" dirty="0" smtClean="0">
                <a:solidFill>
                  <a:srgbClr val="FF0000"/>
                </a:solidFill>
              </a:rPr>
              <a:t>CLME+ Countries and Project partners (including co executing agencies and relevant IGOs) </a:t>
            </a:r>
            <a:r>
              <a:rPr lang="en-US" dirty="0" smtClean="0">
                <a:solidFill>
                  <a:srgbClr val="FF0000"/>
                </a:solidFill>
              </a:rPr>
              <a:t>are </a:t>
            </a:r>
            <a:r>
              <a:rPr lang="en-US" dirty="0">
                <a:solidFill>
                  <a:srgbClr val="FF0000"/>
                </a:solidFill>
              </a:rPr>
              <a:t>aware and actively engaged in fulfilling CLME+ Project outcomes as evidenced by Project Output progress</a:t>
            </a:r>
          </a:p>
        </p:txBody>
      </p:sp>
      <p:sp>
        <p:nvSpPr>
          <p:cNvPr id="7" name="CuadroTexto 6"/>
          <p:cNvSpPr txBox="1"/>
          <p:nvPr/>
        </p:nvSpPr>
        <p:spPr>
          <a:xfrm>
            <a:off x="190499" y="251351"/>
            <a:ext cx="6912429" cy="523220"/>
          </a:xfrm>
          <a:prstGeom prst="rect">
            <a:avLst/>
          </a:prstGeom>
          <a:noFill/>
        </p:spPr>
        <p:txBody>
          <a:bodyPr wrap="square" rtlCol="0">
            <a:spAutoFit/>
          </a:bodyPr>
          <a:lstStyle/>
          <a:p>
            <a:r>
              <a:rPr lang="en-US" sz="2800" b="1" dirty="0" smtClean="0"/>
              <a:t>1. Goals</a:t>
            </a:r>
            <a:r>
              <a:rPr lang="en-US" sz="2800" b="1" dirty="0"/>
              <a:t>, Outcomes and Objectives </a:t>
            </a:r>
          </a:p>
        </p:txBody>
      </p:sp>
      <p:cxnSp>
        <p:nvCxnSpPr>
          <p:cNvPr id="9" name="Conector recto 8"/>
          <p:cNvCxnSpPr/>
          <p:nvPr/>
        </p:nvCxnSpPr>
        <p:spPr>
          <a:xfrm flipV="1">
            <a:off x="353786" y="2441121"/>
            <a:ext cx="11345635"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V="1">
            <a:off x="353785" y="4137082"/>
            <a:ext cx="11345635" cy="244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657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0499" y="1070880"/>
            <a:ext cx="11687908" cy="3693319"/>
          </a:xfrm>
          <a:prstGeom prst="rect">
            <a:avLst/>
          </a:prstGeom>
        </p:spPr>
        <p:txBody>
          <a:bodyPr wrap="square">
            <a:spAutoFit/>
          </a:bodyPr>
          <a:lstStyle/>
          <a:p>
            <a:r>
              <a:rPr lang="en-US" dirty="0" smtClean="0"/>
              <a:t>There may appear to be a </a:t>
            </a:r>
            <a:r>
              <a:rPr lang="en-US" dirty="0"/>
              <a:t>perception of a low level of awareness in the CLME+ SAP as well as low engagement with and ownership over project activities among some of the CLME+ countries. </a:t>
            </a:r>
            <a:endParaRPr lang="en-US" dirty="0" smtClean="0"/>
          </a:p>
          <a:p>
            <a:endParaRPr lang="en-US" dirty="0"/>
          </a:p>
          <a:p>
            <a:r>
              <a:rPr lang="en-US" dirty="0" smtClean="0"/>
              <a:t>It </a:t>
            </a:r>
            <a:r>
              <a:rPr lang="en-US" dirty="0"/>
              <a:t>is to be noted, however, in this context, that in many instances engagement of CLME+ countries in the project activities occurs through sessions and/or meetings organized by CLME+ Project co-executing partners, several of which are Intergovernmental </a:t>
            </a:r>
            <a:r>
              <a:rPr lang="en-US" dirty="0" err="1"/>
              <a:t>Organisations</a:t>
            </a:r>
            <a:r>
              <a:rPr lang="en-US" dirty="0"/>
              <a:t>. </a:t>
            </a:r>
            <a:endParaRPr lang="en-US" dirty="0" smtClean="0"/>
          </a:p>
          <a:p>
            <a:endParaRPr lang="en-US" dirty="0"/>
          </a:p>
          <a:p>
            <a:r>
              <a:rPr lang="en-US" dirty="0" smtClean="0"/>
              <a:t>Country </a:t>
            </a:r>
            <a:r>
              <a:rPr lang="en-US" dirty="0"/>
              <a:t>representatives at these fora do not necessarily coincide with the CLME+ Project designated National Focal Points (NFPs). This, combined with weaknesses/capacity constraints in the initial implementation of the CLME+ Communication Strategy, may have contributed to reduced awareness/appreciation among CLME+ NFPs about how the project is supporting the agenda and </a:t>
            </a:r>
            <a:r>
              <a:rPr lang="en-US" dirty="0" err="1"/>
              <a:t>programmes</a:t>
            </a:r>
            <a:r>
              <a:rPr lang="en-US" dirty="0"/>
              <a:t>/activities of participating countries</a:t>
            </a:r>
            <a:r>
              <a:rPr lang="en-US" dirty="0" smtClean="0"/>
              <a:t>.</a:t>
            </a:r>
          </a:p>
          <a:p>
            <a:endParaRPr lang="en-US" dirty="0"/>
          </a:p>
          <a:p>
            <a:r>
              <a:rPr lang="en-US" dirty="0" smtClean="0"/>
              <a:t>The following diagram gives an overview of where potential breakdowns / lack of communication protocols are occurring. </a:t>
            </a:r>
            <a:endParaRPr lang="en-US" dirty="0"/>
          </a:p>
        </p:txBody>
      </p:sp>
      <p:sp>
        <p:nvSpPr>
          <p:cNvPr id="5" name="CuadroTexto 4"/>
          <p:cNvSpPr txBox="1"/>
          <p:nvPr/>
        </p:nvSpPr>
        <p:spPr>
          <a:xfrm>
            <a:off x="190499" y="251351"/>
            <a:ext cx="8250116" cy="523220"/>
          </a:xfrm>
          <a:prstGeom prst="rect">
            <a:avLst/>
          </a:prstGeom>
          <a:noFill/>
        </p:spPr>
        <p:txBody>
          <a:bodyPr wrap="square" rtlCol="0">
            <a:spAutoFit/>
          </a:bodyPr>
          <a:lstStyle/>
          <a:p>
            <a:r>
              <a:rPr lang="en-US" sz="2800" b="1" dirty="0" smtClean="0"/>
              <a:t>A Perceived challenges to achieving Project Outputs  </a:t>
            </a:r>
            <a:endParaRPr lang="en-US" sz="2800" b="1" dirty="0"/>
          </a:p>
        </p:txBody>
      </p:sp>
    </p:spTree>
    <p:extLst>
      <p:ext uri="{BB962C8B-B14F-4D97-AF65-F5344CB8AC3E}">
        <p14:creationId xmlns:p14="http://schemas.microsoft.com/office/powerpoint/2010/main" val="215213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0499" y="251351"/>
            <a:ext cx="8250116" cy="523220"/>
          </a:xfrm>
          <a:prstGeom prst="rect">
            <a:avLst/>
          </a:prstGeom>
          <a:noFill/>
        </p:spPr>
        <p:txBody>
          <a:bodyPr wrap="square" rtlCol="0">
            <a:spAutoFit/>
          </a:bodyPr>
          <a:lstStyle/>
          <a:p>
            <a:r>
              <a:rPr lang="en-US" sz="2800" b="1" dirty="0" smtClean="0"/>
              <a:t>CLME+ Project Results Framework  </a:t>
            </a:r>
            <a:endParaRPr lang="en-US" sz="2800" b="1" dirty="0"/>
          </a:p>
        </p:txBody>
      </p:sp>
      <p:sp>
        <p:nvSpPr>
          <p:cNvPr id="5" name="Elipse 4"/>
          <p:cNvSpPr/>
          <p:nvPr/>
        </p:nvSpPr>
        <p:spPr>
          <a:xfrm>
            <a:off x="937845" y="1641231"/>
            <a:ext cx="3458309" cy="3200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p:cNvSpPr txBox="1"/>
          <p:nvPr/>
        </p:nvSpPr>
        <p:spPr>
          <a:xfrm>
            <a:off x="2063261" y="2672860"/>
            <a:ext cx="1582616" cy="830997"/>
          </a:xfrm>
          <a:prstGeom prst="rect">
            <a:avLst/>
          </a:prstGeom>
          <a:noFill/>
        </p:spPr>
        <p:txBody>
          <a:bodyPr wrap="square" rtlCol="0">
            <a:spAutoFit/>
          </a:bodyPr>
          <a:lstStyle/>
          <a:p>
            <a:r>
              <a:rPr lang="en-US" sz="4800" dirty="0" smtClean="0"/>
              <a:t>PEG</a:t>
            </a:r>
            <a:endParaRPr lang="en-US" sz="4800" dirty="0"/>
          </a:p>
        </p:txBody>
      </p:sp>
      <p:cxnSp>
        <p:nvCxnSpPr>
          <p:cNvPr id="8" name="Conector recto de flecha 7"/>
          <p:cNvCxnSpPr>
            <a:stCxn id="5" idx="7"/>
          </p:cNvCxnSpPr>
          <p:nvPr/>
        </p:nvCxnSpPr>
        <p:spPr>
          <a:xfrm flipV="1">
            <a:off x="3889696" y="2086708"/>
            <a:ext cx="3085535" cy="23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6975231" y="2355440"/>
            <a:ext cx="4865077" cy="461665"/>
          </a:xfrm>
          <a:prstGeom prst="rect">
            <a:avLst/>
          </a:prstGeom>
          <a:noFill/>
        </p:spPr>
        <p:txBody>
          <a:bodyPr wrap="square" rtlCol="0">
            <a:spAutoFit/>
          </a:bodyPr>
          <a:lstStyle/>
          <a:p>
            <a:r>
              <a:rPr lang="en-US" sz="2400" b="1" dirty="0" smtClean="0"/>
              <a:t>Main Project Outputs </a:t>
            </a:r>
            <a:endParaRPr lang="en-US" sz="2400" b="1" dirty="0"/>
          </a:p>
        </p:txBody>
      </p:sp>
      <p:cxnSp>
        <p:nvCxnSpPr>
          <p:cNvPr id="11" name="Conector recto de flecha 10"/>
          <p:cNvCxnSpPr>
            <a:stCxn id="5" idx="5"/>
          </p:cNvCxnSpPr>
          <p:nvPr/>
        </p:nvCxnSpPr>
        <p:spPr>
          <a:xfrm>
            <a:off x="3889696" y="4372943"/>
            <a:ext cx="3085535" cy="11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6975231" y="4153598"/>
            <a:ext cx="4865077" cy="461665"/>
          </a:xfrm>
          <a:prstGeom prst="rect">
            <a:avLst/>
          </a:prstGeom>
          <a:noFill/>
        </p:spPr>
        <p:txBody>
          <a:bodyPr wrap="square" rtlCol="0">
            <a:spAutoFit/>
          </a:bodyPr>
          <a:lstStyle/>
          <a:p>
            <a:r>
              <a:rPr lang="en-US" sz="2400" b="1" dirty="0" smtClean="0"/>
              <a:t>Other Co-executing Agencies  </a:t>
            </a:r>
            <a:endParaRPr lang="en-US" sz="2400" b="1" dirty="0"/>
          </a:p>
        </p:txBody>
      </p:sp>
      <p:cxnSp>
        <p:nvCxnSpPr>
          <p:cNvPr id="16" name="Conector angular 15"/>
          <p:cNvCxnSpPr/>
          <p:nvPr/>
        </p:nvCxnSpPr>
        <p:spPr>
          <a:xfrm>
            <a:off x="6646985" y="4547520"/>
            <a:ext cx="656492" cy="3663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7631723" y="4600637"/>
            <a:ext cx="3540369" cy="1200329"/>
          </a:xfrm>
          <a:prstGeom prst="rect">
            <a:avLst/>
          </a:prstGeom>
          <a:noFill/>
        </p:spPr>
        <p:txBody>
          <a:bodyPr wrap="square" rtlCol="0">
            <a:spAutoFit/>
          </a:bodyPr>
          <a:lstStyle/>
          <a:p>
            <a:r>
              <a:rPr lang="en-US" sz="2400" b="1" dirty="0" smtClean="0"/>
              <a:t>Main Project Outputs</a:t>
            </a:r>
            <a:br>
              <a:rPr lang="en-US" sz="2400" b="1" dirty="0" smtClean="0"/>
            </a:br>
            <a:r>
              <a:rPr lang="en-US" sz="2400" b="1" dirty="0" smtClean="0"/>
              <a:t>Sub-project – Sub project Outputs    </a:t>
            </a:r>
            <a:endParaRPr lang="en-US" sz="2400" b="1" dirty="0"/>
          </a:p>
        </p:txBody>
      </p:sp>
      <p:cxnSp>
        <p:nvCxnSpPr>
          <p:cNvPr id="20" name="Conector recto de flecha 19"/>
          <p:cNvCxnSpPr/>
          <p:nvPr/>
        </p:nvCxnSpPr>
        <p:spPr>
          <a:xfrm>
            <a:off x="6975231" y="5200801"/>
            <a:ext cx="3282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p:cNvSpPr txBox="1"/>
          <p:nvPr/>
        </p:nvSpPr>
        <p:spPr>
          <a:xfrm>
            <a:off x="6975231" y="1889061"/>
            <a:ext cx="4865077" cy="461665"/>
          </a:xfrm>
          <a:prstGeom prst="rect">
            <a:avLst/>
          </a:prstGeom>
          <a:noFill/>
        </p:spPr>
        <p:txBody>
          <a:bodyPr wrap="square" rtlCol="0">
            <a:spAutoFit/>
          </a:bodyPr>
          <a:lstStyle/>
          <a:p>
            <a:r>
              <a:rPr lang="en-US" sz="2400" b="1" dirty="0" smtClean="0"/>
              <a:t>PCU  </a:t>
            </a:r>
            <a:endParaRPr lang="en-US" sz="2400" b="1" dirty="0"/>
          </a:p>
        </p:txBody>
      </p:sp>
      <p:cxnSp>
        <p:nvCxnSpPr>
          <p:cNvPr id="22" name="Conector recto de flecha 21"/>
          <p:cNvCxnSpPr/>
          <p:nvPr/>
        </p:nvCxnSpPr>
        <p:spPr>
          <a:xfrm>
            <a:off x="6646985" y="2586272"/>
            <a:ext cx="3282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557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0499" y="251351"/>
            <a:ext cx="3103686" cy="523220"/>
          </a:xfrm>
          <a:prstGeom prst="rect">
            <a:avLst/>
          </a:prstGeom>
          <a:noFill/>
        </p:spPr>
        <p:txBody>
          <a:bodyPr wrap="square" rtlCol="0">
            <a:spAutoFit/>
          </a:bodyPr>
          <a:lstStyle/>
          <a:p>
            <a:r>
              <a:rPr lang="en-US" sz="2800" b="1" dirty="0" smtClean="0"/>
              <a:t>CLME+ Project  </a:t>
            </a:r>
            <a:endParaRPr lang="en-US" sz="2800" b="1" dirty="0"/>
          </a:p>
        </p:txBody>
      </p:sp>
      <p:sp>
        <p:nvSpPr>
          <p:cNvPr id="5" name="Elipse 4"/>
          <p:cNvSpPr/>
          <p:nvPr/>
        </p:nvSpPr>
        <p:spPr>
          <a:xfrm>
            <a:off x="4057649" y="597876"/>
            <a:ext cx="4500197" cy="2990836"/>
          </a:xfrm>
          <a:prstGeom prst="ellipse">
            <a:avLst/>
          </a:prstGeom>
          <a:solidFill>
            <a:schemeClr val="accent6">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p:cNvSpPr txBox="1"/>
          <p:nvPr/>
        </p:nvSpPr>
        <p:spPr>
          <a:xfrm>
            <a:off x="5137638" y="1705769"/>
            <a:ext cx="3329354" cy="369332"/>
          </a:xfrm>
          <a:prstGeom prst="rect">
            <a:avLst/>
          </a:prstGeom>
          <a:noFill/>
        </p:spPr>
        <p:txBody>
          <a:bodyPr wrap="square" rtlCol="0">
            <a:spAutoFit/>
          </a:bodyPr>
          <a:lstStyle/>
          <a:p>
            <a:r>
              <a:rPr lang="en-US" b="1" dirty="0" smtClean="0"/>
              <a:t>CERMES, CANARI, GCFI</a:t>
            </a:r>
            <a:endParaRPr lang="en-US" b="1" dirty="0"/>
          </a:p>
        </p:txBody>
      </p:sp>
      <p:sp>
        <p:nvSpPr>
          <p:cNvPr id="17" name="CuadroTexto 16"/>
          <p:cNvSpPr txBox="1"/>
          <p:nvPr/>
        </p:nvSpPr>
        <p:spPr>
          <a:xfrm>
            <a:off x="5591907" y="3588712"/>
            <a:ext cx="2965939" cy="369332"/>
          </a:xfrm>
          <a:prstGeom prst="rect">
            <a:avLst/>
          </a:prstGeom>
          <a:noFill/>
        </p:spPr>
        <p:txBody>
          <a:bodyPr wrap="square" rtlCol="0">
            <a:spAutoFit/>
          </a:bodyPr>
          <a:lstStyle/>
          <a:p>
            <a:r>
              <a:rPr lang="en-US" b="1" dirty="0" smtClean="0"/>
              <a:t>CARICOM, CCAD</a:t>
            </a:r>
            <a:endParaRPr lang="en-US" b="1" dirty="0"/>
          </a:p>
        </p:txBody>
      </p:sp>
      <p:cxnSp>
        <p:nvCxnSpPr>
          <p:cNvPr id="24" name="Conector recto de flecha 23"/>
          <p:cNvCxnSpPr/>
          <p:nvPr/>
        </p:nvCxnSpPr>
        <p:spPr>
          <a:xfrm flipV="1">
            <a:off x="8405446" y="2552951"/>
            <a:ext cx="78544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9190892" y="2344615"/>
            <a:ext cx="2180493" cy="646331"/>
          </a:xfrm>
          <a:prstGeom prst="rect">
            <a:avLst/>
          </a:prstGeom>
          <a:noFill/>
        </p:spPr>
        <p:txBody>
          <a:bodyPr wrap="square" rtlCol="0">
            <a:spAutoFit/>
          </a:bodyPr>
          <a:lstStyle/>
          <a:p>
            <a:r>
              <a:rPr lang="en-US" b="1" dirty="0" smtClean="0"/>
              <a:t>Sub project National Focal Points (NFPs)</a:t>
            </a:r>
            <a:endParaRPr lang="en-US" b="1" dirty="0"/>
          </a:p>
        </p:txBody>
      </p:sp>
      <p:sp>
        <p:nvSpPr>
          <p:cNvPr id="6" name="CuadroTexto 5"/>
          <p:cNvSpPr txBox="1"/>
          <p:nvPr/>
        </p:nvSpPr>
        <p:spPr>
          <a:xfrm>
            <a:off x="5357446" y="797930"/>
            <a:ext cx="1817077" cy="646331"/>
          </a:xfrm>
          <a:prstGeom prst="rect">
            <a:avLst/>
          </a:prstGeom>
          <a:noFill/>
        </p:spPr>
        <p:txBody>
          <a:bodyPr wrap="square" rtlCol="0">
            <a:spAutoFit/>
          </a:bodyPr>
          <a:lstStyle/>
          <a:p>
            <a:pPr algn="ctr"/>
            <a:r>
              <a:rPr lang="en-US" b="1" dirty="0" smtClean="0"/>
              <a:t>PCU </a:t>
            </a:r>
            <a:br>
              <a:rPr lang="en-US" b="1" dirty="0" smtClean="0"/>
            </a:br>
            <a:r>
              <a:rPr lang="en-US" b="1" dirty="0" smtClean="0"/>
              <a:t>UNDP UNOPS</a:t>
            </a:r>
            <a:endParaRPr lang="en-US" b="1" dirty="0"/>
          </a:p>
        </p:txBody>
      </p:sp>
      <p:sp>
        <p:nvSpPr>
          <p:cNvPr id="28" name="CuadroTexto 27"/>
          <p:cNvSpPr txBox="1"/>
          <p:nvPr/>
        </p:nvSpPr>
        <p:spPr>
          <a:xfrm>
            <a:off x="2408254" y="4810042"/>
            <a:ext cx="8752114" cy="646331"/>
          </a:xfrm>
          <a:prstGeom prst="rect">
            <a:avLst/>
          </a:prstGeom>
          <a:noFill/>
        </p:spPr>
        <p:txBody>
          <a:bodyPr wrap="square" rtlCol="0">
            <a:spAutoFit/>
          </a:bodyPr>
          <a:lstStyle/>
          <a:p>
            <a:r>
              <a:rPr lang="en-US" sz="3600" b="1" dirty="0" smtClean="0"/>
              <a:t>CLME+ SAP Interim Coordination Mechanism </a:t>
            </a:r>
            <a:endParaRPr lang="en-US" sz="3600" b="1" dirty="0"/>
          </a:p>
        </p:txBody>
      </p:sp>
      <p:sp>
        <p:nvSpPr>
          <p:cNvPr id="29" name="Elipse 28"/>
          <p:cNvSpPr/>
          <p:nvPr/>
        </p:nvSpPr>
        <p:spPr>
          <a:xfrm>
            <a:off x="3706587" y="2075101"/>
            <a:ext cx="5159828" cy="20418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p:cNvSpPr txBox="1"/>
          <p:nvPr/>
        </p:nvSpPr>
        <p:spPr>
          <a:xfrm>
            <a:off x="4220308" y="2344615"/>
            <a:ext cx="4185138" cy="646331"/>
          </a:xfrm>
          <a:prstGeom prst="rect">
            <a:avLst/>
          </a:prstGeom>
          <a:noFill/>
        </p:spPr>
        <p:txBody>
          <a:bodyPr wrap="square" rtlCol="0">
            <a:spAutoFit/>
          </a:bodyPr>
          <a:lstStyle/>
          <a:p>
            <a:pPr algn="ctr"/>
            <a:r>
              <a:rPr lang="en-US" b="1" dirty="0" smtClean="0"/>
              <a:t>IOCARIBE, UNEP OEP, OECS, FAO WECAFC, CRFM, OSPESCA </a:t>
            </a:r>
            <a:endParaRPr lang="en-US" b="1" dirty="0"/>
          </a:p>
        </p:txBody>
      </p:sp>
      <p:sp>
        <p:nvSpPr>
          <p:cNvPr id="30" name="Elipse 29"/>
          <p:cNvSpPr/>
          <p:nvPr/>
        </p:nvSpPr>
        <p:spPr>
          <a:xfrm>
            <a:off x="5331068" y="742252"/>
            <a:ext cx="1869832" cy="8551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adroTexto 30"/>
          <p:cNvSpPr txBox="1"/>
          <p:nvPr/>
        </p:nvSpPr>
        <p:spPr>
          <a:xfrm>
            <a:off x="3831980" y="1035246"/>
            <a:ext cx="1008185" cy="646331"/>
          </a:xfrm>
          <a:prstGeom prst="rect">
            <a:avLst/>
          </a:prstGeom>
          <a:solidFill>
            <a:schemeClr val="accent6">
              <a:lumMod val="40000"/>
              <a:lumOff val="60000"/>
            </a:schemeClr>
          </a:solidFill>
        </p:spPr>
        <p:txBody>
          <a:bodyPr wrap="square" rtlCol="0">
            <a:spAutoFit/>
          </a:bodyPr>
          <a:lstStyle/>
          <a:p>
            <a:r>
              <a:rPr lang="en-US" sz="3600" b="1" dirty="0" smtClean="0"/>
              <a:t>PEG</a:t>
            </a:r>
            <a:endParaRPr lang="en-US" sz="3600" b="1" dirty="0"/>
          </a:p>
        </p:txBody>
      </p:sp>
      <p:cxnSp>
        <p:nvCxnSpPr>
          <p:cNvPr id="33" name="Conector recto de flecha 32"/>
          <p:cNvCxnSpPr>
            <a:stCxn id="29" idx="5"/>
          </p:cNvCxnSpPr>
          <p:nvPr/>
        </p:nvCxnSpPr>
        <p:spPr>
          <a:xfrm>
            <a:off x="8110776" y="3817934"/>
            <a:ext cx="892547" cy="496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CuadroTexto 34"/>
          <p:cNvSpPr txBox="1"/>
          <p:nvPr/>
        </p:nvSpPr>
        <p:spPr>
          <a:xfrm>
            <a:off x="8979875" y="3955374"/>
            <a:ext cx="2180493" cy="646331"/>
          </a:xfrm>
          <a:prstGeom prst="rect">
            <a:avLst/>
          </a:prstGeom>
          <a:noFill/>
        </p:spPr>
        <p:txBody>
          <a:bodyPr wrap="square" rtlCol="0">
            <a:spAutoFit/>
          </a:bodyPr>
          <a:lstStyle/>
          <a:p>
            <a:r>
              <a:rPr lang="en-US" b="1" dirty="0" smtClean="0"/>
              <a:t>Institutional National Focal Points</a:t>
            </a:r>
            <a:endParaRPr lang="en-US" b="1" dirty="0"/>
          </a:p>
        </p:txBody>
      </p:sp>
      <p:sp>
        <p:nvSpPr>
          <p:cNvPr id="39" name="CuadroTexto 38"/>
          <p:cNvSpPr txBox="1"/>
          <p:nvPr/>
        </p:nvSpPr>
        <p:spPr>
          <a:xfrm>
            <a:off x="8727830" y="660176"/>
            <a:ext cx="3185956" cy="646331"/>
          </a:xfrm>
          <a:prstGeom prst="rect">
            <a:avLst/>
          </a:prstGeom>
          <a:noFill/>
        </p:spPr>
        <p:txBody>
          <a:bodyPr wrap="square" rtlCol="0">
            <a:spAutoFit/>
          </a:bodyPr>
          <a:lstStyle/>
          <a:p>
            <a:r>
              <a:rPr lang="en-US" b="1" dirty="0" smtClean="0"/>
              <a:t>Project National Focal Points (</a:t>
            </a:r>
            <a:r>
              <a:rPr lang="en-US" b="1" dirty="0" err="1" smtClean="0"/>
              <a:t>pNFP</a:t>
            </a:r>
            <a:r>
              <a:rPr lang="en-US" b="1" dirty="0" smtClean="0"/>
              <a:t> + liaison, Country NFP</a:t>
            </a:r>
            <a:endParaRPr lang="en-US" b="1" dirty="0"/>
          </a:p>
        </p:txBody>
      </p:sp>
      <p:cxnSp>
        <p:nvCxnSpPr>
          <p:cNvPr id="41" name="Conector recto de flecha 40"/>
          <p:cNvCxnSpPr/>
          <p:nvPr/>
        </p:nvCxnSpPr>
        <p:spPr>
          <a:xfrm flipV="1">
            <a:off x="7174523" y="2794094"/>
            <a:ext cx="2051539" cy="19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Flecha abajo 43"/>
          <p:cNvSpPr/>
          <p:nvPr/>
        </p:nvSpPr>
        <p:spPr>
          <a:xfrm>
            <a:off x="6384471" y="4116957"/>
            <a:ext cx="106136" cy="692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echa derecha 47"/>
          <p:cNvSpPr/>
          <p:nvPr/>
        </p:nvSpPr>
        <p:spPr>
          <a:xfrm>
            <a:off x="7961056" y="1068301"/>
            <a:ext cx="783980" cy="189300"/>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Conector recto de flecha 50"/>
          <p:cNvCxnSpPr/>
          <p:nvPr/>
        </p:nvCxnSpPr>
        <p:spPr>
          <a:xfrm>
            <a:off x="9854293" y="2990946"/>
            <a:ext cx="16328" cy="96442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p:cNvCxnSpPr/>
          <p:nvPr/>
        </p:nvCxnSpPr>
        <p:spPr>
          <a:xfrm>
            <a:off x="9799026" y="1358411"/>
            <a:ext cx="16328" cy="96442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9830008" y="1629564"/>
            <a:ext cx="2010926" cy="646331"/>
          </a:xfrm>
          <a:prstGeom prst="rect">
            <a:avLst/>
          </a:prstGeom>
          <a:noFill/>
        </p:spPr>
        <p:txBody>
          <a:bodyPr wrap="square" rtlCol="0">
            <a:spAutoFit/>
          </a:bodyPr>
          <a:lstStyle/>
          <a:p>
            <a:r>
              <a:rPr lang="en-US" b="1" i="1" dirty="0" smtClean="0">
                <a:solidFill>
                  <a:srgbClr val="FF0000"/>
                </a:solidFill>
              </a:rPr>
              <a:t>Disconnect in Communications </a:t>
            </a:r>
            <a:endParaRPr lang="en-US" b="1" i="1" dirty="0">
              <a:solidFill>
                <a:srgbClr val="FF0000"/>
              </a:solidFill>
            </a:endParaRPr>
          </a:p>
        </p:txBody>
      </p:sp>
      <p:sp>
        <p:nvSpPr>
          <p:cNvPr id="54" name="CuadroTexto 53"/>
          <p:cNvSpPr txBox="1"/>
          <p:nvPr/>
        </p:nvSpPr>
        <p:spPr>
          <a:xfrm>
            <a:off x="9902860" y="3171603"/>
            <a:ext cx="2010926" cy="646331"/>
          </a:xfrm>
          <a:prstGeom prst="rect">
            <a:avLst/>
          </a:prstGeom>
          <a:noFill/>
        </p:spPr>
        <p:txBody>
          <a:bodyPr wrap="square" rtlCol="0">
            <a:spAutoFit/>
          </a:bodyPr>
          <a:lstStyle/>
          <a:p>
            <a:r>
              <a:rPr lang="en-US" b="1" i="1" dirty="0" smtClean="0">
                <a:solidFill>
                  <a:srgbClr val="FF0000"/>
                </a:solidFill>
              </a:rPr>
              <a:t>Disconnect in Communications </a:t>
            </a:r>
            <a:endParaRPr lang="en-US" b="1" i="1" dirty="0">
              <a:solidFill>
                <a:srgbClr val="FF0000"/>
              </a:solidFill>
            </a:endParaRPr>
          </a:p>
        </p:txBody>
      </p:sp>
    </p:spTree>
    <p:extLst>
      <p:ext uri="{BB962C8B-B14F-4D97-AF65-F5344CB8AC3E}">
        <p14:creationId xmlns:p14="http://schemas.microsoft.com/office/powerpoint/2010/main" val="37985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102177" y="170665"/>
            <a:ext cx="11089823" cy="5421872"/>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CuadroTexto 4"/>
          <p:cNvSpPr txBox="1"/>
          <p:nvPr/>
        </p:nvSpPr>
        <p:spPr>
          <a:xfrm>
            <a:off x="3898446" y="-94713"/>
            <a:ext cx="5983233" cy="646331"/>
          </a:xfrm>
          <a:prstGeom prst="rect">
            <a:avLst/>
          </a:prstGeom>
          <a:noFill/>
        </p:spPr>
        <p:txBody>
          <a:bodyPr wrap="square" rtlCol="0">
            <a:spAutoFit/>
          </a:bodyPr>
          <a:lstStyle/>
          <a:p>
            <a:r>
              <a:rPr lang="en-US" sz="3600" b="1" u="sng" dirty="0" smtClean="0"/>
              <a:t>CLME+ SAP 2015 - 2025</a:t>
            </a:r>
            <a:endParaRPr lang="en-US" sz="3600" b="1" u="sng" dirty="0"/>
          </a:p>
        </p:txBody>
      </p:sp>
      <p:sp>
        <p:nvSpPr>
          <p:cNvPr id="7" name="Elipse 6"/>
          <p:cNvSpPr/>
          <p:nvPr/>
        </p:nvSpPr>
        <p:spPr>
          <a:xfrm>
            <a:off x="3208564" y="530679"/>
            <a:ext cx="5763986" cy="444137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p:cNvSpPr txBox="1"/>
          <p:nvPr/>
        </p:nvSpPr>
        <p:spPr>
          <a:xfrm>
            <a:off x="4727121" y="671168"/>
            <a:ext cx="3020787" cy="369332"/>
          </a:xfrm>
          <a:prstGeom prst="rect">
            <a:avLst/>
          </a:prstGeom>
          <a:noFill/>
        </p:spPr>
        <p:txBody>
          <a:bodyPr wrap="square" rtlCol="0">
            <a:spAutoFit/>
          </a:bodyPr>
          <a:lstStyle/>
          <a:p>
            <a:r>
              <a:rPr lang="en-US" b="1" u="sng" dirty="0" smtClean="0"/>
              <a:t>CLME+ Project 2015 - 2020</a:t>
            </a:r>
            <a:endParaRPr lang="en-US" b="1" u="sng" dirty="0"/>
          </a:p>
        </p:txBody>
      </p:sp>
      <p:sp>
        <p:nvSpPr>
          <p:cNvPr id="10" name="CuadroTexto 9"/>
          <p:cNvSpPr txBox="1"/>
          <p:nvPr/>
        </p:nvSpPr>
        <p:spPr>
          <a:xfrm>
            <a:off x="3571875" y="1972522"/>
            <a:ext cx="5331278" cy="1477328"/>
          </a:xfrm>
          <a:prstGeom prst="rect">
            <a:avLst/>
          </a:prstGeom>
          <a:noFill/>
        </p:spPr>
        <p:txBody>
          <a:bodyPr wrap="square" rtlCol="0">
            <a:spAutoFit/>
          </a:bodyPr>
          <a:lstStyle/>
          <a:p>
            <a:pPr algn="ctr"/>
            <a:endParaRPr lang="en-US" b="1" dirty="0" smtClean="0"/>
          </a:p>
          <a:p>
            <a:pPr algn="ctr"/>
            <a:r>
              <a:rPr lang="en-US" b="1" dirty="0" smtClean="0"/>
              <a:t/>
            </a:r>
            <a:br>
              <a:rPr lang="en-US" b="1" dirty="0" smtClean="0"/>
            </a:br>
            <a:endParaRPr lang="en-US" b="1" dirty="0" smtClean="0"/>
          </a:p>
          <a:p>
            <a:pPr algn="ctr"/>
            <a:r>
              <a:rPr lang="en-US" b="1" dirty="0" smtClean="0"/>
              <a:t>UNOPS, PCU, UNDP</a:t>
            </a:r>
          </a:p>
          <a:p>
            <a:pPr algn="ctr"/>
            <a:endParaRPr lang="en-US" b="1" dirty="0"/>
          </a:p>
        </p:txBody>
      </p:sp>
      <p:sp>
        <p:nvSpPr>
          <p:cNvPr id="11" name="Elipse 10"/>
          <p:cNvSpPr/>
          <p:nvPr/>
        </p:nvSpPr>
        <p:spPr>
          <a:xfrm>
            <a:off x="4623879" y="1033830"/>
            <a:ext cx="4906735" cy="1004207"/>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p:cNvSpPr txBox="1"/>
          <p:nvPr/>
        </p:nvSpPr>
        <p:spPr>
          <a:xfrm>
            <a:off x="8768442" y="1298121"/>
            <a:ext cx="783771" cy="369332"/>
          </a:xfrm>
          <a:prstGeom prst="rect">
            <a:avLst/>
          </a:prstGeom>
          <a:noFill/>
        </p:spPr>
        <p:txBody>
          <a:bodyPr wrap="square" rtlCol="0">
            <a:spAutoFit/>
          </a:bodyPr>
          <a:lstStyle/>
          <a:p>
            <a:r>
              <a:rPr lang="en-US" b="1" dirty="0" smtClean="0"/>
              <a:t>NICS</a:t>
            </a:r>
            <a:endParaRPr lang="en-US" b="1" dirty="0"/>
          </a:p>
        </p:txBody>
      </p:sp>
      <p:sp>
        <p:nvSpPr>
          <p:cNvPr id="14" name="Elipse 13"/>
          <p:cNvSpPr/>
          <p:nvPr/>
        </p:nvSpPr>
        <p:spPr>
          <a:xfrm>
            <a:off x="4816928" y="3148677"/>
            <a:ext cx="5271750" cy="167358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0000"/>
              </a:solidFill>
            </a:endParaRPr>
          </a:p>
        </p:txBody>
      </p:sp>
      <p:sp>
        <p:nvSpPr>
          <p:cNvPr id="15" name="CuadroTexto 14"/>
          <p:cNvSpPr txBox="1"/>
          <p:nvPr/>
        </p:nvSpPr>
        <p:spPr>
          <a:xfrm>
            <a:off x="8756196" y="3608614"/>
            <a:ext cx="1534886" cy="646331"/>
          </a:xfrm>
          <a:prstGeom prst="rect">
            <a:avLst/>
          </a:prstGeom>
          <a:noFill/>
        </p:spPr>
        <p:txBody>
          <a:bodyPr wrap="square" rtlCol="0">
            <a:spAutoFit/>
          </a:bodyPr>
          <a:lstStyle/>
          <a:p>
            <a:r>
              <a:rPr lang="en-US" b="1" dirty="0" smtClean="0"/>
              <a:t>CARICOM</a:t>
            </a:r>
          </a:p>
          <a:p>
            <a:r>
              <a:rPr lang="en-US" b="1" dirty="0" smtClean="0"/>
              <a:t>CCAD</a:t>
            </a:r>
            <a:endParaRPr lang="en-US" b="1" dirty="0"/>
          </a:p>
        </p:txBody>
      </p:sp>
      <p:sp>
        <p:nvSpPr>
          <p:cNvPr id="16" name="Flecha derecha 15"/>
          <p:cNvSpPr/>
          <p:nvPr/>
        </p:nvSpPr>
        <p:spPr>
          <a:xfrm>
            <a:off x="10018940" y="3781828"/>
            <a:ext cx="508226" cy="41637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p:cNvSpPr txBox="1"/>
          <p:nvPr/>
        </p:nvSpPr>
        <p:spPr>
          <a:xfrm>
            <a:off x="10508455" y="3679053"/>
            <a:ext cx="1591016" cy="646331"/>
          </a:xfrm>
          <a:prstGeom prst="rect">
            <a:avLst/>
          </a:prstGeom>
          <a:noFill/>
        </p:spPr>
        <p:txBody>
          <a:bodyPr wrap="square" rtlCol="0">
            <a:spAutoFit/>
          </a:bodyPr>
          <a:lstStyle/>
          <a:p>
            <a:r>
              <a:rPr lang="en-US" b="1" dirty="0" smtClean="0">
                <a:solidFill>
                  <a:schemeClr val="accent2">
                    <a:lumMod val="75000"/>
                  </a:schemeClr>
                </a:solidFill>
              </a:rPr>
              <a:t>CLME+ SAP ICM</a:t>
            </a:r>
            <a:endParaRPr lang="en-US" b="1" dirty="0">
              <a:solidFill>
                <a:schemeClr val="accent2">
                  <a:lumMod val="75000"/>
                </a:schemeClr>
              </a:solidFill>
            </a:endParaRPr>
          </a:p>
        </p:txBody>
      </p:sp>
      <p:sp>
        <p:nvSpPr>
          <p:cNvPr id="19" name="CuadroTexto 18"/>
          <p:cNvSpPr txBox="1"/>
          <p:nvPr/>
        </p:nvSpPr>
        <p:spPr>
          <a:xfrm>
            <a:off x="3824969" y="3348199"/>
            <a:ext cx="1045028" cy="923330"/>
          </a:xfrm>
          <a:prstGeom prst="rect">
            <a:avLst/>
          </a:prstGeom>
          <a:noFill/>
        </p:spPr>
        <p:txBody>
          <a:bodyPr wrap="square" rtlCol="0">
            <a:spAutoFit/>
          </a:bodyPr>
          <a:lstStyle/>
          <a:p>
            <a:r>
              <a:rPr lang="en-US" b="1" dirty="0" smtClean="0"/>
              <a:t>GCFI</a:t>
            </a:r>
            <a:br>
              <a:rPr lang="en-US" b="1" dirty="0" smtClean="0"/>
            </a:br>
            <a:r>
              <a:rPr lang="en-US" b="1" dirty="0" smtClean="0"/>
              <a:t>CERMES</a:t>
            </a:r>
          </a:p>
          <a:p>
            <a:r>
              <a:rPr lang="en-US" b="1" dirty="0" smtClean="0"/>
              <a:t>CANARI</a:t>
            </a:r>
            <a:endParaRPr lang="en-US" b="1" dirty="0"/>
          </a:p>
        </p:txBody>
      </p:sp>
      <p:sp>
        <p:nvSpPr>
          <p:cNvPr id="21" name="Elipse 20"/>
          <p:cNvSpPr/>
          <p:nvPr/>
        </p:nvSpPr>
        <p:spPr>
          <a:xfrm>
            <a:off x="3734222" y="2728456"/>
            <a:ext cx="4602198" cy="20614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adroTexto 21"/>
          <p:cNvSpPr txBox="1"/>
          <p:nvPr/>
        </p:nvSpPr>
        <p:spPr>
          <a:xfrm>
            <a:off x="4856325" y="2247380"/>
            <a:ext cx="2491846" cy="369332"/>
          </a:xfrm>
          <a:prstGeom prst="rect">
            <a:avLst/>
          </a:prstGeom>
          <a:noFill/>
          <a:ln>
            <a:noFill/>
          </a:ln>
        </p:spPr>
        <p:txBody>
          <a:bodyPr wrap="square" rtlCol="0">
            <a:spAutoFit/>
          </a:bodyPr>
          <a:lstStyle/>
          <a:p>
            <a:r>
              <a:rPr lang="en-US" b="1" dirty="0" smtClean="0"/>
              <a:t>Project Executive Group</a:t>
            </a:r>
            <a:endParaRPr lang="en-US" b="1" dirty="0"/>
          </a:p>
        </p:txBody>
      </p:sp>
      <p:sp>
        <p:nvSpPr>
          <p:cNvPr id="23" name="Rectángulo 22"/>
          <p:cNvSpPr/>
          <p:nvPr/>
        </p:nvSpPr>
        <p:spPr>
          <a:xfrm>
            <a:off x="3456213" y="3332013"/>
            <a:ext cx="6096000" cy="1200329"/>
          </a:xfrm>
          <a:prstGeom prst="rect">
            <a:avLst/>
          </a:prstGeom>
        </p:spPr>
        <p:txBody>
          <a:bodyPr>
            <a:spAutoFit/>
          </a:bodyPr>
          <a:lstStyle/>
          <a:p>
            <a:pPr algn="ctr"/>
            <a:r>
              <a:rPr lang="en-US" b="1" dirty="0"/>
              <a:t>IOC / IOCARIBE, </a:t>
            </a:r>
            <a:br>
              <a:rPr lang="en-US" b="1" dirty="0"/>
            </a:br>
            <a:r>
              <a:rPr lang="en-US" b="1" dirty="0"/>
              <a:t>UNEP CEP, </a:t>
            </a:r>
            <a:br>
              <a:rPr lang="en-US" b="1" dirty="0"/>
            </a:br>
            <a:r>
              <a:rPr lang="en-US" b="1" dirty="0"/>
              <a:t>FAO WECAFC</a:t>
            </a:r>
            <a:br>
              <a:rPr lang="en-US" b="1" dirty="0"/>
            </a:br>
            <a:r>
              <a:rPr lang="en-US" b="1" dirty="0"/>
              <a:t>OECS, CRFM, OSPESCA</a:t>
            </a:r>
          </a:p>
        </p:txBody>
      </p:sp>
      <p:sp>
        <p:nvSpPr>
          <p:cNvPr id="24" name="CuadroTexto 23"/>
          <p:cNvSpPr txBox="1"/>
          <p:nvPr/>
        </p:nvSpPr>
        <p:spPr>
          <a:xfrm>
            <a:off x="4928593" y="1143434"/>
            <a:ext cx="2881993" cy="646331"/>
          </a:xfrm>
          <a:prstGeom prst="rect">
            <a:avLst/>
          </a:prstGeom>
          <a:noFill/>
        </p:spPr>
        <p:txBody>
          <a:bodyPr wrap="square" rtlCol="0">
            <a:spAutoFit/>
          </a:bodyPr>
          <a:lstStyle/>
          <a:p>
            <a:pPr algn="ctr"/>
            <a:r>
              <a:rPr lang="en-US" b="1" dirty="0" smtClean="0"/>
              <a:t>Countries</a:t>
            </a:r>
            <a:br>
              <a:rPr lang="en-US" b="1" dirty="0" smtClean="0"/>
            </a:br>
            <a:r>
              <a:rPr lang="en-US" b="1" dirty="0" err="1" smtClean="0"/>
              <a:t>pNFP</a:t>
            </a:r>
            <a:r>
              <a:rPr lang="en-US" b="1" dirty="0"/>
              <a:t> </a:t>
            </a:r>
            <a:r>
              <a:rPr lang="en-US" b="1" dirty="0" smtClean="0"/>
              <a:t>/ liaison/ </a:t>
            </a:r>
            <a:r>
              <a:rPr lang="en-US" b="1" dirty="0" err="1" smtClean="0"/>
              <a:t>aNFP</a:t>
            </a:r>
            <a:endParaRPr lang="en-US" b="1" dirty="0"/>
          </a:p>
        </p:txBody>
      </p:sp>
      <p:sp>
        <p:nvSpPr>
          <p:cNvPr id="41" name="Forma libre 40"/>
          <p:cNvSpPr/>
          <p:nvPr/>
        </p:nvSpPr>
        <p:spPr>
          <a:xfrm>
            <a:off x="4073979" y="612321"/>
            <a:ext cx="4449535" cy="4694465"/>
          </a:xfrm>
          <a:custGeom>
            <a:avLst/>
            <a:gdLst>
              <a:gd name="connsiteX0" fmla="*/ 2041071 w 4449535"/>
              <a:gd name="connsiteY0" fmla="*/ 0 h 4694465"/>
              <a:gd name="connsiteX1" fmla="*/ 1094014 w 4449535"/>
              <a:gd name="connsiteY1" fmla="*/ 8165 h 4694465"/>
              <a:gd name="connsiteX2" fmla="*/ 938892 w 4449535"/>
              <a:gd name="connsiteY2" fmla="*/ 24493 h 4694465"/>
              <a:gd name="connsiteX3" fmla="*/ 873578 w 4449535"/>
              <a:gd name="connsiteY3" fmla="*/ 32658 h 4694465"/>
              <a:gd name="connsiteX4" fmla="*/ 800100 w 4449535"/>
              <a:gd name="connsiteY4" fmla="*/ 48986 h 4694465"/>
              <a:gd name="connsiteX5" fmla="*/ 734785 w 4449535"/>
              <a:gd name="connsiteY5" fmla="*/ 57150 h 4694465"/>
              <a:gd name="connsiteX6" fmla="*/ 620485 w 4449535"/>
              <a:gd name="connsiteY6" fmla="*/ 73479 h 4694465"/>
              <a:gd name="connsiteX7" fmla="*/ 587828 w 4449535"/>
              <a:gd name="connsiteY7" fmla="*/ 89808 h 4694465"/>
              <a:gd name="connsiteX8" fmla="*/ 522514 w 4449535"/>
              <a:gd name="connsiteY8" fmla="*/ 106136 h 4694465"/>
              <a:gd name="connsiteX9" fmla="*/ 498021 w 4449535"/>
              <a:gd name="connsiteY9" fmla="*/ 122465 h 4694465"/>
              <a:gd name="connsiteX10" fmla="*/ 449035 w 4449535"/>
              <a:gd name="connsiteY10" fmla="*/ 130629 h 4694465"/>
              <a:gd name="connsiteX11" fmla="*/ 416378 w 4449535"/>
              <a:gd name="connsiteY11" fmla="*/ 138793 h 4694465"/>
              <a:gd name="connsiteX12" fmla="*/ 383721 w 4449535"/>
              <a:gd name="connsiteY12" fmla="*/ 163286 h 4694465"/>
              <a:gd name="connsiteX13" fmla="*/ 351064 w 4449535"/>
              <a:gd name="connsiteY13" fmla="*/ 195943 h 4694465"/>
              <a:gd name="connsiteX14" fmla="*/ 302078 w 4449535"/>
              <a:gd name="connsiteY14" fmla="*/ 220436 h 4694465"/>
              <a:gd name="connsiteX15" fmla="*/ 228600 w 4449535"/>
              <a:gd name="connsiteY15" fmla="*/ 285750 h 4694465"/>
              <a:gd name="connsiteX16" fmla="*/ 146957 w 4449535"/>
              <a:gd name="connsiteY16" fmla="*/ 375558 h 4694465"/>
              <a:gd name="connsiteX17" fmla="*/ 122464 w 4449535"/>
              <a:gd name="connsiteY17" fmla="*/ 416379 h 4694465"/>
              <a:gd name="connsiteX18" fmla="*/ 106135 w 4449535"/>
              <a:gd name="connsiteY18" fmla="*/ 481693 h 4694465"/>
              <a:gd name="connsiteX19" fmla="*/ 81642 w 4449535"/>
              <a:gd name="connsiteY19" fmla="*/ 514350 h 4694465"/>
              <a:gd name="connsiteX20" fmla="*/ 73478 w 4449535"/>
              <a:gd name="connsiteY20" fmla="*/ 563336 h 4694465"/>
              <a:gd name="connsiteX21" fmla="*/ 65314 w 4449535"/>
              <a:gd name="connsiteY21" fmla="*/ 636815 h 4694465"/>
              <a:gd name="connsiteX22" fmla="*/ 48985 w 4449535"/>
              <a:gd name="connsiteY22" fmla="*/ 702129 h 4694465"/>
              <a:gd name="connsiteX23" fmla="*/ 40821 w 4449535"/>
              <a:gd name="connsiteY23" fmla="*/ 783772 h 4694465"/>
              <a:gd name="connsiteX24" fmla="*/ 32657 w 4449535"/>
              <a:gd name="connsiteY24" fmla="*/ 832758 h 4694465"/>
              <a:gd name="connsiteX25" fmla="*/ 24492 w 4449535"/>
              <a:gd name="connsiteY25" fmla="*/ 898072 h 4694465"/>
              <a:gd name="connsiteX26" fmla="*/ 0 w 4449535"/>
              <a:gd name="connsiteY26" fmla="*/ 1085850 h 4694465"/>
              <a:gd name="connsiteX27" fmla="*/ 24492 w 4449535"/>
              <a:gd name="connsiteY27" fmla="*/ 1216479 h 4694465"/>
              <a:gd name="connsiteX28" fmla="*/ 32657 w 4449535"/>
              <a:gd name="connsiteY28" fmla="*/ 1240972 h 4694465"/>
              <a:gd name="connsiteX29" fmla="*/ 48985 w 4449535"/>
              <a:gd name="connsiteY29" fmla="*/ 1273629 h 4694465"/>
              <a:gd name="connsiteX30" fmla="*/ 57150 w 4449535"/>
              <a:gd name="connsiteY30" fmla="*/ 1298122 h 4694465"/>
              <a:gd name="connsiteX31" fmla="*/ 73478 w 4449535"/>
              <a:gd name="connsiteY31" fmla="*/ 1330779 h 4694465"/>
              <a:gd name="connsiteX32" fmla="*/ 81642 w 4449535"/>
              <a:gd name="connsiteY32" fmla="*/ 1355272 h 4694465"/>
              <a:gd name="connsiteX33" fmla="*/ 106135 w 4449535"/>
              <a:gd name="connsiteY33" fmla="*/ 1387929 h 4694465"/>
              <a:gd name="connsiteX34" fmla="*/ 114300 w 4449535"/>
              <a:gd name="connsiteY34" fmla="*/ 1420586 h 4694465"/>
              <a:gd name="connsiteX35" fmla="*/ 146957 w 4449535"/>
              <a:gd name="connsiteY35" fmla="*/ 1494065 h 4694465"/>
              <a:gd name="connsiteX36" fmla="*/ 163285 w 4449535"/>
              <a:gd name="connsiteY36" fmla="*/ 1518558 h 4694465"/>
              <a:gd name="connsiteX37" fmla="*/ 179614 w 4449535"/>
              <a:gd name="connsiteY37" fmla="*/ 1567543 h 4694465"/>
              <a:gd name="connsiteX38" fmla="*/ 220435 w 4449535"/>
              <a:gd name="connsiteY38" fmla="*/ 1616529 h 4694465"/>
              <a:gd name="connsiteX39" fmla="*/ 269421 w 4449535"/>
              <a:gd name="connsiteY39" fmla="*/ 1690008 h 4694465"/>
              <a:gd name="connsiteX40" fmla="*/ 302078 w 4449535"/>
              <a:gd name="connsiteY40" fmla="*/ 1714500 h 4694465"/>
              <a:gd name="connsiteX41" fmla="*/ 326571 w 4449535"/>
              <a:gd name="connsiteY41" fmla="*/ 1738993 h 4694465"/>
              <a:gd name="connsiteX42" fmla="*/ 367392 w 4449535"/>
              <a:gd name="connsiteY42" fmla="*/ 1763486 h 4694465"/>
              <a:gd name="connsiteX43" fmla="*/ 440871 w 4449535"/>
              <a:gd name="connsiteY43" fmla="*/ 1828800 h 4694465"/>
              <a:gd name="connsiteX44" fmla="*/ 489857 w 4449535"/>
              <a:gd name="connsiteY44" fmla="*/ 1877786 h 4694465"/>
              <a:gd name="connsiteX45" fmla="*/ 547007 w 4449535"/>
              <a:gd name="connsiteY45" fmla="*/ 1918608 h 4694465"/>
              <a:gd name="connsiteX46" fmla="*/ 563335 w 4449535"/>
              <a:gd name="connsiteY46" fmla="*/ 1951265 h 4694465"/>
              <a:gd name="connsiteX47" fmla="*/ 587828 w 4449535"/>
              <a:gd name="connsiteY47" fmla="*/ 1967593 h 4694465"/>
              <a:gd name="connsiteX48" fmla="*/ 604157 w 4449535"/>
              <a:gd name="connsiteY48" fmla="*/ 1992086 h 4694465"/>
              <a:gd name="connsiteX49" fmla="*/ 628650 w 4449535"/>
              <a:gd name="connsiteY49" fmla="*/ 2016579 h 4694465"/>
              <a:gd name="connsiteX50" fmla="*/ 685800 w 4449535"/>
              <a:gd name="connsiteY50" fmla="*/ 2098222 h 4694465"/>
              <a:gd name="connsiteX51" fmla="*/ 734785 w 4449535"/>
              <a:gd name="connsiteY51" fmla="*/ 2147208 h 4694465"/>
              <a:gd name="connsiteX52" fmla="*/ 767442 w 4449535"/>
              <a:gd name="connsiteY52" fmla="*/ 2196193 h 4694465"/>
              <a:gd name="connsiteX53" fmla="*/ 808264 w 4449535"/>
              <a:gd name="connsiteY53" fmla="*/ 2228850 h 4694465"/>
              <a:gd name="connsiteX54" fmla="*/ 857250 w 4449535"/>
              <a:gd name="connsiteY54" fmla="*/ 2302329 h 4694465"/>
              <a:gd name="connsiteX55" fmla="*/ 947057 w 4449535"/>
              <a:gd name="connsiteY55" fmla="*/ 2424793 h 4694465"/>
              <a:gd name="connsiteX56" fmla="*/ 987878 w 4449535"/>
              <a:gd name="connsiteY56" fmla="*/ 2490108 h 4694465"/>
              <a:gd name="connsiteX57" fmla="*/ 996042 w 4449535"/>
              <a:gd name="connsiteY57" fmla="*/ 2514600 h 4694465"/>
              <a:gd name="connsiteX58" fmla="*/ 1036864 w 4449535"/>
              <a:gd name="connsiteY58" fmla="*/ 2579915 h 4694465"/>
              <a:gd name="connsiteX59" fmla="*/ 1053192 w 4449535"/>
              <a:gd name="connsiteY59" fmla="*/ 2620736 h 4694465"/>
              <a:gd name="connsiteX60" fmla="*/ 1085850 w 4449535"/>
              <a:gd name="connsiteY60" fmla="*/ 2694215 h 4694465"/>
              <a:gd name="connsiteX61" fmla="*/ 1118507 w 4449535"/>
              <a:gd name="connsiteY61" fmla="*/ 2767693 h 4694465"/>
              <a:gd name="connsiteX62" fmla="*/ 1126671 w 4449535"/>
              <a:gd name="connsiteY62" fmla="*/ 2800350 h 4694465"/>
              <a:gd name="connsiteX63" fmla="*/ 1143000 w 4449535"/>
              <a:gd name="connsiteY63" fmla="*/ 2857500 h 4694465"/>
              <a:gd name="connsiteX64" fmla="*/ 1159328 w 4449535"/>
              <a:gd name="connsiteY64" fmla="*/ 3069772 h 4694465"/>
              <a:gd name="connsiteX65" fmla="*/ 1175657 w 4449535"/>
              <a:gd name="connsiteY65" fmla="*/ 3257550 h 4694465"/>
              <a:gd name="connsiteX66" fmla="*/ 1183821 w 4449535"/>
              <a:gd name="connsiteY66" fmla="*/ 3282043 h 4694465"/>
              <a:gd name="connsiteX67" fmla="*/ 1183821 w 4449535"/>
              <a:gd name="connsiteY67" fmla="*/ 3559629 h 4694465"/>
              <a:gd name="connsiteX68" fmla="*/ 1167492 w 4449535"/>
              <a:gd name="connsiteY68" fmla="*/ 3624943 h 4694465"/>
              <a:gd name="connsiteX69" fmla="*/ 1143000 w 4449535"/>
              <a:gd name="connsiteY69" fmla="*/ 3641272 h 4694465"/>
              <a:gd name="connsiteX70" fmla="*/ 1134835 w 4449535"/>
              <a:gd name="connsiteY70" fmla="*/ 3690258 h 4694465"/>
              <a:gd name="connsiteX71" fmla="*/ 1102178 w 4449535"/>
              <a:gd name="connsiteY71" fmla="*/ 3739243 h 4694465"/>
              <a:gd name="connsiteX72" fmla="*/ 1085850 w 4449535"/>
              <a:gd name="connsiteY72" fmla="*/ 3788229 h 4694465"/>
              <a:gd name="connsiteX73" fmla="*/ 1045028 w 4449535"/>
              <a:gd name="connsiteY73" fmla="*/ 3853543 h 4694465"/>
              <a:gd name="connsiteX74" fmla="*/ 1020535 w 4449535"/>
              <a:gd name="connsiteY74" fmla="*/ 3935186 h 4694465"/>
              <a:gd name="connsiteX75" fmla="*/ 1012371 w 4449535"/>
              <a:gd name="connsiteY75" fmla="*/ 3959679 h 4694465"/>
              <a:gd name="connsiteX76" fmla="*/ 1004207 w 4449535"/>
              <a:gd name="connsiteY76" fmla="*/ 3984172 h 4694465"/>
              <a:gd name="connsiteX77" fmla="*/ 996042 w 4449535"/>
              <a:gd name="connsiteY77" fmla="*/ 4049486 h 4694465"/>
              <a:gd name="connsiteX78" fmla="*/ 979714 w 4449535"/>
              <a:gd name="connsiteY78" fmla="*/ 4098472 h 4694465"/>
              <a:gd name="connsiteX79" fmla="*/ 987878 w 4449535"/>
              <a:gd name="connsiteY79" fmla="*/ 4327072 h 4694465"/>
              <a:gd name="connsiteX80" fmla="*/ 1036864 w 4449535"/>
              <a:gd name="connsiteY80" fmla="*/ 4376058 h 4694465"/>
              <a:gd name="connsiteX81" fmla="*/ 1045028 w 4449535"/>
              <a:gd name="connsiteY81" fmla="*/ 4400550 h 4694465"/>
              <a:gd name="connsiteX82" fmla="*/ 1069521 w 4449535"/>
              <a:gd name="connsiteY82" fmla="*/ 4416879 h 4694465"/>
              <a:gd name="connsiteX83" fmla="*/ 1183821 w 4449535"/>
              <a:gd name="connsiteY83" fmla="*/ 4498522 h 4694465"/>
              <a:gd name="connsiteX84" fmla="*/ 1208314 w 4449535"/>
              <a:gd name="connsiteY84" fmla="*/ 4514850 h 4694465"/>
              <a:gd name="connsiteX85" fmla="*/ 1240971 w 4449535"/>
              <a:gd name="connsiteY85" fmla="*/ 4531179 h 4694465"/>
              <a:gd name="connsiteX86" fmla="*/ 1273628 w 4449535"/>
              <a:gd name="connsiteY86" fmla="*/ 4555672 h 4694465"/>
              <a:gd name="connsiteX87" fmla="*/ 1298121 w 4449535"/>
              <a:gd name="connsiteY87" fmla="*/ 4563836 h 4694465"/>
              <a:gd name="connsiteX88" fmla="*/ 1330778 w 4449535"/>
              <a:gd name="connsiteY88" fmla="*/ 4580165 h 4694465"/>
              <a:gd name="connsiteX89" fmla="*/ 1355271 w 4449535"/>
              <a:gd name="connsiteY89" fmla="*/ 4596493 h 4694465"/>
              <a:gd name="connsiteX90" fmla="*/ 1436914 w 4449535"/>
              <a:gd name="connsiteY90" fmla="*/ 4612822 h 4694465"/>
              <a:gd name="connsiteX91" fmla="*/ 1485900 w 4449535"/>
              <a:gd name="connsiteY91" fmla="*/ 4637315 h 4694465"/>
              <a:gd name="connsiteX92" fmla="*/ 1567542 w 4449535"/>
              <a:gd name="connsiteY92" fmla="*/ 4653643 h 4694465"/>
              <a:gd name="connsiteX93" fmla="*/ 1665514 w 4449535"/>
              <a:gd name="connsiteY93" fmla="*/ 4678136 h 4694465"/>
              <a:gd name="connsiteX94" fmla="*/ 1690007 w 4449535"/>
              <a:gd name="connsiteY94" fmla="*/ 4686300 h 4694465"/>
              <a:gd name="connsiteX95" fmla="*/ 1771650 w 4449535"/>
              <a:gd name="connsiteY95" fmla="*/ 4694465 h 4694465"/>
              <a:gd name="connsiteX96" fmla="*/ 2914650 w 4449535"/>
              <a:gd name="connsiteY96" fmla="*/ 4678136 h 4694465"/>
              <a:gd name="connsiteX97" fmla="*/ 3004457 w 4449535"/>
              <a:gd name="connsiteY97" fmla="*/ 4653643 h 4694465"/>
              <a:gd name="connsiteX98" fmla="*/ 3037114 w 4449535"/>
              <a:gd name="connsiteY98" fmla="*/ 4637315 h 4694465"/>
              <a:gd name="connsiteX99" fmla="*/ 3143250 w 4449535"/>
              <a:gd name="connsiteY99" fmla="*/ 4620986 h 4694465"/>
              <a:gd name="connsiteX100" fmla="*/ 3224892 w 4449535"/>
              <a:gd name="connsiteY100" fmla="*/ 4580165 h 4694465"/>
              <a:gd name="connsiteX101" fmla="*/ 3322864 w 4449535"/>
              <a:gd name="connsiteY101" fmla="*/ 4563836 h 4694465"/>
              <a:gd name="connsiteX102" fmla="*/ 3412671 w 4449535"/>
              <a:gd name="connsiteY102" fmla="*/ 4531179 h 4694465"/>
              <a:gd name="connsiteX103" fmla="*/ 3502478 w 4449535"/>
              <a:gd name="connsiteY103" fmla="*/ 4506686 h 4694465"/>
              <a:gd name="connsiteX104" fmla="*/ 3526971 w 4449535"/>
              <a:gd name="connsiteY104" fmla="*/ 4498522 h 4694465"/>
              <a:gd name="connsiteX105" fmla="*/ 3559628 w 4449535"/>
              <a:gd name="connsiteY105" fmla="*/ 4490358 h 4694465"/>
              <a:gd name="connsiteX106" fmla="*/ 3624942 w 4449535"/>
              <a:gd name="connsiteY106" fmla="*/ 4457700 h 4694465"/>
              <a:gd name="connsiteX107" fmla="*/ 3665764 w 4449535"/>
              <a:gd name="connsiteY107" fmla="*/ 4449536 h 4694465"/>
              <a:gd name="connsiteX108" fmla="*/ 3714750 w 4449535"/>
              <a:gd name="connsiteY108" fmla="*/ 4416879 h 4694465"/>
              <a:gd name="connsiteX109" fmla="*/ 3763735 w 4449535"/>
              <a:gd name="connsiteY109" fmla="*/ 4400550 h 4694465"/>
              <a:gd name="connsiteX110" fmla="*/ 3804557 w 4449535"/>
              <a:gd name="connsiteY110" fmla="*/ 4384222 h 4694465"/>
              <a:gd name="connsiteX111" fmla="*/ 3829050 w 4449535"/>
              <a:gd name="connsiteY111" fmla="*/ 4367893 h 4694465"/>
              <a:gd name="connsiteX112" fmla="*/ 3918857 w 4449535"/>
              <a:gd name="connsiteY112" fmla="*/ 4335236 h 4694465"/>
              <a:gd name="connsiteX113" fmla="*/ 4000500 w 4449535"/>
              <a:gd name="connsiteY113" fmla="*/ 4302579 h 4694465"/>
              <a:gd name="connsiteX114" fmla="*/ 4033157 w 4449535"/>
              <a:gd name="connsiteY114" fmla="*/ 4278086 h 4694465"/>
              <a:gd name="connsiteX115" fmla="*/ 4114800 w 4449535"/>
              <a:gd name="connsiteY115" fmla="*/ 4229100 h 4694465"/>
              <a:gd name="connsiteX116" fmla="*/ 4310742 w 4449535"/>
              <a:gd name="connsiteY116" fmla="*/ 3902529 h 4694465"/>
              <a:gd name="connsiteX117" fmla="*/ 4376057 w 4449535"/>
              <a:gd name="connsiteY117" fmla="*/ 3739243 h 4694465"/>
              <a:gd name="connsiteX118" fmla="*/ 4416878 w 4449535"/>
              <a:gd name="connsiteY118" fmla="*/ 3575958 h 4694465"/>
              <a:gd name="connsiteX119" fmla="*/ 4425042 w 4449535"/>
              <a:gd name="connsiteY119" fmla="*/ 3469822 h 4694465"/>
              <a:gd name="connsiteX120" fmla="*/ 4449535 w 4449535"/>
              <a:gd name="connsiteY120" fmla="*/ 3388179 h 4694465"/>
              <a:gd name="connsiteX121" fmla="*/ 4425042 w 4449535"/>
              <a:gd name="connsiteY121" fmla="*/ 3061608 h 4694465"/>
              <a:gd name="connsiteX122" fmla="*/ 4408714 w 4449535"/>
              <a:gd name="connsiteY122" fmla="*/ 2873829 h 4694465"/>
              <a:gd name="connsiteX123" fmla="*/ 4400550 w 4449535"/>
              <a:gd name="connsiteY123" fmla="*/ 2816679 h 4694465"/>
              <a:gd name="connsiteX124" fmla="*/ 4367892 w 4449535"/>
              <a:gd name="connsiteY124" fmla="*/ 2735036 h 4694465"/>
              <a:gd name="connsiteX125" fmla="*/ 4359728 w 4449535"/>
              <a:gd name="connsiteY125" fmla="*/ 2702379 h 4694465"/>
              <a:gd name="connsiteX126" fmla="*/ 4343400 w 4449535"/>
              <a:gd name="connsiteY126" fmla="*/ 2677886 h 4694465"/>
              <a:gd name="connsiteX127" fmla="*/ 4310742 w 4449535"/>
              <a:gd name="connsiteY127" fmla="*/ 2620736 h 4694465"/>
              <a:gd name="connsiteX128" fmla="*/ 4196442 w 4449535"/>
              <a:gd name="connsiteY128" fmla="*/ 2481943 h 4694465"/>
              <a:gd name="connsiteX129" fmla="*/ 3992335 w 4449535"/>
              <a:gd name="connsiteY129" fmla="*/ 2351315 h 4694465"/>
              <a:gd name="connsiteX130" fmla="*/ 3861707 w 4449535"/>
              <a:gd name="connsiteY130" fmla="*/ 2245179 h 4694465"/>
              <a:gd name="connsiteX131" fmla="*/ 3747407 w 4449535"/>
              <a:gd name="connsiteY131" fmla="*/ 2196193 h 4694465"/>
              <a:gd name="connsiteX132" fmla="*/ 3665764 w 4449535"/>
              <a:gd name="connsiteY132" fmla="*/ 2122715 h 4694465"/>
              <a:gd name="connsiteX133" fmla="*/ 3624942 w 4449535"/>
              <a:gd name="connsiteY133" fmla="*/ 2106386 h 4694465"/>
              <a:gd name="connsiteX134" fmla="*/ 3608614 w 4449535"/>
              <a:gd name="connsiteY134" fmla="*/ 2081893 h 4694465"/>
              <a:gd name="connsiteX135" fmla="*/ 3486150 w 4449535"/>
              <a:gd name="connsiteY135" fmla="*/ 2016579 h 4694465"/>
              <a:gd name="connsiteX136" fmla="*/ 3461657 w 4449535"/>
              <a:gd name="connsiteY136" fmla="*/ 1992086 h 4694465"/>
              <a:gd name="connsiteX137" fmla="*/ 3412671 w 4449535"/>
              <a:gd name="connsiteY137" fmla="*/ 1967593 h 4694465"/>
              <a:gd name="connsiteX138" fmla="*/ 3380014 w 4449535"/>
              <a:gd name="connsiteY138" fmla="*/ 1943100 h 4694465"/>
              <a:gd name="connsiteX139" fmla="*/ 3363685 w 4449535"/>
              <a:gd name="connsiteY139" fmla="*/ 1885950 h 4694465"/>
              <a:gd name="connsiteX140" fmla="*/ 3355521 w 4449535"/>
              <a:gd name="connsiteY140" fmla="*/ 1861458 h 4694465"/>
              <a:gd name="connsiteX141" fmla="*/ 3339192 w 4449535"/>
              <a:gd name="connsiteY141" fmla="*/ 1828800 h 4694465"/>
              <a:gd name="connsiteX142" fmla="*/ 3331028 w 4449535"/>
              <a:gd name="connsiteY142" fmla="*/ 1755322 h 4694465"/>
              <a:gd name="connsiteX143" fmla="*/ 3314700 w 4449535"/>
              <a:gd name="connsiteY143" fmla="*/ 1681843 h 4694465"/>
              <a:gd name="connsiteX144" fmla="*/ 3306535 w 4449535"/>
              <a:gd name="connsiteY144" fmla="*/ 1551215 h 4694465"/>
              <a:gd name="connsiteX145" fmla="*/ 3314700 w 4449535"/>
              <a:gd name="connsiteY145" fmla="*/ 1175658 h 4694465"/>
              <a:gd name="connsiteX146" fmla="*/ 3322864 w 4449535"/>
              <a:gd name="connsiteY146" fmla="*/ 1143000 h 4694465"/>
              <a:gd name="connsiteX147" fmla="*/ 3380014 w 4449535"/>
              <a:gd name="connsiteY147" fmla="*/ 1028700 h 4694465"/>
              <a:gd name="connsiteX148" fmla="*/ 3453492 w 4449535"/>
              <a:gd name="connsiteY148" fmla="*/ 930729 h 4694465"/>
              <a:gd name="connsiteX149" fmla="*/ 3494314 w 4449535"/>
              <a:gd name="connsiteY149" fmla="*/ 865415 h 4694465"/>
              <a:gd name="connsiteX150" fmla="*/ 3526971 w 4449535"/>
              <a:gd name="connsiteY150" fmla="*/ 832758 h 4694465"/>
              <a:gd name="connsiteX151" fmla="*/ 3559628 w 4449535"/>
              <a:gd name="connsiteY151" fmla="*/ 783772 h 4694465"/>
              <a:gd name="connsiteX152" fmla="*/ 3584121 w 4449535"/>
              <a:gd name="connsiteY152" fmla="*/ 710293 h 4694465"/>
              <a:gd name="connsiteX153" fmla="*/ 3608614 w 4449535"/>
              <a:gd name="connsiteY153" fmla="*/ 677636 h 4694465"/>
              <a:gd name="connsiteX154" fmla="*/ 3633107 w 4449535"/>
              <a:gd name="connsiteY154" fmla="*/ 563336 h 4694465"/>
              <a:gd name="connsiteX155" fmla="*/ 3633107 w 4449535"/>
              <a:gd name="connsiteY155" fmla="*/ 155122 h 4694465"/>
              <a:gd name="connsiteX156" fmla="*/ 3608614 w 4449535"/>
              <a:gd name="connsiteY156" fmla="*/ 138793 h 4694465"/>
              <a:gd name="connsiteX157" fmla="*/ 3559628 w 4449535"/>
              <a:gd name="connsiteY157" fmla="*/ 122465 h 4694465"/>
              <a:gd name="connsiteX158" fmla="*/ 3518807 w 4449535"/>
              <a:gd name="connsiteY158" fmla="*/ 106136 h 4694465"/>
              <a:gd name="connsiteX159" fmla="*/ 3437164 w 4449535"/>
              <a:gd name="connsiteY159" fmla="*/ 81643 h 4694465"/>
              <a:gd name="connsiteX160" fmla="*/ 3388178 w 4449535"/>
              <a:gd name="connsiteY160" fmla="*/ 65315 h 4694465"/>
              <a:gd name="connsiteX161" fmla="*/ 3282042 w 4449535"/>
              <a:gd name="connsiteY161" fmla="*/ 48986 h 4694465"/>
              <a:gd name="connsiteX162" fmla="*/ 3167742 w 4449535"/>
              <a:gd name="connsiteY162" fmla="*/ 32658 h 4694465"/>
              <a:gd name="connsiteX163" fmla="*/ 3126921 w 4449535"/>
              <a:gd name="connsiteY163" fmla="*/ 24493 h 4694465"/>
              <a:gd name="connsiteX164" fmla="*/ 2963635 w 4449535"/>
              <a:gd name="connsiteY164" fmla="*/ 16329 h 4694465"/>
              <a:gd name="connsiteX165" fmla="*/ 2041071 w 4449535"/>
              <a:gd name="connsiteY165" fmla="*/ 0 h 469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449535" h="4694465">
                <a:moveTo>
                  <a:pt x="2041071" y="0"/>
                </a:moveTo>
                <a:lnTo>
                  <a:pt x="1094014" y="8165"/>
                </a:lnTo>
                <a:cubicBezTo>
                  <a:pt x="996874" y="9671"/>
                  <a:pt x="1010982" y="14194"/>
                  <a:pt x="938892" y="24493"/>
                </a:cubicBezTo>
                <a:cubicBezTo>
                  <a:pt x="917172" y="27596"/>
                  <a:pt x="895185" y="28845"/>
                  <a:pt x="873578" y="32658"/>
                </a:cubicBezTo>
                <a:cubicBezTo>
                  <a:pt x="848870" y="37018"/>
                  <a:pt x="824808" y="44626"/>
                  <a:pt x="800100" y="48986"/>
                </a:cubicBezTo>
                <a:cubicBezTo>
                  <a:pt x="778493" y="52799"/>
                  <a:pt x="756506" y="54047"/>
                  <a:pt x="734785" y="57150"/>
                </a:cubicBezTo>
                <a:cubicBezTo>
                  <a:pt x="569985" y="80693"/>
                  <a:pt x="827047" y="47660"/>
                  <a:pt x="620485" y="73479"/>
                </a:cubicBezTo>
                <a:cubicBezTo>
                  <a:pt x="609599" y="78922"/>
                  <a:pt x="599374" y="85959"/>
                  <a:pt x="587828" y="89808"/>
                </a:cubicBezTo>
                <a:cubicBezTo>
                  <a:pt x="566538" y="96905"/>
                  <a:pt x="522514" y="106136"/>
                  <a:pt x="522514" y="106136"/>
                </a:cubicBezTo>
                <a:cubicBezTo>
                  <a:pt x="514350" y="111579"/>
                  <a:pt x="507330" y="119362"/>
                  <a:pt x="498021" y="122465"/>
                </a:cubicBezTo>
                <a:cubicBezTo>
                  <a:pt x="482317" y="127700"/>
                  <a:pt x="465267" y="127383"/>
                  <a:pt x="449035" y="130629"/>
                </a:cubicBezTo>
                <a:cubicBezTo>
                  <a:pt x="438032" y="132829"/>
                  <a:pt x="427264" y="136072"/>
                  <a:pt x="416378" y="138793"/>
                </a:cubicBezTo>
                <a:cubicBezTo>
                  <a:pt x="405492" y="146957"/>
                  <a:pt x="393961" y="154326"/>
                  <a:pt x="383721" y="163286"/>
                </a:cubicBezTo>
                <a:cubicBezTo>
                  <a:pt x="372135" y="173423"/>
                  <a:pt x="363676" y="187115"/>
                  <a:pt x="351064" y="195943"/>
                </a:cubicBezTo>
                <a:cubicBezTo>
                  <a:pt x="336108" y="206412"/>
                  <a:pt x="317732" y="211043"/>
                  <a:pt x="302078" y="220436"/>
                </a:cubicBezTo>
                <a:cubicBezTo>
                  <a:pt x="264025" y="243268"/>
                  <a:pt x="264903" y="253985"/>
                  <a:pt x="228600" y="285750"/>
                </a:cubicBezTo>
                <a:cubicBezTo>
                  <a:pt x="174663" y="332945"/>
                  <a:pt x="221600" y="251155"/>
                  <a:pt x="146957" y="375558"/>
                </a:cubicBezTo>
                <a:cubicBezTo>
                  <a:pt x="138793" y="389165"/>
                  <a:pt x="129561" y="402186"/>
                  <a:pt x="122464" y="416379"/>
                </a:cubicBezTo>
                <a:cubicBezTo>
                  <a:pt x="92915" y="475478"/>
                  <a:pt x="143395" y="397861"/>
                  <a:pt x="106135" y="481693"/>
                </a:cubicBezTo>
                <a:cubicBezTo>
                  <a:pt x="100608" y="494127"/>
                  <a:pt x="89806" y="503464"/>
                  <a:pt x="81642" y="514350"/>
                </a:cubicBezTo>
                <a:cubicBezTo>
                  <a:pt x="78921" y="530679"/>
                  <a:pt x="75666" y="546927"/>
                  <a:pt x="73478" y="563336"/>
                </a:cubicBezTo>
                <a:cubicBezTo>
                  <a:pt x="70221" y="587764"/>
                  <a:pt x="69597" y="612546"/>
                  <a:pt x="65314" y="636815"/>
                </a:cubicBezTo>
                <a:cubicBezTo>
                  <a:pt x="61414" y="658915"/>
                  <a:pt x="54428" y="680358"/>
                  <a:pt x="48985" y="702129"/>
                </a:cubicBezTo>
                <a:cubicBezTo>
                  <a:pt x="46264" y="729343"/>
                  <a:pt x="44213" y="756633"/>
                  <a:pt x="40821" y="783772"/>
                </a:cubicBezTo>
                <a:cubicBezTo>
                  <a:pt x="38768" y="800198"/>
                  <a:pt x="34998" y="816371"/>
                  <a:pt x="32657" y="832758"/>
                </a:cubicBezTo>
                <a:cubicBezTo>
                  <a:pt x="29554" y="854478"/>
                  <a:pt x="27595" y="876352"/>
                  <a:pt x="24492" y="898072"/>
                </a:cubicBezTo>
                <a:cubicBezTo>
                  <a:pt x="593" y="1065362"/>
                  <a:pt x="14333" y="942519"/>
                  <a:pt x="0" y="1085850"/>
                </a:cubicBezTo>
                <a:cubicBezTo>
                  <a:pt x="6713" y="1139556"/>
                  <a:pt x="7174" y="1164528"/>
                  <a:pt x="24492" y="1216479"/>
                </a:cubicBezTo>
                <a:cubicBezTo>
                  <a:pt x="27214" y="1224643"/>
                  <a:pt x="29267" y="1233062"/>
                  <a:pt x="32657" y="1240972"/>
                </a:cubicBezTo>
                <a:cubicBezTo>
                  <a:pt x="37451" y="1252158"/>
                  <a:pt x="44191" y="1262443"/>
                  <a:pt x="48985" y="1273629"/>
                </a:cubicBezTo>
                <a:cubicBezTo>
                  <a:pt x="52375" y="1281539"/>
                  <a:pt x="53760" y="1290212"/>
                  <a:pt x="57150" y="1298122"/>
                </a:cubicBezTo>
                <a:cubicBezTo>
                  <a:pt x="61944" y="1309308"/>
                  <a:pt x="68684" y="1319593"/>
                  <a:pt x="73478" y="1330779"/>
                </a:cubicBezTo>
                <a:cubicBezTo>
                  <a:pt x="76868" y="1338689"/>
                  <a:pt x="77372" y="1347800"/>
                  <a:pt x="81642" y="1355272"/>
                </a:cubicBezTo>
                <a:cubicBezTo>
                  <a:pt x="88393" y="1367086"/>
                  <a:pt x="97971" y="1377043"/>
                  <a:pt x="106135" y="1387929"/>
                </a:cubicBezTo>
                <a:cubicBezTo>
                  <a:pt x="108857" y="1398815"/>
                  <a:pt x="110752" y="1409941"/>
                  <a:pt x="114300" y="1420586"/>
                </a:cubicBezTo>
                <a:cubicBezTo>
                  <a:pt x="121301" y="1441589"/>
                  <a:pt x="135573" y="1474142"/>
                  <a:pt x="146957" y="1494065"/>
                </a:cubicBezTo>
                <a:cubicBezTo>
                  <a:pt x="151825" y="1502584"/>
                  <a:pt x="159300" y="1509592"/>
                  <a:pt x="163285" y="1518558"/>
                </a:cubicBezTo>
                <a:cubicBezTo>
                  <a:pt x="170275" y="1534286"/>
                  <a:pt x="170942" y="1552676"/>
                  <a:pt x="179614" y="1567543"/>
                </a:cubicBezTo>
                <a:cubicBezTo>
                  <a:pt x="190324" y="1585903"/>
                  <a:pt x="207866" y="1599389"/>
                  <a:pt x="220435" y="1616529"/>
                </a:cubicBezTo>
                <a:cubicBezTo>
                  <a:pt x="237843" y="1640267"/>
                  <a:pt x="245871" y="1672346"/>
                  <a:pt x="269421" y="1690008"/>
                </a:cubicBezTo>
                <a:cubicBezTo>
                  <a:pt x="280307" y="1698172"/>
                  <a:pt x="291747" y="1705645"/>
                  <a:pt x="302078" y="1714500"/>
                </a:cubicBezTo>
                <a:cubicBezTo>
                  <a:pt x="310845" y="1722014"/>
                  <a:pt x="317334" y="1732065"/>
                  <a:pt x="326571" y="1738993"/>
                </a:cubicBezTo>
                <a:cubicBezTo>
                  <a:pt x="339266" y="1748514"/>
                  <a:pt x="353785" y="1755322"/>
                  <a:pt x="367392" y="1763486"/>
                </a:cubicBezTo>
                <a:cubicBezTo>
                  <a:pt x="445478" y="1867600"/>
                  <a:pt x="320252" y="1708181"/>
                  <a:pt x="440871" y="1828800"/>
                </a:cubicBezTo>
                <a:cubicBezTo>
                  <a:pt x="457200" y="1845129"/>
                  <a:pt x="470643" y="1864977"/>
                  <a:pt x="489857" y="1877786"/>
                </a:cubicBezTo>
                <a:cubicBezTo>
                  <a:pt x="525672" y="1901663"/>
                  <a:pt x="506500" y="1888228"/>
                  <a:pt x="547007" y="1918608"/>
                </a:cubicBezTo>
                <a:cubicBezTo>
                  <a:pt x="552450" y="1929494"/>
                  <a:pt x="555544" y="1941915"/>
                  <a:pt x="563335" y="1951265"/>
                </a:cubicBezTo>
                <a:cubicBezTo>
                  <a:pt x="569617" y="1958803"/>
                  <a:pt x="580890" y="1960655"/>
                  <a:pt x="587828" y="1967593"/>
                </a:cubicBezTo>
                <a:cubicBezTo>
                  <a:pt x="594766" y="1974531"/>
                  <a:pt x="597875" y="1984548"/>
                  <a:pt x="604157" y="1992086"/>
                </a:cubicBezTo>
                <a:cubicBezTo>
                  <a:pt x="611549" y="2000956"/>
                  <a:pt x="621561" y="2007465"/>
                  <a:pt x="628650" y="2016579"/>
                </a:cubicBezTo>
                <a:cubicBezTo>
                  <a:pt x="651634" y="2046130"/>
                  <a:pt x="661473" y="2071191"/>
                  <a:pt x="685800" y="2098222"/>
                </a:cubicBezTo>
                <a:cubicBezTo>
                  <a:pt x="701248" y="2115386"/>
                  <a:pt x="720002" y="2129468"/>
                  <a:pt x="734785" y="2147208"/>
                </a:cubicBezTo>
                <a:cubicBezTo>
                  <a:pt x="747348" y="2162284"/>
                  <a:pt x="754314" y="2181606"/>
                  <a:pt x="767442" y="2196193"/>
                </a:cubicBezTo>
                <a:cubicBezTo>
                  <a:pt x="779099" y="2209145"/>
                  <a:pt x="795942" y="2216528"/>
                  <a:pt x="808264" y="2228850"/>
                </a:cubicBezTo>
                <a:cubicBezTo>
                  <a:pt x="858033" y="2278619"/>
                  <a:pt x="826487" y="2254475"/>
                  <a:pt x="857250" y="2302329"/>
                </a:cubicBezTo>
                <a:cubicBezTo>
                  <a:pt x="896492" y="2363371"/>
                  <a:pt x="908284" y="2376327"/>
                  <a:pt x="947057" y="2424793"/>
                </a:cubicBezTo>
                <a:cubicBezTo>
                  <a:pt x="989791" y="2531632"/>
                  <a:pt x="935597" y="2411687"/>
                  <a:pt x="987878" y="2490108"/>
                </a:cubicBezTo>
                <a:cubicBezTo>
                  <a:pt x="992652" y="2497268"/>
                  <a:pt x="991772" y="2507128"/>
                  <a:pt x="996042" y="2514600"/>
                </a:cubicBezTo>
                <a:cubicBezTo>
                  <a:pt x="1041800" y="2594676"/>
                  <a:pt x="1001961" y="2501385"/>
                  <a:pt x="1036864" y="2579915"/>
                </a:cubicBezTo>
                <a:cubicBezTo>
                  <a:pt x="1042816" y="2593307"/>
                  <a:pt x="1047240" y="2607344"/>
                  <a:pt x="1053192" y="2620736"/>
                </a:cubicBezTo>
                <a:cubicBezTo>
                  <a:pt x="1078861" y="2678491"/>
                  <a:pt x="1061646" y="2627655"/>
                  <a:pt x="1085850" y="2694215"/>
                </a:cubicBezTo>
                <a:cubicBezTo>
                  <a:pt x="1109168" y="2758339"/>
                  <a:pt x="1090415" y="2725555"/>
                  <a:pt x="1118507" y="2767693"/>
                </a:cubicBezTo>
                <a:cubicBezTo>
                  <a:pt x="1121228" y="2778579"/>
                  <a:pt x="1123719" y="2789525"/>
                  <a:pt x="1126671" y="2800350"/>
                </a:cubicBezTo>
                <a:cubicBezTo>
                  <a:pt x="1131884" y="2819464"/>
                  <a:pt x="1141029" y="2837786"/>
                  <a:pt x="1143000" y="2857500"/>
                </a:cubicBezTo>
                <a:cubicBezTo>
                  <a:pt x="1167395" y="3101451"/>
                  <a:pt x="1129174" y="2979307"/>
                  <a:pt x="1159328" y="3069772"/>
                </a:cubicBezTo>
                <a:cubicBezTo>
                  <a:pt x="1163163" y="3134969"/>
                  <a:pt x="1161766" y="3195042"/>
                  <a:pt x="1175657" y="3257550"/>
                </a:cubicBezTo>
                <a:cubicBezTo>
                  <a:pt x="1177524" y="3265951"/>
                  <a:pt x="1181100" y="3273879"/>
                  <a:pt x="1183821" y="3282043"/>
                </a:cubicBezTo>
                <a:cubicBezTo>
                  <a:pt x="1194493" y="3420785"/>
                  <a:pt x="1196704" y="3392144"/>
                  <a:pt x="1183821" y="3559629"/>
                </a:cubicBezTo>
                <a:cubicBezTo>
                  <a:pt x="1183691" y="3561320"/>
                  <a:pt x="1174016" y="3616788"/>
                  <a:pt x="1167492" y="3624943"/>
                </a:cubicBezTo>
                <a:cubicBezTo>
                  <a:pt x="1161363" y="3632605"/>
                  <a:pt x="1151164" y="3635829"/>
                  <a:pt x="1143000" y="3641272"/>
                </a:cubicBezTo>
                <a:cubicBezTo>
                  <a:pt x="1140278" y="3657601"/>
                  <a:pt x="1141202" y="3674977"/>
                  <a:pt x="1134835" y="3690258"/>
                </a:cubicBezTo>
                <a:cubicBezTo>
                  <a:pt x="1127287" y="3708373"/>
                  <a:pt x="1102178" y="3739243"/>
                  <a:pt x="1102178" y="3739243"/>
                </a:cubicBezTo>
                <a:cubicBezTo>
                  <a:pt x="1096735" y="3755572"/>
                  <a:pt x="1095398" y="3773908"/>
                  <a:pt x="1085850" y="3788229"/>
                </a:cubicBezTo>
                <a:cubicBezTo>
                  <a:pt x="1060719" y="3825925"/>
                  <a:pt x="1074569" y="3804308"/>
                  <a:pt x="1045028" y="3853543"/>
                </a:cubicBezTo>
                <a:cubicBezTo>
                  <a:pt x="1032689" y="3902901"/>
                  <a:pt x="1040414" y="3875550"/>
                  <a:pt x="1020535" y="3935186"/>
                </a:cubicBezTo>
                <a:lnTo>
                  <a:pt x="1012371" y="3959679"/>
                </a:lnTo>
                <a:lnTo>
                  <a:pt x="1004207" y="3984172"/>
                </a:lnTo>
                <a:cubicBezTo>
                  <a:pt x="1001485" y="4005943"/>
                  <a:pt x="1000639" y="4028032"/>
                  <a:pt x="996042" y="4049486"/>
                </a:cubicBezTo>
                <a:cubicBezTo>
                  <a:pt x="992436" y="4066316"/>
                  <a:pt x="979714" y="4098472"/>
                  <a:pt x="979714" y="4098472"/>
                </a:cubicBezTo>
                <a:cubicBezTo>
                  <a:pt x="982435" y="4174672"/>
                  <a:pt x="972502" y="4252390"/>
                  <a:pt x="987878" y="4327072"/>
                </a:cubicBezTo>
                <a:cubicBezTo>
                  <a:pt x="992535" y="4349690"/>
                  <a:pt x="1022687" y="4357830"/>
                  <a:pt x="1036864" y="4376058"/>
                </a:cubicBezTo>
                <a:cubicBezTo>
                  <a:pt x="1042147" y="4382851"/>
                  <a:pt x="1039652" y="4393830"/>
                  <a:pt x="1045028" y="4400550"/>
                </a:cubicBezTo>
                <a:cubicBezTo>
                  <a:pt x="1051158" y="4408212"/>
                  <a:pt x="1061671" y="4410992"/>
                  <a:pt x="1069521" y="4416879"/>
                </a:cubicBezTo>
                <a:cubicBezTo>
                  <a:pt x="1200989" y="4515480"/>
                  <a:pt x="1093143" y="4441848"/>
                  <a:pt x="1183821" y="4498522"/>
                </a:cubicBezTo>
                <a:cubicBezTo>
                  <a:pt x="1192142" y="4503722"/>
                  <a:pt x="1199795" y="4509982"/>
                  <a:pt x="1208314" y="4514850"/>
                </a:cubicBezTo>
                <a:cubicBezTo>
                  <a:pt x="1218881" y="4520888"/>
                  <a:pt x="1230650" y="4524728"/>
                  <a:pt x="1240971" y="4531179"/>
                </a:cubicBezTo>
                <a:cubicBezTo>
                  <a:pt x="1252510" y="4538391"/>
                  <a:pt x="1261814" y="4548921"/>
                  <a:pt x="1273628" y="4555672"/>
                </a:cubicBezTo>
                <a:cubicBezTo>
                  <a:pt x="1281100" y="4559942"/>
                  <a:pt x="1290211" y="4560446"/>
                  <a:pt x="1298121" y="4563836"/>
                </a:cubicBezTo>
                <a:cubicBezTo>
                  <a:pt x="1309308" y="4568630"/>
                  <a:pt x="1320211" y="4574127"/>
                  <a:pt x="1330778" y="4580165"/>
                </a:cubicBezTo>
                <a:cubicBezTo>
                  <a:pt x="1339297" y="4585033"/>
                  <a:pt x="1346495" y="4592105"/>
                  <a:pt x="1355271" y="4596493"/>
                </a:cubicBezTo>
                <a:cubicBezTo>
                  <a:pt x="1378074" y="4607894"/>
                  <a:pt x="1415844" y="4609812"/>
                  <a:pt x="1436914" y="4612822"/>
                </a:cubicBezTo>
                <a:cubicBezTo>
                  <a:pt x="1453243" y="4620986"/>
                  <a:pt x="1468950" y="4630535"/>
                  <a:pt x="1485900" y="4637315"/>
                </a:cubicBezTo>
                <a:cubicBezTo>
                  <a:pt x="1503298" y="4644274"/>
                  <a:pt x="1553692" y="4651335"/>
                  <a:pt x="1567542" y="4653643"/>
                </a:cubicBezTo>
                <a:cubicBezTo>
                  <a:pt x="1627490" y="4683617"/>
                  <a:pt x="1574304" y="4661553"/>
                  <a:pt x="1665514" y="4678136"/>
                </a:cubicBezTo>
                <a:cubicBezTo>
                  <a:pt x="1673981" y="4679675"/>
                  <a:pt x="1681501" y="4684991"/>
                  <a:pt x="1690007" y="4686300"/>
                </a:cubicBezTo>
                <a:cubicBezTo>
                  <a:pt x="1717039" y="4690459"/>
                  <a:pt x="1744436" y="4691743"/>
                  <a:pt x="1771650" y="4694465"/>
                </a:cubicBezTo>
                <a:lnTo>
                  <a:pt x="2914650" y="4678136"/>
                </a:lnTo>
                <a:cubicBezTo>
                  <a:pt x="2919103" y="4678016"/>
                  <a:pt x="2985216" y="4661889"/>
                  <a:pt x="3004457" y="4653643"/>
                </a:cubicBezTo>
                <a:cubicBezTo>
                  <a:pt x="3015643" y="4648849"/>
                  <a:pt x="3025718" y="4641588"/>
                  <a:pt x="3037114" y="4637315"/>
                </a:cubicBezTo>
                <a:cubicBezTo>
                  <a:pt x="3066890" y="4626149"/>
                  <a:pt x="3117454" y="4623852"/>
                  <a:pt x="3143250" y="4620986"/>
                </a:cubicBezTo>
                <a:cubicBezTo>
                  <a:pt x="3169474" y="4605252"/>
                  <a:pt x="3194425" y="4587334"/>
                  <a:pt x="3224892" y="4580165"/>
                </a:cubicBezTo>
                <a:cubicBezTo>
                  <a:pt x="3257120" y="4572582"/>
                  <a:pt x="3290207" y="4569279"/>
                  <a:pt x="3322864" y="4563836"/>
                </a:cubicBezTo>
                <a:cubicBezTo>
                  <a:pt x="3367096" y="4534349"/>
                  <a:pt x="3335398" y="4551514"/>
                  <a:pt x="3412671" y="4531179"/>
                </a:cubicBezTo>
                <a:cubicBezTo>
                  <a:pt x="3442678" y="4523282"/>
                  <a:pt x="3473041" y="4516498"/>
                  <a:pt x="3502478" y="4506686"/>
                </a:cubicBezTo>
                <a:cubicBezTo>
                  <a:pt x="3510642" y="4503965"/>
                  <a:pt x="3518696" y="4500886"/>
                  <a:pt x="3526971" y="4498522"/>
                </a:cubicBezTo>
                <a:cubicBezTo>
                  <a:pt x="3537760" y="4495440"/>
                  <a:pt x="3548839" y="4493441"/>
                  <a:pt x="3559628" y="4490358"/>
                </a:cubicBezTo>
                <a:cubicBezTo>
                  <a:pt x="3628442" y="4470696"/>
                  <a:pt x="3522776" y="4498566"/>
                  <a:pt x="3624942" y="4457700"/>
                </a:cubicBezTo>
                <a:cubicBezTo>
                  <a:pt x="3637826" y="4452546"/>
                  <a:pt x="3652157" y="4452257"/>
                  <a:pt x="3665764" y="4449536"/>
                </a:cubicBezTo>
                <a:cubicBezTo>
                  <a:pt x="3682093" y="4438650"/>
                  <a:pt x="3697197" y="4425655"/>
                  <a:pt x="3714750" y="4416879"/>
                </a:cubicBezTo>
                <a:cubicBezTo>
                  <a:pt x="3730145" y="4409182"/>
                  <a:pt x="3747560" y="4406432"/>
                  <a:pt x="3763735" y="4400550"/>
                </a:cubicBezTo>
                <a:cubicBezTo>
                  <a:pt x="3777508" y="4395542"/>
                  <a:pt x="3791449" y="4390776"/>
                  <a:pt x="3804557" y="4384222"/>
                </a:cubicBezTo>
                <a:cubicBezTo>
                  <a:pt x="3813333" y="4379834"/>
                  <a:pt x="3820274" y="4372281"/>
                  <a:pt x="3829050" y="4367893"/>
                </a:cubicBezTo>
                <a:cubicBezTo>
                  <a:pt x="3864738" y="4350049"/>
                  <a:pt x="3880766" y="4350472"/>
                  <a:pt x="3918857" y="4335236"/>
                </a:cubicBezTo>
                <a:cubicBezTo>
                  <a:pt x="4038988" y="4287184"/>
                  <a:pt x="3838032" y="4356736"/>
                  <a:pt x="4000500" y="4302579"/>
                </a:cubicBezTo>
                <a:cubicBezTo>
                  <a:pt x="4011386" y="4294415"/>
                  <a:pt x="4021489" y="4285087"/>
                  <a:pt x="4033157" y="4278086"/>
                </a:cubicBezTo>
                <a:cubicBezTo>
                  <a:pt x="4064050" y="4259550"/>
                  <a:pt x="4090094" y="4255570"/>
                  <a:pt x="4114800" y="4229100"/>
                </a:cubicBezTo>
                <a:cubicBezTo>
                  <a:pt x="4215443" y="4121268"/>
                  <a:pt x="4248654" y="4057748"/>
                  <a:pt x="4310742" y="3902529"/>
                </a:cubicBezTo>
                <a:cubicBezTo>
                  <a:pt x="4332514" y="3848100"/>
                  <a:pt x="4357938" y="3794994"/>
                  <a:pt x="4376057" y="3739243"/>
                </a:cubicBezTo>
                <a:cubicBezTo>
                  <a:pt x="4393398" y="3685887"/>
                  <a:pt x="4403271" y="3630386"/>
                  <a:pt x="4416878" y="3575958"/>
                </a:cubicBezTo>
                <a:cubicBezTo>
                  <a:pt x="4419599" y="3540579"/>
                  <a:pt x="4418962" y="3504780"/>
                  <a:pt x="4425042" y="3469822"/>
                </a:cubicBezTo>
                <a:cubicBezTo>
                  <a:pt x="4429910" y="3441830"/>
                  <a:pt x="4449535" y="3416592"/>
                  <a:pt x="4449535" y="3388179"/>
                </a:cubicBezTo>
                <a:cubicBezTo>
                  <a:pt x="4449535" y="3279016"/>
                  <a:pt x="4433678" y="3170429"/>
                  <a:pt x="4425042" y="3061608"/>
                </a:cubicBezTo>
                <a:cubicBezTo>
                  <a:pt x="4420071" y="2998976"/>
                  <a:pt x="4414966" y="2936346"/>
                  <a:pt x="4408714" y="2873829"/>
                </a:cubicBezTo>
                <a:cubicBezTo>
                  <a:pt x="4406799" y="2854681"/>
                  <a:pt x="4405980" y="2835140"/>
                  <a:pt x="4400550" y="2816679"/>
                </a:cubicBezTo>
                <a:cubicBezTo>
                  <a:pt x="4392279" y="2788559"/>
                  <a:pt x="4377750" y="2762639"/>
                  <a:pt x="4367892" y="2735036"/>
                </a:cubicBezTo>
                <a:cubicBezTo>
                  <a:pt x="4364118" y="2724469"/>
                  <a:pt x="4364148" y="2712692"/>
                  <a:pt x="4359728" y="2702379"/>
                </a:cubicBezTo>
                <a:cubicBezTo>
                  <a:pt x="4355863" y="2693360"/>
                  <a:pt x="4347788" y="2686662"/>
                  <a:pt x="4343400" y="2677886"/>
                </a:cubicBezTo>
                <a:cubicBezTo>
                  <a:pt x="4304742" y="2600571"/>
                  <a:pt x="4381807" y="2723386"/>
                  <a:pt x="4310742" y="2620736"/>
                </a:cubicBezTo>
                <a:cubicBezTo>
                  <a:pt x="4280259" y="2576705"/>
                  <a:pt x="4245355" y="2510476"/>
                  <a:pt x="4196442" y="2481943"/>
                </a:cubicBezTo>
                <a:cubicBezTo>
                  <a:pt x="4136827" y="2447168"/>
                  <a:pt x="4043599" y="2396172"/>
                  <a:pt x="3992335" y="2351315"/>
                </a:cubicBezTo>
                <a:cubicBezTo>
                  <a:pt x="3953558" y="2317385"/>
                  <a:pt x="3905933" y="2272820"/>
                  <a:pt x="3861707" y="2245179"/>
                </a:cubicBezTo>
                <a:cubicBezTo>
                  <a:pt x="3815591" y="2216356"/>
                  <a:pt x="3795023" y="2212066"/>
                  <a:pt x="3747407" y="2196193"/>
                </a:cubicBezTo>
                <a:cubicBezTo>
                  <a:pt x="3720193" y="2171700"/>
                  <a:pt x="3695289" y="2144366"/>
                  <a:pt x="3665764" y="2122715"/>
                </a:cubicBezTo>
                <a:cubicBezTo>
                  <a:pt x="3653946" y="2114048"/>
                  <a:pt x="3636868" y="2114904"/>
                  <a:pt x="3624942" y="2106386"/>
                </a:cubicBezTo>
                <a:cubicBezTo>
                  <a:pt x="3616958" y="2100683"/>
                  <a:pt x="3616064" y="2088279"/>
                  <a:pt x="3608614" y="2081893"/>
                </a:cubicBezTo>
                <a:cubicBezTo>
                  <a:pt x="3589018" y="2065097"/>
                  <a:pt x="3491262" y="2019725"/>
                  <a:pt x="3486150" y="2016579"/>
                </a:cubicBezTo>
                <a:cubicBezTo>
                  <a:pt x="3476317" y="2010528"/>
                  <a:pt x="3471264" y="1998491"/>
                  <a:pt x="3461657" y="1992086"/>
                </a:cubicBezTo>
                <a:cubicBezTo>
                  <a:pt x="3446467" y="1981959"/>
                  <a:pt x="3428325" y="1976986"/>
                  <a:pt x="3412671" y="1967593"/>
                </a:cubicBezTo>
                <a:cubicBezTo>
                  <a:pt x="3401003" y="1960592"/>
                  <a:pt x="3390900" y="1951264"/>
                  <a:pt x="3380014" y="1943100"/>
                </a:cubicBezTo>
                <a:cubicBezTo>
                  <a:pt x="3374571" y="1924050"/>
                  <a:pt x="3369378" y="1904927"/>
                  <a:pt x="3363685" y="1885950"/>
                </a:cubicBezTo>
                <a:cubicBezTo>
                  <a:pt x="3361212" y="1877707"/>
                  <a:pt x="3358911" y="1869368"/>
                  <a:pt x="3355521" y="1861458"/>
                </a:cubicBezTo>
                <a:cubicBezTo>
                  <a:pt x="3350727" y="1850271"/>
                  <a:pt x="3344635" y="1839686"/>
                  <a:pt x="3339192" y="1828800"/>
                </a:cubicBezTo>
                <a:cubicBezTo>
                  <a:pt x="3336471" y="1804307"/>
                  <a:pt x="3335079" y="1779630"/>
                  <a:pt x="3331028" y="1755322"/>
                </a:cubicBezTo>
                <a:cubicBezTo>
                  <a:pt x="3326903" y="1730573"/>
                  <a:pt x="3317689" y="1706755"/>
                  <a:pt x="3314700" y="1681843"/>
                </a:cubicBezTo>
                <a:cubicBezTo>
                  <a:pt x="3309502" y="1638526"/>
                  <a:pt x="3309257" y="1594758"/>
                  <a:pt x="3306535" y="1551215"/>
                </a:cubicBezTo>
                <a:cubicBezTo>
                  <a:pt x="3309257" y="1426029"/>
                  <a:pt x="3309695" y="1300773"/>
                  <a:pt x="3314700" y="1175658"/>
                </a:cubicBezTo>
                <a:cubicBezTo>
                  <a:pt x="3315148" y="1164446"/>
                  <a:pt x="3318307" y="1153254"/>
                  <a:pt x="3322864" y="1143000"/>
                </a:cubicBezTo>
                <a:cubicBezTo>
                  <a:pt x="3340164" y="1104074"/>
                  <a:pt x="3356385" y="1064143"/>
                  <a:pt x="3380014" y="1028700"/>
                </a:cubicBezTo>
                <a:cubicBezTo>
                  <a:pt x="3523040" y="814164"/>
                  <a:pt x="3293338" y="1154944"/>
                  <a:pt x="3453492" y="930729"/>
                </a:cubicBezTo>
                <a:cubicBezTo>
                  <a:pt x="3468415" y="909837"/>
                  <a:pt x="3478910" y="885954"/>
                  <a:pt x="3494314" y="865415"/>
                </a:cubicBezTo>
                <a:cubicBezTo>
                  <a:pt x="3503551" y="853099"/>
                  <a:pt x="3517354" y="844779"/>
                  <a:pt x="3526971" y="832758"/>
                </a:cubicBezTo>
                <a:cubicBezTo>
                  <a:pt x="3539230" y="817434"/>
                  <a:pt x="3553422" y="802389"/>
                  <a:pt x="3559628" y="783772"/>
                </a:cubicBezTo>
                <a:cubicBezTo>
                  <a:pt x="3567792" y="759279"/>
                  <a:pt x="3568630" y="730947"/>
                  <a:pt x="3584121" y="710293"/>
                </a:cubicBezTo>
                <a:lnTo>
                  <a:pt x="3608614" y="677636"/>
                </a:lnTo>
                <a:cubicBezTo>
                  <a:pt x="3627142" y="584990"/>
                  <a:pt x="3618210" y="622917"/>
                  <a:pt x="3633107" y="563336"/>
                </a:cubicBezTo>
                <a:cubicBezTo>
                  <a:pt x="3647461" y="405442"/>
                  <a:pt x="3654130" y="370605"/>
                  <a:pt x="3633107" y="155122"/>
                </a:cubicBezTo>
                <a:cubicBezTo>
                  <a:pt x="3632154" y="145356"/>
                  <a:pt x="3617581" y="142778"/>
                  <a:pt x="3608614" y="138793"/>
                </a:cubicBezTo>
                <a:cubicBezTo>
                  <a:pt x="3592886" y="131803"/>
                  <a:pt x="3575609" y="128858"/>
                  <a:pt x="3559628" y="122465"/>
                </a:cubicBezTo>
                <a:cubicBezTo>
                  <a:pt x="3546021" y="117022"/>
                  <a:pt x="3532529" y="111282"/>
                  <a:pt x="3518807" y="106136"/>
                </a:cubicBezTo>
                <a:cubicBezTo>
                  <a:pt x="3493050" y="96477"/>
                  <a:pt x="3462227" y="89355"/>
                  <a:pt x="3437164" y="81643"/>
                </a:cubicBezTo>
                <a:cubicBezTo>
                  <a:pt x="3420713" y="76581"/>
                  <a:pt x="3404783" y="69844"/>
                  <a:pt x="3388178" y="65315"/>
                </a:cubicBezTo>
                <a:cubicBezTo>
                  <a:pt x="3354910" y="56242"/>
                  <a:pt x="3315165" y="53503"/>
                  <a:pt x="3282042" y="48986"/>
                </a:cubicBezTo>
                <a:lnTo>
                  <a:pt x="3167742" y="32658"/>
                </a:lnTo>
                <a:cubicBezTo>
                  <a:pt x="3154035" y="30494"/>
                  <a:pt x="3140753" y="25600"/>
                  <a:pt x="3126921" y="24493"/>
                </a:cubicBezTo>
                <a:cubicBezTo>
                  <a:pt x="3072598" y="20147"/>
                  <a:pt x="3018125" y="17167"/>
                  <a:pt x="2963635" y="16329"/>
                </a:cubicBezTo>
                <a:lnTo>
                  <a:pt x="2041071"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orma libre 42"/>
          <p:cNvSpPr/>
          <p:nvPr/>
        </p:nvSpPr>
        <p:spPr>
          <a:xfrm>
            <a:off x="4634928" y="636814"/>
            <a:ext cx="3121778" cy="4139293"/>
          </a:xfrm>
          <a:custGeom>
            <a:avLst/>
            <a:gdLst>
              <a:gd name="connsiteX0" fmla="*/ 2778243 w 3121778"/>
              <a:gd name="connsiteY0" fmla="*/ 16329 h 4139293"/>
              <a:gd name="connsiteX1" fmla="*/ 2214908 w 3121778"/>
              <a:gd name="connsiteY1" fmla="*/ 8165 h 4139293"/>
              <a:gd name="connsiteX2" fmla="*/ 1896501 w 3121778"/>
              <a:gd name="connsiteY2" fmla="*/ 0 h 4139293"/>
              <a:gd name="connsiteX3" fmla="*/ 369779 w 3121778"/>
              <a:gd name="connsiteY3" fmla="*/ 8165 h 4139293"/>
              <a:gd name="connsiteX4" fmla="*/ 320793 w 3121778"/>
              <a:gd name="connsiteY4" fmla="*/ 16329 h 4139293"/>
              <a:gd name="connsiteX5" fmla="*/ 247315 w 3121778"/>
              <a:gd name="connsiteY5" fmla="*/ 24493 h 4139293"/>
              <a:gd name="connsiteX6" fmla="*/ 182001 w 3121778"/>
              <a:gd name="connsiteY6" fmla="*/ 40822 h 4139293"/>
              <a:gd name="connsiteX7" fmla="*/ 141179 w 3121778"/>
              <a:gd name="connsiteY7" fmla="*/ 48986 h 4139293"/>
              <a:gd name="connsiteX8" fmla="*/ 108522 w 3121778"/>
              <a:gd name="connsiteY8" fmla="*/ 65315 h 4139293"/>
              <a:gd name="connsiteX9" fmla="*/ 59536 w 3121778"/>
              <a:gd name="connsiteY9" fmla="*/ 163286 h 4139293"/>
              <a:gd name="connsiteX10" fmla="*/ 43208 w 3121778"/>
              <a:gd name="connsiteY10" fmla="*/ 212272 h 4139293"/>
              <a:gd name="connsiteX11" fmla="*/ 35043 w 3121778"/>
              <a:gd name="connsiteY11" fmla="*/ 236765 h 4139293"/>
              <a:gd name="connsiteX12" fmla="*/ 18715 w 3121778"/>
              <a:gd name="connsiteY12" fmla="*/ 808265 h 4139293"/>
              <a:gd name="connsiteX13" fmla="*/ 43208 w 3121778"/>
              <a:gd name="connsiteY13" fmla="*/ 1567543 h 4139293"/>
              <a:gd name="connsiteX14" fmla="*/ 51372 w 3121778"/>
              <a:gd name="connsiteY14" fmla="*/ 1649186 h 4139293"/>
              <a:gd name="connsiteX15" fmla="*/ 59536 w 3121778"/>
              <a:gd name="connsiteY15" fmla="*/ 1706336 h 4139293"/>
              <a:gd name="connsiteX16" fmla="*/ 84029 w 3121778"/>
              <a:gd name="connsiteY16" fmla="*/ 1943100 h 4139293"/>
              <a:gd name="connsiteX17" fmla="*/ 92193 w 3121778"/>
              <a:gd name="connsiteY17" fmla="*/ 1967593 h 4139293"/>
              <a:gd name="connsiteX18" fmla="*/ 116686 w 3121778"/>
              <a:gd name="connsiteY18" fmla="*/ 2098222 h 4139293"/>
              <a:gd name="connsiteX19" fmla="*/ 133015 w 3121778"/>
              <a:gd name="connsiteY19" fmla="*/ 2228850 h 4139293"/>
              <a:gd name="connsiteX20" fmla="*/ 141179 w 3121778"/>
              <a:gd name="connsiteY20" fmla="*/ 2530929 h 4139293"/>
              <a:gd name="connsiteX21" fmla="*/ 149343 w 3121778"/>
              <a:gd name="connsiteY21" fmla="*/ 2718707 h 4139293"/>
              <a:gd name="connsiteX22" fmla="*/ 165672 w 3121778"/>
              <a:gd name="connsiteY22" fmla="*/ 2816679 h 4139293"/>
              <a:gd name="connsiteX23" fmla="*/ 173836 w 3121778"/>
              <a:gd name="connsiteY23" fmla="*/ 2906486 h 4139293"/>
              <a:gd name="connsiteX24" fmla="*/ 190165 w 3121778"/>
              <a:gd name="connsiteY24" fmla="*/ 2971800 h 4139293"/>
              <a:gd name="connsiteX25" fmla="*/ 198329 w 3121778"/>
              <a:gd name="connsiteY25" fmla="*/ 3110593 h 4139293"/>
              <a:gd name="connsiteX26" fmla="*/ 230986 w 3121778"/>
              <a:gd name="connsiteY26" fmla="*/ 3265715 h 4139293"/>
              <a:gd name="connsiteX27" fmla="*/ 239151 w 3121778"/>
              <a:gd name="connsiteY27" fmla="*/ 3314700 h 4139293"/>
              <a:gd name="connsiteX28" fmla="*/ 255479 w 3121778"/>
              <a:gd name="connsiteY28" fmla="*/ 3339193 h 4139293"/>
              <a:gd name="connsiteX29" fmla="*/ 271808 w 3121778"/>
              <a:gd name="connsiteY29" fmla="*/ 3388179 h 4139293"/>
              <a:gd name="connsiteX30" fmla="*/ 296301 w 3121778"/>
              <a:gd name="connsiteY30" fmla="*/ 3469822 h 4139293"/>
              <a:gd name="connsiteX31" fmla="*/ 304465 w 3121778"/>
              <a:gd name="connsiteY31" fmla="*/ 3518807 h 4139293"/>
              <a:gd name="connsiteX32" fmla="*/ 320793 w 3121778"/>
              <a:gd name="connsiteY32" fmla="*/ 3575957 h 4139293"/>
              <a:gd name="connsiteX33" fmla="*/ 328958 w 3121778"/>
              <a:gd name="connsiteY33" fmla="*/ 3633107 h 4139293"/>
              <a:gd name="connsiteX34" fmla="*/ 337122 w 3121778"/>
              <a:gd name="connsiteY34" fmla="*/ 3657600 h 4139293"/>
              <a:gd name="connsiteX35" fmla="*/ 345286 w 3121778"/>
              <a:gd name="connsiteY35" fmla="*/ 3690257 h 4139293"/>
              <a:gd name="connsiteX36" fmla="*/ 361615 w 3121778"/>
              <a:gd name="connsiteY36" fmla="*/ 3714750 h 4139293"/>
              <a:gd name="connsiteX37" fmla="*/ 377943 w 3121778"/>
              <a:gd name="connsiteY37" fmla="*/ 3747407 h 4139293"/>
              <a:gd name="connsiteX38" fmla="*/ 410601 w 3121778"/>
              <a:gd name="connsiteY38" fmla="*/ 3796393 h 4139293"/>
              <a:gd name="connsiteX39" fmla="*/ 418765 w 3121778"/>
              <a:gd name="connsiteY39" fmla="*/ 3820886 h 4139293"/>
              <a:gd name="connsiteX40" fmla="*/ 467751 w 3121778"/>
              <a:gd name="connsiteY40" fmla="*/ 3861707 h 4139293"/>
              <a:gd name="connsiteX41" fmla="*/ 500408 w 3121778"/>
              <a:gd name="connsiteY41" fmla="*/ 3878036 h 4139293"/>
              <a:gd name="connsiteX42" fmla="*/ 557558 w 3121778"/>
              <a:gd name="connsiteY42" fmla="*/ 3918857 h 4139293"/>
              <a:gd name="connsiteX43" fmla="*/ 590215 w 3121778"/>
              <a:gd name="connsiteY43" fmla="*/ 3935186 h 4139293"/>
              <a:gd name="connsiteX44" fmla="*/ 631036 w 3121778"/>
              <a:gd name="connsiteY44" fmla="*/ 3951515 h 4139293"/>
              <a:gd name="connsiteX45" fmla="*/ 671858 w 3121778"/>
              <a:gd name="connsiteY45" fmla="*/ 3984172 h 4139293"/>
              <a:gd name="connsiteX46" fmla="*/ 729008 w 3121778"/>
              <a:gd name="connsiteY46" fmla="*/ 4008665 h 4139293"/>
              <a:gd name="connsiteX47" fmla="*/ 753501 w 3121778"/>
              <a:gd name="connsiteY47" fmla="*/ 4024993 h 4139293"/>
              <a:gd name="connsiteX48" fmla="*/ 786158 w 3121778"/>
              <a:gd name="connsiteY48" fmla="*/ 4033157 h 4139293"/>
              <a:gd name="connsiteX49" fmla="*/ 810651 w 3121778"/>
              <a:gd name="connsiteY49" fmla="*/ 4041322 h 4139293"/>
              <a:gd name="connsiteX50" fmla="*/ 843308 w 3121778"/>
              <a:gd name="connsiteY50" fmla="*/ 4057650 h 4139293"/>
              <a:gd name="connsiteX51" fmla="*/ 916786 w 3121778"/>
              <a:gd name="connsiteY51" fmla="*/ 4073979 h 4139293"/>
              <a:gd name="connsiteX52" fmla="*/ 965772 w 3121778"/>
              <a:gd name="connsiteY52" fmla="*/ 4090307 h 4139293"/>
              <a:gd name="connsiteX53" fmla="*/ 998429 w 3121778"/>
              <a:gd name="connsiteY53" fmla="*/ 4098472 h 4139293"/>
              <a:gd name="connsiteX54" fmla="*/ 1055579 w 3121778"/>
              <a:gd name="connsiteY54" fmla="*/ 4114800 h 4139293"/>
              <a:gd name="connsiteX55" fmla="*/ 1104565 w 3121778"/>
              <a:gd name="connsiteY55" fmla="*/ 4122965 h 4139293"/>
              <a:gd name="connsiteX56" fmla="*/ 1178043 w 3121778"/>
              <a:gd name="connsiteY56" fmla="*/ 4139293 h 4139293"/>
              <a:gd name="connsiteX57" fmla="*/ 1790365 w 3121778"/>
              <a:gd name="connsiteY57" fmla="*/ 4131129 h 4139293"/>
              <a:gd name="connsiteX58" fmla="*/ 1855679 w 3121778"/>
              <a:gd name="connsiteY58" fmla="*/ 4122965 h 4139293"/>
              <a:gd name="connsiteX59" fmla="*/ 2010801 w 3121778"/>
              <a:gd name="connsiteY59" fmla="*/ 4098472 h 4139293"/>
              <a:gd name="connsiteX60" fmla="*/ 2051622 w 3121778"/>
              <a:gd name="connsiteY60" fmla="*/ 4090307 h 4139293"/>
              <a:gd name="connsiteX61" fmla="*/ 2321043 w 3121778"/>
              <a:gd name="connsiteY61" fmla="*/ 4073979 h 4139293"/>
              <a:gd name="connsiteX62" fmla="*/ 2378193 w 3121778"/>
              <a:gd name="connsiteY62" fmla="*/ 4065815 h 4139293"/>
              <a:gd name="connsiteX63" fmla="*/ 2427179 w 3121778"/>
              <a:gd name="connsiteY63" fmla="*/ 4049486 h 4139293"/>
              <a:gd name="connsiteX64" fmla="*/ 2468001 w 3121778"/>
              <a:gd name="connsiteY64" fmla="*/ 4041322 h 4139293"/>
              <a:gd name="connsiteX65" fmla="*/ 2492493 w 3121778"/>
              <a:gd name="connsiteY65" fmla="*/ 4024993 h 4139293"/>
              <a:gd name="connsiteX66" fmla="*/ 2574136 w 3121778"/>
              <a:gd name="connsiteY66" fmla="*/ 4008665 h 4139293"/>
              <a:gd name="connsiteX67" fmla="*/ 2614958 w 3121778"/>
              <a:gd name="connsiteY67" fmla="*/ 4000500 h 4139293"/>
              <a:gd name="connsiteX68" fmla="*/ 2680272 w 3121778"/>
              <a:gd name="connsiteY68" fmla="*/ 3984172 h 4139293"/>
              <a:gd name="connsiteX69" fmla="*/ 2827229 w 3121778"/>
              <a:gd name="connsiteY69" fmla="*/ 3959679 h 4139293"/>
              <a:gd name="connsiteX70" fmla="*/ 2876215 w 3121778"/>
              <a:gd name="connsiteY70" fmla="*/ 3927022 h 4139293"/>
              <a:gd name="connsiteX71" fmla="*/ 2900708 w 3121778"/>
              <a:gd name="connsiteY71" fmla="*/ 3910693 h 4139293"/>
              <a:gd name="connsiteX72" fmla="*/ 2925201 w 3121778"/>
              <a:gd name="connsiteY72" fmla="*/ 3878036 h 4139293"/>
              <a:gd name="connsiteX73" fmla="*/ 2990515 w 3121778"/>
              <a:gd name="connsiteY73" fmla="*/ 3820886 h 4139293"/>
              <a:gd name="connsiteX74" fmla="*/ 3006843 w 3121778"/>
              <a:gd name="connsiteY74" fmla="*/ 3796393 h 4139293"/>
              <a:gd name="connsiteX75" fmla="*/ 3072158 w 3121778"/>
              <a:gd name="connsiteY75" fmla="*/ 3722915 h 4139293"/>
              <a:gd name="connsiteX76" fmla="*/ 3088486 w 3121778"/>
              <a:gd name="connsiteY76" fmla="*/ 3682093 h 4139293"/>
              <a:gd name="connsiteX77" fmla="*/ 3121143 w 3121778"/>
              <a:gd name="connsiteY77" fmla="*/ 2735036 h 4139293"/>
              <a:gd name="connsiteX78" fmla="*/ 3096651 w 3121778"/>
              <a:gd name="connsiteY78" fmla="*/ 2334986 h 4139293"/>
              <a:gd name="connsiteX79" fmla="*/ 3072158 w 3121778"/>
              <a:gd name="connsiteY79" fmla="*/ 2188029 h 4139293"/>
              <a:gd name="connsiteX80" fmla="*/ 3063993 w 3121778"/>
              <a:gd name="connsiteY80" fmla="*/ 2049236 h 4139293"/>
              <a:gd name="connsiteX81" fmla="*/ 3055829 w 3121778"/>
              <a:gd name="connsiteY81" fmla="*/ 1861457 h 4139293"/>
              <a:gd name="connsiteX82" fmla="*/ 3031336 w 3121778"/>
              <a:gd name="connsiteY82" fmla="*/ 1771650 h 4139293"/>
              <a:gd name="connsiteX83" fmla="*/ 3015008 w 3121778"/>
              <a:gd name="connsiteY83" fmla="*/ 1526722 h 4139293"/>
              <a:gd name="connsiteX84" fmla="*/ 3006843 w 3121778"/>
              <a:gd name="connsiteY84" fmla="*/ 1485900 h 4139293"/>
              <a:gd name="connsiteX85" fmla="*/ 2998679 w 3121778"/>
              <a:gd name="connsiteY85" fmla="*/ 1396093 h 4139293"/>
              <a:gd name="connsiteX86" fmla="*/ 2990515 w 3121778"/>
              <a:gd name="connsiteY86" fmla="*/ 1363436 h 4139293"/>
              <a:gd name="connsiteX87" fmla="*/ 2982351 w 3121778"/>
              <a:gd name="connsiteY87" fmla="*/ 1159329 h 4139293"/>
              <a:gd name="connsiteX88" fmla="*/ 2974186 w 3121778"/>
              <a:gd name="connsiteY88" fmla="*/ 612322 h 4139293"/>
              <a:gd name="connsiteX89" fmla="*/ 2949693 w 3121778"/>
              <a:gd name="connsiteY89" fmla="*/ 432707 h 4139293"/>
              <a:gd name="connsiteX90" fmla="*/ 2933365 w 3121778"/>
              <a:gd name="connsiteY90" fmla="*/ 318407 h 4139293"/>
              <a:gd name="connsiteX91" fmla="*/ 2908872 w 3121778"/>
              <a:gd name="connsiteY91" fmla="*/ 293915 h 4139293"/>
              <a:gd name="connsiteX92" fmla="*/ 2868051 w 3121778"/>
              <a:gd name="connsiteY92" fmla="*/ 228600 h 4139293"/>
              <a:gd name="connsiteX93" fmla="*/ 2859886 w 3121778"/>
              <a:gd name="connsiteY93" fmla="*/ 204107 h 4139293"/>
              <a:gd name="connsiteX94" fmla="*/ 2819065 w 3121778"/>
              <a:gd name="connsiteY94" fmla="*/ 146957 h 4139293"/>
              <a:gd name="connsiteX95" fmla="*/ 2802736 w 3121778"/>
              <a:gd name="connsiteY95" fmla="*/ 89807 h 4139293"/>
              <a:gd name="connsiteX96" fmla="*/ 2778243 w 3121778"/>
              <a:gd name="connsiteY96" fmla="*/ 16329 h 413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121778" h="4139293">
                <a:moveTo>
                  <a:pt x="2778243" y="16329"/>
                </a:moveTo>
                <a:cubicBezTo>
                  <a:pt x="2680272" y="2722"/>
                  <a:pt x="2402674" y="11642"/>
                  <a:pt x="2214908" y="8165"/>
                </a:cubicBezTo>
                <a:cubicBezTo>
                  <a:pt x="2108756" y="6199"/>
                  <a:pt x="2002672" y="0"/>
                  <a:pt x="1896501" y="0"/>
                </a:cubicBezTo>
                <a:lnTo>
                  <a:pt x="369779" y="8165"/>
                </a:lnTo>
                <a:cubicBezTo>
                  <a:pt x="353450" y="10886"/>
                  <a:pt x="337202" y="14141"/>
                  <a:pt x="320793" y="16329"/>
                </a:cubicBezTo>
                <a:cubicBezTo>
                  <a:pt x="296366" y="19586"/>
                  <a:pt x="271711" y="21008"/>
                  <a:pt x="247315" y="24493"/>
                </a:cubicBezTo>
                <a:cubicBezTo>
                  <a:pt x="177080" y="34526"/>
                  <a:pt x="232665" y="28156"/>
                  <a:pt x="182001" y="40822"/>
                </a:cubicBezTo>
                <a:cubicBezTo>
                  <a:pt x="168539" y="44188"/>
                  <a:pt x="154786" y="46265"/>
                  <a:pt x="141179" y="48986"/>
                </a:cubicBezTo>
                <a:cubicBezTo>
                  <a:pt x="130293" y="54429"/>
                  <a:pt x="117128" y="56709"/>
                  <a:pt x="108522" y="65315"/>
                </a:cubicBezTo>
                <a:cubicBezTo>
                  <a:pt x="76869" y="96968"/>
                  <a:pt x="72816" y="123445"/>
                  <a:pt x="59536" y="163286"/>
                </a:cubicBezTo>
                <a:lnTo>
                  <a:pt x="43208" y="212272"/>
                </a:lnTo>
                <a:lnTo>
                  <a:pt x="35043" y="236765"/>
                </a:lnTo>
                <a:cubicBezTo>
                  <a:pt x="9816" y="463811"/>
                  <a:pt x="18715" y="362716"/>
                  <a:pt x="18715" y="808265"/>
                </a:cubicBezTo>
                <a:cubicBezTo>
                  <a:pt x="18715" y="1500825"/>
                  <a:pt x="-36713" y="1287827"/>
                  <a:pt x="43208" y="1567543"/>
                </a:cubicBezTo>
                <a:cubicBezTo>
                  <a:pt x="45929" y="1594757"/>
                  <a:pt x="48176" y="1622023"/>
                  <a:pt x="51372" y="1649186"/>
                </a:cubicBezTo>
                <a:cubicBezTo>
                  <a:pt x="53620" y="1668298"/>
                  <a:pt x="57740" y="1687177"/>
                  <a:pt x="59536" y="1706336"/>
                </a:cubicBezTo>
                <a:cubicBezTo>
                  <a:pt x="70676" y="1825157"/>
                  <a:pt x="60312" y="1860087"/>
                  <a:pt x="84029" y="1943100"/>
                </a:cubicBezTo>
                <a:cubicBezTo>
                  <a:pt x="86393" y="1951375"/>
                  <a:pt x="89472" y="1959429"/>
                  <a:pt x="92193" y="1967593"/>
                </a:cubicBezTo>
                <a:cubicBezTo>
                  <a:pt x="111410" y="2159743"/>
                  <a:pt x="85832" y="1964523"/>
                  <a:pt x="116686" y="2098222"/>
                </a:cubicBezTo>
                <a:cubicBezTo>
                  <a:pt x="121681" y="2119866"/>
                  <a:pt x="131249" y="2212956"/>
                  <a:pt x="133015" y="2228850"/>
                </a:cubicBezTo>
                <a:cubicBezTo>
                  <a:pt x="135736" y="2329543"/>
                  <a:pt x="137823" y="2430255"/>
                  <a:pt x="141179" y="2530929"/>
                </a:cubicBezTo>
                <a:cubicBezTo>
                  <a:pt x="143266" y="2593546"/>
                  <a:pt x="145435" y="2656177"/>
                  <a:pt x="149343" y="2718707"/>
                </a:cubicBezTo>
                <a:cubicBezTo>
                  <a:pt x="153550" y="2786012"/>
                  <a:pt x="151429" y="2773950"/>
                  <a:pt x="165672" y="2816679"/>
                </a:cubicBezTo>
                <a:cubicBezTo>
                  <a:pt x="168393" y="2846615"/>
                  <a:pt x="169148" y="2876795"/>
                  <a:pt x="173836" y="2906486"/>
                </a:cubicBezTo>
                <a:cubicBezTo>
                  <a:pt x="177336" y="2928653"/>
                  <a:pt x="187491" y="2949518"/>
                  <a:pt x="190165" y="2971800"/>
                </a:cubicBezTo>
                <a:cubicBezTo>
                  <a:pt x="195687" y="3017814"/>
                  <a:pt x="192581" y="3064607"/>
                  <a:pt x="198329" y="3110593"/>
                </a:cubicBezTo>
                <a:cubicBezTo>
                  <a:pt x="220902" y="3291177"/>
                  <a:pt x="213837" y="3179970"/>
                  <a:pt x="230986" y="3265715"/>
                </a:cubicBezTo>
                <a:cubicBezTo>
                  <a:pt x="234233" y="3281947"/>
                  <a:pt x="233916" y="3298996"/>
                  <a:pt x="239151" y="3314700"/>
                </a:cubicBezTo>
                <a:cubicBezTo>
                  <a:pt x="242254" y="3324009"/>
                  <a:pt x="251494" y="3330226"/>
                  <a:pt x="255479" y="3339193"/>
                </a:cubicBezTo>
                <a:cubicBezTo>
                  <a:pt x="262469" y="3354922"/>
                  <a:pt x="266365" y="3371850"/>
                  <a:pt x="271808" y="3388179"/>
                </a:cubicBezTo>
                <a:cubicBezTo>
                  <a:pt x="280830" y="3415246"/>
                  <a:pt x="290688" y="3441759"/>
                  <a:pt x="296301" y="3469822"/>
                </a:cubicBezTo>
                <a:cubicBezTo>
                  <a:pt x="299548" y="3486054"/>
                  <a:pt x="300743" y="3502677"/>
                  <a:pt x="304465" y="3518807"/>
                </a:cubicBezTo>
                <a:cubicBezTo>
                  <a:pt x="308920" y="3538112"/>
                  <a:pt x="316642" y="3556585"/>
                  <a:pt x="320793" y="3575957"/>
                </a:cubicBezTo>
                <a:cubicBezTo>
                  <a:pt x="324825" y="3594773"/>
                  <a:pt x="325184" y="3614237"/>
                  <a:pt x="328958" y="3633107"/>
                </a:cubicBezTo>
                <a:cubicBezTo>
                  <a:pt x="330646" y="3641546"/>
                  <a:pt x="334758" y="3649325"/>
                  <a:pt x="337122" y="3657600"/>
                </a:cubicBezTo>
                <a:cubicBezTo>
                  <a:pt x="340204" y="3668389"/>
                  <a:pt x="340866" y="3679944"/>
                  <a:pt x="345286" y="3690257"/>
                </a:cubicBezTo>
                <a:cubicBezTo>
                  <a:pt x="349151" y="3699276"/>
                  <a:pt x="356747" y="3706230"/>
                  <a:pt x="361615" y="3714750"/>
                </a:cubicBezTo>
                <a:cubicBezTo>
                  <a:pt x="367653" y="3725317"/>
                  <a:pt x="371681" y="3736971"/>
                  <a:pt x="377943" y="3747407"/>
                </a:cubicBezTo>
                <a:cubicBezTo>
                  <a:pt x="388040" y="3764235"/>
                  <a:pt x="410601" y="3796393"/>
                  <a:pt x="410601" y="3796393"/>
                </a:cubicBezTo>
                <a:cubicBezTo>
                  <a:pt x="413322" y="3804557"/>
                  <a:pt x="413991" y="3813725"/>
                  <a:pt x="418765" y="3820886"/>
                </a:cubicBezTo>
                <a:cubicBezTo>
                  <a:pt x="429157" y="3836474"/>
                  <a:pt x="451530" y="3852438"/>
                  <a:pt x="467751" y="3861707"/>
                </a:cubicBezTo>
                <a:cubicBezTo>
                  <a:pt x="478318" y="3867745"/>
                  <a:pt x="489841" y="3871998"/>
                  <a:pt x="500408" y="3878036"/>
                </a:cubicBezTo>
                <a:cubicBezTo>
                  <a:pt x="540703" y="3901062"/>
                  <a:pt x="510838" y="3889657"/>
                  <a:pt x="557558" y="3918857"/>
                </a:cubicBezTo>
                <a:cubicBezTo>
                  <a:pt x="567879" y="3925307"/>
                  <a:pt x="579093" y="3930243"/>
                  <a:pt x="590215" y="3935186"/>
                </a:cubicBezTo>
                <a:cubicBezTo>
                  <a:pt x="603607" y="3941138"/>
                  <a:pt x="618469" y="3943975"/>
                  <a:pt x="631036" y="3951515"/>
                </a:cubicBezTo>
                <a:cubicBezTo>
                  <a:pt x="645978" y="3960481"/>
                  <a:pt x="657359" y="3974506"/>
                  <a:pt x="671858" y="3984172"/>
                </a:cubicBezTo>
                <a:cubicBezTo>
                  <a:pt x="722815" y="4018143"/>
                  <a:pt x="685472" y="3986897"/>
                  <a:pt x="729008" y="4008665"/>
                </a:cubicBezTo>
                <a:cubicBezTo>
                  <a:pt x="737784" y="4013053"/>
                  <a:pt x="744482" y="4021128"/>
                  <a:pt x="753501" y="4024993"/>
                </a:cubicBezTo>
                <a:cubicBezTo>
                  <a:pt x="763814" y="4029413"/>
                  <a:pt x="775369" y="4030074"/>
                  <a:pt x="786158" y="4033157"/>
                </a:cubicBezTo>
                <a:cubicBezTo>
                  <a:pt x="794433" y="4035521"/>
                  <a:pt x="802741" y="4037932"/>
                  <a:pt x="810651" y="4041322"/>
                </a:cubicBezTo>
                <a:cubicBezTo>
                  <a:pt x="821837" y="4046116"/>
                  <a:pt x="831912" y="4053377"/>
                  <a:pt x="843308" y="4057650"/>
                </a:cubicBezTo>
                <a:cubicBezTo>
                  <a:pt x="862869" y="4064986"/>
                  <a:pt x="897806" y="4068803"/>
                  <a:pt x="916786" y="4073979"/>
                </a:cubicBezTo>
                <a:cubicBezTo>
                  <a:pt x="933391" y="4078508"/>
                  <a:pt x="949074" y="4086132"/>
                  <a:pt x="965772" y="4090307"/>
                </a:cubicBezTo>
                <a:cubicBezTo>
                  <a:pt x="976658" y="4093029"/>
                  <a:pt x="987640" y="4095389"/>
                  <a:pt x="998429" y="4098472"/>
                </a:cubicBezTo>
                <a:cubicBezTo>
                  <a:pt x="1034738" y="4108846"/>
                  <a:pt x="1013046" y="4106293"/>
                  <a:pt x="1055579" y="4114800"/>
                </a:cubicBezTo>
                <a:cubicBezTo>
                  <a:pt x="1071811" y="4118047"/>
                  <a:pt x="1088278" y="4120004"/>
                  <a:pt x="1104565" y="4122965"/>
                </a:cubicBezTo>
                <a:cubicBezTo>
                  <a:pt x="1142574" y="4129876"/>
                  <a:pt x="1143095" y="4130556"/>
                  <a:pt x="1178043" y="4139293"/>
                </a:cubicBezTo>
                <a:lnTo>
                  <a:pt x="1790365" y="4131129"/>
                </a:lnTo>
                <a:cubicBezTo>
                  <a:pt x="1812299" y="4130600"/>
                  <a:pt x="1833931" y="4125865"/>
                  <a:pt x="1855679" y="4122965"/>
                </a:cubicBezTo>
                <a:cubicBezTo>
                  <a:pt x="1910268" y="4115686"/>
                  <a:pt x="1954641" y="4108383"/>
                  <a:pt x="2010801" y="4098472"/>
                </a:cubicBezTo>
                <a:cubicBezTo>
                  <a:pt x="2024466" y="4096060"/>
                  <a:pt x="2037867" y="4092141"/>
                  <a:pt x="2051622" y="4090307"/>
                </a:cubicBezTo>
                <a:cubicBezTo>
                  <a:pt x="2142184" y="4078232"/>
                  <a:pt x="2228317" y="4078010"/>
                  <a:pt x="2321043" y="4073979"/>
                </a:cubicBezTo>
                <a:cubicBezTo>
                  <a:pt x="2340093" y="4071258"/>
                  <a:pt x="2359442" y="4070142"/>
                  <a:pt x="2378193" y="4065815"/>
                </a:cubicBezTo>
                <a:cubicBezTo>
                  <a:pt x="2394964" y="4061945"/>
                  <a:pt x="2410301" y="4052861"/>
                  <a:pt x="2427179" y="4049486"/>
                </a:cubicBezTo>
                <a:lnTo>
                  <a:pt x="2468001" y="4041322"/>
                </a:lnTo>
                <a:cubicBezTo>
                  <a:pt x="2476165" y="4035879"/>
                  <a:pt x="2483474" y="4028858"/>
                  <a:pt x="2492493" y="4024993"/>
                </a:cubicBezTo>
                <a:cubicBezTo>
                  <a:pt x="2508452" y="4018154"/>
                  <a:pt x="2562410" y="4010797"/>
                  <a:pt x="2574136" y="4008665"/>
                </a:cubicBezTo>
                <a:cubicBezTo>
                  <a:pt x="2587789" y="4006183"/>
                  <a:pt x="2601437" y="4003620"/>
                  <a:pt x="2614958" y="4000500"/>
                </a:cubicBezTo>
                <a:cubicBezTo>
                  <a:pt x="2636825" y="3995454"/>
                  <a:pt x="2658193" y="3988186"/>
                  <a:pt x="2680272" y="3984172"/>
                </a:cubicBezTo>
                <a:cubicBezTo>
                  <a:pt x="2877341" y="3948341"/>
                  <a:pt x="2736342" y="3982400"/>
                  <a:pt x="2827229" y="3959679"/>
                </a:cubicBezTo>
                <a:lnTo>
                  <a:pt x="2876215" y="3927022"/>
                </a:lnTo>
                <a:cubicBezTo>
                  <a:pt x="2884379" y="3921579"/>
                  <a:pt x="2894821" y="3918543"/>
                  <a:pt x="2900708" y="3910693"/>
                </a:cubicBezTo>
                <a:cubicBezTo>
                  <a:pt x="2908872" y="3899807"/>
                  <a:pt x="2915579" y="3887658"/>
                  <a:pt x="2925201" y="3878036"/>
                </a:cubicBezTo>
                <a:cubicBezTo>
                  <a:pt x="2969308" y="3833929"/>
                  <a:pt x="2957497" y="3860508"/>
                  <a:pt x="2990515" y="3820886"/>
                </a:cubicBezTo>
                <a:cubicBezTo>
                  <a:pt x="2996797" y="3813348"/>
                  <a:pt x="3000324" y="3803727"/>
                  <a:pt x="3006843" y="3796393"/>
                </a:cubicBezTo>
                <a:cubicBezTo>
                  <a:pt x="3031563" y="3768583"/>
                  <a:pt x="3056278" y="3754675"/>
                  <a:pt x="3072158" y="3722915"/>
                </a:cubicBezTo>
                <a:cubicBezTo>
                  <a:pt x="3078712" y="3709807"/>
                  <a:pt x="3083043" y="3695700"/>
                  <a:pt x="3088486" y="3682093"/>
                </a:cubicBezTo>
                <a:cubicBezTo>
                  <a:pt x="3125128" y="3279039"/>
                  <a:pt x="3115679" y="3429020"/>
                  <a:pt x="3121143" y="2735036"/>
                </a:cubicBezTo>
                <a:cubicBezTo>
                  <a:pt x="3123879" y="2387585"/>
                  <a:pt x="3118150" y="2571457"/>
                  <a:pt x="3096651" y="2334986"/>
                </a:cubicBezTo>
                <a:cubicBezTo>
                  <a:pt x="3086692" y="2225448"/>
                  <a:pt x="3096744" y="2274082"/>
                  <a:pt x="3072158" y="2188029"/>
                </a:cubicBezTo>
                <a:cubicBezTo>
                  <a:pt x="3069436" y="2141765"/>
                  <a:pt x="3066307" y="2095522"/>
                  <a:pt x="3063993" y="2049236"/>
                </a:cubicBezTo>
                <a:cubicBezTo>
                  <a:pt x="3060864" y="1986662"/>
                  <a:pt x="3061864" y="1923818"/>
                  <a:pt x="3055829" y="1861457"/>
                </a:cubicBezTo>
                <a:cubicBezTo>
                  <a:pt x="3053317" y="1835500"/>
                  <a:pt x="3040499" y="1799138"/>
                  <a:pt x="3031336" y="1771650"/>
                </a:cubicBezTo>
                <a:cubicBezTo>
                  <a:pt x="3028105" y="1713492"/>
                  <a:pt x="3022737" y="1592417"/>
                  <a:pt x="3015008" y="1526722"/>
                </a:cubicBezTo>
                <a:cubicBezTo>
                  <a:pt x="3013387" y="1512940"/>
                  <a:pt x="3009565" y="1499507"/>
                  <a:pt x="3006843" y="1485900"/>
                </a:cubicBezTo>
                <a:cubicBezTo>
                  <a:pt x="3004122" y="1455964"/>
                  <a:pt x="3002652" y="1425888"/>
                  <a:pt x="2998679" y="1396093"/>
                </a:cubicBezTo>
                <a:cubicBezTo>
                  <a:pt x="2997196" y="1384971"/>
                  <a:pt x="2991287" y="1374630"/>
                  <a:pt x="2990515" y="1363436"/>
                </a:cubicBezTo>
                <a:cubicBezTo>
                  <a:pt x="2985830" y="1295507"/>
                  <a:pt x="2985072" y="1227365"/>
                  <a:pt x="2982351" y="1159329"/>
                </a:cubicBezTo>
                <a:cubicBezTo>
                  <a:pt x="2979629" y="976993"/>
                  <a:pt x="2978426" y="794629"/>
                  <a:pt x="2974186" y="612322"/>
                </a:cubicBezTo>
                <a:cubicBezTo>
                  <a:pt x="2970526" y="454930"/>
                  <a:pt x="2993793" y="498856"/>
                  <a:pt x="2949693" y="432707"/>
                </a:cubicBezTo>
                <a:cubicBezTo>
                  <a:pt x="2949651" y="432369"/>
                  <a:pt x="2937459" y="327619"/>
                  <a:pt x="2933365" y="318407"/>
                </a:cubicBezTo>
                <a:cubicBezTo>
                  <a:pt x="2928676" y="307856"/>
                  <a:pt x="2917036" y="302079"/>
                  <a:pt x="2908872" y="293915"/>
                </a:cubicBezTo>
                <a:cubicBezTo>
                  <a:pt x="2889440" y="235620"/>
                  <a:pt x="2906864" y="254477"/>
                  <a:pt x="2868051" y="228600"/>
                </a:cubicBezTo>
                <a:cubicBezTo>
                  <a:pt x="2865329" y="220436"/>
                  <a:pt x="2863735" y="211804"/>
                  <a:pt x="2859886" y="204107"/>
                </a:cubicBezTo>
                <a:cubicBezTo>
                  <a:pt x="2853917" y="192170"/>
                  <a:pt x="2824611" y="154351"/>
                  <a:pt x="2819065" y="146957"/>
                </a:cubicBezTo>
                <a:cubicBezTo>
                  <a:pt x="2817142" y="139265"/>
                  <a:pt x="2808062" y="99393"/>
                  <a:pt x="2802736" y="89807"/>
                </a:cubicBezTo>
                <a:cubicBezTo>
                  <a:pt x="2780993" y="50670"/>
                  <a:pt x="2876214" y="29936"/>
                  <a:pt x="2778243" y="16329"/>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ángulo redondeado 43"/>
          <p:cNvSpPr/>
          <p:nvPr/>
        </p:nvSpPr>
        <p:spPr>
          <a:xfrm>
            <a:off x="4718957" y="579664"/>
            <a:ext cx="2956832" cy="4196011"/>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echa izquierda 46"/>
          <p:cNvSpPr/>
          <p:nvPr/>
        </p:nvSpPr>
        <p:spPr>
          <a:xfrm>
            <a:off x="4427673" y="2107969"/>
            <a:ext cx="275715" cy="45719"/>
          </a:xfrm>
          <a:prstGeom prst="leftArrow">
            <a:avLst/>
          </a:prstGeom>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uadroTexto 47"/>
          <p:cNvSpPr txBox="1"/>
          <p:nvPr/>
        </p:nvSpPr>
        <p:spPr>
          <a:xfrm>
            <a:off x="3462856" y="1749034"/>
            <a:ext cx="1272688" cy="923330"/>
          </a:xfrm>
          <a:prstGeom prst="rect">
            <a:avLst/>
          </a:prstGeom>
          <a:noFill/>
          <a:ln>
            <a:noFill/>
          </a:ln>
        </p:spPr>
        <p:txBody>
          <a:bodyPr wrap="square" rtlCol="0">
            <a:spAutoFit/>
          </a:bodyPr>
          <a:lstStyle/>
          <a:p>
            <a:r>
              <a:rPr lang="en-US" b="1" dirty="0" smtClean="0">
                <a:solidFill>
                  <a:schemeClr val="accent6">
                    <a:lumMod val="50000"/>
                  </a:schemeClr>
                </a:solidFill>
              </a:rPr>
              <a:t>Project Steering Committee</a:t>
            </a:r>
            <a:endParaRPr lang="en-US" b="1" dirty="0">
              <a:solidFill>
                <a:schemeClr val="accent6">
                  <a:lumMod val="50000"/>
                </a:schemeClr>
              </a:solidFill>
            </a:endParaRPr>
          </a:p>
        </p:txBody>
      </p:sp>
      <p:sp>
        <p:nvSpPr>
          <p:cNvPr id="51" name="Flecha arriba 50"/>
          <p:cNvSpPr/>
          <p:nvPr/>
        </p:nvSpPr>
        <p:spPr>
          <a:xfrm>
            <a:off x="6035321" y="2539093"/>
            <a:ext cx="45719" cy="1893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09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9292" y="251351"/>
            <a:ext cx="6912429" cy="523220"/>
          </a:xfrm>
          <a:prstGeom prst="rect">
            <a:avLst/>
          </a:prstGeom>
          <a:noFill/>
        </p:spPr>
        <p:txBody>
          <a:bodyPr wrap="square" rtlCol="0">
            <a:spAutoFit/>
          </a:bodyPr>
          <a:lstStyle/>
          <a:p>
            <a:r>
              <a:rPr lang="en-US" sz="2800" b="1" dirty="0" smtClean="0"/>
              <a:t>National Focal Points TORs</a:t>
            </a:r>
            <a:endParaRPr lang="en-US" sz="2800" b="1" dirty="0"/>
          </a:p>
        </p:txBody>
      </p:sp>
      <p:sp>
        <p:nvSpPr>
          <p:cNvPr id="5" name="CuadroTexto 4"/>
          <p:cNvSpPr txBox="1"/>
          <p:nvPr/>
        </p:nvSpPr>
        <p:spPr>
          <a:xfrm>
            <a:off x="329292" y="1012371"/>
            <a:ext cx="11655879" cy="2585323"/>
          </a:xfrm>
          <a:prstGeom prst="rect">
            <a:avLst/>
          </a:prstGeom>
          <a:noFill/>
        </p:spPr>
        <p:txBody>
          <a:bodyPr wrap="square" rtlCol="0">
            <a:spAutoFit/>
          </a:bodyPr>
          <a:lstStyle/>
          <a:p>
            <a:r>
              <a:rPr lang="en-US" dirty="0" smtClean="0"/>
              <a:t>Specific to Communication: </a:t>
            </a:r>
          </a:p>
          <a:p>
            <a:endParaRPr lang="en-US" dirty="0"/>
          </a:p>
          <a:p>
            <a:pPr marL="285750" indent="-285750">
              <a:buFont typeface="Arial" panose="020B0604020202020204" pitchFamily="34" charset="0"/>
              <a:buChar char="•"/>
            </a:pPr>
            <a:r>
              <a:rPr lang="en-US" dirty="0" smtClean="0"/>
              <a:t>Disseminate in a timely manner requests for support and/or news from the CLME+ Project Coordination Unit, and information on the CLME+ Project (incl. best practices, lessons learnt to relevant national and local level stakeholders</a:t>
            </a:r>
          </a:p>
          <a:p>
            <a:endParaRPr lang="en-US" dirty="0" smtClean="0"/>
          </a:p>
          <a:p>
            <a:pPr marL="285750" indent="-285750">
              <a:buFont typeface="Arial" panose="020B0604020202020204" pitchFamily="34" charset="0"/>
              <a:buChar char="•"/>
            </a:pPr>
            <a:r>
              <a:rPr lang="en-US" dirty="0" smtClean="0"/>
              <a:t>Facilitate feedback and communication from relevant national level stakeholders to the CLME+ Project Coordination Unit / and or relevant CLME+ Project Partners </a:t>
            </a:r>
          </a:p>
          <a:p>
            <a:endParaRPr lang="en-US" dirty="0"/>
          </a:p>
          <a:p>
            <a:pPr marL="285750" indent="-285750">
              <a:buFont typeface="Arial" panose="020B0604020202020204" pitchFamily="34" charset="0"/>
              <a:buChar char="•"/>
            </a:pPr>
            <a:r>
              <a:rPr lang="en-US" dirty="0" smtClean="0"/>
              <a:t>Promote the adoption at the national level of EBM / EAF and encourage its integration into national development plans </a:t>
            </a:r>
            <a:endParaRPr lang="en-US" dirty="0"/>
          </a:p>
        </p:txBody>
      </p:sp>
      <p:pic>
        <p:nvPicPr>
          <p:cNvPr id="2050" name="Picture 2" descr="Image result for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50" y="3835494"/>
            <a:ext cx="4999839" cy="194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79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009729373"/>
              </p:ext>
            </p:extLst>
          </p:nvPr>
        </p:nvGraphicFramePr>
        <p:xfrm>
          <a:off x="382815" y="1275567"/>
          <a:ext cx="11488056" cy="4541520"/>
        </p:xfrm>
        <a:graphic>
          <a:graphicData uri="http://schemas.openxmlformats.org/drawingml/2006/table">
            <a:tbl>
              <a:tblPr firstRow="1" bandRow="1">
                <a:tableStyleId>{F5AB1C69-6EDB-4FF4-983F-18BD219EF322}</a:tableStyleId>
              </a:tblPr>
              <a:tblGrid>
                <a:gridCol w="1914676"/>
                <a:gridCol w="1914676"/>
                <a:gridCol w="1914676"/>
                <a:gridCol w="1833336"/>
                <a:gridCol w="1996016"/>
                <a:gridCol w="1914676"/>
              </a:tblGrid>
              <a:tr h="4210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Assess Issues and Audience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sz="1800" b="1" i="1" kern="1200" dirty="0" smtClean="0">
                          <a:solidFill>
                            <a:schemeClr val="lt1"/>
                          </a:solidFill>
                          <a:effectLst/>
                          <a:latin typeface="+mn-lt"/>
                          <a:ea typeface="+mn-ea"/>
                          <a:cs typeface="+mn-cs"/>
                        </a:rPr>
                        <a:t>Perceived lack of full awareness and buy in from critical stakeholders. </a:t>
                      </a:r>
                    </a:p>
                    <a:p>
                      <a:r>
                        <a:rPr lang="en-US" sz="1800" b="1" i="1" kern="1200" dirty="0" smtClean="0">
                          <a:solidFill>
                            <a:schemeClr val="lt1"/>
                          </a:solidFill>
                          <a:effectLst/>
                          <a:latin typeface="+mn-lt"/>
                          <a:ea typeface="+mn-ea"/>
                          <a:cs typeface="+mn-cs"/>
                        </a:rPr>
                        <a:t> </a:t>
                      </a:r>
                    </a:p>
                    <a:p>
                      <a:r>
                        <a:rPr lang="en-US" sz="1800" b="1" i="1" kern="1200" dirty="0" smtClean="0">
                          <a:solidFill>
                            <a:schemeClr val="lt1"/>
                          </a:solidFill>
                          <a:effectLst/>
                          <a:latin typeface="+mn-lt"/>
                          <a:ea typeface="+mn-ea"/>
                          <a:cs typeface="+mn-cs"/>
                        </a:rPr>
                        <a:t>Audience:</a:t>
                      </a:r>
                    </a:p>
                    <a:p>
                      <a:r>
                        <a:rPr lang="en-US" sz="1800" b="1" i="1" kern="1200" dirty="0" smtClean="0">
                          <a:solidFill>
                            <a:schemeClr val="lt1"/>
                          </a:solidFill>
                          <a:effectLst/>
                          <a:latin typeface="+mn-lt"/>
                          <a:ea typeface="+mn-ea"/>
                          <a:cs typeface="+mn-cs"/>
                        </a:rPr>
                        <a:t>PEG, ICM and other CLME+ National Focal Points supporting the CLME+ SAP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r>
                        <a:rPr lang="en-US" u="sng" dirty="0" smtClean="0"/>
                        <a:t>Behavior</a:t>
                      </a:r>
                    </a:p>
                    <a:p>
                      <a:endParaRPr lang="en-US" sz="1200" i="1" kern="1200" dirty="0" smtClean="0">
                        <a:solidFill>
                          <a:schemeClr val="bg1"/>
                        </a:solidFill>
                        <a:effectLst/>
                        <a:latin typeface="+mn-lt"/>
                        <a:ea typeface="+mn-ea"/>
                        <a:cs typeface="+mn-cs"/>
                      </a:endParaRPr>
                    </a:p>
                    <a:p>
                      <a:endParaRPr lang="en-US" sz="1800" b="1" kern="1200" dirty="0" smtClean="0">
                        <a:solidFill>
                          <a:schemeClr val="lt1"/>
                        </a:solidFill>
                        <a:effectLst/>
                        <a:latin typeface="+mn-lt"/>
                        <a:ea typeface="+mn-ea"/>
                        <a:cs typeface="+mn-cs"/>
                      </a:endParaRPr>
                    </a:p>
                    <a:p>
                      <a:r>
                        <a:rPr lang="en-US" sz="1800" b="1" i="1" kern="1200" dirty="0" smtClean="0">
                          <a:solidFill>
                            <a:schemeClr val="lt1"/>
                          </a:solidFill>
                          <a:effectLst/>
                          <a:latin typeface="+mn-lt"/>
                          <a:ea typeface="+mn-ea"/>
                          <a:cs typeface="+mn-cs"/>
                        </a:rPr>
                        <a:t>All NFP’s to start actively promoting the CLME+ Project and associated key outputs</a:t>
                      </a:r>
                      <a:endParaRPr lang="en-US" sz="1200" i="1" kern="1200" dirty="0" smtClean="0">
                        <a:solidFill>
                          <a:schemeClr val="bg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Content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i="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i="1" kern="1200" dirty="0" smtClean="0">
                          <a:solidFill>
                            <a:schemeClr val="lt1"/>
                          </a:solidFill>
                          <a:effectLst/>
                          <a:latin typeface="+mn-lt"/>
                          <a:ea typeface="+mn-ea"/>
                          <a:cs typeface="+mn-cs"/>
                        </a:rPr>
                        <a:t>NFP’s play a critical role in the overall project design and the Project relies on them for country liaison and enhanced buy-in.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r>
                        <a:rPr lang="en-US" u="sng" dirty="0" smtClean="0"/>
                        <a:t>Delivery </a:t>
                      </a:r>
                    </a:p>
                    <a:p>
                      <a:endParaRPr lang="en-US" dirty="0" smtClean="0"/>
                    </a:p>
                    <a:p>
                      <a:endParaRPr lang="en-US" dirty="0" smtClean="0"/>
                    </a:p>
                    <a:p>
                      <a:pPr marL="342900" indent="-342900">
                        <a:buAutoNum type="arabicPeriod"/>
                      </a:pPr>
                      <a:r>
                        <a:rPr lang="en-US" sz="1400" b="1" i="1" u="sng" dirty="0" err="1" smtClean="0"/>
                        <a:t>Quarterely</a:t>
                      </a:r>
                      <a:r>
                        <a:rPr lang="en-US" sz="1400" b="1" i="1" u="sng" baseline="0" dirty="0" smtClean="0"/>
                        <a:t> </a:t>
                      </a:r>
                      <a:r>
                        <a:rPr lang="en-US" sz="1400" b="1" i="1" u="sng" dirty="0" smtClean="0"/>
                        <a:t>E-newsletter</a:t>
                      </a:r>
                      <a:r>
                        <a:rPr lang="en-US" sz="1400" i="1" baseline="0" dirty="0" smtClean="0"/>
                        <a:t> with material harvested from: </a:t>
                      </a:r>
                    </a:p>
                    <a:p>
                      <a:pPr marL="342900" indent="-342900">
                        <a:buAutoNum type="arabicPeriod"/>
                      </a:pPr>
                      <a:r>
                        <a:rPr lang="en-US" sz="1400" i="1" baseline="0" dirty="0" smtClean="0"/>
                        <a:t>Partner news Blog on the HUB </a:t>
                      </a:r>
                    </a:p>
                    <a:p>
                      <a:pPr marL="342900" indent="-342900">
                        <a:buAutoNum type="arabicPeriod"/>
                      </a:pPr>
                      <a:r>
                        <a:rPr lang="en-US" sz="1400" i="1" baseline="0" dirty="0" smtClean="0"/>
                        <a:t>Quarterly formal CLME+ Project </a:t>
                      </a:r>
                      <a:r>
                        <a:rPr lang="en-US" sz="1400" i="1" u="sng" baseline="0" dirty="0" smtClean="0"/>
                        <a:t>Progress and Status Report </a:t>
                      </a:r>
                    </a:p>
                    <a:p>
                      <a:pPr marL="342900" indent="-342900">
                        <a:buAutoNum type="arabicPeriod"/>
                      </a:pPr>
                      <a:r>
                        <a:rPr lang="en-US" sz="1400" i="1" u="sng" baseline="0" dirty="0" smtClean="0"/>
                        <a:t>Direct Communications </a:t>
                      </a:r>
                      <a:r>
                        <a:rPr lang="en-US" sz="1400" i="1" baseline="0" dirty="0" smtClean="0"/>
                        <a:t>with NFPs and other partners when required </a:t>
                      </a:r>
                    </a:p>
                    <a:p>
                      <a:pPr marL="342900" indent="-342900">
                        <a:buAutoNum type="arabicPeriod"/>
                      </a:pPr>
                      <a:r>
                        <a:rPr lang="en-US" sz="1400" i="1" baseline="0" dirty="0" smtClean="0"/>
                        <a:t>Marketing material </a:t>
                      </a:r>
                      <a:endParaRPr lang="en-US" sz="1400"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Engagement </a:t>
                      </a:r>
                    </a:p>
                    <a:p>
                      <a:endParaRPr lang="en-US" dirty="0" smtClean="0"/>
                    </a:p>
                    <a:p>
                      <a:endParaRPr lang="en-US" dirty="0" smtClean="0"/>
                    </a:p>
                    <a:p>
                      <a:r>
                        <a:rPr lang="en-US" sz="1600" b="1" i="1" kern="1200" dirty="0" smtClean="0">
                          <a:solidFill>
                            <a:schemeClr val="lt1"/>
                          </a:solidFill>
                          <a:effectLst/>
                          <a:latin typeface="+mn-lt"/>
                          <a:ea typeface="+mn-ea"/>
                          <a:cs typeface="+mn-cs"/>
                        </a:rPr>
                        <a:t>Direct engagement </a:t>
                      </a:r>
                    </a:p>
                    <a:p>
                      <a:endParaRPr lang="en-US" sz="1600" b="1" i="1" kern="1200" dirty="0" smtClean="0">
                        <a:solidFill>
                          <a:schemeClr val="lt1"/>
                        </a:solidFill>
                        <a:effectLst/>
                        <a:latin typeface="+mn-lt"/>
                        <a:ea typeface="+mn-ea"/>
                        <a:cs typeface="+mn-cs"/>
                      </a:endParaRPr>
                    </a:p>
                    <a:p>
                      <a:r>
                        <a:rPr lang="en-US" sz="1600" b="1" i="1" kern="1200" dirty="0" smtClean="0">
                          <a:solidFill>
                            <a:schemeClr val="lt1"/>
                          </a:solidFill>
                          <a:effectLst/>
                          <a:latin typeface="+mn-lt"/>
                          <a:ea typeface="+mn-ea"/>
                          <a:cs typeface="+mn-cs"/>
                        </a:rPr>
                        <a:t>E-news and HUB. </a:t>
                      </a:r>
                    </a:p>
                    <a:p>
                      <a:r>
                        <a:rPr lang="en-US" sz="1600" b="1" i="1" kern="1200" dirty="0" smtClean="0">
                          <a:solidFill>
                            <a:schemeClr val="lt1"/>
                          </a:solidFill>
                          <a:effectLst/>
                          <a:latin typeface="+mn-lt"/>
                          <a:ea typeface="+mn-ea"/>
                          <a:cs typeface="+mn-cs"/>
                        </a:rPr>
                        <a:t> </a:t>
                      </a:r>
                    </a:p>
                    <a:p>
                      <a:endParaRPr lang="en-US" sz="1600"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Follow up </a:t>
                      </a:r>
                    </a:p>
                    <a:p>
                      <a:endParaRPr lang="en-US" dirty="0" smtClean="0"/>
                    </a:p>
                    <a:p>
                      <a:endParaRPr lang="en-US" dirty="0" smtClean="0"/>
                    </a:p>
                    <a:p>
                      <a:r>
                        <a:rPr lang="en-US" sz="1800" b="1" i="1" kern="1200" dirty="0" smtClean="0">
                          <a:solidFill>
                            <a:schemeClr val="lt1"/>
                          </a:solidFill>
                          <a:effectLst/>
                          <a:latin typeface="+mn-lt"/>
                          <a:ea typeface="+mn-ea"/>
                          <a:cs typeface="+mn-cs"/>
                        </a:rPr>
                        <a:t>Survey sent quarterly to all NFP’s assessing their level of CLME+ Project and SAP awareness and issues</a:t>
                      </a:r>
                      <a:r>
                        <a:rPr lang="en-US" sz="1800" b="1" i="1" kern="1200" baseline="0" dirty="0" smtClean="0">
                          <a:solidFill>
                            <a:schemeClr val="lt1"/>
                          </a:solidFill>
                          <a:effectLst/>
                          <a:latin typeface="+mn-lt"/>
                          <a:ea typeface="+mn-ea"/>
                          <a:cs typeface="+mn-cs"/>
                        </a:rPr>
                        <a:t> requiring attention. </a:t>
                      </a:r>
                      <a:endParaRPr lang="en-US" i="1" dirty="0"/>
                    </a:p>
                  </a:txBody>
                  <a:tcPr/>
                </a:tc>
              </a:tr>
            </a:tbl>
          </a:graphicData>
        </a:graphic>
      </p:graphicFrame>
      <p:sp>
        <p:nvSpPr>
          <p:cNvPr id="5" name="Rectángulo 4"/>
          <p:cNvSpPr/>
          <p:nvPr/>
        </p:nvSpPr>
        <p:spPr>
          <a:xfrm>
            <a:off x="382815" y="632349"/>
            <a:ext cx="11414578" cy="646331"/>
          </a:xfrm>
          <a:prstGeom prst="rect">
            <a:avLst/>
          </a:prstGeom>
        </p:spPr>
        <p:txBody>
          <a:bodyPr wrap="square">
            <a:spAutoFit/>
          </a:bodyPr>
          <a:lstStyle/>
          <a:p>
            <a:r>
              <a:rPr lang="en-US" b="1" dirty="0" smtClean="0">
                <a:solidFill>
                  <a:srgbClr val="FF0000"/>
                </a:solidFill>
              </a:rPr>
              <a:t>Objective 1: </a:t>
            </a:r>
            <a:r>
              <a:rPr lang="en-US" dirty="0" smtClean="0">
                <a:solidFill>
                  <a:srgbClr val="FF0000"/>
                </a:solidFill>
              </a:rPr>
              <a:t>By March 2019 NFP’s </a:t>
            </a:r>
            <a:r>
              <a:rPr lang="en-US" dirty="0">
                <a:solidFill>
                  <a:srgbClr val="FF0000"/>
                </a:solidFill>
              </a:rPr>
              <a:t>PEG and ICM are aware and actively engaged in fulfilling CLME+ Project outcomes as evidenced by Project Output </a:t>
            </a:r>
            <a:r>
              <a:rPr lang="en-US" dirty="0" smtClean="0">
                <a:solidFill>
                  <a:srgbClr val="FF0000"/>
                </a:solidFill>
              </a:rPr>
              <a:t>progress.</a:t>
            </a:r>
            <a:r>
              <a:rPr lang="en-US" dirty="0" smtClean="0"/>
              <a:t>  </a:t>
            </a:r>
            <a:endParaRPr lang="en-US" i="1" dirty="0"/>
          </a:p>
        </p:txBody>
      </p:sp>
    </p:spTree>
    <p:extLst>
      <p:ext uri="{BB962C8B-B14F-4D97-AF65-F5344CB8AC3E}">
        <p14:creationId xmlns:p14="http://schemas.microsoft.com/office/powerpoint/2010/main" val="2622490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8761</TotalTime>
  <Words>2118</Words>
  <Application>Microsoft Office PowerPoint</Application>
  <PresentationFormat>Panorámica</PresentationFormat>
  <Paragraphs>381</Paragraphs>
  <Slides>27</Slides>
  <Notes>19</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27</vt:i4>
      </vt:variant>
    </vt:vector>
  </HeadingPairs>
  <TitlesOfParts>
    <vt:vector size="41" baseType="lpstr">
      <vt:lpstr>MS PGothic</vt:lpstr>
      <vt:lpstr>Arial</vt:lpstr>
      <vt:lpstr>ArialUnicodeMS</vt:lpstr>
      <vt:lpstr>Avenir Book</vt:lpstr>
      <vt:lpstr>Avenir Heavy</vt:lpstr>
      <vt:lpstr>Avenir Heavy Oblique</vt:lpstr>
      <vt:lpstr>Avenir Medium</vt:lpstr>
      <vt:lpstr>Calibri</vt:lpstr>
      <vt:lpstr>LucidaGrande</vt:lpstr>
      <vt:lpstr>Open Sans</vt:lpstr>
      <vt:lpstr>Open Sans Bold</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Soporte Operadora Ming</dc:creator>
  <cp:lastModifiedBy>Andrea</cp:lastModifiedBy>
  <cp:revision>105</cp:revision>
  <dcterms:created xsi:type="dcterms:W3CDTF">2018-04-14T02:05:29Z</dcterms:created>
  <dcterms:modified xsi:type="dcterms:W3CDTF">2018-06-14T22:43:01Z</dcterms:modified>
</cp:coreProperties>
</file>