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3" r:id="rId4"/>
    <p:sldId id="270" r:id="rId5"/>
    <p:sldId id="267" r:id="rId6"/>
    <p:sldId id="257" r:id="rId7"/>
    <p:sldId id="266" r:id="rId8"/>
    <p:sldId id="269" r:id="rId9"/>
    <p:sldId id="268" r:id="rId10"/>
    <p:sldId id="258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436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8"/>
    <p:restoredTop sz="94664"/>
  </p:normalViewPr>
  <p:slideViewPr>
    <p:cSldViewPr snapToGrid="0" snapToObjects="1">
      <p:cViewPr varScale="1">
        <p:scale>
          <a:sx n="101" d="100"/>
          <a:sy n="101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4409C7-1FAE-CF40-AA22-34FCCBCD5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3E13C-3B82-894F-8532-6D008BAF1C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5ABC-4348-8643-A214-9F0985B01337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807D9-6646-7442-8BBE-F8D95262D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734B1-5C1A-5947-8F29-DE4BEE536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457A-0881-DB40-91D5-5F49FA0F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EF1FD-DAAD-7246-A588-1E6E68733072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8B415-9D41-814B-AFA6-B849231A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2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DFA1EC-CAAE-3C41-9B60-EF8812B33B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4"/>
            <a:ext cx="3154131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18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DBFDFB8-78C2-3446-B4EC-C1A3D1D17F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4B71F-CB8F-644C-8D35-7C5E21C8B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E099C5-DF63-2C49-A45C-7B35BADB7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C8B646F5-E888-824C-8CD0-B95CC2E95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5BF56D-B2D3-6341-A067-8FB206D08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3749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FC93317-18C1-8B40-AB90-3432249620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8B0B1-30FE-8C47-877A-E196EB7BA6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6F7D62-425C-C947-810C-4170119BB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124EE6-6679-1641-BA48-B8B4B278A2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Clr>
                <a:srgbClr val="29548C"/>
              </a:buClr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4474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E5F841E-AB4E-EB48-91DD-5EA27E2579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17288-9A45-7646-8D09-3F884C145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49F676-C300-7B48-B12C-86787AB58B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8D5D7ED-1547-A94D-A788-7D99D45EB2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6F2735B4-AB36-E747-9D23-6EC704536FEB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88F665F8-B5EF-2E4A-AA53-CB17E17D4F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C5626650-D427-5D4B-ADD4-EA2F521E5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9C42F64E-DD0F-D045-BB8C-CE4692D6C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B8642CD8-7A3E-634F-807B-B7099DA1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2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2D7AB9AE-D32B-8B4E-8A9D-833C4A8714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70924-5BA6-634D-A805-3167A5EDB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2E2047-C5C4-AE43-98C0-09F1D6CA6B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6" name="Table Placeholder 3">
            <a:extLst>
              <a:ext uri="{FF2B5EF4-FFF2-40B4-BE49-F238E27FC236}">
                <a16:creationId xmlns:a16="http://schemas.microsoft.com/office/drawing/2014/main" id="{1F765AB7-4806-374A-AB37-193BB1488E1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066224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BCD022D-BCFB-8741-8F4E-A603F61C9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03264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530505-6DB4-D343-BCF2-A416299385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4"/>
            <a:ext cx="3154131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Picture Placeholder 18">
            <a:extLst>
              <a:ext uri="{FF2B5EF4-FFF2-40B4-BE49-F238E27FC236}">
                <a16:creationId xmlns:a16="http://schemas.microsoft.com/office/drawing/2014/main" id="{890AB923-6481-9E42-9A1B-BB0F550F2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9AA164-F7A4-A741-BA7A-F9248404E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968" y="2232000"/>
            <a:ext cx="12230086" cy="1479550"/>
          </a:xfrm>
          <a:prstGeom prst="rect">
            <a:avLst/>
          </a:prstGeom>
          <a:solidFill>
            <a:srgbClr val="436655"/>
          </a:solidFill>
          <a:ln>
            <a:solidFill>
              <a:srgbClr val="ED9C21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71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86E38B-2321-4547-A4B2-EC49350E9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145" y="102526"/>
            <a:ext cx="1360511" cy="10189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49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6A0C875-2E8E-8743-A029-C107CA33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5DDFC-6FB4-2547-A674-0A8F0FBA1D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E22DDE-630D-0542-9FAE-957A0DBD8F4C}"/>
              </a:ext>
            </a:extLst>
          </p:cNvPr>
          <p:cNvSpPr txBox="1"/>
          <p:nvPr/>
        </p:nvSpPr>
        <p:spPr bwMode="auto">
          <a:xfrm>
            <a:off x="3259221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25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02279EC6-0CAC-094B-A1DD-6D09D78A7AED}"/>
              </a:ext>
            </a:extLst>
          </p:cNvPr>
          <p:cNvSpPr txBox="1"/>
          <p:nvPr/>
        </p:nvSpPr>
        <p:spPr>
          <a:xfrm>
            <a:off x="9630982" y="477837"/>
            <a:ext cx="2158104" cy="2746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s-CO" sz="105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Editable Text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FA73452-6C8E-6C48-94E2-B828B935D581}"/>
              </a:ext>
            </a:extLst>
          </p:cNvPr>
          <p:cNvSpPr txBox="1">
            <a:spLocks/>
          </p:cNvSpPr>
          <p:nvPr/>
        </p:nvSpPr>
        <p:spPr>
          <a:xfrm>
            <a:off x="-41968" y="2232000"/>
            <a:ext cx="12230086" cy="3060436"/>
          </a:xfrm>
          <a:prstGeom prst="rect">
            <a:avLst/>
          </a:prstGeom>
          <a:solidFill>
            <a:srgbClr val="436655"/>
          </a:solidFill>
          <a:ln>
            <a:solidFill>
              <a:srgbClr val="F39F46"/>
            </a:solidFill>
          </a:ln>
        </p:spPr>
        <p:txBody>
          <a:bodyPr anchor="ctr" anchorCtr="0"/>
          <a:lstStyle>
            <a:lvl1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800" b="1" i="0" kern="120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0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 MEETING OF THE UNDP/GEF CLME+ PROJECT STEERING COMMITTEE, 18-20 JUNE 2018</a:t>
            </a:r>
          </a:p>
          <a:p>
            <a:endParaRPr lang="en-US" dirty="0"/>
          </a:p>
          <a:p>
            <a:r>
              <a:rPr lang="en-US" dirty="0"/>
              <a:t>SUB-AGENDA ITEM 7.3 – Output 1.2. National intersectoral coordination mechanisms (NICs) in place (including science-policy interfaces) </a:t>
            </a:r>
          </a:p>
        </p:txBody>
      </p:sp>
    </p:spTree>
    <p:extLst>
      <p:ext uri="{BB962C8B-B14F-4D97-AF65-F5344CB8AC3E}">
        <p14:creationId xmlns:p14="http://schemas.microsoft.com/office/powerpoint/2010/main" val="234776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909" y="890891"/>
            <a:ext cx="7897091" cy="4322618"/>
          </a:xfrm>
        </p:spPr>
        <p:txBody>
          <a:bodyPr/>
          <a:lstStyle/>
          <a:p>
            <a:pPr algn="ctr"/>
            <a:r>
              <a:rPr lang="en-US" sz="2400" dirty="0"/>
              <a:t>UWI-CERMES will: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Continue to collect information on NICs through online searches, interviews, field visits, etc.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Provide information on NICs via an online platform when sufficiently complete and correct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Support NICs in at least 2 countries not supported through CLME+ sub-projects or partners</a:t>
            </a:r>
            <a:r>
              <a:rPr lang="en-US" dirty="0"/>
              <a:t> 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Analyze the governance, gender and other dimensions of NICs in ongoing doctoral research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Update NIC guidelines and share information on NIC successes through IW and LME:LEARN 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endParaRPr lang="en-US" dirty="0"/>
          </a:p>
          <a:p>
            <a:endParaRPr lang="en-US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05C6F-A5DE-924D-A444-27C8108B19D0}"/>
              </a:ext>
            </a:extLst>
          </p:cNvPr>
          <p:cNvSpPr txBox="1"/>
          <p:nvPr/>
        </p:nvSpPr>
        <p:spPr>
          <a:xfrm>
            <a:off x="7245591" y="595746"/>
            <a:ext cx="4834657" cy="590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4000"/>
              </a:lnSpc>
              <a:spcAft>
                <a:spcPts val="400"/>
              </a:spcAft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Heavy" charset="0"/>
              </a:rPr>
              <a:t>Way forward + 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61FC0-7817-E24C-91BE-501F717420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124" y="2203450"/>
            <a:ext cx="3048000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6364" y="1555910"/>
            <a:ext cx="8714509" cy="3362454"/>
          </a:xfrm>
        </p:spPr>
        <p:txBody>
          <a:bodyPr/>
          <a:lstStyle/>
          <a:p>
            <a:pPr algn="ctr"/>
            <a:r>
              <a:rPr lang="en-US" sz="2800" dirty="0"/>
              <a:t>The CLME+ PSC and countries are expected to:</a:t>
            </a:r>
          </a:p>
          <a:p>
            <a:pPr algn="ctr"/>
            <a:r>
              <a:rPr lang="en-US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 information on NICs and in-kind support for research to enable UWI-CERMES 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Demonstrate uptake of NIC good practices and active use of NICs to achieve the 60% target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05C6F-A5DE-924D-A444-27C8108B19D0}"/>
              </a:ext>
            </a:extLst>
          </p:cNvPr>
          <p:cNvSpPr txBox="1"/>
          <p:nvPr/>
        </p:nvSpPr>
        <p:spPr>
          <a:xfrm>
            <a:off x="7231737" y="623455"/>
            <a:ext cx="4834657" cy="590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4000"/>
              </a:lnSpc>
              <a:spcAft>
                <a:spcPts val="400"/>
              </a:spcAft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Heavy" charset="0"/>
              </a:rPr>
              <a:t>Way forward + 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34BBE-7CCD-0447-BEA4-233BC434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3" y="2149764"/>
            <a:ext cx="2933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2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7F94A-750D-5748-B090-06FA2A2B4E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/>
              <a:t>the end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43C14BB-6282-BB4A-A640-F981CF8E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5ADE8-F997-704B-B688-44CB22E919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85F1B-0942-4A49-BD02-C2C1007E9CDE}"/>
              </a:ext>
            </a:extLst>
          </p:cNvPr>
          <p:cNvSpPr txBox="1"/>
          <p:nvPr/>
        </p:nvSpPr>
        <p:spPr bwMode="auto">
          <a:xfrm>
            <a:off x="3259221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25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3CA2A627-E957-E34F-B1CC-2170510DA3B3}"/>
              </a:ext>
            </a:extLst>
          </p:cNvPr>
          <p:cNvSpPr txBox="1"/>
          <p:nvPr/>
        </p:nvSpPr>
        <p:spPr>
          <a:xfrm>
            <a:off x="9992489" y="477837"/>
            <a:ext cx="2158104" cy="2746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lnSpc>
                <a:spcPct val="114000"/>
              </a:lnSpc>
              <a:spcAft>
                <a:spcPts val="9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Second CLME+ Project Steering Committee Meeting</a:t>
            </a:r>
          </a:p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s-CO" sz="1050" dirty="0" err="1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ditable</a:t>
            </a:r>
            <a:r>
              <a:rPr lang="es-CO" sz="105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 Text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6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2C88AB-F12F-1649-96C8-51D47FE82461}"/>
              </a:ext>
            </a:extLst>
          </p:cNvPr>
          <p:cNvSpPr txBox="1"/>
          <p:nvPr/>
        </p:nvSpPr>
        <p:spPr>
          <a:xfrm>
            <a:off x="955964" y="1163782"/>
            <a:ext cx="107788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NICs improve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consultation and coordination processes at the national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national level linkages with (sub-)regional marine governance</a:t>
            </a:r>
          </a:p>
          <a:p>
            <a:endParaRPr lang="en-GB" sz="3200" dirty="0"/>
          </a:p>
          <a:p>
            <a:r>
              <a:rPr lang="en-GB" sz="3200" dirty="0"/>
              <a:t>NICs are important to achieve full country ownership over CLME+ SAP and CLME+ Project implementation</a:t>
            </a:r>
          </a:p>
          <a:p>
            <a:endParaRPr lang="en-GB" sz="3200" dirty="0"/>
          </a:p>
          <a:p>
            <a:r>
              <a:rPr lang="en-GB" sz="3200" dirty="0"/>
              <a:t>NICs positively impact the effectiveness of SAP/project governance and implementation including EBM/EAF </a:t>
            </a:r>
          </a:p>
          <a:p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14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2C88AB-F12F-1649-96C8-51D47FE82461}"/>
              </a:ext>
            </a:extLst>
          </p:cNvPr>
          <p:cNvSpPr txBox="1"/>
          <p:nvPr/>
        </p:nvSpPr>
        <p:spPr>
          <a:xfrm>
            <a:off x="581891" y="1163782"/>
            <a:ext cx="111529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NICs established and operationalized is a country responsibility </a:t>
            </a:r>
          </a:p>
          <a:p>
            <a:endParaRPr lang="en-GB" sz="3200" dirty="0"/>
          </a:p>
          <a:p>
            <a:r>
              <a:rPr lang="en-GB" sz="3200" dirty="0"/>
              <a:t>CLME+ Project support and guidance for institutionalising NICs </a:t>
            </a:r>
          </a:p>
          <a:p>
            <a:endParaRPr lang="en-GB" sz="3200" dirty="0"/>
          </a:p>
          <a:p>
            <a:r>
              <a:rPr lang="en-GB" sz="3200" dirty="0">
                <a:solidFill>
                  <a:srgbClr val="FF0000"/>
                </a:solidFill>
              </a:rPr>
              <a:t>The target: </a:t>
            </a:r>
          </a:p>
          <a:p>
            <a:r>
              <a:rPr lang="en-GB" sz="3200" dirty="0">
                <a:solidFill>
                  <a:srgbClr val="FF0000"/>
                </a:solidFill>
              </a:rPr>
              <a:t>Sustainable NICs operating in at least 60% of 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>
                <a:solidFill>
                  <a:srgbClr val="FF0000"/>
                </a:solidFill>
              </a:rPr>
              <a:t>CLME+ participating countries by end of 2019 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AC0A2653-B78D-CE49-9F06-B0FD91380505}"/>
              </a:ext>
            </a:extLst>
          </p:cNvPr>
          <p:cNvSpPr/>
          <p:nvPr/>
        </p:nvSpPr>
        <p:spPr>
          <a:xfrm>
            <a:off x="8509000" y="3023954"/>
            <a:ext cx="3683000" cy="2513245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60% by 2019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7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71C15D-F30B-3041-A548-2807E5F6BF32}"/>
              </a:ext>
            </a:extLst>
          </p:cNvPr>
          <p:cNvGrpSpPr/>
          <p:nvPr/>
        </p:nvGrpSpPr>
        <p:grpSpPr>
          <a:xfrm>
            <a:off x="2305051" y="622300"/>
            <a:ext cx="6061075" cy="5334000"/>
            <a:chOff x="1657351" y="1143000"/>
            <a:chExt cx="6061075" cy="5334000"/>
          </a:xfrm>
        </p:grpSpPr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5E4F61F4-1EF2-F441-8756-7C034CF6B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212"/>
            <a:stretch>
              <a:fillRect/>
            </a:stretch>
          </p:blipFill>
          <p:spPr bwMode="auto">
            <a:xfrm>
              <a:off x="1657351" y="1143000"/>
              <a:ext cx="6061075" cy="53340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29562B2-3CE6-774B-BC45-B0C434DA93D8}"/>
                </a:ext>
              </a:extLst>
            </p:cNvPr>
            <p:cNvSpPr/>
            <p:nvPr/>
          </p:nvSpPr>
          <p:spPr bwMode="auto">
            <a:xfrm>
              <a:off x="3592629" y="4686300"/>
              <a:ext cx="3554556" cy="1016000"/>
            </a:xfrm>
            <a:prstGeom prst="roundRect">
              <a:avLst/>
            </a:prstGeom>
            <a:solidFill>
              <a:srgbClr val="FFC000">
                <a:alpha val="10000"/>
              </a:srgbClr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 Box 35">
            <a:extLst>
              <a:ext uri="{FF2B5EF4-FFF2-40B4-BE49-F238E27FC236}">
                <a16:creationId xmlns:a16="http://schemas.microsoft.com/office/drawing/2014/main" id="{31934C83-96AE-2643-A337-F279AAE0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6" y="2349837"/>
            <a:ext cx="2446505" cy="2031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NIC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Scaling up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Scaling down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Connecting actors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Integrating interests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D3E34-8B04-4F4E-9F3D-1D217C0FB6B3}"/>
              </a:ext>
            </a:extLst>
          </p:cNvPr>
          <p:cNvSpPr txBox="1"/>
          <p:nvPr/>
        </p:nvSpPr>
        <p:spPr>
          <a:xfrm>
            <a:off x="7669204" y="643235"/>
            <a:ext cx="422134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What is the function of a a NIC?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71838D-BC6A-5C4F-B728-F243A6C221D1}"/>
              </a:ext>
            </a:extLst>
          </p:cNvPr>
          <p:cNvGrpSpPr/>
          <p:nvPr/>
        </p:nvGrpSpPr>
        <p:grpSpPr>
          <a:xfrm>
            <a:off x="3556001" y="1879600"/>
            <a:ext cx="4938959" cy="3810000"/>
            <a:chOff x="3556001" y="1879600"/>
            <a:chExt cx="4938959" cy="3810000"/>
          </a:xfrm>
        </p:grpSpPr>
        <p:sp>
          <p:nvSpPr>
            <p:cNvPr id="9" name="Curved Right Arrow 8">
              <a:extLst>
                <a:ext uri="{FF2B5EF4-FFF2-40B4-BE49-F238E27FC236}">
                  <a16:creationId xmlns:a16="http://schemas.microsoft.com/office/drawing/2014/main" id="{A793E4C7-3183-5B40-836A-40CADB279999}"/>
                </a:ext>
              </a:extLst>
            </p:cNvPr>
            <p:cNvSpPr/>
            <p:nvPr/>
          </p:nvSpPr>
          <p:spPr>
            <a:xfrm>
              <a:off x="3556001" y="1955800"/>
              <a:ext cx="684328" cy="28194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Curved Right Arrow 9">
              <a:extLst>
                <a:ext uri="{FF2B5EF4-FFF2-40B4-BE49-F238E27FC236}">
                  <a16:creationId xmlns:a16="http://schemas.microsoft.com/office/drawing/2014/main" id="{F36D9DE9-0B7E-CC42-96EA-357A51294EE7}"/>
                </a:ext>
              </a:extLst>
            </p:cNvPr>
            <p:cNvSpPr/>
            <p:nvPr/>
          </p:nvSpPr>
          <p:spPr>
            <a:xfrm flipH="1" flipV="1">
              <a:off x="7810632" y="1879600"/>
              <a:ext cx="684328" cy="28194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Curved Right Arrow 12">
              <a:extLst>
                <a:ext uri="{FF2B5EF4-FFF2-40B4-BE49-F238E27FC236}">
                  <a16:creationId xmlns:a16="http://schemas.microsoft.com/office/drawing/2014/main" id="{15CB3151-74A4-364D-989F-F0E15BB221B2}"/>
                </a:ext>
              </a:extLst>
            </p:cNvPr>
            <p:cNvSpPr/>
            <p:nvPr/>
          </p:nvSpPr>
          <p:spPr>
            <a:xfrm>
              <a:off x="3688615" y="4781549"/>
              <a:ext cx="419100" cy="90805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Curved Right Arrow 13">
              <a:extLst>
                <a:ext uri="{FF2B5EF4-FFF2-40B4-BE49-F238E27FC236}">
                  <a16:creationId xmlns:a16="http://schemas.microsoft.com/office/drawing/2014/main" id="{39ED987B-FF1C-694C-AD63-B590C29F220D}"/>
                </a:ext>
              </a:extLst>
            </p:cNvPr>
            <p:cNvSpPr/>
            <p:nvPr/>
          </p:nvSpPr>
          <p:spPr>
            <a:xfrm rot="10643957">
              <a:off x="7870954" y="4727574"/>
              <a:ext cx="419100" cy="90805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09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54EC6-07D2-E641-9FCA-0ACAAF69B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962" y="1061747"/>
            <a:ext cx="6475493" cy="466017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Nature of the NIC; Name the NIC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Mandate; legal/administrative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Sector and/or issue coverage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Stakeholder inclusion (and gender)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Documents; transparency; accountability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Enabling environment for participation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Institutionalised review (learn, adapt)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Scale rate: </a:t>
            </a:r>
            <a:r>
              <a:rPr lang="en-US" sz="2400" dirty="0"/>
              <a:t>participation, transparency 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Scale rate: </a:t>
            </a:r>
            <a:r>
              <a:rPr lang="en-US" sz="2400" dirty="0"/>
              <a:t>accountability, responsiveness  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NICs over time: past, present, planned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FC9B8-F14F-E848-8CAA-6E5C2A5A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455" y="1061747"/>
            <a:ext cx="5140036" cy="3855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F0A1C-C430-5043-B27A-151D107B3F84}"/>
              </a:ext>
            </a:extLst>
          </p:cNvPr>
          <p:cNvSpPr txBox="1"/>
          <p:nvPr/>
        </p:nvSpPr>
        <p:spPr>
          <a:xfrm>
            <a:off x="7044146" y="5088806"/>
            <a:ext cx="4490653" cy="461665"/>
          </a:xfrm>
          <a:prstGeom prst="rect">
            <a:avLst/>
          </a:prstGeom>
          <a:solidFill>
            <a:srgbClr val="00FA00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Can relax NIC criteria to reach 60%</a:t>
            </a:r>
          </a:p>
        </p:txBody>
      </p:sp>
    </p:spTree>
    <p:extLst>
      <p:ext uri="{BB962C8B-B14F-4D97-AF65-F5344CB8AC3E}">
        <p14:creationId xmlns:p14="http://schemas.microsoft.com/office/powerpoint/2010/main" val="147750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A1064D-57AC-4944-930B-7213E55CC3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036" y="831272"/>
            <a:ext cx="3573633" cy="4655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BB7E5-8F10-A649-8C22-3578B5D52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8" y="1371600"/>
            <a:ext cx="3404439" cy="4405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id="{29CF5948-65EB-734F-9A58-BF9975C3948A}"/>
              </a:ext>
            </a:extLst>
          </p:cNvPr>
          <p:cNvSpPr/>
          <p:nvPr/>
        </p:nvSpPr>
        <p:spPr>
          <a:xfrm>
            <a:off x="4253345" y="3643743"/>
            <a:ext cx="3825193" cy="162098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2017 </a:t>
            </a:r>
            <a:r>
              <a:rPr lang="en-US" sz="2000" dirty="0">
                <a:solidFill>
                  <a:schemeClr val="tx1"/>
                </a:solidFill>
                <a:latin typeface="Calibri,Italic"/>
              </a:rPr>
              <a:t>Good Practice Guidelines for Successful National Intersectoral Coordination Mechanisms (NICs)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CB75E4EF-E522-9644-ABFF-9AC91C8FE6FB}"/>
              </a:ext>
            </a:extLst>
          </p:cNvPr>
          <p:cNvSpPr/>
          <p:nvPr/>
        </p:nvSpPr>
        <p:spPr>
          <a:xfrm flipH="1">
            <a:off x="4064655" y="1427018"/>
            <a:ext cx="3825193" cy="162098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2016 Report on the Survey of National Intersectoral Coordination Mechanisms (NICs)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3CE166-19F7-F048-BB6E-A0B1A71D724C}"/>
              </a:ext>
            </a:extLst>
          </p:cNvPr>
          <p:cNvSpPr/>
          <p:nvPr/>
        </p:nvSpPr>
        <p:spPr>
          <a:xfrm>
            <a:off x="1280808" y="6373086"/>
            <a:ext cx="8694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[</a:t>
            </a:r>
            <a:r>
              <a:rPr lang="en-US" sz="2400" dirty="0">
                <a:solidFill>
                  <a:srgbClr val="0260BF"/>
                </a:solidFill>
                <a:latin typeface="Calibri" panose="020F0502020204030204" pitchFamily="34" charset="0"/>
              </a:rPr>
              <a:t>https://</a:t>
            </a:r>
            <a:r>
              <a:rPr lang="en-US" sz="2400" dirty="0" err="1">
                <a:solidFill>
                  <a:srgbClr val="0260BF"/>
                </a:solidFill>
                <a:latin typeface="Calibri" panose="020F0502020204030204" pitchFamily="34" charset="0"/>
              </a:rPr>
              <a:t>www.cavehill.uwi.edu</a:t>
            </a:r>
            <a:r>
              <a:rPr lang="en-US" sz="2400" dirty="0">
                <a:solidFill>
                  <a:srgbClr val="0260BF"/>
                </a:solidFill>
                <a:latin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rgbClr val="0260BF"/>
                </a:solidFill>
                <a:latin typeface="Calibri" panose="020F0502020204030204" pitchFamily="34" charset="0"/>
              </a:rPr>
              <a:t>cermes</a:t>
            </a:r>
            <a:r>
              <a:rPr lang="en-US" sz="2400" dirty="0">
                <a:solidFill>
                  <a:srgbClr val="0260BF"/>
                </a:solidFill>
                <a:latin typeface="Calibri" panose="020F0502020204030204" pitchFamily="34" charset="0"/>
              </a:rPr>
              <a:t>/news/technical-</a:t>
            </a:r>
            <a:r>
              <a:rPr lang="en-US" sz="2400" dirty="0" err="1">
                <a:solidFill>
                  <a:srgbClr val="0260BF"/>
                </a:solidFill>
                <a:latin typeface="Calibri" panose="020F0502020204030204" pitchFamily="34" charset="0"/>
              </a:rPr>
              <a:t>reports.aspx</a:t>
            </a:r>
            <a:r>
              <a:rPr lang="en-US" sz="2400" dirty="0">
                <a:latin typeface="Calibri" panose="020F0502020204030204" pitchFamily="34" charset="0"/>
              </a:rPr>
              <a:t>]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209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28B79774-1309-AD47-B035-5CD6F475B5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455779"/>
              </p:ext>
            </p:extLst>
          </p:nvPr>
        </p:nvGraphicFramePr>
        <p:xfrm>
          <a:off x="4294909" y="711056"/>
          <a:ext cx="7620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Near 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Anguilla 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Cayman Islands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Antigua and Barbuda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Colombia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Barbados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 Guiana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Bonaire, St. Eustatius, Saba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British Virgin Islands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Grenada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Cuba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Mexico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Curacao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Dominica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Rico/USVI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Guatemala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Dominican Republic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Nicaragua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Guyana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Guadeloupe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Jamaica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Montserrat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Trinidad and Tobago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 Kitts and Nevis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Venezuela 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937B34C-1AEE-D146-A548-4236EFB99E25}"/>
              </a:ext>
            </a:extLst>
          </p:cNvPr>
          <p:cNvSpPr txBox="1"/>
          <p:nvPr/>
        </p:nvSpPr>
        <p:spPr>
          <a:xfrm>
            <a:off x="148668" y="1856509"/>
            <a:ext cx="41462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Situation reported in 2016</a:t>
            </a:r>
          </a:p>
          <a:p>
            <a:endParaRPr lang="en-GB" sz="2800" dirty="0"/>
          </a:p>
          <a:p>
            <a:r>
              <a:rPr lang="en-GB" sz="2800" dirty="0"/>
              <a:t>Limited new information due to details not being easily obtained online or by interview. Difficult to validate interview data.</a:t>
            </a:r>
          </a:p>
          <a:p>
            <a:endParaRPr lang="en-GB" sz="2800" dirty="0"/>
          </a:p>
          <a:p>
            <a:r>
              <a:rPr lang="en-GB" sz="2800" dirty="0"/>
              <a:t>NIC + Near NIC about 60%</a:t>
            </a:r>
          </a:p>
        </p:txBody>
      </p:sp>
    </p:spTree>
    <p:extLst>
      <p:ext uri="{BB962C8B-B14F-4D97-AF65-F5344CB8AC3E}">
        <p14:creationId xmlns:p14="http://schemas.microsoft.com/office/powerpoint/2010/main" val="325096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37B34C-1AEE-D146-A548-4236EFB99E25}"/>
              </a:ext>
            </a:extLst>
          </p:cNvPr>
          <p:cNvSpPr txBox="1"/>
          <p:nvPr/>
        </p:nvSpPr>
        <p:spPr>
          <a:xfrm>
            <a:off x="148668" y="1856509"/>
            <a:ext cx="4486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Situation in 2018 with a few more countries surveyed</a:t>
            </a:r>
          </a:p>
          <a:p>
            <a:endParaRPr lang="en-GB" sz="2800" dirty="0"/>
          </a:p>
          <a:p>
            <a:r>
              <a:rPr lang="en-GB" sz="2800" dirty="0"/>
              <a:t>New information acquired mainly added to No NIC. It remains difficult to validate data. Few gender data yet.</a:t>
            </a:r>
          </a:p>
          <a:p>
            <a:endParaRPr lang="en-GB" sz="2800" dirty="0"/>
          </a:p>
          <a:p>
            <a:r>
              <a:rPr lang="en-GB" sz="2800" dirty="0"/>
              <a:t>NIC + Near NIC about 53%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09325"/>
              </p:ext>
            </p:extLst>
          </p:nvPr>
        </p:nvGraphicFramePr>
        <p:xfrm>
          <a:off x="5217459" y="666977"/>
          <a:ext cx="6820347" cy="5204702"/>
        </p:xfrm>
        <a:graphic>
          <a:graphicData uri="http://schemas.openxmlformats.org/drawingml/2006/table">
            <a:tbl>
              <a:tblPr firstRow="1" bandRow="1"/>
              <a:tblGrid>
                <a:gridCol w="2273449">
                  <a:extLst>
                    <a:ext uri="{9D8B030D-6E8A-4147-A177-3AD203B41FA5}">
                      <a16:colId xmlns:a16="http://schemas.microsoft.com/office/drawing/2014/main" val="2606063182"/>
                    </a:ext>
                  </a:extLst>
                </a:gridCol>
                <a:gridCol w="2273449">
                  <a:extLst>
                    <a:ext uri="{9D8B030D-6E8A-4147-A177-3AD203B41FA5}">
                      <a16:colId xmlns:a16="http://schemas.microsoft.com/office/drawing/2014/main" val="487933522"/>
                    </a:ext>
                  </a:extLst>
                </a:gridCol>
                <a:gridCol w="2273449">
                  <a:extLst>
                    <a:ext uri="{9D8B030D-6E8A-4147-A177-3AD203B41FA5}">
                      <a16:colId xmlns:a16="http://schemas.microsoft.com/office/drawing/2014/main" val="2500734165"/>
                    </a:ext>
                  </a:extLst>
                </a:gridCol>
              </a:tblGrid>
              <a:tr h="292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NIC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Near NIC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NIC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578848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Brazil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Aruba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Anguilla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2592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Cayman Islands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Bahamas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Antigua and Barbuda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078493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Colombia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Belize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Barbados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46394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Cuba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Bonaire, St. Eustatius, Saba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British Virgin Islands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95775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French Guiana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Costa Rica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Dominica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208510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Grenada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Curacao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Dominican Republic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70136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Mexico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Guyana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Guadeloupe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426327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Puerto Rico/USVI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Jamaica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Guatemala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759365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Nicaragua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Montserrat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Haiti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123130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Trinidad and Tobago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Honduras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02361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Panama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21660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St. Barts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97867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 Kitts and Nevis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86207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 Lucia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97971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St. Vincent and the Grenadines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907733"/>
                  </a:ext>
                </a:extLst>
              </a:tr>
              <a:tr h="292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Turks and Caicos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417926"/>
                  </a:ext>
                </a:extLst>
              </a:tr>
              <a:tr h="292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Venezuela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783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74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54EC6-07D2-E641-9FCA-0ACAAF69B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635" y="1445057"/>
            <a:ext cx="6780292" cy="404134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NICs status and trends are complex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Compiling NIC histories by country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Included in PhD research since 2017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Collaboration soon with OECS CROP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Collaboration through LME:LEARN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Will put validated info online soon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Challenges paying for country info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73C2AF-921B-3D4F-872A-687504DB3B76}"/>
              </a:ext>
            </a:extLst>
          </p:cNvPr>
          <p:cNvSpPr txBox="1"/>
          <p:nvPr/>
        </p:nvSpPr>
        <p:spPr>
          <a:xfrm>
            <a:off x="7493673" y="1642266"/>
            <a:ext cx="44970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Importance of sub-projects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48398-3498-7840-8186-F14718BC85EB}"/>
              </a:ext>
            </a:extLst>
          </p:cNvPr>
          <p:cNvSpPr txBox="1"/>
          <p:nvPr/>
        </p:nvSpPr>
        <p:spPr>
          <a:xfrm>
            <a:off x="7493674" y="2632865"/>
            <a:ext cx="449706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Need country collaborators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EAC08-909A-2747-9895-8BC506E6B01C}"/>
              </a:ext>
            </a:extLst>
          </p:cNvPr>
          <p:cNvSpPr txBox="1"/>
          <p:nvPr/>
        </p:nvSpPr>
        <p:spPr>
          <a:xfrm>
            <a:off x="7493674" y="3610985"/>
            <a:ext cx="449706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Seek governance researchers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F1F43-0F97-394E-A9DD-D60C17BF13DE}"/>
              </a:ext>
            </a:extLst>
          </p:cNvPr>
          <p:cNvSpPr txBox="1"/>
          <p:nvPr/>
        </p:nvSpPr>
        <p:spPr>
          <a:xfrm>
            <a:off x="7493674" y="4545744"/>
            <a:ext cx="449706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Online transparency helpful </a:t>
            </a:r>
          </a:p>
        </p:txBody>
      </p:sp>
    </p:spTree>
    <p:extLst>
      <p:ext uri="{BB962C8B-B14F-4D97-AF65-F5344CB8AC3E}">
        <p14:creationId xmlns:p14="http://schemas.microsoft.com/office/powerpoint/2010/main" val="46066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687</Words>
  <Application>Microsoft Macintosh PowerPoint</Application>
  <PresentationFormat>Widescreen</PresentationFormat>
  <Paragraphs>161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ArialUnicodeMS</vt:lpstr>
      <vt:lpstr>MS PGothic</vt:lpstr>
      <vt:lpstr>Arial</vt:lpstr>
      <vt:lpstr>Avenir Book</vt:lpstr>
      <vt:lpstr>Avenir Heavy</vt:lpstr>
      <vt:lpstr>Avenir Heavy Oblique</vt:lpstr>
      <vt:lpstr>Avenir Medium</vt:lpstr>
      <vt:lpstr>Calibri</vt:lpstr>
      <vt:lpstr>Calibri,Italic</vt:lpstr>
      <vt:lpstr>LucidaGrande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MCCONNEY, Patrick A</cp:lastModifiedBy>
  <cp:revision>28</cp:revision>
  <dcterms:created xsi:type="dcterms:W3CDTF">2018-04-14T01:21:04Z</dcterms:created>
  <dcterms:modified xsi:type="dcterms:W3CDTF">2018-06-06T23:36:46Z</dcterms:modified>
</cp:coreProperties>
</file>