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4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dirty="0" smtClean="0"/>
            <a:t>Interim SAP Coordination Mechanism</a:t>
          </a:r>
          <a:endParaRPr lang="en-US" b="1" dirty="0"/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n-US" b="1" dirty="0" smtClean="0"/>
            <a:t>UNEP-CEP</a:t>
          </a:r>
          <a:endParaRPr lang="en-US" b="1" dirty="0"/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n-US" b="1" dirty="0" smtClean="0"/>
            <a:t>OECS Commission</a:t>
          </a:r>
          <a:endParaRPr lang="en-US" b="1" dirty="0"/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n-US" b="1" dirty="0" smtClean="0"/>
            <a:t>CCAD</a:t>
          </a:r>
          <a:endParaRPr lang="en-US" b="1" dirty="0"/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Interim Mechanism for Sustainable Fisheries </a:t>
          </a:r>
          <a:endParaRPr lang="en-US" sz="1200" b="1" dirty="0"/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n-US" b="1" dirty="0" smtClean="0"/>
            <a:t>CRFM</a:t>
          </a:r>
          <a:endParaRPr lang="en-US" b="1" dirty="0"/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n-US" b="1" dirty="0" smtClean="0"/>
            <a:t>OSPESCA</a:t>
          </a:r>
          <a:endParaRPr lang="en-US" b="1" dirty="0"/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/>
      <dgm:spPr/>
      <dgm:t>
        <a:bodyPr/>
        <a:lstStyle/>
        <a:p>
          <a:r>
            <a:rPr lang="en-US" b="1" dirty="0" smtClean="0"/>
            <a:t>FAO – WECAFC</a:t>
          </a:r>
          <a:endParaRPr lang="en-US" b="1" dirty="0"/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n-US" b="1" dirty="0" smtClean="0"/>
            <a:t>CARICOM Secretariat</a:t>
          </a:r>
          <a:endParaRPr lang="en-US" b="1" dirty="0"/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n-US" b="1" dirty="0" smtClean="0"/>
            <a:t>UNESCO-IOC</a:t>
          </a:r>
          <a:endParaRPr lang="en-US" b="1" dirty="0"/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370A-FD8E-47DF-8384-BEFE31FD8446}">
      <dsp:nvSpPr>
        <dsp:cNvPr id="0" name=""/>
        <dsp:cNvSpPr/>
      </dsp:nvSpPr>
      <dsp:spPr>
        <a:xfrm>
          <a:off x="4632084" y="1693585"/>
          <a:ext cx="1910194" cy="215701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Interim SAP Coordination Mechanism</a:t>
          </a:r>
          <a:endParaRPr lang="en-US" sz="1800" b="1" kern="1200" dirty="0"/>
        </a:p>
      </dsp:txBody>
      <dsp:txXfrm>
        <a:off x="4911825" y="2009472"/>
        <a:ext cx="1350712" cy="1525236"/>
      </dsp:txXfrm>
    </dsp:sp>
    <dsp:sp modelId="{300EB9EC-59BC-4EB9-856E-8A35FC46DB44}">
      <dsp:nvSpPr>
        <dsp:cNvPr id="0" name=""/>
        <dsp:cNvSpPr/>
      </dsp:nvSpPr>
      <dsp:spPr>
        <a:xfrm rot="15431065">
          <a:off x="4905373" y="1361923"/>
          <a:ext cx="727090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27090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50741" y="1354832"/>
        <a:ext cx="36354" cy="36354"/>
      </dsp:txXfrm>
    </dsp:sp>
    <dsp:sp modelId="{E2B7F3FF-763D-4F0C-ACEC-7791BDE4AECC}">
      <dsp:nvSpPr>
        <dsp:cNvPr id="0" name=""/>
        <dsp:cNvSpPr/>
      </dsp:nvSpPr>
      <dsp:spPr>
        <a:xfrm>
          <a:off x="4558210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UNEP-CEP</a:t>
          </a:r>
          <a:endParaRPr lang="en-US" sz="1100" b="1" kern="1200" dirty="0"/>
        </a:p>
      </dsp:txBody>
      <dsp:txXfrm>
        <a:off x="4709250" y="151040"/>
        <a:ext cx="729286" cy="729286"/>
      </dsp:txXfrm>
    </dsp:sp>
    <dsp:sp modelId="{F5D328DF-0A55-44F3-9157-36D96DDE82CB}">
      <dsp:nvSpPr>
        <dsp:cNvPr id="0" name=""/>
        <dsp:cNvSpPr/>
      </dsp:nvSpPr>
      <dsp:spPr>
        <a:xfrm rot="18006977">
          <a:off x="5848965" y="1404739"/>
          <a:ext cx="1049864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049864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47650" y="1389578"/>
        <a:ext cx="52493" cy="52493"/>
      </dsp:txXfrm>
    </dsp:sp>
    <dsp:sp modelId="{1AB26B40-D486-486C-82C8-373DEDF3EB44}">
      <dsp:nvSpPr>
        <dsp:cNvPr id="0" name=""/>
        <dsp:cNvSpPr/>
      </dsp:nvSpPr>
      <dsp:spPr>
        <a:xfrm>
          <a:off x="6380349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OECS Commission</a:t>
          </a:r>
          <a:endParaRPr lang="en-US" sz="1100" b="1" kern="1200" dirty="0"/>
        </a:p>
      </dsp:txBody>
      <dsp:txXfrm>
        <a:off x="6531389" y="151040"/>
        <a:ext cx="729286" cy="729286"/>
      </dsp:txXfrm>
    </dsp:sp>
    <dsp:sp modelId="{5F7F7903-35D0-4C87-AD7B-2DF1E469D5AF}">
      <dsp:nvSpPr>
        <dsp:cNvPr id="0" name=""/>
        <dsp:cNvSpPr/>
      </dsp:nvSpPr>
      <dsp:spPr>
        <a:xfrm rot="4565">
          <a:off x="6542278" y="2762804"/>
          <a:ext cx="799495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99495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2038" y="2753902"/>
        <a:ext cx="39974" cy="39974"/>
      </dsp:txXfrm>
    </dsp:sp>
    <dsp:sp modelId="{7F7A1E3A-237D-47DC-BE1C-8C2DBFA3955A}">
      <dsp:nvSpPr>
        <dsp:cNvPr id="0" name=""/>
        <dsp:cNvSpPr/>
      </dsp:nvSpPr>
      <dsp:spPr>
        <a:xfrm>
          <a:off x="7341773" y="2259422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CCAD</a:t>
          </a:r>
          <a:endParaRPr lang="en-US" sz="1100" b="1" kern="1200" dirty="0"/>
        </a:p>
      </dsp:txBody>
      <dsp:txXfrm>
        <a:off x="7492813" y="2410462"/>
        <a:ext cx="729286" cy="729286"/>
      </dsp:txXfrm>
    </dsp:sp>
    <dsp:sp modelId="{9E1674B2-5C1E-40ED-8BE2-09CF822839BD}">
      <dsp:nvSpPr>
        <dsp:cNvPr id="0" name=""/>
        <dsp:cNvSpPr/>
      </dsp:nvSpPr>
      <dsp:spPr>
        <a:xfrm rot="9540564">
          <a:off x="3077340" y="3405401"/>
          <a:ext cx="166061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66061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66134" y="3374971"/>
        <a:ext cx="83030" cy="83030"/>
      </dsp:txXfrm>
    </dsp:sp>
    <dsp:sp modelId="{843BC548-E005-490B-B959-09A466382133}">
      <dsp:nvSpPr>
        <dsp:cNvPr id="0" name=""/>
        <dsp:cNvSpPr/>
      </dsp:nvSpPr>
      <dsp:spPr>
        <a:xfrm>
          <a:off x="1602430" y="3186980"/>
          <a:ext cx="1580022" cy="162171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Interim Mechanism for Sustainable Fisheries </a:t>
          </a:r>
          <a:endParaRPr lang="en-US" sz="1200" b="1" kern="1200" dirty="0"/>
        </a:p>
      </dsp:txBody>
      <dsp:txXfrm>
        <a:off x="1833819" y="3424474"/>
        <a:ext cx="1117244" cy="1146722"/>
      </dsp:txXfrm>
    </dsp:sp>
    <dsp:sp modelId="{F7311E93-3860-403C-A75D-8A42C94725F4}">
      <dsp:nvSpPr>
        <dsp:cNvPr id="0" name=""/>
        <dsp:cNvSpPr/>
      </dsp:nvSpPr>
      <dsp:spPr>
        <a:xfrm rot="11356849">
          <a:off x="2673897" y="2446798"/>
          <a:ext cx="19809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980999" y="11085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614872" y="2408359"/>
        <a:ext cx="99049" cy="99049"/>
      </dsp:txXfrm>
    </dsp:sp>
    <dsp:sp modelId="{51539172-A747-41BF-9E1B-D490D20CCC85}">
      <dsp:nvSpPr>
        <dsp:cNvPr id="0" name=""/>
        <dsp:cNvSpPr/>
      </dsp:nvSpPr>
      <dsp:spPr>
        <a:xfrm>
          <a:off x="1662247" y="1699293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CRFM</a:t>
          </a:r>
          <a:endParaRPr lang="en-US" sz="1100" b="1" kern="1200" dirty="0"/>
        </a:p>
      </dsp:txBody>
      <dsp:txXfrm>
        <a:off x="1813287" y="1850333"/>
        <a:ext cx="729286" cy="729286"/>
      </dsp:txXfrm>
    </dsp:sp>
    <dsp:sp modelId="{15D50306-E697-41D9-9E5B-99EB7E4A01FF}">
      <dsp:nvSpPr>
        <dsp:cNvPr id="0" name=""/>
        <dsp:cNvSpPr/>
      </dsp:nvSpPr>
      <dsp:spPr>
        <a:xfrm rot="8357924">
          <a:off x="4373021" y="3583081"/>
          <a:ext cx="51690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16903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8550" y="3581244"/>
        <a:ext cx="25845" cy="25845"/>
      </dsp:txXfrm>
    </dsp:sp>
    <dsp:sp modelId="{5058FEC0-C7D4-4735-BA90-EFC6DBB9A46D}">
      <dsp:nvSpPr>
        <dsp:cNvPr id="0" name=""/>
        <dsp:cNvSpPr/>
      </dsp:nvSpPr>
      <dsp:spPr>
        <a:xfrm>
          <a:off x="3528902" y="3583309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OSPESCA</a:t>
          </a:r>
          <a:endParaRPr lang="en-US" sz="1100" b="1" kern="1200" dirty="0"/>
        </a:p>
      </dsp:txBody>
      <dsp:txXfrm>
        <a:off x="3679942" y="3734349"/>
        <a:ext cx="729286" cy="729286"/>
      </dsp:txXfrm>
    </dsp:sp>
    <dsp:sp modelId="{320C4EAD-F3FB-4DAE-A2D3-FCC419863206}">
      <dsp:nvSpPr>
        <dsp:cNvPr id="0" name=""/>
        <dsp:cNvSpPr/>
      </dsp:nvSpPr>
      <dsp:spPr>
        <a:xfrm rot="10958157">
          <a:off x="3918056" y="2700624"/>
          <a:ext cx="7151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1519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57776" y="2693830"/>
        <a:ext cx="35759" cy="35759"/>
      </dsp:txXfrm>
    </dsp:sp>
    <dsp:sp modelId="{E043820B-27C9-4494-8A04-F36F6D522219}">
      <dsp:nvSpPr>
        <dsp:cNvPr id="0" name=""/>
        <dsp:cNvSpPr/>
      </dsp:nvSpPr>
      <dsp:spPr>
        <a:xfrm>
          <a:off x="2887613" y="2155865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FAO – WECAFC</a:t>
          </a:r>
          <a:endParaRPr lang="en-US" sz="1100" b="1" kern="1200" dirty="0"/>
        </a:p>
      </dsp:txBody>
      <dsp:txXfrm>
        <a:off x="3038653" y="2306905"/>
        <a:ext cx="729286" cy="729286"/>
      </dsp:txXfrm>
    </dsp:sp>
    <dsp:sp modelId="{D00D4FA9-16EF-43B6-9159-AF5B53232713}">
      <dsp:nvSpPr>
        <dsp:cNvPr id="0" name=""/>
        <dsp:cNvSpPr/>
      </dsp:nvSpPr>
      <dsp:spPr>
        <a:xfrm rot="19812265">
          <a:off x="6365067" y="1995263"/>
          <a:ext cx="111882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1882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6511" y="1978378"/>
        <a:ext cx="55941" cy="55941"/>
      </dsp:txXfrm>
    </dsp:sp>
    <dsp:sp modelId="{52CA6969-4FE9-4FF3-975C-1F3C9814AD8C}">
      <dsp:nvSpPr>
        <dsp:cNvPr id="0" name=""/>
        <dsp:cNvSpPr/>
      </dsp:nvSpPr>
      <dsp:spPr>
        <a:xfrm>
          <a:off x="7341773" y="956441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CARICOM Secretariat</a:t>
          </a:r>
          <a:endParaRPr lang="en-US" sz="1100" b="1" kern="1200" dirty="0"/>
        </a:p>
      </dsp:txBody>
      <dsp:txXfrm>
        <a:off x="7492813" y="1107481"/>
        <a:ext cx="729286" cy="729286"/>
      </dsp:txXfrm>
    </dsp:sp>
    <dsp:sp modelId="{D9618356-DF71-4AB8-BAEE-4110EDF3E87D}">
      <dsp:nvSpPr>
        <dsp:cNvPr id="0" name=""/>
        <dsp:cNvSpPr/>
      </dsp:nvSpPr>
      <dsp:spPr>
        <a:xfrm rot="1810651">
          <a:off x="6359852" y="3538340"/>
          <a:ext cx="1128261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28261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5776" y="3521219"/>
        <a:ext cx="56413" cy="56413"/>
      </dsp:txXfrm>
    </dsp:sp>
    <dsp:sp modelId="{5D761667-943F-44C6-B5AD-5518D4478138}">
      <dsp:nvSpPr>
        <dsp:cNvPr id="0" name=""/>
        <dsp:cNvSpPr/>
      </dsp:nvSpPr>
      <dsp:spPr>
        <a:xfrm>
          <a:off x="7341768" y="3576544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UNESCO-IOC</a:t>
          </a:r>
          <a:endParaRPr lang="en-US" sz="1100" b="1" kern="1200" dirty="0"/>
        </a:p>
      </dsp:txBody>
      <dsp:txXfrm>
        <a:off x="7492808" y="3727584"/>
        <a:ext cx="729286" cy="72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xmlns="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xmlns="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xmlns="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xmlns="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xmlns="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xmlns="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xmlns="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7A86BCA-0C02-AC4F-8A5C-1D4B121A9079}"/>
              </a:ext>
            </a:extLst>
          </p:cNvPr>
          <p:cNvGrpSpPr/>
          <p:nvPr/>
        </p:nvGrpSpPr>
        <p:grpSpPr>
          <a:xfrm>
            <a:off x="3022464" y="455944"/>
            <a:ext cx="8527772" cy="6289421"/>
            <a:chOff x="3022464" y="455944"/>
            <a:chExt cx="8527772" cy="62894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28C2E09-D6BB-2846-9439-4347B1C387E2}"/>
                </a:ext>
              </a:extLst>
            </p:cNvPr>
            <p:cNvSpPr txBox="1"/>
            <p:nvPr/>
          </p:nvSpPr>
          <p:spPr bwMode="auto">
            <a:xfrm>
              <a:off x="3022464" y="6506838"/>
              <a:ext cx="7179747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Catalyzing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implementation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of the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Strategic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Action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Programme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for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the Caribbean and North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Brazil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Shelf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LME’s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(2015-2020)</a:t>
              </a:r>
              <a:endParaRPr lang="en-US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xmlns="" id="{73720BCF-478D-9941-966C-1179F1DEB549}"/>
                </a:ext>
              </a:extLst>
            </p:cNvPr>
            <p:cNvSpPr txBox="1"/>
            <p:nvPr/>
          </p:nvSpPr>
          <p:spPr>
            <a:xfrm>
              <a:off x="9392132" y="455944"/>
              <a:ext cx="2158104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050" baseline="3000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nd</a:t>
              </a:r>
              <a:r>
                <a:rPr lang="en-US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CLME+ Projec</a:t>
              </a:r>
              <a:r>
                <a:rPr lang="en-US" sz="1050" dirty="0" smtClean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 Steering Committee</a:t>
              </a:r>
              <a:endParaRPr lang="en-US" sz="105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807E1643-90F5-694B-9B95-A396C78F8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</p:spPr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1999"/>
            <a:ext cx="12233300" cy="2488857"/>
          </a:xfrm>
        </p:spPr>
        <p:txBody>
          <a:bodyPr/>
          <a:lstStyle/>
          <a:p>
            <a:pPr algn="ctr"/>
            <a:r>
              <a:rPr lang="en-US" dirty="0"/>
              <a:t>SUB-AGENDA ITEM 7.2 – CLME+ STRATEGIC ACTION PROGRAMME INTERIM COORDINATION </a:t>
            </a:r>
            <a:r>
              <a:rPr lang="en-US" dirty="0" smtClean="0"/>
              <a:t>MECHANISM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Second UNDP/GEF CLME+ Project Steering Committee Meeting</a:t>
            </a:r>
          </a:p>
          <a:p>
            <a:pPr algn="ctr"/>
            <a:r>
              <a:rPr lang="en-US" sz="2000" dirty="0"/>
              <a:t>18- 20 June</a:t>
            </a:r>
          </a:p>
          <a:p>
            <a:pPr algn="ctr"/>
            <a:r>
              <a:rPr lang="en-US" sz="2000" dirty="0"/>
              <a:t>Panama City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" y="638980"/>
            <a:ext cx="12011247" cy="155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b="1" dirty="0" smtClean="0"/>
              <a:t>The SAP Interim Coordination Mechanism: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Food and Agriculture </a:t>
            </a:r>
            <a:r>
              <a:rPr lang="en-US" dirty="0" err="1"/>
              <a:t>Organisation</a:t>
            </a:r>
            <a:r>
              <a:rPr lang="en-US" dirty="0"/>
              <a:t> represented by the Western Central Atlantic Fisheries </a:t>
            </a:r>
            <a:r>
              <a:rPr lang="en-US" dirty="0" smtClean="0"/>
              <a:t>Commission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UN Environment represented by its Caribbean Regional Coordinating Unit and Secretariat to the Cartagena Convention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Intergovernmental Oceanographic Commission of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Organisation</a:t>
            </a:r>
            <a:r>
              <a:rPr lang="en-US" dirty="0"/>
              <a:t> of the Central American Fisheries and Aquaculture </a:t>
            </a:r>
            <a:r>
              <a:rPr lang="en-US" dirty="0" smtClean="0"/>
              <a:t>Sector 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Central American Commission for Environment and </a:t>
            </a:r>
            <a:r>
              <a:rPr lang="en-US" dirty="0" smtClean="0"/>
              <a:t>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</a:t>
            </a:r>
            <a:r>
              <a:rPr lang="en-US" dirty="0" smtClean="0"/>
              <a:t>Community </a:t>
            </a:r>
            <a:r>
              <a:rPr lang="en-US" dirty="0"/>
              <a:t>Secretariat</a:t>
            </a:r>
            <a:r>
              <a:rPr lang="en-US" dirty="0" smtClean="0"/>
              <a:t>;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Caribbean Regional Fisheries </a:t>
            </a:r>
            <a:r>
              <a:rPr lang="en-US" dirty="0" smtClean="0"/>
              <a:t>Mechanism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Organisation</a:t>
            </a:r>
            <a:r>
              <a:rPr lang="en-US" dirty="0"/>
              <a:t> of Eastern Caribbean States (OECS) Commission.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6795760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49335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SAP Interim Coordination Mechanism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644333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Objective: </a:t>
            </a:r>
            <a:r>
              <a:rPr lang="en-GB" sz="2400" dirty="0" smtClean="0">
                <a:solidFill>
                  <a:srgbClr val="FF0000"/>
                </a:solidFill>
              </a:rPr>
              <a:t>Enhance </a:t>
            </a:r>
            <a:r>
              <a:rPr lang="en-GB" sz="2400" dirty="0">
                <a:solidFill>
                  <a:srgbClr val="FF0000"/>
                </a:solidFill>
              </a:rPr>
              <a:t>regional coordination and collaboration, support oversight and integration of actions for sustainable fisheries and the protection and sustainable use of the marine environment.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9865" y="159488"/>
            <a:ext cx="517274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SAP Interim Coordination Mechanism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80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Also: </a:t>
            </a:r>
            <a:r>
              <a:rPr lang="en-GB" sz="2000" dirty="0" smtClean="0"/>
              <a:t>Promote up-scaling </a:t>
            </a:r>
            <a:r>
              <a:rPr lang="en-GB" sz="2000" dirty="0"/>
              <a:t>of actions </a:t>
            </a:r>
            <a:r>
              <a:rPr lang="en-GB" sz="2000" dirty="0" smtClean="0"/>
              <a:t>towards the CLME+ SAP through </a:t>
            </a:r>
            <a:r>
              <a:rPr lang="en-GB" sz="2000" dirty="0"/>
              <a:t>the establishment of a global “CLME+ Partnership”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104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Meeting of the SAP ICM – </a:t>
            </a:r>
            <a:r>
              <a:rPr lang="en-US" sz="1000" dirty="0" err="1" smtClean="0"/>
              <a:t>Organisations</a:t>
            </a:r>
            <a:r>
              <a:rPr lang="en-US" sz="1000" dirty="0" smtClean="0"/>
              <a:t> represented: (Left to right)</a:t>
            </a:r>
          </a:p>
          <a:p>
            <a:r>
              <a:rPr lang="en-US" sz="1000" dirty="0" smtClean="0"/>
              <a:t>OSPESCA, CCAD, OECS Commission, CLME+ PCU, UN Environment, UNESCO-IOC, CRFM, CARICOM Secretariat, CLME+ PCU</a:t>
            </a:r>
          </a:p>
          <a:p>
            <a:r>
              <a:rPr lang="en-US" sz="1000" dirty="0" smtClean="0"/>
              <a:t>(front row) FAO-WECAFC, CLME+ PCU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6" y="1220557"/>
            <a:ext cx="3583172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SAP Interim Coordination Mechanism </a:t>
            </a:r>
            <a:r>
              <a:rPr lang="en-GB" dirty="0">
                <a:solidFill>
                  <a:srgbClr val="FF0000"/>
                </a:solidFill>
              </a:rPr>
              <a:t>formally established on 27 July 2017 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By </a:t>
            </a:r>
            <a:r>
              <a:rPr lang="en-GB" dirty="0">
                <a:solidFill>
                  <a:srgbClr val="FF0000"/>
                </a:solidFill>
              </a:rPr>
              <a:t>December 2017 all eight IGOs had signed MOU.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 </a:t>
            </a:r>
            <a:r>
              <a:rPr lang="en-GB" dirty="0" smtClean="0">
                <a:solidFill>
                  <a:srgbClr val="FF0000"/>
                </a:solidFill>
              </a:rPr>
              <a:t>Three </a:t>
            </a:r>
            <a:r>
              <a:rPr lang="en-GB" dirty="0">
                <a:solidFill>
                  <a:srgbClr val="FF0000"/>
                </a:solidFill>
              </a:rPr>
              <a:t>meetings of the CLME+ SAP Interim Coordination Mechanism </a:t>
            </a:r>
            <a:r>
              <a:rPr lang="en-GB" dirty="0" smtClean="0">
                <a:solidFill>
                  <a:srgbClr val="FF0000"/>
                </a:solidFill>
              </a:rPr>
              <a:t>to date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590638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Status SAP Interim Coordination Mechanism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Action Required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The CLME+ Project Steering Committee is being asked to (a) acknowledge the status of the CLME+ SAP Interim Coordination Mechanism and, (b) express their continued support for the interim coordination mechanism</a:t>
            </a:r>
            <a:r>
              <a:rPr lang="en-GB" sz="2400" b="1" i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7FEFF5B0-AAE1-E543-AA82-549E7B0B0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b="1" dirty="0"/>
              <a:t>Thank You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2E312BE-E52A-E544-A9F4-BD430A9AE8C0}"/>
              </a:ext>
            </a:extLst>
          </p:cNvPr>
          <p:cNvGrpSpPr/>
          <p:nvPr/>
        </p:nvGrpSpPr>
        <p:grpSpPr>
          <a:xfrm>
            <a:off x="3022464" y="477837"/>
            <a:ext cx="8660679" cy="6267528"/>
            <a:chOff x="3022464" y="477837"/>
            <a:chExt cx="8660679" cy="62675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456C655-C6A6-A240-B643-4DB5169AA4F7}"/>
                </a:ext>
              </a:extLst>
            </p:cNvPr>
            <p:cNvSpPr txBox="1"/>
            <p:nvPr/>
          </p:nvSpPr>
          <p:spPr bwMode="auto">
            <a:xfrm>
              <a:off x="3022464" y="6506838"/>
              <a:ext cx="7179747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Catalyzing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implementation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of the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Strategic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Action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Programme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for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the Caribbean and North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Brazil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Shelf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LME’s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(2015-2020)</a:t>
              </a:r>
              <a:endParaRPr lang="en-US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xmlns="" id="{B92D9F6D-139B-B049-80C4-B31592259114}"/>
                </a:ext>
              </a:extLst>
            </p:cNvPr>
            <p:cNvSpPr txBox="1"/>
            <p:nvPr/>
          </p:nvSpPr>
          <p:spPr>
            <a:xfrm>
              <a:off x="9525039" y="477837"/>
              <a:ext cx="2158104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s-CO" sz="1050" dirty="0" smtClean="0">
                  <a:solidFill>
                    <a:srgbClr val="FFFFFF"/>
                  </a:solidFill>
                  <a:latin typeface="Avenir Heavy"/>
                  <a:ea typeface="Calibri" panose="020F0502020204030204" pitchFamily="34" charset="0"/>
                  <a:cs typeface="Times New Roman" panose="02020603050405020304" pitchFamily="18" charset="0"/>
                </a:rPr>
                <a:t>2nd CLME+ Project </a:t>
              </a:r>
              <a:r>
                <a:rPr lang="es-CO" sz="1050" dirty="0" err="1" smtClean="0">
                  <a:solidFill>
                    <a:srgbClr val="FFFFFF"/>
                  </a:solidFill>
                  <a:latin typeface="Avenir Heavy"/>
                  <a:ea typeface="Calibri" panose="020F0502020204030204" pitchFamily="34" charset="0"/>
                  <a:cs typeface="Times New Roman" panose="02020603050405020304" pitchFamily="18" charset="0"/>
                </a:rPr>
                <a:t>Steering</a:t>
              </a:r>
              <a:r>
                <a:rPr lang="es-CO" sz="1050" dirty="0" smtClean="0">
                  <a:solidFill>
                    <a:srgbClr val="FFFFFF"/>
                  </a:solidFill>
                  <a:latin typeface="Avenir Heavy"/>
                  <a:ea typeface="Calibri" panose="020F0502020204030204" pitchFamily="34" charset="0"/>
                  <a:cs typeface="Times New Roman" panose="02020603050405020304" pitchFamily="18" charset="0"/>
                </a:rPr>
                <a:t> Committee</a:t>
              </a:r>
              <a:endParaRPr lang="en-US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347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20</cp:revision>
  <dcterms:created xsi:type="dcterms:W3CDTF">2018-04-14T02:05:29Z</dcterms:created>
  <dcterms:modified xsi:type="dcterms:W3CDTF">2018-06-04T11:24:02Z</dcterms:modified>
</cp:coreProperties>
</file>