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65" r:id="rId5"/>
    <p:sldId id="266"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4"/>
  </p:normalViewPr>
  <p:slideViewPr>
    <p:cSldViewPr snapToGrid="0" snapToObjects="1">
      <p:cViewPr varScale="1">
        <p:scale>
          <a:sx n="72" d="100"/>
          <a:sy n="72" d="100"/>
        </p:scale>
        <p:origin x="43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AC602DEB-9CC8-5D45-85C5-639DF9CC27DA}"/>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Rectangle 7">
            <a:extLst>
              <a:ext uri="{FF2B5EF4-FFF2-40B4-BE49-F238E27FC236}">
                <a16:creationId xmlns:a16="http://schemas.microsoft.com/office/drawing/2014/main" xmlns="" id="{F65551A6-2758-2049-90CE-5DBFAE8B7203}"/>
              </a:ext>
            </a:extLst>
          </p:cNvPr>
          <p:cNvSpPr>
            <a:spLocks noChangeArrowheads="1"/>
          </p:cNvSpPr>
          <p:nvPr userDrawn="1"/>
        </p:nvSpPr>
        <p:spPr bwMode="auto">
          <a:xfrm>
            <a:off x="9048502"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9" name="Text Placeholder 2">
            <a:extLst>
              <a:ext uri="{FF2B5EF4-FFF2-40B4-BE49-F238E27FC236}">
                <a16:creationId xmlns:a16="http://schemas.microsoft.com/office/drawing/2014/main" xmlns="" id="{A6E3FDDA-83A2-B54B-A98A-61C39373C15F}"/>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ED6C17B4-2058-494D-AF94-8DA3141E35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39BCF0DD-D92F-314C-9402-DA51066BBE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66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C1F51635-BDEA-024A-9083-2E0437B3768E}"/>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Rectangle 7">
            <a:extLst>
              <a:ext uri="{FF2B5EF4-FFF2-40B4-BE49-F238E27FC236}">
                <a16:creationId xmlns:a16="http://schemas.microsoft.com/office/drawing/2014/main" xmlns="" id="{D4D137E3-D553-1245-9977-646C5658D4EF}"/>
              </a:ext>
            </a:extLst>
          </p:cNvPr>
          <p:cNvSpPr>
            <a:spLocks noChangeArrowheads="1"/>
          </p:cNvSpPr>
          <p:nvPr userDrawn="1"/>
        </p:nvSpPr>
        <p:spPr bwMode="auto">
          <a:xfrm>
            <a:off x="9037869"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9" name="Text Placeholder 2">
            <a:extLst>
              <a:ext uri="{FF2B5EF4-FFF2-40B4-BE49-F238E27FC236}">
                <a16:creationId xmlns:a16="http://schemas.microsoft.com/office/drawing/2014/main" xmlns="" id="{07442B84-D72E-9C4A-8E0A-778CBAB23B8A}"/>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63CF1546-E935-FC4A-B6E1-D1FA72472E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6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xmlns="" id="{9CBD09B8-0E04-2D4C-AF5E-7593EDA5638F}"/>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0" name="Text Placeholder 2">
            <a:extLst>
              <a:ext uri="{FF2B5EF4-FFF2-40B4-BE49-F238E27FC236}">
                <a16:creationId xmlns:a16="http://schemas.microsoft.com/office/drawing/2014/main" xmlns="" id="{CF071E60-4C9E-FF4B-AE10-6A8B1F7F4FDC}"/>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1" name="Freeform 10">
            <a:extLst>
              <a:ext uri="{FF2B5EF4-FFF2-40B4-BE49-F238E27FC236}">
                <a16:creationId xmlns:a16="http://schemas.microsoft.com/office/drawing/2014/main" xmlns="" id="{D761F084-529B-F144-BE27-EED2755A6469}"/>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2" name="Picture 11">
            <a:extLst>
              <a:ext uri="{FF2B5EF4-FFF2-40B4-BE49-F238E27FC236}">
                <a16:creationId xmlns:a16="http://schemas.microsoft.com/office/drawing/2014/main" xmlns="" id="{260566BC-9E89-2F40-92C0-1345360C5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E11B05A2-4491-8A4B-91FB-40DF2AAEC79A}"/>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376597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3" name="Rectangle 12">
            <a:extLst>
              <a:ext uri="{FF2B5EF4-FFF2-40B4-BE49-F238E27FC236}">
                <a16:creationId xmlns:a16="http://schemas.microsoft.com/office/drawing/2014/main" xmlns=""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78683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CBD2D3EE-1DAD-994F-97D7-AB40473DF1BD}"/>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3" name="Picture 12">
            <a:extLst>
              <a:ext uri="{FF2B5EF4-FFF2-40B4-BE49-F238E27FC236}">
                <a16:creationId xmlns:a16="http://schemas.microsoft.com/office/drawing/2014/main" xmlns="" id="{9EEFA82D-F940-A847-AC6A-84C1FD381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8">
            <a:extLst>
              <a:ext uri="{FF2B5EF4-FFF2-40B4-BE49-F238E27FC236}">
                <a16:creationId xmlns:a16="http://schemas.microsoft.com/office/drawing/2014/main" xmlns="" id="{990008D3-DA4C-3D47-BF73-36C2EE2513EF}"/>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5" name="Picture Placeholder 18">
            <a:extLst>
              <a:ext uri="{FF2B5EF4-FFF2-40B4-BE49-F238E27FC236}">
                <a16:creationId xmlns:a16="http://schemas.microsoft.com/office/drawing/2014/main" xmlns="" id="{9AA1732C-4F4F-574E-AB8E-9BD2B87748FF}"/>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6" name="Picture Placeholder 18">
            <a:extLst>
              <a:ext uri="{FF2B5EF4-FFF2-40B4-BE49-F238E27FC236}">
                <a16:creationId xmlns:a16="http://schemas.microsoft.com/office/drawing/2014/main" xmlns="" id="{DB13C757-DF61-4240-A524-4C771E5A7AB5}"/>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7" name="Text Placeholder 38">
            <a:extLst>
              <a:ext uri="{FF2B5EF4-FFF2-40B4-BE49-F238E27FC236}">
                <a16:creationId xmlns:a16="http://schemas.microsoft.com/office/drawing/2014/main" xmlns="" id="{68D7EA10-FFBD-7E43-91B3-3CC3DF43FA8D}"/>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8">
            <a:extLst>
              <a:ext uri="{FF2B5EF4-FFF2-40B4-BE49-F238E27FC236}">
                <a16:creationId xmlns:a16="http://schemas.microsoft.com/office/drawing/2014/main" xmlns="" id="{17855AAF-CBA8-1348-AF44-F0613FEACD7C}"/>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8">
            <a:extLst>
              <a:ext uri="{FF2B5EF4-FFF2-40B4-BE49-F238E27FC236}">
                <a16:creationId xmlns:a16="http://schemas.microsoft.com/office/drawing/2014/main" xmlns="" id="{4A440714-ED1F-A046-B4B8-6749C6C571C0}"/>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xmlns="" id="{AF3ED083-063F-0B4E-B5A5-3595A16A7B4D}"/>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206607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A21FB76F-F9F6-FD43-A7D5-40B52F8BF81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a16="http://schemas.microsoft.com/office/drawing/2014/main" xmlns="" id="{DE52BB2B-4FF7-E749-A20B-E57DCC04F7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C718EDE6-4F32-7E4D-A534-D403E65C59C9}"/>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Table Placeholder 3">
            <a:extLst>
              <a:ext uri="{FF2B5EF4-FFF2-40B4-BE49-F238E27FC236}">
                <a16:creationId xmlns:a16="http://schemas.microsoft.com/office/drawing/2014/main" xmlns="" id="{824CDB4F-3207-BF46-9B70-B0B64C7BBB18}"/>
              </a:ext>
            </a:extLst>
          </p:cNvPr>
          <p:cNvSpPr>
            <a:spLocks noGrp="1"/>
          </p:cNvSpPr>
          <p:nvPr>
            <p:ph type="tbl" sz="quarter" idx="10"/>
          </p:nvPr>
        </p:nvSpPr>
        <p:spPr>
          <a:xfrm>
            <a:off x="488029"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2" name="Text Placeholder 2">
            <a:extLst>
              <a:ext uri="{FF2B5EF4-FFF2-40B4-BE49-F238E27FC236}">
                <a16:creationId xmlns:a16="http://schemas.microsoft.com/office/drawing/2014/main" xmlns="" id="{D33E9ADC-65DF-0B45-B5D5-55E466834175}"/>
              </a:ext>
            </a:extLst>
          </p:cNvPr>
          <p:cNvSpPr>
            <a:spLocks noGrp="1"/>
          </p:cNvSpPr>
          <p:nvPr>
            <p:ph type="body" sz="quarter" idx="11" hasCustomPrompt="1"/>
          </p:nvPr>
        </p:nvSpPr>
        <p:spPr>
          <a:xfrm>
            <a:off x="4096748"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182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A4420C5-C61C-B648-9166-EB6911461449}"/>
              </a:ext>
            </a:extLst>
          </p:cNvPr>
          <p:cNvSpPr>
            <a:spLocks noChangeArrowheads="1"/>
          </p:cNvSpPr>
          <p:nvPr userDrawn="1"/>
        </p:nvSpPr>
        <p:spPr bwMode="auto">
          <a:xfrm>
            <a:off x="9048502"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12" name="Picture 11">
            <a:extLst>
              <a:ext uri="{FF2B5EF4-FFF2-40B4-BE49-F238E27FC236}">
                <a16:creationId xmlns:a16="http://schemas.microsoft.com/office/drawing/2014/main" xmlns="" id="{AA34C6F4-08B4-3040-8D27-AB6119CB8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CCC7F3B2-1D80-0846-9F7A-526DA3AB2B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8">
            <a:extLst>
              <a:ext uri="{FF2B5EF4-FFF2-40B4-BE49-F238E27FC236}">
                <a16:creationId xmlns:a16="http://schemas.microsoft.com/office/drawing/2014/main" xmlns="" id="{AE51546B-160A-6A40-B1A1-CEFF98D78A1D}"/>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17" name="Text Placeholder 2">
            <a:extLst>
              <a:ext uri="{FF2B5EF4-FFF2-40B4-BE49-F238E27FC236}">
                <a16:creationId xmlns:a16="http://schemas.microsoft.com/office/drawing/2014/main" xmlns="" id="{EAE0ABD9-949C-9A47-827E-5D2BD41DDDD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731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FCD12BD-6C12-B646-806B-44573EEFE024}"/>
              </a:ext>
            </a:extLst>
          </p:cNvPr>
          <p:cNvSpPr>
            <a:spLocks noChangeArrowheads="1"/>
          </p:cNvSpPr>
          <p:nvPr userDrawn="1"/>
        </p:nvSpPr>
        <p:spPr bwMode="auto">
          <a:xfrm>
            <a:off x="9048502"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4" name="Picture 3">
            <a:extLst>
              <a:ext uri="{FF2B5EF4-FFF2-40B4-BE49-F238E27FC236}">
                <a16:creationId xmlns:a16="http://schemas.microsoft.com/office/drawing/2014/main" xmlns="" id="{5A1E4499-F299-024B-B31A-C732C4BEF4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8">
            <a:extLst>
              <a:ext uri="{FF2B5EF4-FFF2-40B4-BE49-F238E27FC236}">
                <a16:creationId xmlns:a16="http://schemas.microsoft.com/office/drawing/2014/main" xmlns="" id="{CFC9E928-8794-E647-8917-1C7CBD95D066}"/>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6" name="Text Placeholder 2">
            <a:extLst>
              <a:ext uri="{FF2B5EF4-FFF2-40B4-BE49-F238E27FC236}">
                <a16:creationId xmlns:a16="http://schemas.microsoft.com/office/drawing/2014/main" xmlns="" id="{D50ED4DD-995C-184E-B2DB-8BE2571F86C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61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7A86BCA-0C02-AC4F-8A5C-1D4B121A9079}"/>
              </a:ext>
            </a:extLst>
          </p:cNvPr>
          <p:cNvGrpSpPr/>
          <p:nvPr/>
        </p:nvGrpSpPr>
        <p:grpSpPr>
          <a:xfrm>
            <a:off x="2645008" y="472677"/>
            <a:ext cx="9096614" cy="6273080"/>
            <a:chOff x="3022464" y="472285"/>
            <a:chExt cx="9096614" cy="6273080"/>
          </a:xfrm>
        </p:grpSpPr>
        <p:sp>
          <p:nvSpPr>
            <p:cNvPr id="4" name="TextBox 3">
              <a:extLst>
                <a:ext uri="{FF2B5EF4-FFF2-40B4-BE49-F238E27FC236}">
                  <a16:creationId xmlns:a16="http://schemas.microsoft.com/office/drawing/2014/main" xmlns="" id="{B28C2E09-D6BB-2846-9439-4347B1C387E2}"/>
                </a:ext>
              </a:extLst>
            </p:cNvPr>
            <p:cNvSpPr txBox="1"/>
            <p:nvPr/>
          </p:nvSpPr>
          <p:spPr bwMode="auto">
            <a:xfrm>
              <a:off x="3022464"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5" name="Text Box 10">
              <a:extLst>
                <a:ext uri="{FF2B5EF4-FFF2-40B4-BE49-F238E27FC236}">
                  <a16:creationId xmlns:a16="http://schemas.microsoft.com/office/drawing/2014/main" xmlns="" id="{73720BCF-478D-9941-966C-1179F1DEB549}"/>
                </a:ext>
              </a:extLst>
            </p:cNvPr>
            <p:cNvSpPr txBox="1"/>
            <p:nvPr/>
          </p:nvSpPr>
          <p:spPr>
            <a:xfrm>
              <a:off x="9960974" y="472285"/>
              <a:ext cx="2158104"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CO" sz="1050" dirty="0" smtClean="0">
                  <a:solidFill>
                    <a:srgbClr val="FFFFFF"/>
                  </a:solidFill>
                  <a:latin typeface="Avenir Heavy"/>
                  <a:ea typeface="Calibri" panose="020F0502020204030204" pitchFamily="34" charset="0"/>
                  <a:cs typeface="Times New Roman" panose="02020603050405020304" pitchFamily="18" charset="0"/>
                </a:rPr>
                <a:t>2nd CLME+ Project </a:t>
              </a:r>
              <a:r>
                <a:rPr lang="es-CO" sz="1050" dirty="0" err="1" smtClean="0">
                  <a:solidFill>
                    <a:srgbClr val="FFFFFF"/>
                  </a:solidFill>
                  <a:latin typeface="Avenir Heavy"/>
                  <a:ea typeface="Calibri" panose="020F0502020204030204" pitchFamily="34" charset="0"/>
                  <a:cs typeface="Times New Roman" panose="02020603050405020304" pitchFamily="18" charset="0"/>
                </a:rPr>
                <a:t>Steering</a:t>
              </a:r>
              <a:r>
                <a:rPr lang="es-CO" sz="1050" dirty="0" smtClean="0">
                  <a:solidFill>
                    <a:srgbClr val="FFFFFF"/>
                  </a:solidFill>
                  <a:latin typeface="Avenir Heavy"/>
                  <a:ea typeface="Calibri" panose="020F0502020204030204" pitchFamily="34" charset="0"/>
                  <a:cs typeface="Times New Roman" panose="02020603050405020304" pitchFamily="18" charset="0"/>
                </a:rPr>
                <a:t> Committee</a:t>
              </a:r>
              <a:endParaRPr lang="en-US" sz="1050" dirty="0">
                <a:ea typeface="Calibri" panose="020F0502020204030204" pitchFamily="34" charset="0"/>
                <a:cs typeface="Times New Roman" panose="02020603050405020304" pitchFamily="18" charset="0"/>
              </a:endParaRPr>
            </a:p>
          </p:txBody>
        </p:sp>
      </p:grpSp>
      <p:sp>
        <p:nvSpPr>
          <p:cNvPr id="8" name="Picture Placeholder 1">
            <a:extLst>
              <a:ext uri="{FF2B5EF4-FFF2-40B4-BE49-F238E27FC236}">
                <a16:creationId xmlns:a16="http://schemas.microsoft.com/office/drawing/2014/main" xmlns="" id="{807E1643-90F5-694B-9B95-A396C78F81CB}"/>
              </a:ext>
            </a:extLst>
          </p:cNvPr>
          <p:cNvSpPr>
            <a:spLocks noGrp="1"/>
          </p:cNvSpPr>
          <p:nvPr>
            <p:ph type="pic" sz="quarter" idx="10"/>
          </p:nvPr>
        </p:nvSpPr>
        <p:spPr>
          <a:xfrm>
            <a:off x="-25307" y="1495426"/>
            <a:ext cx="12220518" cy="4885615"/>
          </a:xfrm>
        </p:spPr>
      </p:sp>
      <p:sp>
        <p:nvSpPr>
          <p:cNvPr id="9" name="Text Placeholder 2">
            <a:extLst>
              <a:ext uri="{FF2B5EF4-FFF2-40B4-BE49-F238E27FC236}">
                <a16:creationId xmlns:a16="http://schemas.microsoft.com/office/drawing/2014/main" xmlns="" id="{D31BA48E-CA5D-C94B-8847-33D0C6DD125D}"/>
              </a:ext>
            </a:extLst>
          </p:cNvPr>
          <p:cNvSpPr>
            <a:spLocks noGrp="1"/>
          </p:cNvSpPr>
          <p:nvPr>
            <p:ph type="body" sz="quarter" idx="11"/>
          </p:nvPr>
        </p:nvSpPr>
        <p:spPr>
          <a:xfrm>
            <a:off x="-41300" y="2232000"/>
            <a:ext cx="12233300" cy="2759986"/>
          </a:xfrm>
        </p:spPr>
        <p:txBody>
          <a:bodyPr/>
          <a:lstStyle/>
          <a:p>
            <a:pPr algn="ctr"/>
            <a:r>
              <a:rPr lang="en-US" dirty="0"/>
              <a:t>SUB AGENDA ITEM 7.1 – INTERIM COORDINATION MECHANISM FOR SUSTAINABLE </a:t>
            </a:r>
            <a:r>
              <a:rPr lang="en-US" dirty="0" smtClean="0"/>
              <a:t>FISHERIES</a:t>
            </a:r>
          </a:p>
          <a:p>
            <a:pPr algn="ctr"/>
            <a:endParaRPr lang="en-US" dirty="0"/>
          </a:p>
          <a:p>
            <a:pPr algn="ctr"/>
            <a:r>
              <a:rPr lang="en-US" sz="2000" dirty="0"/>
              <a:t>Second UNDP/GEF CLME+ Project Steering Committee Meeting</a:t>
            </a:r>
          </a:p>
          <a:p>
            <a:pPr algn="ctr"/>
            <a:r>
              <a:rPr lang="en-US" sz="2000" dirty="0"/>
              <a:t>18- 20 June</a:t>
            </a:r>
          </a:p>
          <a:p>
            <a:pPr algn="ctr"/>
            <a:r>
              <a:rPr lang="en-US" sz="2000" dirty="0"/>
              <a:t>Panama City</a:t>
            </a:r>
          </a:p>
          <a:p>
            <a:pPr algn="ctr"/>
            <a:endParaRPr lang="en-US" dirty="0"/>
          </a:p>
        </p:txBody>
      </p:sp>
    </p:spTree>
    <p:extLst>
      <p:ext uri="{BB962C8B-B14F-4D97-AF65-F5344CB8AC3E}">
        <p14:creationId xmlns:p14="http://schemas.microsoft.com/office/powerpoint/2010/main" val="257818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781" y="2806996"/>
            <a:ext cx="8415668" cy="2862322"/>
          </a:xfrm>
          <a:prstGeom prst="rect">
            <a:avLst/>
          </a:prstGeom>
          <a:solidFill>
            <a:schemeClr val="accent4">
              <a:lumMod val="20000"/>
              <a:lumOff val="80000"/>
            </a:schemeClr>
          </a:solidFill>
        </p:spPr>
        <p:txBody>
          <a:bodyPr wrap="square" rtlCol="0">
            <a:spAutoFit/>
          </a:bodyPr>
          <a:lstStyle/>
          <a:p>
            <a:r>
              <a:rPr lang="en-US" sz="2000" dirty="0" smtClean="0">
                <a:solidFill>
                  <a:srgbClr val="C00000"/>
                </a:solidFill>
              </a:rPr>
              <a:t>The Sustainable Fisheries Interim Coordination Mechanism:</a:t>
            </a:r>
          </a:p>
          <a:p>
            <a:pPr marL="285750" indent="-285750">
              <a:buFont typeface="Arial" panose="020B0604020202020204" pitchFamily="34" charset="0"/>
              <a:buChar char="•"/>
            </a:pPr>
            <a:r>
              <a:rPr lang="en-US" sz="2000" dirty="0" smtClean="0">
                <a:solidFill>
                  <a:srgbClr val="C00000"/>
                </a:solidFill>
              </a:rPr>
              <a:t>Caribbean </a:t>
            </a:r>
            <a:r>
              <a:rPr lang="en-US" sz="2000" dirty="0">
                <a:solidFill>
                  <a:srgbClr val="C00000"/>
                </a:solidFill>
              </a:rPr>
              <a:t>Regional Fisheries Mechanism (CRFM</a:t>
            </a:r>
            <a:r>
              <a:rPr lang="en-US" sz="2000" dirty="0" smtClean="0">
                <a:solidFill>
                  <a:srgbClr val="C00000"/>
                </a:solidFill>
              </a:rPr>
              <a:t>) – inclusive of OECS Member States</a:t>
            </a:r>
          </a:p>
          <a:p>
            <a:pPr marL="285750" indent="-285750">
              <a:buFont typeface="Arial" panose="020B0604020202020204" pitchFamily="34" charset="0"/>
              <a:buChar char="•"/>
            </a:pPr>
            <a:endParaRPr lang="en-US" sz="2000" dirty="0" smtClean="0">
              <a:solidFill>
                <a:srgbClr val="C00000"/>
              </a:solidFill>
            </a:endParaRPr>
          </a:p>
          <a:p>
            <a:pPr marL="285750" indent="-285750">
              <a:buFont typeface="Arial" panose="020B0604020202020204" pitchFamily="34" charset="0"/>
              <a:buChar char="•"/>
            </a:pPr>
            <a:r>
              <a:rPr lang="en-US" sz="2000" dirty="0" err="1" smtClean="0">
                <a:solidFill>
                  <a:srgbClr val="C00000"/>
                </a:solidFill>
              </a:rPr>
              <a:t>Organisation</a:t>
            </a:r>
            <a:r>
              <a:rPr lang="en-US" sz="2000" dirty="0" smtClean="0">
                <a:solidFill>
                  <a:srgbClr val="C00000"/>
                </a:solidFill>
              </a:rPr>
              <a:t> </a:t>
            </a:r>
            <a:r>
              <a:rPr lang="en-US" sz="2000" dirty="0">
                <a:solidFill>
                  <a:srgbClr val="C00000"/>
                </a:solidFill>
              </a:rPr>
              <a:t>of the Central American Fisheries and Aquaculture Sector (OSPESCA</a:t>
            </a:r>
            <a:r>
              <a:rPr lang="en-US" sz="2000" dirty="0" smtClean="0">
                <a:solidFill>
                  <a:srgbClr val="C00000"/>
                </a:solidFill>
              </a:rPr>
              <a:t>)</a:t>
            </a:r>
          </a:p>
          <a:p>
            <a:endParaRPr lang="en-US" sz="2000" dirty="0" smtClean="0">
              <a:solidFill>
                <a:srgbClr val="C00000"/>
              </a:solidFill>
            </a:endParaRPr>
          </a:p>
          <a:p>
            <a:pPr marL="285750" indent="-285750">
              <a:buFont typeface="Arial" panose="020B0604020202020204" pitchFamily="34" charset="0"/>
              <a:buChar char="•"/>
            </a:pPr>
            <a:r>
              <a:rPr lang="en-US" sz="2000" dirty="0" smtClean="0">
                <a:solidFill>
                  <a:srgbClr val="C00000"/>
                </a:solidFill>
              </a:rPr>
              <a:t>Western </a:t>
            </a:r>
            <a:r>
              <a:rPr lang="en-US" sz="2000" dirty="0">
                <a:solidFill>
                  <a:srgbClr val="C00000"/>
                </a:solidFill>
              </a:rPr>
              <a:t>Central Atlantic Fisheries Commission of the Food and Agriculture </a:t>
            </a:r>
            <a:r>
              <a:rPr lang="en-US" sz="2000" dirty="0" err="1">
                <a:solidFill>
                  <a:srgbClr val="C00000"/>
                </a:solidFill>
              </a:rPr>
              <a:t>Organisation</a:t>
            </a:r>
            <a:r>
              <a:rPr lang="en-US" sz="2000" dirty="0">
                <a:solidFill>
                  <a:srgbClr val="C00000"/>
                </a:solidFill>
              </a:rPr>
              <a:t> (WECAFC-FAO). </a:t>
            </a:r>
          </a:p>
        </p:txBody>
      </p:sp>
      <p:pic>
        <p:nvPicPr>
          <p:cNvPr id="3" name="Picture 2"/>
          <p:cNvPicPr>
            <a:picLocks noChangeAspect="1"/>
          </p:cNvPicPr>
          <p:nvPr/>
        </p:nvPicPr>
        <p:blipFill>
          <a:blip r:embed="rId2"/>
          <a:stretch>
            <a:fillRect/>
          </a:stretch>
        </p:blipFill>
        <p:spPr>
          <a:xfrm>
            <a:off x="0" y="1365926"/>
            <a:ext cx="12192000" cy="1180929"/>
          </a:xfrm>
          <a:prstGeom prst="rect">
            <a:avLst/>
          </a:prstGeom>
        </p:spPr>
      </p:pic>
      <p:sp>
        <p:nvSpPr>
          <p:cNvPr id="6" name="TextBox 5"/>
          <p:cNvSpPr txBox="1"/>
          <p:nvPr/>
        </p:nvSpPr>
        <p:spPr>
          <a:xfrm>
            <a:off x="132907" y="106326"/>
            <a:ext cx="5273749" cy="830997"/>
          </a:xfrm>
          <a:prstGeom prst="rect">
            <a:avLst/>
          </a:prstGeom>
          <a:solidFill>
            <a:srgbClr val="0070C0"/>
          </a:solidFill>
        </p:spPr>
        <p:txBody>
          <a:bodyPr wrap="square" rtlCol="0">
            <a:spAutoFit/>
          </a:bodyPr>
          <a:lstStyle/>
          <a:p>
            <a:r>
              <a:rPr lang="en-US" sz="2400" b="1" dirty="0" smtClean="0">
                <a:solidFill>
                  <a:schemeClr val="bg1"/>
                </a:solidFill>
              </a:rPr>
              <a:t>Sustainable Fisheries Interim Coordination Mechanism</a:t>
            </a:r>
            <a:endParaRPr lang="en-US" sz="2400" b="1" dirty="0">
              <a:solidFill>
                <a:schemeClr val="bg1"/>
              </a:solidFill>
            </a:endParaRPr>
          </a:p>
        </p:txBody>
      </p:sp>
    </p:spTree>
    <p:extLst>
      <p:ext uri="{BB962C8B-B14F-4D97-AF65-F5344CB8AC3E}">
        <p14:creationId xmlns:p14="http://schemas.microsoft.com/office/powerpoint/2010/main" val="193313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754" y="301652"/>
            <a:ext cx="6714461" cy="1446550"/>
          </a:xfrm>
          <a:prstGeom prst="rect">
            <a:avLst/>
          </a:prstGeom>
          <a:solidFill>
            <a:srgbClr val="0070C0"/>
          </a:solidFill>
        </p:spPr>
        <p:txBody>
          <a:bodyPr wrap="square" rtlCol="0">
            <a:spAutoFit/>
          </a:bodyPr>
          <a:lstStyle/>
          <a:p>
            <a:r>
              <a:rPr lang="en-US" sz="2200" dirty="0">
                <a:solidFill>
                  <a:schemeClr val="bg1"/>
                </a:solidFill>
              </a:rPr>
              <a:t>The Memorandum of Understanding(MOU) establishing the Interim Coordination Mechanism for Sustainable Fisheries was signed in January 2016 during the First CLME+ Project Steering Committee </a:t>
            </a:r>
            <a:r>
              <a:rPr lang="en-US" sz="2200" dirty="0" smtClean="0">
                <a:solidFill>
                  <a:schemeClr val="bg1"/>
                </a:solidFill>
              </a:rPr>
              <a:t>Meeting</a:t>
            </a:r>
            <a:endParaRPr lang="en-US" sz="2200" dirty="0">
              <a:solidFill>
                <a:schemeClr val="bg1"/>
              </a:solidFill>
            </a:endParaRPr>
          </a:p>
        </p:txBody>
      </p:sp>
      <p:pic>
        <p:nvPicPr>
          <p:cNvPr id="3" name="Picture 2">
            <a:extLst>
              <a:ext uri="{FF2B5EF4-FFF2-40B4-BE49-F238E27FC236}">
                <a16:creationId xmlns="" xmlns:a16="http://schemas.microsoft.com/office/drawing/2014/main" id="{0E2FCFC0-8928-445E-AD88-A03B9D72AE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7730" y="772236"/>
            <a:ext cx="4563404" cy="311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428" y="3652284"/>
            <a:ext cx="7176977" cy="1600438"/>
          </a:xfrm>
          <a:prstGeom prst="rect">
            <a:avLst/>
          </a:prstGeom>
          <a:noFill/>
        </p:spPr>
        <p:txBody>
          <a:bodyPr wrap="square" rtlCol="0">
            <a:spAutoFit/>
          </a:bodyPr>
          <a:lstStyle/>
          <a:p>
            <a:r>
              <a:rPr lang="en-GB" sz="2000" b="1" u="sng" dirty="0" smtClean="0"/>
              <a:t>MOU Objective</a:t>
            </a:r>
            <a:r>
              <a:rPr lang="en-GB" sz="2000" dirty="0" smtClean="0"/>
              <a:t>: </a:t>
            </a:r>
            <a:r>
              <a:rPr lang="en-GB" sz="2000" b="1" dirty="0" smtClean="0"/>
              <a:t>enhance </a:t>
            </a:r>
            <a:r>
              <a:rPr lang="en-GB" sz="2000" b="1" dirty="0"/>
              <a:t>regional governance for sustainable fisheries</a:t>
            </a:r>
            <a:r>
              <a:rPr lang="en-GB" sz="2000" dirty="0"/>
              <a:t> by formalizing an interim arrangement to </a:t>
            </a:r>
            <a:r>
              <a:rPr lang="en-GB" sz="2000" b="1" dirty="0"/>
              <a:t>facilitate, support and strengthen the coordination of actions </a:t>
            </a:r>
            <a:r>
              <a:rPr lang="en-GB" sz="2000" dirty="0"/>
              <a:t>among the Regional Fisheries Bodies in the Western Central Atlantic region.</a:t>
            </a:r>
            <a:endParaRPr lang="en-US" sz="2000" dirty="0"/>
          </a:p>
          <a:p>
            <a:endParaRPr lang="en-US" dirty="0"/>
          </a:p>
        </p:txBody>
      </p:sp>
      <p:sp>
        <p:nvSpPr>
          <p:cNvPr id="6" name="TextBox 5"/>
          <p:cNvSpPr txBox="1"/>
          <p:nvPr/>
        </p:nvSpPr>
        <p:spPr>
          <a:xfrm>
            <a:off x="7357730" y="3987210"/>
            <a:ext cx="4563403" cy="738664"/>
          </a:xfrm>
          <a:prstGeom prst="rect">
            <a:avLst/>
          </a:prstGeom>
          <a:solidFill>
            <a:schemeClr val="accent4">
              <a:lumMod val="20000"/>
              <a:lumOff val="80000"/>
            </a:schemeClr>
          </a:solidFill>
        </p:spPr>
        <p:txBody>
          <a:bodyPr wrap="square" rtlCol="0">
            <a:spAutoFit/>
          </a:bodyPr>
          <a:lstStyle/>
          <a:p>
            <a:r>
              <a:rPr lang="en-US" sz="1400" dirty="0" smtClean="0">
                <a:solidFill>
                  <a:srgbClr val="C00000"/>
                </a:solidFill>
              </a:rPr>
              <a:t>Mario Gonzalez (OSPESCA), Raymon  </a:t>
            </a:r>
            <a:r>
              <a:rPr lang="en-US" sz="1400" dirty="0" err="1" smtClean="0">
                <a:solidFill>
                  <a:srgbClr val="C00000"/>
                </a:solidFill>
              </a:rPr>
              <a:t>vanAnrooy</a:t>
            </a:r>
            <a:r>
              <a:rPr lang="en-US" sz="1400" dirty="0" smtClean="0">
                <a:solidFill>
                  <a:srgbClr val="C00000"/>
                </a:solidFill>
              </a:rPr>
              <a:t> (WECAFC), Laverne Walker (CLME+ PCU), Milton Haughton (CRFM), Patrick Debels (CLME+ PCU)  - First CLME+ PSC 2016</a:t>
            </a:r>
            <a:endParaRPr lang="en-US" sz="1400" dirty="0">
              <a:solidFill>
                <a:srgbClr val="C00000"/>
              </a:solidFill>
            </a:endParaRPr>
          </a:p>
        </p:txBody>
      </p:sp>
    </p:spTree>
    <p:extLst>
      <p:ext uri="{BB962C8B-B14F-4D97-AF65-F5344CB8AC3E}">
        <p14:creationId xmlns:p14="http://schemas.microsoft.com/office/powerpoint/2010/main" val="29571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9897" y="671509"/>
            <a:ext cx="5209953" cy="1323439"/>
          </a:xfrm>
          <a:prstGeom prst="rect">
            <a:avLst/>
          </a:prstGeom>
          <a:solidFill>
            <a:srgbClr val="FF0000"/>
          </a:solidFill>
        </p:spPr>
        <p:txBody>
          <a:bodyPr wrap="square" rtlCol="0">
            <a:spAutoFit/>
          </a:bodyPr>
          <a:lstStyle/>
          <a:p>
            <a:r>
              <a:rPr lang="en-GB" sz="2000" b="1" dirty="0">
                <a:solidFill>
                  <a:srgbClr val="FFC000"/>
                </a:solidFill>
              </a:rPr>
              <a:t>Seven meetings of the Interim Coordination Mechanism for Sustainable </a:t>
            </a:r>
            <a:r>
              <a:rPr lang="en-GB" sz="2000" b="1" dirty="0" smtClean="0">
                <a:solidFill>
                  <a:srgbClr val="FFC000"/>
                </a:solidFill>
              </a:rPr>
              <a:t>Fisheries  </a:t>
            </a:r>
            <a:endParaRPr lang="en-US" sz="2000" b="1" dirty="0">
              <a:solidFill>
                <a:srgbClr val="FFC000"/>
              </a:solidFill>
            </a:endParaRPr>
          </a:p>
          <a:p>
            <a:endParaRPr lang="en-US" sz="2000" b="1" dirty="0" smtClean="0">
              <a:solidFill>
                <a:srgbClr val="FFC000"/>
              </a:solidFill>
            </a:endParaRPr>
          </a:p>
          <a:p>
            <a:r>
              <a:rPr lang="en-US" sz="2000" b="1" dirty="0" smtClean="0">
                <a:solidFill>
                  <a:srgbClr val="FFC000"/>
                </a:solidFill>
              </a:rPr>
              <a:t>Last Meeting: March 2018</a:t>
            </a:r>
            <a:endParaRPr lang="en-US" sz="2000" b="1" dirty="0">
              <a:solidFill>
                <a:srgbClr val="FFC000"/>
              </a:solidFill>
            </a:endParaRPr>
          </a:p>
        </p:txBody>
      </p:sp>
      <p:sp>
        <p:nvSpPr>
          <p:cNvPr id="2" name="TextBox 1"/>
          <p:cNvSpPr txBox="1"/>
          <p:nvPr/>
        </p:nvSpPr>
        <p:spPr>
          <a:xfrm>
            <a:off x="175437" y="148856"/>
            <a:ext cx="5550195" cy="830997"/>
          </a:xfrm>
          <a:prstGeom prst="rect">
            <a:avLst/>
          </a:prstGeom>
          <a:solidFill>
            <a:srgbClr val="0070C0"/>
          </a:solidFill>
        </p:spPr>
        <p:txBody>
          <a:bodyPr wrap="square" rtlCol="0">
            <a:spAutoFit/>
          </a:bodyPr>
          <a:lstStyle/>
          <a:p>
            <a:r>
              <a:rPr lang="en-US" sz="2400" b="1" dirty="0" smtClean="0">
                <a:solidFill>
                  <a:schemeClr val="bg1"/>
                </a:solidFill>
              </a:rPr>
              <a:t>Status Fisheries Interim Coordination Mechanism</a:t>
            </a:r>
            <a:endParaRPr lang="en-US" sz="2400" b="1" dirty="0">
              <a:solidFill>
                <a:schemeClr val="bg1"/>
              </a:solidFill>
            </a:endParaRPr>
          </a:p>
        </p:txBody>
      </p:sp>
      <p:sp>
        <p:nvSpPr>
          <p:cNvPr id="3" name="TextBox 2"/>
          <p:cNvSpPr txBox="1"/>
          <p:nvPr/>
        </p:nvSpPr>
        <p:spPr>
          <a:xfrm>
            <a:off x="388086" y="2089304"/>
            <a:ext cx="11366205" cy="3785652"/>
          </a:xfrm>
          <a:prstGeom prst="rect">
            <a:avLst/>
          </a:prstGeom>
          <a:solidFill>
            <a:schemeClr val="accent4">
              <a:lumMod val="20000"/>
              <a:lumOff val="80000"/>
            </a:schemeClr>
          </a:solidFill>
        </p:spPr>
        <p:txBody>
          <a:bodyPr wrap="square" numCol="2" rtlCol="0">
            <a:spAutoFit/>
          </a:bodyPr>
          <a:lstStyle/>
          <a:p>
            <a:r>
              <a:rPr lang="en-US" sz="2000" b="1" dirty="0" smtClean="0">
                <a:solidFill>
                  <a:srgbClr val="C00000"/>
                </a:solidFill>
              </a:rPr>
              <a:t>Issues Discussed During Meetings:</a:t>
            </a:r>
          </a:p>
          <a:p>
            <a:endParaRPr lang="en-US" sz="2000" dirty="0">
              <a:solidFill>
                <a:srgbClr val="C00000"/>
              </a:solidFill>
            </a:endParaRPr>
          </a:p>
          <a:p>
            <a:pPr marL="285750" indent="-285750">
              <a:buFont typeface="Arial" panose="020B0604020202020204" pitchFamily="34" charset="0"/>
              <a:buChar char="•"/>
            </a:pPr>
            <a:r>
              <a:rPr lang="en-US" sz="2000" dirty="0" smtClean="0">
                <a:solidFill>
                  <a:srgbClr val="C00000"/>
                </a:solidFill>
              </a:rPr>
              <a:t>Review and update of Fisheries ICM Work Plan including:</a:t>
            </a:r>
          </a:p>
          <a:p>
            <a:pPr marL="742950" lvl="1" indent="-285750">
              <a:buFont typeface="Arial" panose="020B0604020202020204" pitchFamily="34" charset="0"/>
              <a:buChar char="•"/>
            </a:pPr>
            <a:r>
              <a:rPr lang="en-US" sz="2000" dirty="0" smtClean="0">
                <a:solidFill>
                  <a:srgbClr val="C00000"/>
                </a:solidFill>
              </a:rPr>
              <a:t>Queen Conch</a:t>
            </a:r>
          </a:p>
          <a:p>
            <a:pPr marL="742950" lvl="1" indent="-285750">
              <a:buFont typeface="Arial" panose="020B0604020202020204" pitchFamily="34" charset="0"/>
              <a:buChar char="•"/>
            </a:pPr>
            <a:r>
              <a:rPr lang="en-US" sz="2000" dirty="0" smtClean="0">
                <a:solidFill>
                  <a:srgbClr val="C00000"/>
                </a:solidFill>
              </a:rPr>
              <a:t>Spiny Lobster</a:t>
            </a:r>
          </a:p>
          <a:p>
            <a:pPr marL="742950" lvl="1" indent="-285750">
              <a:buFont typeface="Arial" panose="020B0604020202020204" pitchFamily="34" charset="0"/>
              <a:buChar char="•"/>
            </a:pPr>
            <a:r>
              <a:rPr lang="en-US" sz="2000" dirty="0" smtClean="0">
                <a:solidFill>
                  <a:srgbClr val="C00000"/>
                </a:solidFill>
              </a:rPr>
              <a:t>Sharks and Rays</a:t>
            </a:r>
          </a:p>
          <a:p>
            <a:pPr marL="742950" lvl="1" indent="-285750">
              <a:buFont typeface="Arial" panose="020B0604020202020204" pitchFamily="34" charset="0"/>
              <a:buChar char="•"/>
            </a:pPr>
            <a:r>
              <a:rPr lang="en-US" sz="2000" dirty="0" smtClean="0">
                <a:solidFill>
                  <a:srgbClr val="C00000"/>
                </a:solidFill>
              </a:rPr>
              <a:t>Spawning Aggregations </a:t>
            </a:r>
          </a:p>
          <a:p>
            <a:pPr marL="742950" lvl="1" indent="-285750">
              <a:buFont typeface="Arial" panose="020B0604020202020204" pitchFamily="34" charset="0"/>
              <a:buChar char="•"/>
            </a:pPr>
            <a:r>
              <a:rPr lang="en-US" sz="2000" dirty="0" smtClean="0">
                <a:solidFill>
                  <a:srgbClr val="C00000"/>
                </a:solidFill>
              </a:rPr>
              <a:t>Climate Change &amp; Disaster Risk Reduction</a:t>
            </a:r>
          </a:p>
          <a:p>
            <a:pPr marL="742950" lvl="1" indent="-285750">
              <a:buFont typeface="Arial" panose="020B0604020202020204" pitchFamily="34" charset="0"/>
              <a:buChar char="•"/>
            </a:pPr>
            <a:endParaRPr lang="en-US" sz="2000" dirty="0">
              <a:solidFill>
                <a:srgbClr val="C00000"/>
              </a:solidFill>
            </a:endParaRPr>
          </a:p>
          <a:p>
            <a:pPr marL="742950" lvl="1" indent="-285750">
              <a:buFont typeface="Arial" panose="020B0604020202020204" pitchFamily="34" charset="0"/>
              <a:buChar char="•"/>
            </a:pPr>
            <a:endParaRPr lang="en-US" sz="2000" dirty="0" smtClean="0">
              <a:solidFill>
                <a:srgbClr val="C00000"/>
              </a:solidFill>
            </a:endParaRPr>
          </a:p>
          <a:p>
            <a:pPr marL="742950" lvl="1" indent="-285750">
              <a:buFont typeface="Arial" panose="020B0604020202020204" pitchFamily="34" charset="0"/>
              <a:buChar char="•"/>
            </a:pPr>
            <a:endParaRPr lang="en-US" sz="2000" dirty="0" smtClean="0">
              <a:solidFill>
                <a:srgbClr val="C00000"/>
              </a:solidFill>
            </a:endParaRPr>
          </a:p>
          <a:p>
            <a:pPr marL="285750" indent="-285750">
              <a:buFont typeface="Arial" panose="020B0604020202020204" pitchFamily="34" charset="0"/>
              <a:buChar char="•"/>
            </a:pPr>
            <a:endParaRPr lang="en-US" sz="2000" dirty="0" smtClean="0">
              <a:solidFill>
                <a:srgbClr val="C00000"/>
              </a:solidFill>
            </a:endParaRPr>
          </a:p>
          <a:p>
            <a:pPr marL="285750" indent="-285750">
              <a:buFont typeface="Arial" panose="020B0604020202020204" pitchFamily="34" charset="0"/>
              <a:buChar char="•"/>
            </a:pPr>
            <a:endParaRPr lang="en-US" sz="2000" dirty="0">
              <a:solidFill>
                <a:srgbClr val="C00000"/>
              </a:solidFill>
            </a:endParaRPr>
          </a:p>
          <a:p>
            <a:pPr marL="285750" indent="-285750">
              <a:buFont typeface="Arial" panose="020B0604020202020204" pitchFamily="34" charset="0"/>
              <a:buChar char="•"/>
            </a:pPr>
            <a:r>
              <a:rPr lang="en-US" sz="2000" dirty="0" smtClean="0">
                <a:solidFill>
                  <a:srgbClr val="C00000"/>
                </a:solidFill>
              </a:rPr>
              <a:t>Status 3 </a:t>
            </a:r>
            <a:r>
              <a:rPr lang="en-US" sz="2000" dirty="0">
                <a:solidFill>
                  <a:srgbClr val="C00000"/>
                </a:solidFill>
              </a:rPr>
              <a:t>fisheries </a:t>
            </a:r>
            <a:r>
              <a:rPr lang="en-US" sz="2000" dirty="0" smtClean="0">
                <a:solidFill>
                  <a:srgbClr val="C00000"/>
                </a:solidFill>
              </a:rPr>
              <a:t> CLME+ sub-projects</a:t>
            </a:r>
            <a:endParaRPr lang="en-US" sz="2000" dirty="0" smtClean="0">
              <a:solidFill>
                <a:srgbClr val="C00000"/>
              </a:solidFill>
            </a:endParaRPr>
          </a:p>
          <a:p>
            <a:pPr marL="285750" indent="-285750">
              <a:buFont typeface="Arial" panose="020B0604020202020204" pitchFamily="34" charset="0"/>
              <a:buChar char="•"/>
            </a:pPr>
            <a:r>
              <a:rPr lang="en-US" sz="2000" dirty="0" smtClean="0">
                <a:solidFill>
                  <a:srgbClr val="C00000"/>
                </a:solidFill>
              </a:rPr>
              <a:t>Illegal Unreported and Unregulated Regional Strategy and Action Plan</a:t>
            </a:r>
          </a:p>
          <a:p>
            <a:pPr marL="285750" indent="-285750">
              <a:buFont typeface="Arial" panose="020B0604020202020204" pitchFamily="34" charset="0"/>
              <a:buChar char="•"/>
            </a:pPr>
            <a:r>
              <a:rPr lang="en-US" sz="2000" dirty="0" smtClean="0">
                <a:solidFill>
                  <a:srgbClr val="C00000"/>
                </a:solidFill>
              </a:rPr>
              <a:t>Reorientation of WECAFC </a:t>
            </a:r>
          </a:p>
          <a:p>
            <a:pPr marL="285750" indent="-285750">
              <a:buFont typeface="Arial" panose="020B0604020202020204" pitchFamily="34" charset="0"/>
              <a:buChar char="•"/>
            </a:pPr>
            <a:r>
              <a:rPr lang="en-US" sz="2000" dirty="0" smtClean="0">
                <a:solidFill>
                  <a:srgbClr val="C00000"/>
                </a:solidFill>
              </a:rPr>
              <a:t>Decision to launch process to establish an RFMO</a:t>
            </a:r>
          </a:p>
          <a:p>
            <a:pPr marL="285750" indent="-285750">
              <a:buFont typeface="Arial" panose="020B0604020202020204" pitchFamily="34" charset="0"/>
              <a:buChar char="•"/>
            </a:pPr>
            <a:r>
              <a:rPr lang="en-US" sz="2000" dirty="0" smtClean="0">
                <a:solidFill>
                  <a:srgbClr val="C00000"/>
                </a:solidFill>
              </a:rPr>
              <a:t>Joint CRFM-OSPESCA Ministerial Meeting</a:t>
            </a:r>
            <a:endParaRPr lang="en-US" sz="2000" dirty="0">
              <a:solidFill>
                <a:srgbClr val="C0000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4779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5786" y="1892596"/>
            <a:ext cx="8989828" cy="2215991"/>
          </a:xfrm>
          <a:prstGeom prst="rect">
            <a:avLst/>
          </a:prstGeom>
          <a:noFill/>
        </p:spPr>
        <p:txBody>
          <a:bodyPr wrap="square" rtlCol="0">
            <a:spAutoFit/>
          </a:bodyPr>
          <a:lstStyle/>
          <a:p>
            <a:r>
              <a:rPr lang="en-US" sz="2400" b="1" i="1" dirty="0"/>
              <a:t>The CLME+ Project Steering Committee is invited to (a) acknowledge the work of the Interim Coordination Mechanism for Sustainable Fisheries and (b) express the continued support for the Interim Coordination Mechanism for Sustainable Fisheries</a:t>
            </a:r>
            <a:endParaRPr lang="en-US" sz="2400" dirty="0"/>
          </a:p>
          <a:p>
            <a:endParaRPr lang="en-US" sz="2400" dirty="0" smtClean="0"/>
          </a:p>
          <a:p>
            <a:endParaRPr lang="en-US" dirty="0"/>
          </a:p>
        </p:txBody>
      </p:sp>
      <p:sp>
        <p:nvSpPr>
          <p:cNvPr id="3" name="TextBox 2"/>
          <p:cNvSpPr txBox="1"/>
          <p:nvPr/>
        </p:nvSpPr>
        <p:spPr>
          <a:xfrm>
            <a:off x="271130" y="111649"/>
            <a:ext cx="3710763" cy="584775"/>
          </a:xfrm>
          <a:prstGeom prst="rect">
            <a:avLst/>
          </a:prstGeom>
          <a:solidFill>
            <a:srgbClr val="0070C0"/>
          </a:solidFill>
        </p:spPr>
        <p:txBody>
          <a:bodyPr wrap="square" rtlCol="0">
            <a:spAutoFit/>
          </a:bodyPr>
          <a:lstStyle/>
          <a:p>
            <a:r>
              <a:rPr lang="en-US" sz="3200" b="1" dirty="0" smtClean="0">
                <a:solidFill>
                  <a:schemeClr val="bg1"/>
                </a:solidFill>
              </a:rPr>
              <a:t>Action Required</a:t>
            </a:r>
            <a:endParaRPr lang="en-US" sz="3200" dirty="0">
              <a:solidFill>
                <a:schemeClr val="bg1"/>
              </a:solidFill>
            </a:endParaRPr>
          </a:p>
        </p:txBody>
      </p:sp>
    </p:spTree>
    <p:extLst>
      <p:ext uri="{BB962C8B-B14F-4D97-AF65-F5344CB8AC3E}">
        <p14:creationId xmlns:p14="http://schemas.microsoft.com/office/powerpoint/2010/main" val="284793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7FEFF5B0-AAE1-E543-AA82-549E7B0B08FE}"/>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EB022576-E217-AA44-B00F-9F8ECF6DD0C0}"/>
              </a:ext>
            </a:extLst>
          </p:cNvPr>
          <p:cNvSpPr>
            <a:spLocks noGrp="1"/>
          </p:cNvSpPr>
          <p:nvPr>
            <p:ph type="body" sz="quarter" idx="11"/>
          </p:nvPr>
        </p:nvSpPr>
        <p:spPr/>
        <p:txBody>
          <a:bodyPr/>
          <a:lstStyle/>
          <a:p>
            <a:r>
              <a:rPr lang="en-US" sz="3600" b="1" dirty="0"/>
              <a:t>Thank You</a:t>
            </a:r>
          </a:p>
        </p:txBody>
      </p:sp>
      <p:grpSp>
        <p:nvGrpSpPr>
          <p:cNvPr id="4" name="Group 3">
            <a:extLst>
              <a:ext uri="{FF2B5EF4-FFF2-40B4-BE49-F238E27FC236}">
                <a16:creationId xmlns:a16="http://schemas.microsoft.com/office/drawing/2014/main" xmlns="" id="{22E312BE-E52A-E544-A9F4-BD430A9AE8C0}"/>
              </a:ext>
            </a:extLst>
          </p:cNvPr>
          <p:cNvGrpSpPr/>
          <p:nvPr/>
        </p:nvGrpSpPr>
        <p:grpSpPr>
          <a:xfrm>
            <a:off x="3022464" y="440623"/>
            <a:ext cx="8485242" cy="6304742"/>
            <a:chOff x="3022464" y="440623"/>
            <a:chExt cx="8485242" cy="6304742"/>
          </a:xfrm>
        </p:grpSpPr>
        <p:sp>
          <p:nvSpPr>
            <p:cNvPr id="5" name="TextBox 4">
              <a:extLst>
                <a:ext uri="{FF2B5EF4-FFF2-40B4-BE49-F238E27FC236}">
                  <a16:creationId xmlns:a16="http://schemas.microsoft.com/office/drawing/2014/main" xmlns="" id="{A456C655-C6A6-A240-B643-4DB5169AA4F7}"/>
                </a:ext>
              </a:extLst>
            </p:cNvPr>
            <p:cNvSpPr txBox="1"/>
            <p:nvPr/>
          </p:nvSpPr>
          <p:spPr bwMode="auto">
            <a:xfrm>
              <a:off x="3022464"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6" name="Text Box 10">
              <a:extLst>
                <a:ext uri="{FF2B5EF4-FFF2-40B4-BE49-F238E27FC236}">
                  <a16:creationId xmlns:a16="http://schemas.microsoft.com/office/drawing/2014/main" xmlns="" id="{B92D9F6D-139B-B049-80C4-B31592259114}"/>
                </a:ext>
              </a:extLst>
            </p:cNvPr>
            <p:cNvSpPr txBox="1"/>
            <p:nvPr/>
          </p:nvSpPr>
          <p:spPr>
            <a:xfrm>
              <a:off x="9349602" y="440623"/>
              <a:ext cx="2158104"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050" dirty="0" smtClean="0">
                  <a:solidFill>
                    <a:schemeClr val="bg1"/>
                  </a:solidFill>
                  <a:ea typeface="Calibri" panose="020F0502020204030204" pitchFamily="34" charset="0"/>
                  <a:cs typeface="Times New Roman" panose="02020603050405020304" pitchFamily="18" charset="0"/>
                </a:rPr>
                <a:t>2</a:t>
              </a:r>
              <a:r>
                <a:rPr lang="en-US" sz="1050" baseline="30000" dirty="0" smtClean="0">
                  <a:solidFill>
                    <a:schemeClr val="bg1"/>
                  </a:solidFill>
                  <a:ea typeface="Calibri" panose="020F0502020204030204" pitchFamily="34" charset="0"/>
                  <a:cs typeface="Times New Roman" panose="02020603050405020304" pitchFamily="18" charset="0"/>
                </a:rPr>
                <a:t>nd</a:t>
              </a:r>
              <a:r>
                <a:rPr lang="en-US" sz="1050" dirty="0" smtClean="0">
                  <a:solidFill>
                    <a:schemeClr val="bg1"/>
                  </a:solidFill>
                  <a:ea typeface="Calibri" panose="020F0502020204030204" pitchFamily="34" charset="0"/>
                  <a:cs typeface="Times New Roman" panose="02020603050405020304" pitchFamily="18" charset="0"/>
                </a:rPr>
                <a:t> CLME+ Project Steering Committee</a:t>
              </a:r>
              <a:endParaRPr lang="en-US" sz="105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49541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344</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MS PGothic</vt:lpstr>
      <vt:lpstr>Arial</vt:lpstr>
      <vt:lpstr>ArialUnicodeMS</vt:lpstr>
      <vt:lpstr>Avenir Book</vt:lpstr>
      <vt:lpstr>Avenir Heavy</vt:lpstr>
      <vt:lpstr>Avenir Heavy Oblique</vt:lpstr>
      <vt:lpstr>Avenir Medium</vt:lpstr>
      <vt:lpstr>Calibri</vt:lpstr>
      <vt:lpstr>LucidaGrande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CLME SPO</cp:lastModifiedBy>
  <cp:revision>17</cp:revision>
  <dcterms:created xsi:type="dcterms:W3CDTF">2018-04-14T02:05:29Z</dcterms:created>
  <dcterms:modified xsi:type="dcterms:W3CDTF">2018-06-04T11:16:10Z</dcterms:modified>
</cp:coreProperties>
</file>