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3"/>
  </p:handoutMasterIdLst>
  <p:sldIdLst>
    <p:sldId id="270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67" r:id="rId10"/>
    <p:sldId id="263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66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64"/>
  </p:normalViewPr>
  <p:slideViewPr>
    <p:cSldViewPr snapToGrid="0" snapToObjects="1">
      <p:cViewPr varScale="1">
        <p:scale>
          <a:sx n="72" d="100"/>
          <a:sy n="72" d="100"/>
        </p:scale>
        <p:origin x="432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0" d="100"/>
          <a:sy n="90" d="100"/>
        </p:scale>
        <p:origin x="384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7D4409C7-1FAE-CF40-AA22-34FCCBCD56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B93E13C-3B82-894F-8532-6D008BAF1C3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05ABC-4348-8643-A214-9F0985B01337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38807D9-6646-7442-8BBE-F8D95262D2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71734B1-5C1A-5947-8F29-DE4BEE5366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8457A-0881-DB40-91D5-5F49FA0F1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038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DDFA1EC-CAAE-3C41-9B60-EF8812B33B3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037869" y="409834"/>
            <a:ext cx="3154131" cy="404345"/>
          </a:xfrm>
          <a:prstGeom prst="rect">
            <a:avLst/>
          </a:prstGeom>
          <a:solidFill>
            <a:srgbClr val="436655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2181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xmlns="" id="{4DBFDFB8-78C2-3446-B4EC-C1A3D1D17FE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0638" y="5630870"/>
            <a:ext cx="12212638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9DC4B71F-CB8F-644C-8D35-7C5E21C8BC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2968" y="5976944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6E099C5-DF63-2C49-A45C-7B35BADB7EB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256745" y="409829"/>
            <a:ext cx="4935255" cy="181188"/>
          </a:xfrm>
          <a:prstGeom prst="rect">
            <a:avLst/>
          </a:prstGeom>
          <a:solidFill>
            <a:srgbClr val="436655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Picture Placeholder 18">
            <a:extLst>
              <a:ext uri="{FF2B5EF4-FFF2-40B4-BE49-F238E27FC236}">
                <a16:creationId xmlns:a16="http://schemas.microsoft.com/office/drawing/2014/main" xmlns="" id="{C8B646F5-E888-824C-8CD0-B95CC2E9563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066948" y="1865312"/>
            <a:ext cx="3244032" cy="324585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chemeClr val="bg1">
                    <a:lumMod val="6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xmlns="" id="{2D5BF56D-B2D3-6341-A067-8FB206D08D1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4943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446655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446655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446655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/>
              <a:t>Title</a:t>
            </a:r>
          </a:p>
          <a:p>
            <a:pPr lvl="1"/>
            <a:r>
              <a:rPr lang="en-US" dirty="0"/>
              <a:t>Sub-Title</a:t>
            </a:r>
          </a:p>
          <a:p>
            <a:pPr lvl="2"/>
            <a:r>
              <a:rPr lang="en-US" dirty="0"/>
              <a:t>Main text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highlight</a:t>
            </a:r>
          </a:p>
        </p:txBody>
      </p:sp>
    </p:spTree>
    <p:extLst>
      <p:ext uri="{BB962C8B-B14F-4D97-AF65-F5344CB8AC3E}">
        <p14:creationId xmlns:p14="http://schemas.microsoft.com/office/powerpoint/2010/main" val="2374983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xmlns="" id="{AFC93317-18C1-8B40-AB90-3432249620C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0638" y="5630870"/>
            <a:ext cx="12212638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908B0B1-30FE-8C47-877A-E196EB7BA6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2968" y="5976944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86F7D62-425C-C947-810C-4170119BB1F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256745" y="409829"/>
            <a:ext cx="4935255" cy="181188"/>
          </a:xfrm>
          <a:prstGeom prst="rect">
            <a:avLst/>
          </a:prstGeom>
          <a:solidFill>
            <a:srgbClr val="436655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xmlns="" id="{C9124EE6-6679-1641-BA48-B8B4B278A2E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55711" y="1865312"/>
            <a:ext cx="8037257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446655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446655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Clr>
                <a:srgbClr val="29548C"/>
              </a:buClr>
              <a:buNone/>
              <a:tabLst/>
              <a:defRPr sz="2200" b="1" i="1">
                <a:solidFill>
                  <a:srgbClr val="446655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/>
              <a:t>Title</a:t>
            </a:r>
          </a:p>
          <a:p>
            <a:pPr lvl="1"/>
            <a:r>
              <a:rPr lang="en-US" dirty="0"/>
              <a:t>Sub-Title</a:t>
            </a:r>
          </a:p>
          <a:p>
            <a:pPr lvl="2"/>
            <a:r>
              <a:rPr lang="en-US" dirty="0"/>
              <a:t>Main text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highlight</a:t>
            </a:r>
          </a:p>
        </p:txBody>
      </p:sp>
    </p:spTree>
    <p:extLst>
      <p:ext uri="{BB962C8B-B14F-4D97-AF65-F5344CB8AC3E}">
        <p14:creationId xmlns:p14="http://schemas.microsoft.com/office/powerpoint/2010/main" val="3447464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xmlns="" id="{0E5F841E-AB4E-EB48-91DD-5EA27E25793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0638" y="5630870"/>
            <a:ext cx="12212638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8C017288-9A45-7646-8D09-3F884C145E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2968" y="5976944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8F49F676-C300-7B48-B12C-86787AB58BB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256745" y="409829"/>
            <a:ext cx="4935255" cy="181188"/>
          </a:xfrm>
          <a:prstGeom prst="rect">
            <a:avLst/>
          </a:prstGeom>
          <a:solidFill>
            <a:srgbClr val="436655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1" name="Picture Placeholder 18">
            <a:extLst>
              <a:ext uri="{FF2B5EF4-FFF2-40B4-BE49-F238E27FC236}">
                <a16:creationId xmlns:a16="http://schemas.microsoft.com/office/drawing/2014/main" xmlns="" id="{08D5D7ED-1547-A94D-A788-7D99D45EB2FD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1598125" y="1744891"/>
            <a:ext cx="2700000" cy="2701515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12" name="Picture Placeholder 18">
            <a:extLst>
              <a:ext uri="{FF2B5EF4-FFF2-40B4-BE49-F238E27FC236}">
                <a16:creationId xmlns:a16="http://schemas.microsoft.com/office/drawing/2014/main" xmlns="" id="{6F2735B4-AB36-E747-9D23-6EC704536FEB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4545547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13" name="Picture Placeholder 18">
            <a:extLst>
              <a:ext uri="{FF2B5EF4-FFF2-40B4-BE49-F238E27FC236}">
                <a16:creationId xmlns:a16="http://schemas.microsoft.com/office/drawing/2014/main" xmlns="" id="{88F665F8-B5EF-2E4A-AA53-CB17E17D4F7E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7492968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lang="en-US" sz="2000" kern="1200" noProof="0" dirty="0">
                <a:solidFill>
                  <a:schemeClr val="bg1">
                    <a:lumMod val="50000"/>
                  </a:schemeClr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14" name="Text Placeholder 38">
            <a:extLst>
              <a:ext uri="{FF2B5EF4-FFF2-40B4-BE49-F238E27FC236}">
                <a16:creationId xmlns:a16="http://schemas.microsoft.com/office/drawing/2014/main" xmlns="" id="{C5626650-D427-5D4B-ADD4-EA2F521E54F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98125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/>
              <a:t>Caption Header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38">
            <a:extLst>
              <a:ext uri="{FF2B5EF4-FFF2-40B4-BE49-F238E27FC236}">
                <a16:creationId xmlns:a16="http://schemas.microsoft.com/office/drawing/2014/main" xmlns="" id="{9C42F64E-DD0F-D045-BB8C-CE4692D6C77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45547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/>
              <a:t>Caption Header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38">
            <a:extLst>
              <a:ext uri="{FF2B5EF4-FFF2-40B4-BE49-F238E27FC236}">
                <a16:creationId xmlns:a16="http://schemas.microsoft.com/office/drawing/2014/main" xmlns="" id="{B8642CD8-7A3E-634F-807B-B7099DA166E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492968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/>
              <a:t>Caption Header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4262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>
            <a:extLst>
              <a:ext uri="{FF2B5EF4-FFF2-40B4-BE49-F238E27FC236}">
                <a16:creationId xmlns:a16="http://schemas.microsoft.com/office/drawing/2014/main" xmlns="" id="{2D7AB9AE-D32B-8B4E-8A9D-833C4A8714C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0638" y="5630870"/>
            <a:ext cx="12212638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5DB70924-5BA6-634D-A805-3167A5EDB7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2968" y="5976944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72E2047-C5C4-AE43-98C0-09F1D6CA6B4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256745" y="409829"/>
            <a:ext cx="4935255" cy="181188"/>
          </a:xfrm>
          <a:prstGeom prst="rect">
            <a:avLst/>
          </a:prstGeom>
          <a:solidFill>
            <a:srgbClr val="436655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6" name="Table Placeholder 3">
            <a:extLst>
              <a:ext uri="{FF2B5EF4-FFF2-40B4-BE49-F238E27FC236}">
                <a16:creationId xmlns:a16="http://schemas.microsoft.com/office/drawing/2014/main" xmlns="" id="{1F765AB7-4806-374A-AB37-193BB1488E1E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2066224" y="1865312"/>
            <a:ext cx="3494424" cy="32458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1pPr>
          </a:lstStyle>
          <a:p>
            <a:pPr lvl="0"/>
            <a:r>
              <a:rPr lang="en-US" noProof="0" dirty="0"/>
              <a:t>Click icon to add table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xmlns="" id="{FBCD022D-BCFB-8741-8F4E-A603F61C93F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4943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446655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446655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446655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/>
              <a:t>Title</a:t>
            </a:r>
          </a:p>
          <a:p>
            <a:pPr lvl="1"/>
            <a:r>
              <a:rPr lang="en-US" dirty="0"/>
              <a:t>Sub-Title</a:t>
            </a:r>
          </a:p>
          <a:p>
            <a:pPr lvl="2"/>
            <a:r>
              <a:rPr lang="en-US" dirty="0"/>
              <a:t>Main text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highlight</a:t>
            </a:r>
          </a:p>
        </p:txBody>
      </p:sp>
    </p:spTree>
    <p:extLst>
      <p:ext uri="{BB962C8B-B14F-4D97-AF65-F5344CB8AC3E}">
        <p14:creationId xmlns:p14="http://schemas.microsoft.com/office/powerpoint/2010/main" val="2032649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4530505-6DB4-D343-BCF2-A4162993850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037869" y="409834"/>
            <a:ext cx="3154131" cy="404345"/>
          </a:xfrm>
          <a:prstGeom prst="rect">
            <a:avLst/>
          </a:prstGeom>
          <a:solidFill>
            <a:srgbClr val="436655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Picture Placeholder 18">
            <a:extLst>
              <a:ext uri="{FF2B5EF4-FFF2-40B4-BE49-F238E27FC236}">
                <a16:creationId xmlns:a16="http://schemas.microsoft.com/office/drawing/2014/main" xmlns="" id="{890AB923-6481-9E42-9A1B-BB0F550F24C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12217307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xmlns="" id="{479AA164-F7A4-A741-BA7A-F9248404E7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-41968" y="2232000"/>
            <a:ext cx="12230086" cy="1479550"/>
          </a:xfrm>
          <a:prstGeom prst="rect">
            <a:avLst/>
          </a:prstGeom>
          <a:solidFill>
            <a:srgbClr val="436655"/>
          </a:solidFill>
          <a:ln>
            <a:solidFill>
              <a:srgbClr val="ED9C21"/>
            </a:solidFill>
          </a:ln>
        </p:spPr>
        <p:txBody>
          <a:bodyPr anchor="ctr" anchorCtr="1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62718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886E38B-2321-4547-A4B2-EC49350E9E7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1145" y="102526"/>
            <a:ext cx="1360511" cy="1018944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004966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xmlns="" id="{C6A0C875-2E8E-8743-A029-C107CA33D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630863"/>
            <a:ext cx="12192001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315DDFC-6FB4-2547-A674-0A8F0FBA1D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3988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AE22DDE-630D-0542-9FAE-957A0DBD8F4C}"/>
              </a:ext>
            </a:extLst>
          </p:cNvPr>
          <p:cNvSpPr txBox="1"/>
          <p:nvPr/>
        </p:nvSpPr>
        <p:spPr bwMode="auto">
          <a:xfrm>
            <a:off x="3259221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xmlns="" id="{CFA73452-6C8E-6C48-94E2-B828B935D581}"/>
              </a:ext>
            </a:extLst>
          </p:cNvPr>
          <p:cNvSpPr txBox="1">
            <a:spLocks/>
          </p:cNvSpPr>
          <p:nvPr/>
        </p:nvSpPr>
        <p:spPr>
          <a:xfrm>
            <a:off x="0" y="2518963"/>
            <a:ext cx="12230086" cy="1479550"/>
          </a:xfrm>
          <a:prstGeom prst="rect">
            <a:avLst/>
          </a:prstGeom>
          <a:solidFill>
            <a:srgbClr val="436655"/>
          </a:solidFill>
          <a:ln>
            <a:solidFill>
              <a:srgbClr val="F39F46"/>
            </a:solidFill>
          </a:ln>
        </p:spPr>
        <p:txBody>
          <a:bodyPr anchor="ctr" anchorCtr="0"/>
          <a:lstStyle>
            <a:lvl1pPr marL="6223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609600" algn="l"/>
              </a:tabLst>
              <a:defRPr sz="2800" b="1" i="0" kern="1200">
                <a:solidFill>
                  <a:schemeClr val="bg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6223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609600" algn="l"/>
              </a:tabLst>
              <a:defRPr sz="2000" b="0" i="0" kern="120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6223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609600" algn="l"/>
              </a:tabLst>
              <a:defRPr sz="1400" b="0" i="0" kern="120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223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609600" algn="l"/>
              </a:tabLst>
              <a:defRPr sz="1400" b="0" i="0" kern="120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6223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609600" algn="l"/>
              </a:tabLst>
              <a:defRPr sz="1400" b="0" i="0" kern="120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SECOND MEETING OF THE UNDP/GEF CLME+ PROJECT STEERING COMMITTEE, 18-20 JUNE 2018: UWI-CERMES </a:t>
            </a:r>
          </a:p>
          <a:p>
            <a:pPr lvl="1"/>
            <a:r>
              <a:rPr lang="en-US" b="1" i="1" dirty="0"/>
              <a:t>SUB-AGENDA ITEM 5.2 – CO-EXECUTING AGREEMENTS IMPLEMENTATION OVERVIEW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078261" y="469900"/>
            <a:ext cx="3151825" cy="2853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n-US" sz="1100" dirty="0">
                <a:ea typeface="Calibri" panose="020F0502020204030204" pitchFamily="34" charset="0"/>
                <a:cs typeface="Times New Roman" panose="02020603050405020304" pitchFamily="18" charset="0"/>
              </a:rPr>
              <a:t>Second CLME+ Project Steering Committee Meeting</a:t>
            </a:r>
          </a:p>
        </p:txBody>
      </p:sp>
    </p:spTree>
    <p:extLst>
      <p:ext uri="{BB962C8B-B14F-4D97-AF65-F5344CB8AC3E}">
        <p14:creationId xmlns:p14="http://schemas.microsoft.com/office/powerpoint/2010/main" val="3381144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339741"/>
              </p:ext>
            </p:extLst>
          </p:nvPr>
        </p:nvGraphicFramePr>
        <p:xfrm>
          <a:off x="627322" y="2227520"/>
          <a:ext cx="10568761" cy="18761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14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02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226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6146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6146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76146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146978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Agency name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2018 Budget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Amount</a:t>
                      </a:r>
                      <a:r>
                        <a:rPr lang="en-US" baseline="0" dirty="0">
                          <a:solidFill>
                            <a:schemeClr val="bg1"/>
                          </a:solidFill>
                        </a:rPr>
                        <a:t> spent up to April 2018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2019 Budget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Risk of not achieving</a:t>
                      </a:r>
                      <a:r>
                        <a:rPr lang="en-US" baseline="0" dirty="0">
                          <a:solidFill>
                            <a:schemeClr val="bg1"/>
                          </a:solidFill>
                        </a:rPr>
                        <a:t> budget objective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Proposed</a:t>
                      </a:r>
                      <a:r>
                        <a:rPr lang="en-US" baseline="0" dirty="0">
                          <a:solidFill>
                            <a:schemeClr val="bg1"/>
                          </a:solidFill>
                        </a:rPr>
                        <a:t> remedial actions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7457">
                <a:tc>
                  <a:txBody>
                    <a:bodyPr/>
                    <a:lstStyle/>
                    <a:p>
                      <a:r>
                        <a:rPr lang="en-US" dirty="0"/>
                        <a:t>UWI-CERMES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17,400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Moderate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Increased spend (mainly on data)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150395" y="765545"/>
            <a:ext cx="4949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Financial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4159960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FC7F94A-750D-5748-B090-06FA2A2B4E8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4400" dirty="0"/>
              <a:t>the end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xmlns="" id="{B43C14BB-6282-BB4A-A640-F981CF8E8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630863"/>
            <a:ext cx="12192001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095ADE8-F997-704B-B688-44CB22E919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3988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0285F1B-0942-4A49-BD02-C2C1007E9CDE}"/>
              </a:ext>
            </a:extLst>
          </p:cNvPr>
          <p:cNvSpPr txBox="1"/>
          <p:nvPr/>
        </p:nvSpPr>
        <p:spPr bwMode="auto">
          <a:xfrm>
            <a:off x="3259221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xmlns="" id="{3CA2A627-E957-E34F-B1CC-2170510DA3B3}"/>
              </a:ext>
            </a:extLst>
          </p:cNvPr>
          <p:cNvSpPr txBox="1"/>
          <p:nvPr/>
        </p:nvSpPr>
        <p:spPr>
          <a:xfrm>
            <a:off x="9992489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Aft>
                <a:spcPts val="900"/>
              </a:spcAft>
              <a:defRPr/>
            </a:pPr>
            <a:r>
              <a:rPr lang="en-US" sz="1050" dirty="0">
                <a:ea typeface="Calibri" panose="020F0502020204030204" pitchFamily="34" charset="0"/>
                <a:cs typeface="Times New Roman" panose="02020603050405020304" pitchFamily="18" charset="0"/>
              </a:rPr>
              <a:t>Second CLME+ Project Steering Committee Meeting</a:t>
            </a:r>
          </a:p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err="1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ditable</a:t>
            </a:r>
            <a:r>
              <a:rPr lang="es-CO" sz="1050" dirty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821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432159" y="659217"/>
            <a:ext cx="3567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Introduction</a:t>
            </a:r>
          </a:p>
        </p:txBody>
      </p:sp>
      <p:sp>
        <p:nvSpPr>
          <p:cNvPr id="4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520997" y="1657975"/>
            <a:ext cx="6331066" cy="416093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000" dirty="0"/>
              <a:t>Promotes and facilitate sustainable development 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in the Caribbean and beyond through: 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Graduate education </a:t>
            </a:r>
          </a:p>
          <a:p>
            <a: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Applied research and </a:t>
            </a:r>
            <a:br>
              <a:rPr lang="en-US" sz="2000" dirty="0"/>
            </a:br>
            <a:r>
              <a:rPr lang="en-US" sz="2000" dirty="0"/>
              <a:t>innovative projects </a:t>
            </a:r>
          </a:p>
          <a:p>
            <a: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Involvement in the national, </a:t>
            </a:r>
            <a:br>
              <a:rPr lang="en-US" sz="2000" dirty="0"/>
            </a:br>
            <a:r>
              <a:rPr lang="en-US" sz="2000" dirty="0"/>
              <a:t>regional and global initiatives </a:t>
            </a:r>
          </a:p>
          <a:p>
            <a: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Professional training</a:t>
            </a:r>
          </a:p>
        </p:txBody>
      </p:sp>
      <p:pic>
        <p:nvPicPr>
          <p:cNvPr id="5" name="Picture 7" descr="CERMES bldg from west">
            <a:extLst>
              <a:ext uri="{FF2B5EF4-FFF2-40B4-BE49-F238E27FC236}">
                <a16:creationId xmlns:a16="http://schemas.microsoft.com/office/drawing/2014/main" xmlns="" id="{90150D3B-655A-E84D-B4B1-5BE5A77ACD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749" y="1657976"/>
            <a:ext cx="4430183" cy="3792318"/>
          </a:xfrm>
          <a:prstGeom prst="rect">
            <a:avLst/>
          </a:prstGeom>
          <a:noFill/>
          <a:ln w="9525">
            <a:solidFill>
              <a:srgbClr val="33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9943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09885" y="643269"/>
            <a:ext cx="3567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Introduction</a:t>
            </a:r>
          </a:p>
        </p:txBody>
      </p:sp>
      <p:sp>
        <p:nvSpPr>
          <p:cNvPr id="4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520996" y="1657976"/>
            <a:ext cx="10861157" cy="4095124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Name of Initiative: KNOWLEDGE MANAGEMENT IN SUPPORT OF THE IMPLEMENTATION OF THE CLME+ STRATEGIC ACTION PROGRAMME 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Date CEA entered into force: 01/01/17 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Expected date CEA is to be finalized: 31/12/19 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List CLME+ Outputs Responsible for:</a:t>
            </a:r>
          </a:p>
          <a:p>
            <a:pPr marL="1127125" lvl="3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1.2 National Inter-sectoral Coordination mechanisms (NICs) in place</a:t>
            </a:r>
          </a:p>
          <a:p>
            <a:pPr marL="1127125" lvl="3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1.3 Regional policies, declarations and/or regulations, and associated national-level legislation and/or plans, are appropriate to enable effective EBM/EAF in the CLME+</a:t>
            </a:r>
          </a:p>
          <a:p>
            <a:pPr marL="1127125" lvl="3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5.1 Cooperation among development partners, </a:t>
            </a:r>
            <a:r>
              <a:rPr lang="en-US" sz="1600" dirty="0" err="1"/>
              <a:t>programmes</a:t>
            </a:r>
            <a:r>
              <a:rPr lang="en-US" sz="1600" dirty="0"/>
              <a:t>, projects, initiatives (PPIs) and countries/territories with a stake in the CLME+ SAP</a:t>
            </a:r>
          </a:p>
          <a:p>
            <a:pPr marL="1127125" lvl="3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5.2 Prototype CLME+ State of the Marine Ecosystems (SOME) and SAP implementation M&amp;E mechanism </a:t>
            </a:r>
          </a:p>
          <a:p>
            <a:pPr marL="1127125" lvl="3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5.3. Communication, twinning and knowledge exchange activities targeting the CLME+ Partnership and global LME Community of Practice</a:t>
            </a:r>
          </a:p>
        </p:txBody>
      </p:sp>
    </p:spTree>
    <p:extLst>
      <p:ext uri="{BB962C8B-B14F-4D97-AF65-F5344CB8AC3E}">
        <p14:creationId xmlns:p14="http://schemas.microsoft.com/office/powerpoint/2010/main" val="67170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276447" y="1461977"/>
            <a:ext cx="11111023" cy="4178595"/>
          </a:xfrm>
        </p:spPr>
        <p:txBody>
          <a:bodyPr/>
          <a:lstStyle/>
          <a:p>
            <a:r>
              <a:rPr lang="en-US" b="1" dirty="0"/>
              <a:t>Status technical implementation: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Status financial expenditure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62688" y="2128480"/>
          <a:ext cx="9892413" cy="897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4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974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9747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On Track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Moderate</a:t>
                      </a:r>
                      <a:r>
                        <a:rPr lang="en-US" baseline="0" dirty="0"/>
                        <a:t> Delays</a:t>
                      </a:r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Major Delays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626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08762" y="3960824"/>
          <a:ext cx="9892413" cy="839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74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974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9747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On Track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Moderate</a:t>
                      </a:r>
                      <a:r>
                        <a:rPr lang="en-US" baseline="0" dirty="0"/>
                        <a:t> Delays</a:t>
                      </a:r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Major Delays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893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B09922CC-D442-5949-B924-CEECFC492D1A}"/>
              </a:ext>
            </a:extLst>
          </p:cNvPr>
          <p:cNvGraphicFramePr>
            <a:graphicFrameLocks noGrp="1"/>
          </p:cNvGraphicFramePr>
          <p:nvPr/>
        </p:nvGraphicFramePr>
        <p:xfrm>
          <a:off x="349624" y="2581835"/>
          <a:ext cx="4975411" cy="365760"/>
        </p:xfrm>
        <a:graphic>
          <a:graphicData uri="http://schemas.openxmlformats.org/drawingml/2006/table">
            <a:tbl>
              <a:tblPr/>
              <a:tblGrid>
                <a:gridCol w="4975411">
                  <a:extLst>
                    <a:ext uri="{9D8B030D-6E8A-4147-A177-3AD203B41FA5}">
                      <a16:colId xmlns:a16="http://schemas.microsoft.com/office/drawing/2014/main" xmlns="" val="1830674842"/>
                    </a:ext>
                  </a:extLst>
                </a:gridCol>
              </a:tblGrid>
              <a:tr h="28832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033102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4529F5C4-648E-684B-B0D4-52CA354E407D}"/>
              </a:ext>
            </a:extLst>
          </p:cNvPr>
          <p:cNvGraphicFramePr>
            <a:graphicFrameLocks noGrp="1"/>
          </p:cNvGraphicFramePr>
          <p:nvPr/>
        </p:nvGraphicFramePr>
        <p:xfrm>
          <a:off x="408762" y="4380712"/>
          <a:ext cx="4975411" cy="365760"/>
        </p:xfrm>
        <a:graphic>
          <a:graphicData uri="http://schemas.openxmlformats.org/drawingml/2006/table">
            <a:tbl>
              <a:tblPr/>
              <a:tblGrid>
                <a:gridCol w="4975411">
                  <a:extLst>
                    <a:ext uri="{9D8B030D-6E8A-4147-A177-3AD203B41FA5}">
                      <a16:colId xmlns:a16="http://schemas.microsoft.com/office/drawing/2014/main" xmlns="" val="1830674842"/>
                    </a:ext>
                  </a:extLst>
                </a:gridCol>
              </a:tblGrid>
              <a:tr h="28832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0331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4970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599684"/>
              </p:ext>
            </p:extLst>
          </p:nvPr>
        </p:nvGraphicFramePr>
        <p:xfrm>
          <a:off x="792126" y="1701211"/>
          <a:ext cx="9930809" cy="37321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810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497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632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Category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Percentage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572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Completed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i="1" dirty="0">
                          <a:effectLst/>
                        </a:rPr>
                        <a:t> ~20%</a:t>
                      </a:r>
                      <a:endParaRPr lang="en-US" sz="2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396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On track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~70%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53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Low risk of not completing on time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~10%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265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High risk of not completing on time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~0%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5170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</a:rPr>
                        <a:t>High risk of target not being achieved 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 ~0%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08405" y="579482"/>
            <a:ext cx="62997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Project Implementation Overview</a:t>
            </a:r>
          </a:p>
        </p:txBody>
      </p:sp>
    </p:spTree>
    <p:extLst>
      <p:ext uri="{BB962C8B-B14F-4D97-AF65-F5344CB8AC3E}">
        <p14:creationId xmlns:p14="http://schemas.microsoft.com/office/powerpoint/2010/main" val="187524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432158" y="661204"/>
            <a:ext cx="4476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b="1" dirty="0"/>
              <a:t>Achievements to Date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A728F4E0-B7D6-964D-B898-DB90169332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394682"/>
              </p:ext>
            </p:extLst>
          </p:nvPr>
        </p:nvGraphicFramePr>
        <p:xfrm>
          <a:off x="945322" y="1581057"/>
          <a:ext cx="10464801" cy="3975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6574">
                  <a:extLst>
                    <a:ext uri="{9D8B030D-6E8A-4147-A177-3AD203B41FA5}">
                      <a16:colId xmlns:a16="http://schemas.microsoft.com/office/drawing/2014/main" xmlns="" val="4190585096"/>
                    </a:ext>
                  </a:extLst>
                </a:gridCol>
                <a:gridCol w="4386469">
                  <a:extLst>
                    <a:ext uri="{9D8B030D-6E8A-4147-A177-3AD203B41FA5}">
                      <a16:colId xmlns:a16="http://schemas.microsoft.com/office/drawing/2014/main" xmlns="" val="2291573051"/>
                    </a:ext>
                  </a:extLst>
                </a:gridCol>
                <a:gridCol w="4611758">
                  <a:extLst>
                    <a:ext uri="{9D8B030D-6E8A-4147-A177-3AD203B41FA5}">
                      <a16:colId xmlns:a16="http://schemas.microsoft.com/office/drawing/2014/main" xmlns="" val="23134805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Milestone/Output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Target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Briefly describe (full or partial) achievement 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11483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Output 1.2. NICs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T.PI1. </a:t>
                      </a:r>
                      <a:r>
                        <a:rPr lang="en-US" sz="2000" b="0" i="1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Completed baseline analysis. Sustainable NIC mechanisms operating in at least 60% of CLME+ participating countries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Analysis is still in progress. Few functioning NICs in countries, but can relax criteria to near-NICs to reach 60% target. Very low response rate and data difficult to validate.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84041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Output 1.3 EBM-EAF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T.PI1.</a:t>
                      </a:r>
                      <a:r>
                        <a:rPr lang="en-US" sz="2000" b="0" i="1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EBM/EAF concepts and key principles integrated</a:t>
                      </a:r>
                      <a:r>
                        <a:rPr lang="en-US" sz="2000" b="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1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at least 4 (sub)-regional policies etc. and updated in at least 60% of CLME</a:t>
                      </a:r>
                      <a:r>
                        <a:rPr lang="en-US" sz="2000" b="0" i="1" baseline="300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2000" b="0" i="1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countries. Gender and youth concerns mainstreamed.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First EBM/EAF baseline inventory is done. There is evidence supporting incremental EBM and EAF implementation. Two sub-projects show signs of integration activity. No measurement yet of updating. Gender and youth mainstreaming in early stages.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2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65739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4961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432158" y="661204"/>
            <a:ext cx="4476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b="1" dirty="0"/>
              <a:t>Achievements to Date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A728F4E0-B7D6-964D-B898-DB9016933241}"/>
              </a:ext>
            </a:extLst>
          </p:cNvPr>
          <p:cNvGraphicFramePr>
            <a:graphicFrameLocks noGrp="1"/>
          </p:cNvGraphicFramePr>
          <p:nvPr/>
        </p:nvGraphicFramePr>
        <p:xfrm>
          <a:off x="945322" y="1183497"/>
          <a:ext cx="10464801" cy="3980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6574">
                  <a:extLst>
                    <a:ext uri="{9D8B030D-6E8A-4147-A177-3AD203B41FA5}">
                      <a16:colId xmlns:a16="http://schemas.microsoft.com/office/drawing/2014/main" xmlns="" val="4190585096"/>
                    </a:ext>
                  </a:extLst>
                </a:gridCol>
                <a:gridCol w="4386469">
                  <a:extLst>
                    <a:ext uri="{9D8B030D-6E8A-4147-A177-3AD203B41FA5}">
                      <a16:colId xmlns:a16="http://schemas.microsoft.com/office/drawing/2014/main" xmlns="" val="2291573051"/>
                    </a:ext>
                  </a:extLst>
                </a:gridCol>
                <a:gridCol w="4611758">
                  <a:extLst>
                    <a:ext uri="{9D8B030D-6E8A-4147-A177-3AD203B41FA5}">
                      <a16:colId xmlns:a16="http://schemas.microsoft.com/office/drawing/2014/main" xmlns="" val="23134805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Milestone/Output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Target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Briefly describe (full or partial) achievement 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11483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Output 5.1. PPIs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O5.1. T.PI1. Active involvement of min. 70% of CLME+ countries in Project and SAP implementation up-scaled to 90% by 2019.; T.PI2. Active involvement of min. 33% of CLME+ overseas territories; T.PI3. Active participation of at least 12 organizations with mandates highly relevant to the SAP; T.PI4 At least 30% of PPIs actively engaged in coordinated implementation of the SAP; T.PI5 Total “portfolio”/investment value of USD 350 million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PPI database done. PPIs linked to SAP in the database. PPI database is accessible on the CLME+ website but is not easy to find. No evidence of active, conscious linkages of PPI by design to SAP implementation except in other GEF-funded projects e.g. CC4FISH, REBYC-II LAC,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StewardFish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etc. No data yet on investment value of projects that may, by design, contribute to SAP implementation.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840419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8113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432158" y="661204"/>
            <a:ext cx="4476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b="1" dirty="0"/>
              <a:t>Achievements to Date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A728F4E0-B7D6-964D-B898-DB9016933241}"/>
              </a:ext>
            </a:extLst>
          </p:cNvPr>
          <p:cNvGraphicFramePr>
            <a:graphicFrameLocks noGrp="1"/>
          </p:cNvGraphicFramePr>
          <p:nvPr/>
        </p:nvGraphicFramePr>
        <p:xfrm>
          <a:off x="945322" y="1581057"/>
          <a:ext cx="10862365" cy="3893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3739">
                  <a:extLst>
                    <a:ext uri="{9D8B030D-6E8A-4147-A177-3AD203B41FA5}">
                      <a16:colId xmlns:a16="http://schemas.microsoft.com/office/drawing/2014/main" xmlns="" val="4190585096"/>
                    </a:ext>
                  </a:extLst>
                </a:gridCol>
                <a:gridCol w="4585252">
                  <a:extLst>
                    <a:ext uri="{9D8B030D-6E8A-4147-A177-3AD203B41FA5}">
                      <a16:colId xmlns:a16="http://schemas.microsoft.com/office/drawing/2014/main" xmlns="" val="2291573051"/>
                    </a:ext>
                  </a:extLst>
                </a:gridCol>
                <a:gridCol w="3803374">
                  <a:extLst>
                    <a:ext uri="{9D8B030D-6E8A-4147-A177-3AD203B41FA5}">
                      <a16:colId xmlns:a16="http://schemas.microsoft.com/office/drawing/2014/main" xmlns="" val="23134805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Milestone/Output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Target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Briefly describe (full or partial) achievement 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11483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Output 5.2. and Output 5.3 SOMEE and SAP M&amp;E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TO5.2 T.PI1. CLME+ indicator sets, monitoring approaches and/or protocols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O5.3.T.PI2. Content developed &amp; online for CLME+ Status and SAP M&amp;E web portal(s) by end of 2017, and first “State of …..” report by at the latest end of 2019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Indicator sets: fisheries, pollution and habitat degradation at the regional level. Template workbook with test data developed. At the pilot level progress has been slow.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SOMEE outline has been developed in collaboration with PCU. </a:t>
                      </a:r>
                      <a:endParaRPr lang="en-GB" sz="2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4041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Output 5.3. LEARN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T.PI4 </a:t>
                      </a:r>
                      <a:r>
                        <a:rPr lang="en-GB" sz="20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Min. 3 Experience Notes on SAP implementation, and 4 on EBM/EAF in the CLME+</a:t>
                      </a:r>
                      <a:endParaRPr lang="en-US" sz="2000" b="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experience notes produced. Awaiting sub-project outputs with positive experience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65739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8683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41827"/>
              </p:ext>
            </p:extLst>
          </p:nvPr>
        </p:nvGraphicFramePr>
        <p:xfrm>
          <a:off x="442433" y="1424763"/>
          <a:ext cx="11243930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6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574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816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2018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#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Challenge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Mitigative</a:t>
                      </a:r>
                      <a:r>
                        <a:rPr lang="en-US" baseline="0" dirty="0">
                          <a:solidFill>
                            <a:schemeClr val="bg1"/>
                          </a:solidFill>
                        </a:rPr>
                        <a:t> Measure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By When</a:t>
                      </a: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Basic information for NIC, PPI and EBM-EAF outputs is not online or available from individuals, partner </a:t>
                      </a:r>
                      <a:r>
                        <a:rPr lang="en-US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organisations</a:t>
                      </a: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national focal points…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Test hiring in-country investigators, aware that such funding is not sustainable beyond the project 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After PSC is informed of information constraints, and if it agrees payment for its data is new normal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Low level of awareness or interest in CLME+ SAP constrains extraction of information from respondents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Beyond the scope of CERMES. Needs implementation of active communication campaigns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Soonest if PCU agrees to renewed communication thrust, assisted by PSC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Difficult to effectively engage with some sub-projects through their contracted consultants and delays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Partner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organisations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are being asked to further assist implementation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Soonest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organisations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are able to facilitate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99521" y="701749"/>
            <a:ext cx="53428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Challenges Being Experienced</a:t>
            </a:r>
          </a:p>
        </p:txBody>
      </p:sp>
    </p:spTree>
    <p:extLst>
      <p:ext uri="{BB962C8B-B14F-4D97-AF65-F5344CB8AC3E}">
        <p14:creationId xmlns:p14="http://schemas.microsoft.com/office/powerpoint/2010/main" val="495451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931</Words>
  <Application>Microsoft Office PowerPoint</Application>
  <PresentationFormat>Widescreen</PresentationFormat>
  <Paragraphs>106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4" baseType="lpstr">
      <vt:lpstr>MS PGothic</vt:lpstr>
      <vt:lpstr>Arial</vt:lpstr>
      <vt:lpstr>ArialUnicodeMS</vt:lpstr>
      <vt:lpstr>Avenir Book</vt:lpstr>
      <vt:lpstr>Avenir Heavy</vt:lpstr>
      <vt:lpstr>Avenir Heavy Oblique</vt:lpstr>
      <vt:lpstr>Avenir Medium</vt:lpstr>
      <vt:lpstr>Calibri</vt:lpstr>
      <vt:lpstr>Calibri Light</vt:lpstr>
      <vt:lpstr>LucidaGrande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Soporte Operadora Ming</dc:creator>
  <cp:lastModifiedBy>CLME SPO</cp:lastModifiedBy>
  <cp:revision>22</cp:revision>
  <dcterms:created xsi:type="dcterms:W3CDTF">2018-04-14T01:21:04Z</dcterms:created>
  <dcterms:modified xsi:type="dcterms:W3CDTF">2018-05-28T10:58:04Z</dcterms:modified>
</cp:coreProperties>
</file>