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5" r:id="rId4"/>
    <p:sldId id="269" r:id="rId5"/>
    <p:sldId id="270" r:id="rId6"/>
    <p:sldId id="271" r:id="rId7"/>
    <p:sldId id="259" r:id="rId8"/>
    <p:sldId id="263" r:id="rId9"/>
    <p:sldId id="260" r:id="rId10"/>
    <p:sldId id="267" r:id="rId11"/>
    <p:sldId id="272" r:id="rId12"/>
    <p:sldId id="273" r:id="rId13"/>
    <p:sldId id="274" r:id="rId14"/>
    <p:sldId id="266" r:id="rId15"/>
    <p:sldId id="278" r:id="rId16"/>
    <p:sldId id="277" r:id="rId17"/>
    <p:sldId id="276" r:id="rId18"/>
    <p:sldId id="26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4"/>
  </p:normalViewPr>
  <p:slideViewPr>
    <p:cSldViewPr snapToGrid="0" snapToObjects="1">
      <p:cViewPr varScale="1">
        <p:scale>
          <a:sx n="98" d="100"/>
          <a:sy n="98" d="100"/>
        </p:scale>
        <p:origin x="7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5B0FBED-CDD6-1B45-9A0D-DB032DF467C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037869" y="409834"/>
            <a:ext cx="3154131" cy="404345"/>
          </a:xfrm>
          <a:prstGeom prst="rect">
            <a:avLst/>
          </a:prstGeom>
          <a:solidFill>
            <a:srgbClr val="FFD13C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Picture Placeholder 18">
            <a:extLst>
              <a:ext uri="{FF2B5EF4-FFF2-40B4-BE49-F238E27FC236}">
                <a16:creationId xmlns:a16="http://schemas.microsoft.com/office/drawing/2014/main" id="{31A0DB52-46B3-A945-A75F-72E02A60591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12217307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00A9B35F-4920-9D48-A01C-3C369DD6BE7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41968" y="2232000"/>
            <a:ext cx="12230086" cy="1479550"/>
          </a:xfrm>
          <a:prstGeom prst="rect">
            <a:avLst/>
          </a:prstGeom>
          <a:solidFill>
            <a:srgbClr val="FFD13C"/>
          </a:solidFill>
          <a:ln>
            <a:solidFill>
              <a:srgbClr val="F39F46"/>
            </a:solidFill>
          </a:ln>
        </p:spPr>
        <p:txBody>
          <a:bodyPr anchor="ctr" anchorCtr="0"/>
          <a:lstStyle>
            <a:lvl1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800" b="1" i="0">
                <a:solidFill>
                  <a:schemeClr val="bg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0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Sub-title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332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22DAD763-9D56-3D4D-AB74-5D45AC009C0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0638" y="5630870"/>
            <a:ext cx="12212638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9D97A04-807F-FA42-880B-0846F502FB0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256745" y="409829"/>
            <a:ext cx="4935255" cy="181188"/>
          </a:xfrm>
          <a:prstGeom prst="rect">
            <a:avLst/>
          </a:prstGeom>
          <a:solidFill>
            <a:srgbClr val="FFD13C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DEF40B-8501-3A4A-A0C8-610A394231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2968" y="5976944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icture Placeholder 18">
            <a:extLst>
              <a:ext uri="{FF2B5EF4-FFF2-40B4-BE49-F238E27FC236}">
                <a16:creationId xmlns:a16="http://schemas.microsoft.com/office/drawing/2014/main" id="{7A01488E-F3C4-5B44-9BFA-DAE5F238153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066948" y="1865312"/>
            <a:ext cx="3244032" cy="324585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chemeClr val="bg1">
                    <a:lumMod val="6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D126699-66DC-8B47-8B54-AFB8F311D4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4943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FFD03D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FFD03D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FFD03D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/>
              <a:t>Title</a:t>
            </a:r>
          </a:p>
          <a:p>
            <a:pPr lvl="1"/>
            <a:r>
              <a:rPr lang="en-US" dirty="0"/>
              <a:t>Sub-Title</a:t>
            </a:r>
          </a:p>
          <a:p>
            <a:pPr lvl="2"/>
            <a:r>
              <a:rPr lang="en-US" dirty="0"/>
              <a:t>Main text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highlight</a:t>
            </a:r>
          </a:p>
        </p:txBody>
      </p:sp>
    </p:spTree>
    <p:extLst>
      <p:ext uri="{BB962C8B-B14F-4D97-AF65-F5344CB8AC3E}">
        <p14:creationId xmlns:p14="http://schemas.microsoft.com/office/powerpoint/2010/main" val="345932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DB0FFCC5-1E51-6246-8C05-915FD20E472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0638" y="5630870"/>
            <a:ext cx="12212638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15D0EE-FCF9-9C4C-AC7C-1E73E51DE20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256745" y="409829"/>
            <a:ext cx="4935255" cy="181188"/>
          </a:xfrm>
          <a:prstGeom prst="rect">
            <a:avLst/>
          </a:prstGeom>
          <a:solidFill>
            <a:srgbClr val="FFD13C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DECA5BC-0ADF-3245-B1B0-68ADE5637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2968" y="5976944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22F77374-E5CA-6341-B5DA-4AAE2ABF8B9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55711" y="1865312"/>
            <a:ext cx="8037257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FFD03D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FFD03D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Clr>
                <a:srgbClr val="FFD03D"/>
              </a:buClr>
              <a:buNone/>
              <a:tabLst/>
              <a:defRPr sz="2200" b="1" i="1">
                <a:solidFill>
                  <a:srgbClr val="FFD03D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/>
              <a:t>Title</a:t>
            </a:r>
          </a:p>
          <a:p>
            <a:pPr lvl="1"/>
            <a:r>
              <a:rPr lang="en-US" dirty="0"/>
              <a:t>Sub-Title</a:t>
            </a:r>
          </a:p>
          <a:p>
            <a:pPr lvl="2"/>
            <a:r>
              <a:rPr lang="en-US" dirty="0"/>
              <a:t>Main text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highlight</a:t>
            </a:r>
          </a:p>
        </p:txBody>
      </p:sp>
    </p:spTree>
    <p:extLst>
      <p:ext uri="{BB962C8B-B14F-4D97-AF65-F5344CB8AC3E}">
        <p14:creationId xmlns:p14="http://schemas.microsoft.com/office/powerpoint/2010/main" val="2911965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968328A8-36E5-AB45-A72F-39C3C6B8E0B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0638" y="5630870"/>
            <a:ext cx="12212638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494682E-0EF5-EC42-A804-BF1A9C3B9A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256745" y="409829"/>
            <a:ext cx="4935255" cy="181188"/>
          </a:xfrm>
          <a:prstGeom prst="rect">
            <a:avLst/>
          </a:prstGeom>
          <a:solidFill>
            <a:srgbClr val="FFD13C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E15106A-0BBD-5B44-AAA9-EF7A3EBD69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2968" y="5976944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Picture Placeholder 18">
            <a:extLst>
              <a:ext uri="{FF2B5EF4-FFF2-40B4-BE49-F238E27FC236}">
                <a16:creationId xmlns:a16="http://schemas.microsoft.com/office/drawing/2014/main" id="{B411CBD1-4B8C-0F49-888D-367700D6A70D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1598125" y="1744891"/>
            <a:ext cx="2700000" cy="2701515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18" name="Picture Placeholder 18">
            <a:extLst>
              <a:ext uri="{FF2B5EF4-FFF2-40B4-BE49-F238E27FC236}">
                <a16:creationId xmlns:a16="http://schemas.microsoft.com/office/drawing/2014/main" id="{FABFBABD-8F5D-EA4C-8EAA-DDBAE878B8D2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4545547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263FEFB8-7460-1141-9DF4-524A25EF4CEB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7492968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lang="en-US" sz="2000" kern="1200" noProof="0" dirty="0">
                <a:solidFill>
                  <a:schemeClr val="bg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20" name="Text Placeholder 38">
            <a:extLst>
              <a:ext uri="{FF2B5EF4-FFF2-40B4-BE49-F238E27FC236}">
                <a16:creationId xmlns:a16="http://schemas.microsoft.com/office/drawing/2014/main" id="{F7E07651-523E-6749-8CAC-D38F5F72C75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98125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/>
              <a:t>Caption Header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Text Placeholder 38">
            <a:extLst>
              <a:ext uri="{FF2B5EF4-FFF2-40B4-BE49-F238E27FC236}">
                <a16:creationId xmlns:a16="http://schemas.microsoft.com/office/drawing/2014/main" id="{494151EB-5ABB-074E-B116-8577DDA4EB5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45547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/>
              <a:t>Caption Header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38">
            <a:extLst>
              <a:ext uri="{FF2B5EF4-FFF2-40B4-BE49-F238E27FC236}">
                <a16:creationId xmlns:a16="http://schemas.microsoft.com/office/drawing/2014/main" id="{FC93697F-935C-A540-87D5-22F2BD4E335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492968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/>
              <a:t>Caption Header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9104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23F68B50-A51C-0F4A-9D7E-E13560C940A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0638" y="5630870"/>
            <a:ext cx="12212638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430AE34-B22B-A64F-B5D6-D2E85B5234B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256745" y="409829"/>
            <a:ext cx="4935255" cy="181188"/>
          </a:xfrm>
          <a:prstGeom prst="rect">
            <a:avLst/>
          </a:prstGeom>
          <a:solidFill>
            <a:srgbClr val="FFD13C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BD4F15E-9DE6-A443-A7E3-6EA869A136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2968" y="5976944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able Placeholder 3">
            <a:extLst>
              <a:ext uri="{FF2B5EF4-FFF2-40B4-BE49-F238E27FC236}">
                <a16:creationId xmlns:a16="http://schemas.microsoft.com/office/drawing/2014/main" id="{D9B4B9D4-426B-9945-97F7-602A7CA6925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2066224" y="1865312"/>
            <a:ext cx="3494424" cy="3245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CF4F958-AD45-3A4D-AB33-87020CD531E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74943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FFD03D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FFD03D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FFD03D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/>
              <a:t>Title</a:t>
            </a:r>
          </a:p>
          <a:p>
            <a:pPr lvl="1"/>
            <a:r>
              <a:rPr lang="en-US" dirty="0"/>
              <a:t>Sub-Title</a:t>
            </a:r>
          </a:p>
          <a:p>
            <a:pPr lvl="2"/>
            <a:r>
              <a:rPr lang="en-US" dirty="0"/>
              <a:t>Main text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highlight</a:t>
            </a:r>
          </a:p>
        </p:txBody>
      </p:sp>
    </p:spTree>
    <p:extLst>
      <p:ext uri="{BB962C8B-B14F-4D97-AF65-F5344CB8AC3E}">
        <p14:creationId xmlns:p14="http://schemas.microsoft.com/office/powerpoint/2010/main" val="4905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55712CE-A3BB-9848-9B49-6B06DF3BD55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037869" y="409834"/>
            <a:ext cx="3154131" cy="404345"/>
          </a:xfrm>
          <a:prstGeom prst="rect">
            <a:avLst/>
          </a:prstGeom>
          <a:solidFill>
            <a:srgbClr val="FFD13C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Picture Placeholder 18">
            <a:extLst>
              <a:ext uri="{FF2B5EF4-FFF2-40B4-BE49-F238E27FC236}">
                <a16:creationId xmlns:a16="http://schemas.microsoft.com/office/drawing/2014/main" id="{ECA745CB-CA34-FF41-9B4C-46FB4A09DB2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12217307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A6772B16-355E-D448-963A-C91380B819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41968" y="2232000"/>
            <a:ext cx="12230086" cy="1479550"/>
          </a:xfrm>
          <a:prstGeom prst="rect">
            <a:avLst/>
          </a:prstGeom>
          <a:solidFill>
            <a:srgbClr val="FFD13C"/>
          </a:solidFill>
          <a:ln>
            <a:solidFill>
              <a:srgbClr val="ED9C21"/>
            </a:solidFill>
          </a:ln>
        </p:spPr>
        <p:txBody>
          <a:bodyPr anchor="ctr" anchorCtr="1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83790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463034B-1488-9D41-82C2-E0E178B0BB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312" y="39188"/>
            <a:ext cx="3104626" cy="1149862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01830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B87D42-97FE-D24A-9D01-AB3E5E2D76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2080" y="1285103"/>
            <a:ext cx="11745976" cy="2669059"/>
          </a:xfrm>
        </p:spPr>
        <p:txBody>
          <a:bodyPr/>
          <a:lstStyle/>
          <a:p>
            <a:pPr algn="ctr"/>
            <a:r>
              <a:rPr lang="en-US" dirty="0"/>
              <a:t> </a:t>
            </a:r>
            <a:r>
              <a:rPr lang="en-US" sz="5400" dirty="0">
                <a:solidFill>
                  <a:srgbClr val="002060"/>
                </a:solidFill>
                <a:latin typeface="+mn-lt"/>
              </a:rPr>
              <a:t>CLME+ Sub-Project # 1:</a:t>
            </a:r>
          </a:p>
          <a:p>
            <a:pPr algn="ctr"/>
            <a:r>
              <a:rPr lang="en-US" sz="5400" dirty="0">
                <a:solidFill>
                  <a:srgbClr val="002060"/>
                </a:solidFill>
                <a:latin typeface="+mn-lt"/>
              </a:rPr>
              <a:t>EAF for the Caribbean Spiny </a:t>
            </a:r>
            <a:r>
              <a:rPr lang="en-US" sz="5400" dirty="0" smtClean="0">
                <a:solidFill>
                  <a:srgbClr val="002060"/>
                </a:solidFill>
                <a:latin typeface="+mn-lt"/>
              </a:rPr>
              <a:t>Lobster</a:t>
            </a:r>
          </a:p>
          <a:p>
            <a:pPr algn="ctr"/>
            <a:r>
              <a:rPr lang="en-US" sz="5400" dirty="0" err="1">
                <a:solidFill>
                  <a:srgbClr val="002060"/>
                </a:solidFill>
                <a:latin typeface="+mn-lt"/>
              </a:rPr>
              <a:t>Ecolobster</a:t>
            </a:r>
            <a:r>
              <a:rPr lang="en-US" sz="5400" dirty="0">
                <a:solidFill>
                  <a:srgbClr val="002060"/>
                </a:solidFill>
                <a:latin typeface="+mn-lt"/>
              </a:rPr>
              <a:t>+</a:t>
            </a:r>
          </a:p>
          <a:p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44A8B4E0-A6F1-4A4B-9E45-93F5DE87E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" y="5694871"/>
            <a:ext cx="12192001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BF0617-3959-CC4A-8DCB-EE9CD40AD8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988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1A72090-AA9B-3A43-AD41-C7A979B693F6}"/>
              </a:ext>
            </a:extLst>
          </p:cNvPr>
          <p:cNvSpPr txBox="1"/>
          <p:nvPr/>
        </p:nvSpPr>
        <p:spPr bwMode="auto">
          <a:xfrm>
            <a:off x="3259221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925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 implementation of the Strategic Action </a:t>
            </a:r>
            <a:r>
              <a:rPr lang="en-US" sz="925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Programme</a:t>
            </a:r>
            <a:r>
              <a:rPr lang="en-US" sz="925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for the Caribbean and North Brazil Shelf LME’s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5CA26131-F7BA-A641-B5BE-BFD3C2FCD11E}"/>
              </a:ext>
            </a:extLst>
          </p:cNvPr>
          <p:cNvSpPr txBox="1"/>
          <p:nvPr/>
        </p:nvSpPr>
        <p:spPr>
          <a:xfrm>
            <a:off x="9919596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n-US" sz="105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Second CLME+ Project Steering Committee Meeting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667265" y="4423719"/>
            <a:ext cx="1141043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800" b="1" dirty="0" smtClean="0">
                <a:solidFill>
                  <a:srgbClr val="002060"/>
                </a:solidFill>
              </a:rPr>
              <a:t>ORGANIZATION OF THE FISHERIES AND AQUACULTURE SECTOR OF THE CENTRAL AMERICAN ISTHMUS</a:t>
            </a:r>
          </a:p>
          <a:p>
            <a:pPr algn="ctr"/>
            <a:r>
              <a:rPr lang="es-NI" sz="2800" b="1" dirty="0" smtClean="0">
                <a:solidFill>
                  <a:srgbClr val="002060"/>
                </a:solidFill>
              </a:rPr>
              <a:t>(OSPESCA)</a:t>
            </a:r>
            <a:endParaRPr lang="es-NI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92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283144" y="626110"/>
            <a:ext cx="45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High Risk Targets </a:t>
            </a:r>
            <a:endParaRPr lang="en-US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134316"/>
              </p:ext>
            </p:extLst>
          </p:nvPr>
        </p:nvGraphicFramePr>
        <p:xfrm>
          <a:off x="382555" y="1288415"/>
          <a:ext cx="11460830" cy="4876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6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0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53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798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Output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</a:rPr>
                        <a:t>High risk of not completing on time</a:t>
                      </a:r>
                      <a:endParaRPr lang="en-US" sz="20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</a:rPr>
                        <a:t>High risk of target not being achieved</a:t>
                      </a:r>
                      <a:endParaRPr lang="en-US" sz="20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44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Output 1.1.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(O1.1)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Expanded and enhanced transboundary governance architecture 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indent="-174625" algn="l" defTabSz="9620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+mn-lt"/>
                        </a:rPr>
                        <a:t>100% implementation of the mandates among agencies / institutions (CRFM, WECAFC and OSPESCA) on each of the 7 components of the policy cycle in which they have competence.</a:t>
                      </a:r>
                    </a:p>
                    <a:p>
                      <a:pPr marL="269875" marR="0" indent="-174625" algn="l" defTabSz="9620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aseline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100% implementation of current measures that facilitate participation of civil society and private sector actors in the implementation of the lobster policy cycle at the regional level.</a:t>
                      </a:r>
                      <a:endParaRPr lang="en-US" sz="180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76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dirty="0" smtClean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53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Output 1.2. (O2.2) Enhanced national-level governance architecture for EAF approach to spiny lobster fisheries management at the demo scale (selected CLME+ countries) </a:t>
                      </a: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At least 7 CLME+ spiny lobster fishing countries with enhanced national-level architecture that:</a:t>
                      </a:r>
                    </a:p>
                    <a:p>
                      <a:pPr marL="720725" marR="0" lvl="2" indent="-365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•	Enables full policy cycle implementation</a:t>
                      </a:r>
                    </a:p>
                    <a:p>
                      <a:pPr marL="720725" marR="0" lvl="2" indent="-365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•	Facilitates cross-sectorial coordination</a:t>
                      </a:r>
                    </a:p>
                    <a:p>
                      <a:pPr marL="720725" marR="0" lvl="2" indent="-365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8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•	Facilitates interactive governance; by Sub-Project end.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125788" y="33305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71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299251" y="666823"/>
            <a:ext cx="45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High Risk Targets </a:t>
            </a:r>
            <a:endParaRPr lang="en-US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824578"/>
              </p:ext>
            </p:extLst>
          </p:nvPr>
        </p:nvGraphicFramePr>
        <p:xfrm>
          <a:off x="354563" y="1251598"/>
          <a:ext cx="11504928" cy="40509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91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81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376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11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Output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</a:rPr>
                        <a:t>High risk of not completing on time</a:t>
                      </a:r>
                      <a:endParaRPr lang="en-US" sz="20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</a:rPr>
                        <a:t>High risk of target not being achieved</a:t>
                      </a:r>
                      <a:endParaRPr lang="en-US" sz="20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44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Output 2.1.  Regional management plan for Caribbean spiny lobster fisheries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Presentation of the regional management plan to the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WECAFC meeting  for its consideration.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 adopted and integrated at national level in at least 7 CLME countries by the end of</a:t>
                      </a:r>
                      <a:r>
                        <a:rPr lang="en-US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 project’s third year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s-NI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76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53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Output 2.3. (O2.3.) enhanced capacity for Monitoring, Control and Surveillance (MCS)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Inter-linked regional and national-level vessel register in place and operating in at the least OSPESCA countries</a:t>
                      </a:r>
                      <a:r>
                        <a:rPr lang="en-US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plus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Colombia, Jamaica and the Bahamas, by the</a:t>
                      </a:r>
                      <a:r>
                        <a:rPr lang="en-US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end of the sub-project’s third year.</a:t>
                      </a:r>
                      <a:endParaRPr lang="es-N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125788" y="33305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1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299251" y="666823"/>
            <a:ext cx="45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High Risk Targets </a:t>
            </a:r>
            <a:endParaRPr lang="en-US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8029"/>
              </p:ext>
            </p:extLst>
          </p:nvPr>
        </p:nvGraphicFramePr>
        <p:xfrm>
          <a:off x="326571" y="1164906"/>
          <a:ext cx="11532920" cy="4495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9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31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01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11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Output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</a:rPr>
                        <a:t>High risk of not completing on time</a:t>
                      </a:r>
                      <a:endParaRPr lang="en-US" sz="20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</a:rPr>
                        <a:t>High risk of target not being achieved</a:t>
                      </a:r>
                      <a:endParaRPr lang="en-US" sz="20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44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Output 3.1. (O3.1.) regionally coordinated implementation of annual closed season for Caribbean spiny lobster fisheries.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OSPESCA-CRFM agreement, in the context of the Joint Action Plan, on geographic expansion of coordinated closed season 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implementation.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Coordination of closed season implementation with additional relevant lobster stock range countries, as a minimum during the last Sub-Project year.</a:t>
                      </a:r>
                      <a:endParaRPr lang="es-N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76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530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Output 3.3. (O3.3.) implementation &amp; promotion of traceability system for Caribbean spiny lobster fishery products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60363" lvl="0" indent="-360363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Regional traceability standard submitted to CLME+ steering committee and WECAFC by year 2.</a:t>
                      </a:r>
                      <a:endParaRPr lang="es-NI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125788" y="33305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7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299251" y="666823"/>
            <a:ext cx="45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High Risk Targets </a:t>
            </a:r>
            <a:endParaRPr lang="en-US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2215206"/>
              </p:ext>
            </p:extLst>
          </p:nvPr>
        </p:nvGraphicFramePr>
        <p:xfrm>
          <a:off x="625642" y="1547621"/>
          <a:ext cx="10751711" cy="402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4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3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04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11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Output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</a:rPr>
                        <a:t>High risk of not completing on time</a:t>
                      </a:r>
                      <a:endParaRPr lang="en-US" sz="20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</a:rPr>
                        <a:t>High risk of target not being achieved</a:t>
                      </a:r>
                      <a:endParaRPr lang="en-US" sz="2000" dirty="0" smtClean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44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Output 3.4. (O3.4.) alternative spiny lobster fishing methods tested at the pilot level and potential for replication and up-scaling evaluated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ilot 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initiative under implementation to test and evaluate sustainable alternative fishing methods by the end of Sub-Project year 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Technical and economic feasibility evaluated by the end of the Sub-Project´s year 3.</a:t>
                      </a:r>
                      <a:endParaRPr lang="es-NI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Potential for replication and up-scaling analyzed and quantified, linked to socio-economic target indicators, and documented by the end of the Sub-Project’s year 3.</a:t>
                      </a:r>
                      <a:endParaRPr lang="es-NI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76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125788" y="33305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56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808042"/>
              </p:ext>
            </p:extLst>
          </p:nvPr>
        </p:nvGraphicFramePr>
        <p:xfrm>
          <a:off x="690881" y="729823"/>
          <a:ext cx="11003279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8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446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98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763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#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Challenge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Mitigative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Measure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By When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9537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latin typeface="+mn-lt"/>
                        </a:rPr>
                        <a:t>There is limited progress and participation in Ecolobster+ from extra-regional countries</a:t>
                      </a:r>
                      <a:endParaRPr lang="en-US" sz="1800" i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This issue has been addressed through formal and informal communications from OSPESCA and Ecolobster+ with involved countries. Colombia and Jamaica were visited by Ecolobster+ staff in 2017 to address the issue.</a:t>
                      </a:r>
                    </a:p>
                    <a:p>
                      <a:endParaRPr lang="en-US" sz="1800" dirty="0" smtClean="0">
                        <a:latin typeface="+mn-lt"/>
                      </a:endParaRPr>
                    </a:p>
                    <a:p>
                      <a:r>
                        <a:rPr lang="en-US" sz="1800" dirty="0" smtClean="0">
                          <a:latin typeface="+mn-lt"/>
                        </a:rPr>
                        <a:t>The Ecolangosta + coordinator has informed the CLME + PCU of these situations and it has been suggested that the CLME + Director can intercede with GEF focal points in order to solve these longstanding problems.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progress since 2017</a:t>
                      </a:r>
                      <a:endParaRPr lang="es-NI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0556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Historical human resources and financial limitations delay work plan implementation. Priorities vary from country to country.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+mn-lt"/>
                        </a:rPr>
                        <a:t>This issue is addressed through communication with national focal points and authorities. Nevertheless, it is an historical structural problem in the fisheries governmental sector.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n-lt"/>
                        </a:rPr>
                        <a:t>In progress</a:t>
                      </a:r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18367" y="116974"/>
            <a:ext cx="53428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Challenges Being Experienced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67192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150395" y="765545"/>
            <a:ext cx="4949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Financial Implementation</a:t>
            </a:r>
            <a:endParaRPr lang="en-US" sz="3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706465"/>
              </p:ext>
            </p:extLst>
          </p:nvPr>
        </p:nvGraphicFramePr>
        <p:xfrm>
          <a:off x="773323" y="1795115"/>
          <a:ext cx="10568761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1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2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8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000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14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7803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Agency name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2018 Budget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Amount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spent up to April 2018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2019 Budget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Risk of not achieving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budget objective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Proposed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remedial actions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45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OSPESCA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</a:t>
                      </a:r>
                      <a:r>
                        <a:rPr lang="en-US" dirty="0" smtClean="0"/>
                        <a:t>$ 413,162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</a:t>
                      </a:r>
                      <a:r>
                        <a:rPr lang="en-US" dirty="0" smtClean="0"/>
                        <a:t>$ 85,766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</a:t>
                      </a:r>
                      <a:r>
                        <a:rPr lang="en-US" dirty="0" smtClean="0"/>
                        <a:t>$ 166,241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Slow implementation of activities in the countries.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Strengthen the monitoring of compliance with the established work plans.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838138"/>
              </p:ext>
            </p:extLst>
          </p:nvPr>
        </p:nvGraphicFramePr>
        <p:xfrm>
          <a:off x="909510" y="4559260"/>
          <a:ext cx="5284381" cy="1107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1460">
                  <a:extLst>
                    <a:ext uri="{9D8B030D-6E8A-4147-A177-3AD203B41FA5}">
                      <a16:colId xmlns:a16="http://schemas.microsoft.com/office/drawing/2014/main" val="1917451388"/>
                    </a:ext>
                  </a:extLst>
                </a:gridCol>
                <a:gridCol w="1700269">
                  <a:extLst>
                    <a:ext uri="{9D8B030D-6E8A-4147-A177-3AD203B41FA5}">
                      <a16:colId xmlns:a16="http://schemas.microsoft.com/office/drawing/2014/main" val="1774423828"/>
                    </a:ext>
                  </a:extLst>
                </a:gridCol>
                <a:gridCol w="1822652">
                  <a:extLst>
                    <a:ext uri="{9D8B030D-6E8A-4147-A177-3AD203B41FA5}">
                      <a16:colId xmlns:a16="http://schemas.microsoft.com/office/drawing/2014/main" val="138607743"/>
                    </a:ext>
                  </a:extLst>
                </a:gridCol>
              </a:tblGrid>
              <a:tr h="67803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Agency name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Project 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Budget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Amount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spent up to April 2018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157409"/>
                  </a:ext>
                </a:extLst>
              </a:tr>
              <a:tr h="42962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OSPESCA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</a:t>
                      </a:r>
                      <a:r>
                        <a:rPr lang="en-US" dirty="0" smtClean="0"/>
                        <a:t>$ 960,000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US</a:t>
                      </a:r>
                      <a:r>
                        <a:rPr lang="en-US" dirty="0" smtClean="0"/>
                        <a:t>$ 466,364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9080710"/>
                  </a:ext>
                </a:extLst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6572"/>
              </p:ext>
            </p:extLst>
          </p:nvPr>
        </p:nvGraphicFramePr>
        <p:xfrm>
          <a:off x="7257815" y="4660997"/>
          <a:ext cx="4532109" cy="904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172">
                  <a:extLst>
                    <a:ext uri="{9D8B030D-6E8A-4147-A177-3AD203B41FA5}">
                      <a16:colId xmlns:a16="http://schemas.microsoft.com/office/drawing/2014/main" val="786196646"/>
                    </a:ext>
                  </a:extLst>
                </a:gridCol>
                <a:gridCol w="1138137">
                  <a:extLst>
                    <a:ext uri="{9D8B030D-6E8A-4147-A177-3AD203B41FA5}">
                      <a16:colId xmlns:a16="http://schemas.microsoft.com/office/drawing/2014/main" val="1433925576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290517283"/>
                    </a:ext>
                  </a:extLst>
                </a:gridCol>
              </a:tblGrid>
              <a:tr h="440920">
                <a:tc>
                  <a:txBody>
                    <a:bodyPr/>
                    <a:lstStyle/>
                    <a:p>
                      <a:r>
                        <a:rPr lang="es-SV" sz="1800" b="1" i="0" u="non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Performance</a:t>
                      </a:r>
                      <a:endParaRPr lang="en-US" b="1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Project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2018 (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April 2018)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2800693"/>
                  </a:ext>
                </a:extLst>
              </a:tr>
              <a:tr h="46327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48.58 %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20.76 %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414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179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885121" y="653903"/>
            <a:ext cx="62306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Crosscutting Recommendations for Successful Project Implementation</a:t>
            </a:r>
            <a:endParaRPr lang="en-US" sz="3200" b="1" dirty="0"/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264160" y="2350881"/>
            <a:ext cx="11602720" cy="2668160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Strengthen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the participation and work of the national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fisheries authorities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to achieve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the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objectives. It is required that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the subproject activities are duly incorporated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in the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national planning process,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programs and development plans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.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 sz="2400" dirty="0">
              <a:solidFill>
                <a:srgbClr val="002060"/>
              </a:solidFill>
              <a:latin typeface="+mn-lt"/>
            </a:endParaRPr>
          </a:p>
          <a:p>
            <a:pPr marL="285750" indent="-28575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Data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collection and analysis systems for decision-making should be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strengthened, in particular statistics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and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databases. </a:t>
            </a:r>
            <a:endParaRPr lang="en-US" sz="28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393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885121" y="653903"/>
            <a:ext cx="62306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Crosscutting Recommendations for Successful Project Implementation</a:t>
            </a:r>
            <a:endParaRPr lang="en-US" sz="3200" b="1" dirty="0"/>
          </a:p>
        </p:txBody>
      </p:sp>
      <p:sp>
        <p:nvSpPr>
          <p:cNvPr id="7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685799" y="2188321"/>
            <a:ext cx="11430001" cy="3145679"/>
          </a:xfrm>
        </p:spPr>
        <p:txBody>
          <a:bodyPr/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Countries need to continue the definition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and analysis of indicators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, reference points and targets beyond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the execution period of the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sub-projects.</a:t>
            </a:r>
          </a:p>
          <a:p>
            <a:pPr>
              <a:lnSpc>
                <a:spcPct val="100000"/>
              </a:lnSpc>
            </a:pPr>
            <a:endParaRPr lang="en-US" sz="2400" dirty="0" smtClean="0">
              <a:solidFill>
                <a:srgbClr val="002060"/>
              </a:solidFill>
              <a:latin typeface="+mn-lt"/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While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cooperation projects, and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even government itself,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could not solve structural problems in the short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term, it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is possible to implement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actions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such as training for officers already working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as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well as making alliances with other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agencies,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such as national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statistics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authorities, universities, research institutes and NGOs, among others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.</a:t>
            </a:r>
            <a:endParaRPr lang="en-US" sz="24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323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6F8DA0-DF29-3C4E-9AFC-130224249C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2080" y="1825448"/>
            <a:ext cx="7721600" cy="1479550"/>
          </a:xfrm>
        </p:spPr>
        <p:txBody>
          <a:bodyPr/>
          <a:lstStyle/>
          <a:p>
            <a:r>
              <a:rPr lang="en-US" sz="3600" b="1" dirty="0" smtClean="0"/>
              <a:t>Thank You</a:t>
            </a:r>
            <a:endParaRPr lang="en-US" sz="3600" b="1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CE34764B-1C12-B740-A248-EE2DE5B9A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630863"/>
            <a:ext cx="12192001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1436DB-CFC5-7A41-9AB5-C68C886985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988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D7A3A2A-47B1-C24D-A392-58487C6DDC5B}"/>
              </a:ext>
            </a:extLst>
          </p:cNvPr>
          <p:cNvSpPr txBox="1"/>
          <p:nvPr/>
        </p:nvSpPr>
        <p:spPr bwMode="auto">
          <a:xfrm>
            <a:off x="3259221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C65F6990-A1FD-0E44-9185-E487414272F5}"/>
              </a:ext>
            </a:extLst>
          </p:cNvPr>
          <p:cNvSpPr txBox="1"/>
          <p:nvPr/>
        </p:nvSpPr>
        <p:spPr>
          <a:xfrm>
            <a:off x="9919596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n-US" sz="1050">
                <a:ea typeface="Calibri" panose="020F0502020204030204" pitchFamily="34" charset="0"/>
                <a:cs typeface="Times New Roman" panose="02020603050405020304" pitchFamily="18" charset="0"/>
              </a:rPr>
              <a:t>Second CLME+ Project Steering Committee Meeting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680" y="1407932"/>
            <a:ext cx="4068767" cy="4529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11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14931" y="677931"/>
            <a:ext cx="35672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Introduction</a:t>
            </a:r>
            <a:endParaRPr lang="en-US" sz="3200" b="1" dirty="0"/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320040" y="1447302"/>
            <a:ext cx="11585448" cy="4411076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002060"/>
                </a:solidFill>
              </a:rPr>
              <a:t>OSPESCA  belongs to the Central American Integration System (SICA, for its acronym in Spanish).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rgbClr val="002060"/>
                </a:solidFill>
              </a:rPr>
              <a:t>Member countries: Belize, Costa Rica, Dominican Republic, El Salvador, Guatemala, Honduras, Nicaragua and Panama. 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rgbClr val="002060"/>
                </a:solidFill>
              </a:rPr>
              <a:t>OSPESCA’s </a:t>
            </a:r>
            <a:r>
              <a:rPr lang="en-US" sz="2400" b="0" dirty="0">
                <a:solidFill>
                  <a:srgbClr val="002060"/>
                </a:solidFill>
              </a:rPr>
              <a:t>objective is t</a:t>
            </a:r>
            <a:r>
              <a:rPr lang="en-US" altLang="es-PA" sz="2400" b="0" dirty="0" smtClean="0">
                <a:solidFill>
                  <a:srgbClr val="002060"/>
                </a:solidFill>
              </a:rPr>
              <a:t>o </a:t>
            </a:r>
            <a:r>
              <a:rPr lang="en-US" altLang="es-PA" sz="2400" b="0" dirty="0">
                <a:solidFill>
                  <a:srgbClr val="002060"/>
                </a:solidFill>
              </a:rPr>
              <a:t>promote the development of sustainable fisheries and </a:t>
            </a:r>
            <a:r>
              <a:rPr lang="en-US" altLang="es-PA" sz="2400" b="0" dirty="0" smtClean="0">
                <a:solidFill>
                  <a:srgbClr val="002060"/>
                </a:solidFill>
              </a:rPr>
              <a:t>aquaculture, in the framework </a:t>
            </a:r>
            <a:r>
              <a:rPr lang="en-US" altLang="es-PA" sz="2400" b="0" dirty="0">
                <a:solidFill>
                  <a:srgbClr val="002060"/>
                </a:solidFill>
              </a:rPr>
              <a:t>of the Central American </a:t>
            </a:r>
            <a:r>
              <a:rPr lang="en-US" altLang="es-PA" sz="2400" b="0" dirty="0" smtClean="0">
                <a:solidFill>
                  <a:srgbClr val="002060"/>
                </a:solidFill>
              </a:rPr>
              <a:t>integration process</a:t>
            </a:r>
            <a:r>
              <a:rPr lang="en-US" sz="2400" b="0" dirty="0" smtClean="0">
                <a:solidFill>
                  <a:srgbClr val="002060"/>
                </a:solidFill>
              </a:rPr>
              <a:t>.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rgbClr val="002060"/>
                </a:solidFill>
              </a:rPr>
              <a:t>OSPESCA </a:t>
            </a:r>
            <a:r>
              <a:rPr lang="en-US" sz="2400" b="0" dirty="0">
                <a:solidFill>
                  <a:srgbClr val="002060"/>
                </a:solidFill>
              </a:rPr>
              <a:t>implement several projects in the </a:t>
            </a:r>
            <a:r>
              <a:rPr lang="en-US" sz="2400" b="0" dirty="0" smtClean="0">
                <a:solidFill>
                  <a:srgbClr val="002060"/>
                </a:solidFill>
              </a:rPr>
              <a:t>region aimed to promote a </a:t>
            </a:r>
            <a:r>
              <a:rPr lang="en-US" sz="2400" b="0" dirty="0">
                <a:solidFill>
                  <a:srgbClr val="002060"/>
                </a:solidFill>
              </a:rPr>
              <a:t>better </a:t>
            </a:r>
            <a:r>
              <a:rPr lang="en-US" sz="2400" b="0" dirty="0" smtClean="0">
                <a:solidFill>
                  <a:srgbClr val="002060"/>
                </a:solidFill>
              </a:rPr>
              <a:t>management, </a:t>
            </a:r>
            <a:r>
              <a:rPr lang="en-US" sz="2400" b="0" dirty="0">
                <a:solidFill>
                  <a:srgbClr val="002060"/>
                </a:solidFill>
              </a:rPr>
              <a:t>governance </a:t>
            </a:r>
            <a:r>
              <a:rPr lang="en-US" sz="2400" b="0" dirty="0" smtClean="0">
                <a:solidFill>
                  <a:srgbClr val="002060"/>
                </a:solidFill>
              </a:rPr>
              <a:t>and sustainable development of </a:t>
            </a:r>
            <a:r>
              <a:rPr lang="en-US" sz="2400" b="0" dirty="0">
                <a:solidFill>
                  <a:srgbClr val="002060"/>
                </a:solidFill>
              </a:rPr>
              <a:t>fisheries and aquaculture. </a:t>
            </a:r>
            <a:endParaRPr lang="en-US" sz="2400" b="0" dirty="0" smtClean="0">
              <a:solidFill>
                <a:srgbClr val="002060"/>
              </a:solidFill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rgbClr val="002060"/>
                </a:solidFill>
              </a:rPr>
              <a:t>Currently</a:t>
            </a:r>
            <a:r>
              <a:rPr lang="en-US" sz="2400" b="0" dirty="0">
                <a:solidFill>
                  <a:srgbClr val="002060"/>
                </a:solidFill>
              </a:rPr>
              <a:t>, the Ecolobster+ sub-project of the CLME+ </a:t>
            </a:r>
            <a:r>
              <a:rPr lang="en-US" sz="2400" b="0" dirty="0" smtClean="0">
                <a:solidFill>
                  <a:srgbClr val="002060"/>
                </a:solidFill>
              </a:rPr>
              <a:t> is executed by the organization</a:t>
            </a:r>
            <a:r>
              <a:rPr lang="en-US" sz="2000" b="0" dirty="0" smtClean="0">
                <a:solidFill>
                  <a:srgbClr val="002060"/>
                </a:solidFill>
              </a:rPr>
              <a:t>.</a:t>
            </a:r>
            <a:endParaRPr lang="en-US" sz="2000" b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3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32905" y="613923"/>
            <a:ext cx="4149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Introduction - Outputs</a:t>
            </a:r>
            <a:endParaRPr lang="en-US" sz="3200" b="1" dirty="0"/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320040" y="1603205"/>
            <a:ext cx="11558016" cy="4102652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OUTCOME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1: Expanded and enhanced, interactive and cross-sectorial governance arrangements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facilitate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full policy cycle implementation, with EAF focus, at (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sub)regional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and national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levels.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 sz="2400" dirty="0" smtClean="0">
              <a:solidFill>
                <a:srgbClr val="002060"/>
              </a:solidFill>
              <a:latin typeface="+mn-lt"/>
            </a:endParaRPr>
          </a:p>
          <a:p>
            <a:pPr marL="2509838" indent="-2509838">
              <a:lnSpc>
                <a:spcPct val="100000"/>
              </a:lnSpc>
              <a:spcAft>
                <a:spcPts val="0"/>
              </a:spcAft>
              <a:tabLst>
                <a:tab pos="2514600" algn="l"/>
              </a:tabLst>
            </a:pPr>
            <a:r>
              <a:rPr lang="en-US" sz="2400" dirty="0">
                <a:solidFill>
                  <a:srgbClr val="002060"/>
                </a:solidFill>
                <a:latin typeface="+mn-lt"/>
              </a:rPr>
              <a:t>Output 1.1. (O1.1.)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Expanded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and enhanced transboundary governance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architecture: OSPESCA, CRFM, WECAFC.</a:t>
            </a:r>
          </a:p>
          <a:p>
            <a:pPr marL="2509838" indent="-2509838">
              <a:lnSpc>
                <a:spcPct val="100000"/>
              </a:lnSpc>
              <a:spcAft>
                <a:spcPts val="0"/>
              </a:spcAft>
            </a:pPr>
            <a:endParaRPr lang="en-US" sz="2400" dirty="0" smtClean="0">
              <a:solidFill>
                <a:srgbClr val="002060"/>
              </a:solidFill>
              <a:latin typeface="+mn-lt"/>
            </a:endParaRPr>
          </a:p>
          <a:p>
            <a:pPr marL="2509838" indent="-2509838">
              <a:lnSpc>
                <a:spcPct val="100000"/>
              </a:lnSpc>
              <a:spcAft>
                <a:spcPts val="0"/>
              </a:spcAft>
              <a:tabLst>
                <a:tab pos="2514600" algn="l"/>
              </a:tabLst>
            </a:pPr>
            <a:r>
              <a:rPr lang="en-US" sz="2400" dirty="0">
                <a:solidFill>
                  <a:srgbClr val="002060"/>
                </a:solidFill>
                <a:latin typeface="+mn-lt"/>
              </a:rPr>
              <a:t>Output 1.2. (O1.2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.) Enhanced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national-level governance architecture for EAF approach to spiny lobster fisheries management at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demo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scale (selected CLME+ countries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): National fisheries agencies.</a:t>
            </a:r>
            <a:endParaRPr lang="en-US" sz="24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0194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320040" y="1414393"/>
            <a:ext cx="11548872" cy="4273175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OUTCOME 2: Enhanced capacity for knowledge/data-based management of the Caribbean spiny lobster resource.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 sz="2400" dirty="0" smtClean="0">
              <a:solidFill>
                <a:srgbClr val="002060"/>
              </a:solidFill>
              <a:latin typeface="+mn-lt"/>
            </a:endParaRPr>
          </a:p>
          <a:p>
            <a:pPr marL="1616075" indent="-1616075">
              <a:lnSpc>
                <a:spcPct val="100000"/>
              </a:lnSpc>
              <a:spcAft>
                <a:spcPts val="0"/>
              </a:spcAft>
            </a:pP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Output 2.1. Regional management plan for Caribbean spiny lobster fisheries: WECAFC, OSPESCA, CRFM.</a:t>
            </a:r>
          </a:p>
          <a:p>
            <a:pPr marL="1616075" indent="-1616075">
              <a:lnSpc>
                <a:spcPct val="100000"/>
              </a:lnSpc>
              <a:spcAft>
                <a:spcPts val="0"/>
              </a:spcAft>
              <a:tabLst>
                <a:tab pos="1619250" algn="l"/>
              </a:tabLst>
            </a:pP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Output 2.2. Enhanced capacity for data collection, stock assessment, management, analysis, reporting &amp; exchange across the regional, sub-regional and national levels: national fisheries authorities, stakeholders.</a:t>
            </a:r>
          </a:p>
          <a:p>
            <a:pPr marL="1616075" indent="-1616075">
              <a:lnSpc>
                <a:spcPct val="100000"/>
              </a:lnSpc>
              <a:spcAft>
                <a:spcPts val="0"/>
              </a:spcAft>
              <a:tabLst>
                <a:tab pos="1619250" algn="l"/>
              </a:tabLst>
            </a:pPr>
            <a:r>
              <a:rPr lang="en-GB" sz="2400" dirty="0" smtClean="0">
                <a:solidFill>
                  <a:srgbClr val="002060"/>
                </a:solidFill>
                <a:latin typeface="+mn-lt"/>
              </a:rPr>
              <a:t>Output 2.3.</a:t>
            </a:r>
            <a:r>
              <a:rPr lang="es-NI" sz="2400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lang="en-GB" sz="2400" dirty="0" smtClean="0">
                <a:solidFill>
                  <a:srgbClr val="002060"/>
                </a:solidFill>
                <a:latin typeface="+mn-lt"/>
              </a:rPr>
              <a:t>Enhanced capacity for Monitoring, Control &amp; Surveillance (MCS): national fisheries authorities, navy and other related authorities.</a:t>
            </a:r>
          </a:p>
          <a:p>
            <a:pPr marL="1616075" indent="-1616075">
              <a:lnSpc>
                <a:spcPct val="1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n-lt"/>
              </a:rPr>
              <a:t>Output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2.4.	Enhanced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stock assessment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capacity: national fisheries authorities.</a:t>
            </a:r>
            <a:endParaRPr lang="es-NI" sz="2400" dirty="0" smtClean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168896" y="656778"/>
            <a:ext cx="4149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Introduction - Outputs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5852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356616" y="1204377"/>
            <a:ext cx="11484864" cy="4374297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OUTCOME 3: Socially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just management/stress reduction measures implemented and/or in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place.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 sz="2400" dirty="0">
              <a:solidFill>
                <a:srgbClr val="002060"/>
              </a:solidFill>
              <a:latin typeface="+mn-lt"/>
            </a:endParaRPr>
          </a:p>
          <a:p>
            <a:pPr marL="1524000" indent="-1524000">
              <a:lnSpc>
                <a:spcPct val="1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n-lt"/>
              </a:rPr>
              <a:t>Output 3.1. R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egionally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coordinated implementation of annual closed season for Caribbean spiny lobster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fisheries: WECAFC, CRFM, OSPESCA, national stakeholders.</a:t>
            </a:r>
          </a:p>
          <a:p>
            <a:pPr marL="1524000" indent="-1524000">
              <a:lnSpc>
                <a:spcPct val="1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n-lt"/>
              </a:rPr>
              <a:t>Output 3.2. E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nhanced/coordinated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implementation of measures against IUU, tailored to the lobster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fishery: WECAFC, CRFM, OSPESCA.</a:t>
            </a:r>
          </a:p>
          <a:p>
            <a:pPr marL="1524000" indent="-1524000">
              <a:lnSpc>
                <a:spcPct val="100000"/>
              </a:lnSpc>
              <a:spcAft>
                <a:spcPts val="0"/>
              </a:spcAft>
            </a:pPr>
            <a:r>
              <a:rPr lang="en-GB" sz="2400" dirty="0" smtClean="0">
                <a:solidFill>
                  <a:srgbClr val="002060"/>
                </a:solidFill>
                <a:latin typeface="+mn-lt"/>
              </a:rPr>
              <a:t>Output </a:t>
            </a:r>
            <a:r>
              <a:rPr lang="en-GB" sz="2400" dirty="0">
                <a:solidFill>
                  <a:srgbClr val="002060"/>
                </a:solidFill>
                <a:latin typeface="+mn-lt"/>
              </a:rPr>
              <a:t>3.3. I</a:t>
            </a:r>
            <a:r>
              <a:rPr lang="en-GB" sz="2400" dirty="0" smtClean="0">
                <a:solidFill>
                  <a:srgbClr val="002060"/>
                </a:solidFill>
                <a:latin typeface="+mn-lt"/>
              </a:rPr>
              <a:t>mplementation </a:t>
            </a:r>
            <a:r>
              <a:rPr lang="en-GB" sz="2400" dirty="0">
                <a:solidFill>
                  <a:srgbClr val="002060"/>
                </a:solidFill>
                <a:latin typeface="+mn-lt"/>
              </a:rPr>
              <a:t>&amp; promotion of traceability system for Caribbean spiny lobster fisheries </a:t>
            </a:r>
            <a:r>
              <a:rPr lang="en-GB" sz="2400" dirty="0" smtClean="0">
                <a:solidFill>
                  <a:srgbClr val="002060"/>
                </a:solidFill>
                <a:latin typeface="+mn-lt"/>
              </a:rPr>
              <a:t>products: OSPESCA, OIRSA.</a:t>
            </a:r>
            <a:endParaRPr lang="es-NI" sz="2400" dirty="0">
              <a:solidFill>
                <a:srgbClr val="002060"/>
              </a:solidFill>
              <a:latin typeface="+mn-lt"/>
            </a:endParaRPr>
          </a:p>
          <a:p>
            <a:pPr marL="1524000" indent="-1524000">
              <a:lnSpc>
                <a:spcPct val="100000"/>
              </a:lnSpc>
              <a:spcAft>
                <a:spcPts val="0"/>
              </a:spcAft>
            </a:pPr>
            <a:r>
              <a:rPr lang="en-GB" sz="2400" dirty="0" smtClean="0">
                <a:solidFill>
                  <a:srgbClr val="002060"/>
                </a:solidFill>
                <a:latin typeface="+mn-lt"/>
              </a:rPr>
              <a:t>Output </a:t>
            </a:r>
            <a:r>
              <a:rPr lang="en-GB" sz="2400" dirty="0">
                <a:solidFill>
                  <a:srgbClr val="002060"/>
                </a:solidFill>
                <a:latin typeface="+mn-lt"/>
              </a:rPr>
              <a:t>3.4. A</a:t>
            </a:r>
            <a:r>
              <a:rPr lang="en-GB" sz="2400" dirty="0" smtClean="0">
                <a:solidFill>
                  <a:srgbClr val="002060"/>
                </a:solidFill>
                <a:latin typeface="+mn-lt"/>
              </a:rPr>
              <a:t>lternative </a:t>
            </a:r>
            <a:r>
              <a:rPr lang="en-GB" sz="2400" dirty="0">
                <a:solidFill>
                  <a:srgbClr val="002060"/>
                </a:solidFill>
                <a:latin typeface="+mn-lt"/>
              </a:rPr>
              <a:t>spiny lobster fishing methods tested at the pilot level and potential for replication and up-scaling </a:t>
            </a:r>
            <a:r>
              <a:rPr lang="en-GB" sz="2400" dirty="0" smtClean="0">
                <a:solidFill>
                  <a:srgbClr val="002060"/>
                </a:solidFill>
                <a:latin typeface="+mn-lt"/>
              </a:rPr>
              <a:t>evaluated: OSPESCA, stakeholders.</a:t>
            </a:r>
            <a:endParaRPr lang="en-US" sz="2600" dirty="0">
              <a:solidFill>
                <a:srgbClr val="002060"/>
              </a:solidFill>
              <a:latin typeface="+mn-lt"/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</a:pPr>
            <a:endParaRPr lang="en-GB" sz="2600" dirty="0" smtClean="0">
              <a:solidFill>
                <a:srgbClr val="002060"/>
              </a:solidFill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NI" sz="2600" dirty="0" smtClean="0">
              <a:solidFill>
                <a:srgbClr val="002060"/>
              </a:solidFill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600" dirty="0" smtClean="0">
              <a:solidFill>
                <a:srgbClr val="002060"/>
              </a:solidFill>
            </a:endParaRPr>
          </a:p>
          <a:p>
            <a:endParaRPr lang="en-US" sz="2600" dirty="0" smtClean="0">
              <a:solidFill>
                <a:srgbClr val="002060"/>
              </a:solidFill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232905" y="613923"/>
            <a:ext cx="4149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Introduction - Outputs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90571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365760" y="1320799"/>
            <a:ext cx="11494008" cy="4513073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OUTCOME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4: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Mechanism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in place to track progress towards EAF and to facilitate adaptive Sub-Project management, replication &amp; up-scaling of activities, and strategy to ensure continuity of efforts beyond the Sub-Project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lifespan. </a:t>
            </a:r>
            <a:endParaRPr lang="en-US" sz="2400" dirty="0">
              <a:solidFill>
                <a:srgbClr val="002060"/>
              </a:solidFill>
              <a:latin typeface="+mn-lt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 sz="2400" dirty="0">
              <a:solidFill>
                <a:srgbClr val="002060"/>
              </a:solidFill>
              <a:latin typeface="+mn-lt"/>
            </a:endParaRPr>
          </a:p>
          <a:p>
            <a:pPr marL="1798638" indent="-1798638" algn="just">
              <a:lnSpc>
                <a:spcPct val="1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n-lt"/>
              </a:rPr>
              <a:t>Output 4.1.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System to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track and evaluate progress towards EAF and to facilitate strategic/adaptive decision-making, adopted and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operational: OSPESCA, CERMES.</a:t>
            </a:r>
            <a:endParaRPr lang="en-US" sz="2400" dirty="0">
              <a:solidFill>
                <a:srgbClr val="002060"/>
              </a:solidFill>
              <a:latin typeface="+mn-lt"/>
            </a:endParaRPr>
          </a:p>
          <a:p>
            <a:pPr marL="1798638" indent="-1798638" algn="just">
              <a:lnSpc>
                <a:spcPct val="100000"/>
              </a:lnSpc>
              <a:spcAft>
                <a:spcPts val="0"/>
              </a:spcAft>
            </a:pP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Output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4.2.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Lessons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learnt and best practices from the demo activities documented and disseminated among interested CLME+ states and other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stakeholders: OSPESCA.</a:t>
            </a:r>
            <a:endParaRPr lang="en-US" sz="2400" dirty="0">
              <a:solidFill>
                <a:srgbClr val="002060"/>
              </a:solidFill>
              <a:latin typeface="+mn-lt"/>
            </a:endParaRPr>
          </a:p>
          <a:p>
            <a:pPr marL="1798638" indent="-1798638" algn="just">
              <a:lnSpc>
                <a:spcPct val="10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n-lt"/>
              </a:rPr>
              <a:t>Output 4.3.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Additional co-financing 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leveraged for Sub-Project implementation, and formally adopted Sub-Project after-life </a:t>
            </a:r>
            <a:r>
              <a:rPr lang="en-US" sz="2400" dirty="0" smtClean="0">
                <a:solidFill>
                  <a:srgbClr val="002060"/>
                </a:solidFill>
                <a:latin typeface="+mn-lt"/>
              </a:rPr>
              <a:t>plan.</a:t>
            </a:r>
            <a:endParaRPr lang="en-US" sz="2600" dirty="0">
              <a:solidFill>
                <a:srgbClr val="002060"/>
              </a:solidFill>
            </a:endParaRPr>
          </a:p>
          <a:p>
            <a:pPr>
              <a:lnSpc>
                <a:spcPct val="100000"/>
              </a:lnSpc>
            </a:pPr>
            <a:endParaRPr lang="en-GB" sz="2600" dirty="0" smtClean="0">
              <a:solidFill>
                <a:srgbClr val="002060"/>
              </a:solidFill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s-NI" sz="2600" dirty="0" smtClean="0">
              <a:solidFill>
                <a:srgbClr val="002060"/>
              </a:solidFill>
            </a:endParaRP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sz="2600" dirty="0" smtClean="0">
              <a:solidFill>
                <a:srgbClr val="002060"/>
              </a:solidFill>
            </a:endParaRPr>
          </a:p>
          <a:p>
            <a:endParaRPr lang="en-US" sz="2600" dirty="0" smtClean="0">
              <a:solidFill>
                <a:srgbClr val="002060"/>
              </a:solidFill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7232905" y="613923"/>
            <a:ext cx="4149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Introduction - Outputs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9652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857102" y="1461977"/>
            <a:ext cx="10463170" cy="4790542"/>
          </a:xfrm>
        </p:spPr>
        <p:txBody>
          <a:bodyPr/>
          <a:lstStyle/>
          <a:p>
            <a:r>
              <a:rPr lang="en-US" b="1" dirty="0"/>
              <a:t>Status technical implementation: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Status financial expenditure</a:t>
            </a:r>
            <a:endParaRPr lang="en-US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941045"/>
              </p:ext>
            </p:extLst>
          </p:nvPr>
        </p:nvGraphicFramePr>
        <p:xfrm>
          <a:off x="857102" y="2101899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On Track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Moderate</a:t>
                      </a:r>
                      <a:r>
                        <a:rPr lang="en-US" baseline="0" dirty="0" smtClean="0"/>
                        <a:t> Delays</a:t>
                      </a:r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Major</a:t>
                      </a:r>
                      <a:r>
                        <a:rPr lang="en-US" baseline="0" dirty="0" smtClean="0"/>
                        <a:t> Delays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040101"/>
              </p:ext>
            </p:extLst>
          </p:nvPr>
        </p:nvGraphicFramePr>
        <p:xfrm>
          <a:off x="857102" y="4130945"/>
          <a:ext cx="8127999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On Track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Moderate</a:t>
                      </a:r>
                      <a:r>
                        <a:rPr lang="en-US" baseline="0" dirty="0" smtClean="0"/>
                        <a:t> Delays</a:t>
                      </a:r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Major Delays</a:t>
                      </a:r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857102" y="5208338"/>
            <a:ext cx="9770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If we consider the original time allocation of the Sub-Project was four years.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7092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08405" y="579482"/>
            <a:ext cx="62997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Project Implementation Overview</a:t>
            </a:r>
            <a:endParaRPr lang="en-US" sz="32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081741"/>
              </p:ext>
            </p:extLst>
          </p:nvPr>
        </p:nvGraphicFramePr>
        <p:xfrm>
          <a:off x="868680" y="1432987"/>
          <a:ext cx="10451592" cy="41712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61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90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90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Category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</a:rPr>
                        <a:t>Percentage   (Ecolobster+: 40 targets and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  <a:effectLst/>
                        </a:rPr>
                        <a:t>13 milestones)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Completed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76325" algn="l"/>
                          <a:tab pos="4308475" algn="l"/>
                        </a:tabLst>
                      </a:pPr>
                      <a:r>
                        <a:rPr lang="en-US" sz="2800" i="1" dirty="0">
                          <a:effectLst/>
                        </a:rPr>
                        <a:t> </a:t>
                      </a:r>
                      <a:r>
                        <a:rPr lang="en-US" sz="2800" i="1" dirty="0" smtClean="0">
                          <a:effectLst/>
                        </a:rPr>
                        <a:t>	7/40 targets	(17%)</a:t>
                      </a:r>
                      <a:endParaRPr lang="en-US" sz="28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On track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85838" algn="l"/>
                          <a:tab pos="4308475" algn="l"/>
                        </a:tabLs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r>
                        <a:rPr lang="en-US" sz="2800" dirty="0" smtClean="0">
                          <a:effectLst/>
                        </a:rPr>
                        <a:t>	16/40	(40%)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80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Low risk of not completing on time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76325" algn="l"/>
                          <a:tab pos="4308475" algn="l"/>
                        </a:tabLs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r>
                        <a:rPr lang="en-US" sz="2800" dirty="0" smtClean="0">
                          <a:effectLst/>
                        </a:rPr>
                        <a:t>	3/40</a:t>
                      </a:r>
                      <a:r>
                        <a:rPr lang="en-US" sz="2800" baseline="0" dirty="0" smtClean="0">
                          <a:effectLst/>
                        </a:rPr>
                        <a:t> </a:t>
                      </a:r>
                      <a:r>
                        <a:rPr lang="en-US" sz="2800" dirty="0" smtClean="0">
                          <a:effectLst/>
                        </a:rPr>
                        <a:t>targets	(8%)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80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High risk of not completing on time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85838" algn="l"/>
                          <a:tab pos="4308475" algn="l"/>
                        </a:tabLs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r>
                        <a:rPr lang="en-US" sz="2800" dirty="0" smtClean="0">
                          <a:effectLst/>
                        </a:rPr>
                        <a:t>	14/40 targets	(35%)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05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High risk of target not being achieved 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85838" algn="l"/>
                          <a:tab pos="4308475" algn="l"/>
                        </a:tabLs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r>
                        <a:rPr lang="en-US" sz="2800" dirty="0" smtClean="0">
                          <a:effectLst/>
                        </a:rPr>
                        <a:t>	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18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432158" y="661204"/>
            <a:ext cx="4476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3200" b="1" dirty="0" smtClean="0"/>
              <a:t>Achievements to Date</a:t>
            </a:r>
            <a:endParaRPr lang="en-US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593345" y="1239729"/>
            <a:ext cx="11173968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Interim </a:t>
            </a:r>
            <a:r>
              <a:rPr lang="en-US" sz="2400" b="1" dirty="0"/>
              <a:t>Coordination Mechanism </a:t>
            </a:r>
            <a:r>
              <a:rPr lang="en-US" sz="2400" b="1" dirty="0" smtClean="0"/>
              <a:t>for </a:t>
            </a:r>
            <a:r>
              <a:rPr lang="en-US" sz="2400" b="1" dirty="0"/>
              <a:t>Sustainable </a:t>
            </a:r>
            <a:r>
              <a:rPr lang="en-US" sz="2400" b="1" dirty="0" smtClean="0"/>
              <a:t>Fisheries (</a:t>
            </a:r>
            <a:r>
              <a:rPr lang="en-US" sz="2400" b="1" dirty="0"/>
              <a:t>FAO-CRFM-OSPESCA</a:t>
            </a:r>
            <a:r>
              <a:rPr lang="en-US" sz="2400" b="1" dirty="0" smtClean="0"/>
              <a:t>), </a:t>
            </a:r>
            <a:r>
              <a:rPr lang="en-US" sz="2400" b="1" dirty="0"/>
              <a:t>in place since </a:t>
            </a:r>
            <a:r>
              <a:rPr lang="en-US" sz="2400" b="1" dirty="0" smtClean="0"/>
              <a:t>2016.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National working groups, focal points in place.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Updated </a:t>
            </a:r>
            <a:r>
              <a:rPr lang="en-US" sz="2400" b="1" dirty="0"/>
              <a:t>the </a:t>
            </a:r>
            <a:r>
              <a:rPr lang="en-US" sz="2400" b="1" dirty="0" smtClean="0"/>
              <a:t>spiny lobster fishery management plan for </a:t>
            </a:r>
            <a:r>
              <a:rPr lang="en-US" sz="2400" b="1" dirty="0"/>
              <a:t>the </a:t>
            </a:r>
            <a:r>
              <a:rPr lang="en-US" sz="2400" b="1" dirty="0" smtClean="0"/>
              <a:t>OSPESCA countries, </a:t>
            </a:r>
            <a:r>
              <a:rPr lang="en-US" sz="2400" b="1" dirty="0"/>
              <a:t>and expanded to the WECAFC region </a:t>
            </a:r>
            <a:r>
              <a:rPr lang="en-US" sz="2400" b="1" dirty="0" smtClean="0"/>
              <a:t>(English and Spanish).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Stock </a:t>
            </a:r>
            <a:r>
              <a:rPr lang="en-US" sz="2400" b="1" dirty="0"/>
              <a:t>assessment methodology </a:t>
            </a:r>
            <a:r>
              <a:rPr lang="en-US" sz="2400" b="1" dirty="0" smtClean="0"/>
              <a:t>agreed, and designed the data forms for spiny lobster stock assessment.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Support to the execution of the regional closed season for spiny lobster in OSPESCA countries.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Draft paper of a regional traceability standard.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Baseline revision/update of the regional management regulations and legal </a:t>
            </a:r>
            <a:r>
              <a:rPr lang="en-US" sz="2400" b="1" dirty="0" smtClean="0"/>
              <a:t>framework.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1832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2484</TotalTime>
  <Words>1573</Words>
  <Application>Microsoft Office PowerPoint</Application>
  <PresentationFormat>Panorámica</PresentationFormat>
  <Paragraphs>166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31" baseType="lpstr">
      <vt:lpstr>MS PGothic</vt:lpstr>
      <vt:lpstr>Arial</vt:lpstr>
      <vt:lpstr>ArialUnicodeMS</vt:lpstr>
      <vt:lpstr>Avenir Book</vt:lpstr>
      <vt:lpstr>Avenir Heavy</vt:lpstr>
      <vt:lpstr>Avenir Heavy Oblique</vt:lpstr>
      <vt:lpstr>Avenir Medium</vt:lpstr>
      <vt:lpstr>Calibri</vt:lpstr>
      <vt:lpstr>LucidaGrande</vt:lpstr>
      <vt:lpstr>Symbol</vt:lpstr>
      <vt:lpstr>Times New Roman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Soporte Operadora Ming</dc:creator>
  <cp:lastModifiedBy>Reinaldo Morales Rodríguez</cp:lastModifiedBy>
  <cp:revision>70</cp:revision>
  <dcterms:created xsi:type="dcterms:W3CDTF">2018-04-13T23:09:33Z</dcterms:created>
  <dcterms:modified xsi:type="dcterms:W3CDTF">2018-05-25T19:50:02Z</dcterms:modified>
</cp:coreProperties>
</file>