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69" r:id="rId4"/>
    <p:sldId id="272" r:id="rId5"/>
    <p:sldId id="262" r:id="rId6"/>
    <p:sldId id="260" r:id="rId7"/>
    <p:sldId id="282" r:id="rId8"/>
    <p:sldId id="283" r:id="rId9"/>
    <p:sldId id="284" r:id="rId10"/>
    <p:sldId id="285" r:id="rId11"/>
    <p:sldId id="287" r:id="rId12"/>
    <p:sldId id="264" r:id="rId13"/>
    <p:sldId id="265" r:id="rId14"/>
    <p:sldId id="266" r:id="rId15"/>
    <p:sldId id="267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742"/>
    <a:srgbClr val="98CC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31" autoAdjust="0"/>
    <p:restoredTop sz="94664"/>
  </p:normalViewPr>
  <p:slideViewPr>
    <p:cSldViewPr snapToGrid="0" snapToObjects="1">
      <p:cViewPr varScale="1">
        <p:scale>
          <a:sx n="70" d="100"/>
          <a:sy n="70" d="100"/>
        </p:scale>
        <p:origin x="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xmlns="" id="{3D794981-B9D0-C240-A03D-92324E52F7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195E4F1F-C79B-4E4C-8E50-691516C3AC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968" y="2232000"/>
            <a:ext cx="12230086" cy="1479550"/>
          </a:xfrm>
          <a:prstGeom prst="rect">
            <a:avLst/>
          </a:prstGeom>
          <a:solidFill>
            <a:srgbClr val="BBD742"/>
          </a:solidFill>
          <a:ln>
            <a:noFill/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5544C0-B9BA-CF4B-93F6-F65A3129F7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BBD742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02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0FB904CA-C52D-3442-AF03-2F6B021D47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956B2B-A36B-4D40-AE1A-24FF581587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18">
            <a:extLst>
              <a:ext uri="{FF2B5EF4-FFF2-40B4-BE49-F238E27FC236}">
                <a16:creationId xmlns:a16="http://schemas.microsoft.com/office/drawing/2014/main" xmlns="" id="{7E7776F6-8291-AF47-9ECB-0113D77F88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948" y="1865312"/>
            <a:ext cx="3244032" cy="324585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A0BC2F1F-5878-E74D-B104-8B2766EE06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BBD741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BBD741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BBD741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5518395-D6C3-4C42-9918-9B33C409C3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BBD742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0598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F4F2486A-022B-B04B-A788-7DBFB6AC64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25DC25-A21D-9040-8D1C-6722A9094A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C38895A8-5D8B-0642-9A45-1A3CA9AD3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5711" y="1865312"/>
            <a:ext cx="8037257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BBD741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BBD741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Clr>
                <a:srgbClr val="FFD03D"/>
              </a:buClr>
              <a:buNone/>
              <a:tabLst/>
              <a:defRPr sz="2200" b="1" i="1">
                <a:solidFill>
                  <a:srgbClr val="BBD741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876AB81-458C-7345-BB21-8361C53E52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BBD742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850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D8B575C8-151E-5D4F-984E-167C5AE8C3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48C8CB-EA8E-3646-A833-0232FD37C0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xmlns="" id="{3DF0A42E-75F6-704A-876B-8EF90577EA8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598125" y="1744891"/>
            <a:ext cx="2700000" cy="270151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xmlns="" id="{047EE13A-753A-764D-9A5F-16A51E0BA37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545547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xmlns="" id="{DFD95055-CDB7-E44F-AEC5-4E250BE44B0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492968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lang="en-US" sz="2000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xmlns="" id="{07C010FD-5EDD-094E-9DF1-AC2D7E52E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8125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chemeClr val="bg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38">
            <a:extLst>
              <a:ext uri="{FF2B5EF4-FFF2-40B4-BE49-F238E27FC236}">
                <a16:creationId xmlns:a16="http://schemas.microsoft.com/office/drawing/2014/main" xmlns="" id="{97AB6D75-DD62-214F-A7CD-4780616BDB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5547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chemeClr val="bg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8">
            <a:extLst>
              <a:ext uri="{FF2B5EF4-FFF2-40B4-BE49-F238E27FC236}">
                <a16:creationId xmlns:a16="http://schemas.microsoft.com/office/drawing/2014/main" xmlns="" id="{DAD2D68D-6C75-094F-8AE9-F60098C5FD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2968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chemeClr val="bg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F52F673-CCF0-4B42-8F1F-344224953A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BBD742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14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E881E7DD-CF43-5545-AC51-1D5C3829D9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FE40D5-2D12-B846-9FF6-3768F9DDC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able Placeholder 3">
            <a:extLst>
              <a:ext uri="{FF2B5EF4-FFF2-40B4-BE49-F238E27FC236}">
                <a16:creationId xmlns:a16="http://schemas.microsoft.com/office/drawing/2014/main" xmlns="" id="{C2D0F521-96A2-E341-9A7C-27D51ED6AA01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066224" y="1865312"/>
            <a:ext cx="3494424" cy="3245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CBAF7A84-528E-BD48-B6FB-7F9C7DE673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BBD741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BBD741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BBD741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A4D5DA5-CAD4-4147-A240-700401F897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BBD742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28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8">
            <a:extLst>
              <a:ext uri="{FF2B5EF4-FFF2-40B4-BE49-F238E27FC236}">
                <a16:creationId xmlns:a16="http://schemas.microsoft.com/office/drawing/2014/main" xmlns="" id="{F7391C5D-AE12-B74A-885C-AF0D1EE9B5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6221A834-7112-CA4A-9F29-1B28879280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968" y="2232000"/>
            <a:ext cx="12230086" cy="1479550"/>
          </a:xfrm>
          <a:prstGeom prst="rect">
            <a:avLst/>
          </a:prstGeom>
          <a:solidFill>
            <a:srgbClr val="BBD742"/>
          </a:solidFill>
          <a:ln>
            <a:noFill/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3A3D9F-6F71-2C46-8E7A-7DA7D9713A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BBD742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535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50116C-396D-254A-8BE3-953E3D71F3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540" y="194590"/>
            <a:ext cx="2388274" cy="827539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467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3" Type="http://schemas.openxmlformats.org/officeDocument/2006/relationships/image" Target="../media/image6.wmf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C543E793-767A-2D44-B80C-3074170126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37" b="23337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80EA91-A6BC-3A44-840B-8537973EC5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BBD742">
              <a:alpha val="50000"/>
            </a:srgbClr>
          </a:solidFill>
        </p:spPr>
        <p:txBody>
          <a:bodyPr/>
          <a:lstStyle/>
          <a:p>
            <a:pPr algn="ctr"/>
            <a:r>
              <a:rPr lang="en-US" sz="3200" dirty="0"/>
              <a:t>Presentation to</a:t>
            </a:r>
          </a:p>
          <a:p>
            <a:pPr algn="ctr"/>
            <a:r>
              <a:rPr lang="en-US" sz="3200" dirty="0"/>
              <a:t>Second Meeting, UNDP/GEF CLME+ Project Steering Committee, Panama City, Panama, 18-20 June 2018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9FACBA24-DAA1-4040-B35F-4DB00CF44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0863"/>
            <a:ext cx="12192001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/>
          </a:solidFill>
          <a:ln w="50800">
            <a:solidFill>
              <a:schemeClr val="bg1"/>
            </a:solidFill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DFCCEF-F822-744C-AD97-9F72EC00D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988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DCDEC7-3D25-7047-8C1C-9EE9EFF846F4}"/>
              </a:ext>
            </a:extLst>
          </p:cNvPr>
          <p:cNvSpPr txBox="1"/>
          <p:nvPr/>
        </p:nvSpPr>
        <p:spPr bwMode="auto">
          <a:xfrm>
            <a:off x="3259221" y="6506838"/>
            <a:ext cx="7179747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the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Programme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the Caribbean and North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(2015-2020)</a:t>
            </a:r>
            <a:endParaRPr lang="en-US" sz="925" b="1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69100D-BE07-4000-9447-4A80028A4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125" y="3621420"/>
            <a:ext cx="9541067" cy="1140051"/>
          </a:xfrm>
          <a:prstGeom prst="rect">
            <a:avLst/>
          </a:prstGeom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xmlns="" id="{55A8A95F-7756-D247-AAB2-61B220BD3729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Second CLME+ Project Steering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2348180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6562" y="1042152"/>
            <a:ext cx="11202913" cy="494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/>
            <a:r>
              <a:rPr lang="en-US" sz="2800" b="1" dirty="0">
                <a:solidFill>
                  <a:srgbClr val="FF0000"/>
                </a:solidFill>
              </a:rPr>
              <a:t>OP1.4 </a:t>
            </a:r>
          </a:p>
          <a:p>
            <a:pPr marL="460375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Regional Course on the Conduct of Marine Research under the UN Convention on the Law of the Sea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May 2017;</a:t>
            </a:r>
          </a:p>
          <a:p>
            <a:pPr marL="460375" indent="-23018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Identified opportunity for a regional marine data infrastructure in coordination with CROP through Regional Training Workshop on Marine Data Management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hosted Feb 2018</a:t>
            </a:r>
            <a:r>
              <a:rPr lang="en-US" sz="2800" b="1" dirty="0"/>
              <a:t>. </a:t>
            </a:r>
          </a:p>
          <a:p>
            <a:pPr marL="857250" indent="-857250"/>
            <a:r>
              <a:rPr lang="en-US" sz="2800" b="1" dirty="0">
                <a:solidFill>
                  <a:srgbClr val="FF0000"/>
                </a:solidFill>
              </a:rPr>
              <a:t>OP2.4 </a:t>
            </a:r>
          </a:p>
          <a:p>
            <a:pPr marL="514350" indent="-230188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 requisite communication platform and infrastructure to </a:t>
            </a:r>
            <a:r>
              <a:rPr lang="en-US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support the decentralized component of CLME+ Strategy was established </a:t>
            </a:r>
            <a:r>
              <a:rPr lang="en-US" altLang="en-US" sz="2800" b="1" dirty="0">
                <a:latin typeface="Arial" panose="020B0604020202020204" pitchFamily="34" charset="0"/>
              </a:rPr>
              <a:t>by April 2017 (</a:t>
            </a:r>
            <a:r>
              <a:rPr lang="en-US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EU 10</a:t>
            </a:r>
            <a:r>
              <a:rPr lang="en-US" altLang="en-US" sz="2800" b="1" baseline="30000" dirty="0">
                <a:solidFill>
                  <a:schemeClr val="accent1"/>
                </a:solidFill>
                <a:latin typeface="Arial" panose="020B0604020202020204" pitchFamily="34" charset="0"/>
              </a:rPr>
              <a:t>th</a:t>
            </a:r>
            <a:r>
              <a:rPr lang="en-US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 EDF Project and OECS Member State core funding</a:t>
            </a:r>
            <a:r>
              <a:rPr lang="en-US" altLang="en-US" sz="2800" b="1" dirty="0">
                <a:latin typeface="Arial" panose="020B0604020202020204" pitchFamily="34" charset="0"/>
              </a:rPr>
              <a:t>).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2158" y="661204"/>
            <a:ext cx="447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/>
              <a:t>Achievements to Date</a:t>
            </a:r>
          </a:p>
        </p:txBody>
      </p:sp>
    </p:spTree>
    <p:extLst>
      <p:ext uri="{BB962C8B-B14F-4D97-AF65-F5344CB8AC3E}">
        <p14:creationId xmlns:p14="http://schemas.microsoft.com/office/powerpoint/2010/main" val="664670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6749" y="1205664"/>
            <a:ext cx="107727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indent="-971550"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OP5.2 </a:t>
            </a:r>
          </a:p>
          <a:p>
            <a:pPr marL="460375" indent="-231775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COMES 4 endorsed TOC for the SOMEE and </a:t>
            </a:r>
            <a:r>
              <a:rPr lang="en-US" sz="2800" b="1" dirty="0">
                <a:solidFill>
                  <a:srgbClr val="0070C0"/>
                </a:solidFill>
              </a:rPr>
              <a:t>support its proposed institutionalization</a:t>
            </a:r>
            <a:r>
              <a:rPr lang="en-US" sz="2800" b="1" dirty="0"/>
              <a:t>, 27 April 2017.</a:t>
            </a:r>
          </a:p>
          <a:p>
            <a:pPr marL="460375" indent="-231775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971550" indent="-971550"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OP5.3</a:t>
            </a:r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Identified the need to strengthen OECS Marine Research Strategy and related policies to achieve CLME+ targets and </a:t>
            </a:r>
            <a:r>
              <a:rPr lang="en-US" sz="2800" b="1" dirty="0" err="1">
                <a:solidFill>
                  <a:schemeClr val="accent1"/>
                </a:solidFill>
              </a:rPr>
              <a:t>instutionalisation</a:t>
            </a:r>
            <a:r>
              <a:rPr lang="en-US" sz="2800" b="1" dirty="0">
                <a:solidFill>
                  <a:schemeClr val="accent1"/>
                </a:solidFill>
              </a:rPr>
              <a:t> of the SOMEE.</a:t>
            </a:r>
            <a:r>
              <a:rPr lang="en-US" sz="2800" b="1" dirty="0"/>
              <a:t> (April/May 2017).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2158" y="661204"/>
            <a:ext cx="447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/>
              <a:t>Achievements to Date</a:t>
            </a:r>
          </a:p>
        </p:txBody>
      </p:sp>
    </p:spTree>
    <p:extLst>
      <p:ext uri="{BB962C8B-B14F-4D97-AF65-F5344CB8AC3E}">
        <p14:creationId xmlns:p14="http://schemas.microsoft.com/office/powerpoint/2010/main" val="2899409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771021"/>
              </p:ext>
            </p:extLst>
          </p:nvPr>
        </p:nvGraphicFramePr>
        <p:xfrm>
          <a:off x="569230" y="1366957"/>
          <a:ext cx="11106024" cy="4182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6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111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111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54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Output</a:t>
                      </a: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High risk of not completing on time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High risk of target not being achieved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682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Output # 5.2</a:t>
                      </a: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Report and associated web portal;</a:t>
                      </a:r>
                    </a:p>
                    <a:p>
                      <a:pPr marL="230188" marR="0" lvl="0" indent="-230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/>
                        <a:t>Approval/adoption of M&amp;E Sustainability Plan by OECS governance mechanisms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68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Output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# 5.2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Inputs to relevant sections of SOMEE;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/>
                        <a:t>Baseline, target and “current status” values for the indicators under the SAP M&amp;E framework.</a:t>
                      </a:r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99251" y="666823"/>
            <a:ext cx="45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High Risk Targets </a:t>
            </a:r>
          </a:p>
        </p:txBody>
      </p:sp>
    </p:spTree>
    <p:extLst>
      <p:ext uri="{BB962C8B-B14F-4D97-AF65-F5344CB8AC3E}">
        <p14:creationId xmlns:p14="http://schemas.microsoft.com/office/powerpoint/2010/main" val="3927377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562420"/>
              </p:ext>
            </p:extLst>
          </p:nvPr>
        </p:nvGraphicFramePr>
        <p:xfrm>
          <a:off x="474035" y="1452855"/>
          <a:ext cx="11243930" cy="449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75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816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201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#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Challenge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Mitigative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Measure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By When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1" dirty="0">
                          <a:solidFill>
                            <a:srgbClr val="FF0000"/>
                          </a:solidFill>
                        </a:rPr>
                        <a:t>Outputs 5.2 &amp; 5.3 Targets</a:t>
                      </a:r>
                      <a:r>
                        <a:rPr lang="en-US" sz="2400" b="1" i="1" dirty="0"/>
                        <a:t>. </a:t>
                      </a:r>
                    </a:p>
                    <a:p>
                      <a:r>
                        <a:rPr lang="en-US" sz="2400" b="1" i="1" dirty="0"/>
                        <a:t>Preliminary works related to SOMEE chapters and M&amp;E framework to be completed by CLME+ PCU are delayed with implications for timely implementation of OECS targets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b="1" dirty="0"/>
                        <a:t>CLME+ PCU accelerates: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/>
                        <a:t>Recruitment of new staff; and,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/>
                        <a:t>Completion of works related to SOMEE chapters and M&amp;E Framework.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  <a:p>
                      <a:r>
                        <a:rPr lang="en-US" sz="2800" b="1" dirty="0"/>
                        <a:t>31 August 2018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29400" y="701749"/>
            <a:ext cx="5342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Challenges Being Experienced</a:t>
            </a:r>
          </a:p>
        </p:txBody>
      </p:sp>
    </p:spTree>
    <p:extLst>
      <p:ext uri="{BB962C8B-B14F-4D97-AF65-F5344CB8AC3E}">
        <p14:creationId xmlns:p14="http://schemas.microsoft.com/office/powerpoint/2010/main" val="3681715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395" y="656537"/>
            <a:ext cx="494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Financial Implementation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107247"/>
              </p:ext>
            </p:extLst>
          </p:nvPr>
        </p:nvGraphicFramePr>
        <p:xfrm>
          <a:off x="635842" y="1402735"/>
          <a:ext cx="10960690" cy="2388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9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6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03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99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137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0580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13703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Agency name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2018 Budget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Amount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spent up to April 2018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2019 Budget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Risk of not achieving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budget objective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Proposed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remedial actions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BBD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732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OECS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$40,000.00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$46,507.00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$73,493.00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accent1"/>
                          </a:solidFill>
                        </a:rPr>
                        <a:t>Transfer of $10,000 to 1.2 from 2.4,  5.2 &amp; 5.3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7322">
                <a:tc>
                  <a:txBody>
                    <a:bodyPr/>
                    <a:lstStyle/>
                    <a:p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8078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352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85121" y="653903"/>
            <a:ext cx="6230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Crosscutting Recommendations for Successful Project Implementation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D1CB8C-4838-4CB7-90F2-B8F5054E1BB4}"/>
              </a:ext>
            </a:extLst>
          </p:cNvPr>
          <p:cNvSpPr txBox="1"/>
          <p:nvPr/>
        </p:nvSpPr>
        <p:spPr>
          <a:xfrm>
            <a:off x="738787" y="2058914"/>
            <a:ext cx="1074874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Prioritizing establishment of functioning NICs (National Ocean Governance Committees) as ocean implementing and coordinating mechanisms.</a:t>
            </a:r>
          </a:p>
          <a:p>
            <a:pPr marL="230188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Collaboration between/among Co-executing Agencies, to the extent practicable, especially to achieve Targets for Outputs 5.2 and 5.3.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Co-financing is vital for achievement CLME+ targets, optimization of outputs and impacts, </a:t>
            </a:r>
            <a:r>
              <a:rPr lang="en-US" sz="2800" b="1" dirty="0" err="1">
                <a:solidFill>
                  <a:schemeClr val="accent1"/>
                </a:solidFill>
              </a:rPr>
              <a:t>institutionalisation</a:t>
            </a:r>
            <a:r>
              <a:rPr lang="en-US" sz="2800" b="1" dirty="0">
                <a:solidFill>
                  <a:schemeClr val="accent1"/>
                </a:solidFill>
              </a:rPr>
              <a:t> of SOMEE and coordinating mechanisms.</a:t>
            </a:r>
          </a:p>
        </p:txBody>
      </p:sp>
    </p:spTree>
    <p:extLst>
      <p:ext uri="{BB962C8B-B14F-4D97-AF65-F5344CB8AC3E}">
        <p14:creationId xmlns:p14="http://schemas.microsoft.com/office/powerpoint/2010/main" val="1304873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xmlns="" id="{81AD7954-01A1-1843-BB77-69EA82E792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7080" b="19594"/>
          <a:stretch/>
        </p:blipFill>
        <p:spPr>
          <a:xfrm>
            <a:off x="-25307" y="1495426"/>
            <a:ext cx="12217307" cy="488561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51C83D-D79E-0848-A3DC-006E53FDD4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BBD742">
              <a:alpha val="50000"/>
            </a:srgbClr>
          </a:solidFill>
          <a:ln>
            <a:noFill/>
          </a:ln>
        </p:spPr>
        <p:txBody>
          <a:bodyPr/>
          <a:lstStyle/>
          <a:p>
            <a:r>
              <a:rPr lang="en-US" sz="3600" dirty="0"/>
              <a:t>Thank you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B69E1257-24F0-4B47-A217-A350B0B83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0863"/>
            <a:ext cx="12192001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/>
          </a:solidFill>
          <a:ln w="50800">
            <a:solidFill>
              <a:schemeClr val="bg1"/>
            </a:solidFill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6CD703-E997-C449-A852-C3736ADF5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988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5D134D-4455-E040-BE57-94702D480D25}"/>
              </a:ext>
            </a:extLst>
          </p:cNvPr>
          <p:cNvSpPr txBox="1"/>
          <p:nvPr/>
        </p:nvSpPr>
        <p:spPr bwMode="auto">
          <a:xfrm>
            <a:off x="3259221" y="6506838"/>
            <a:ext cx="7179747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the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Programme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the Caribbean and North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(2015-2020)</a:t>
            </a:r>
            <a:endParaRPr lang="en-US" sz="925" b="1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xmlns="" id="{7F63D0A3-E4EB-1244-8050-5BF25DC05BF9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Second CLME+ Project Steering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3431185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5E8B87-74B5-4204-B079-46F34BF496DB}"/>
              </a:ext>
            </a:extLst>
          </p:cNvPr>
          <p:cNvSpPr txBox="1"/>
          <p:nvPr/>
        </p:nvSpPr>
        <p:spPr>
          <a:xfrm>
            <a:off x="4389965" y="4398161"/>
            <a:ext cx="3338891" cy="126188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1200" b="1" dirty="0"/>
          </a:p>
          <a:p>
            <a:r>
              <a:rPr lang="en-US" sz="2400" b="1" dirty="0"/>
              <a:t>3 Associate Member States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6" name="Picture 2" descr="Image result for map of the caribbean">
            <a:extLst>
              <a:ext uri="{FF2B5EF4-FFF2-40B4-BE49-F238E27FC236}">
                <a16:creationId xmlns:a16="http://schemas.microsoft.com/office/drawing/2014/main" xmlns="" id="{04B8D5A3-9528-461B-9BA6-5FE7ADCD3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2" t="8161" r="5254" b="25595"/>
          <a:stretch/>
        </p:blipFill>
        <p:spPr bwMode="auto">
          <a:xfrm>
            <a:off x="4383352" y="1110045"/>
            <a:ext cx="3345506" cy="196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93163" y="610902"/>
            <a:ext cx="235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Introduction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5A4B167-5E57-472C-9502-83978BB1ADF4}"/>
              </a:ext>
            </a:extLst>
          </p:cNvPr>
          <p:cNvSpPr/>
          <p:nvPr/>
        </p:nvSpPr>
        <p:spPr>
          <a:xfrm>
            <a:off x="8871811" y="1295904"/>
            <a:ext cx="2574271" cy="3397209"/>
          </a:xfrm>
          <a:prstGeom prst="ellipse">
            <a:avLst/>
          </a:prstGeom>
          <a:noFill/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5B4F26A-E220-42E1-B063-1CE43434A3A2}"/>
              </a:ext>
            </a:extLst>
          </p:cNvPr>
          <p:cNvSpPr/>
          <p:nvPr/>
        </p:nvSpPr>
        <p:spPr>
          <a:xfrm>
            <a:off x="7180991" y="2130448"/>
            <a:ext cx="377698" cy="523087"/>
          </a:xfrm>
          <a:prstGeom prst="ellipse">
            <a:avLst/>
          </a:prstGeom>
          <a:noFill/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898AC12-1045-4A4E-9551-46FE2E7E6105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7369840" y="1377465"/>
            <a:ext cx="2403945" cy="752983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FCCFF29-2D7C-486A-9D83-75BD093509C2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7369840" y="2653535"/>
            <a:ext cx="1937635" cy="1645833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8460FD-02B9-432D-A5D0-786432BE1AB1}"/>
              </a:ext>
            </a:extLst>
          </p:cNvPr>
          <p:cNvPicPr/>
          <p:nvPr/>
        </p:nvPicPr>
        <p:blipFill rotWithShape="1">
          <a:blip r:embed="rId3" cstate="print">
            <a:extLst/>
          </a:blip>
          <a:srcRect l="20652" t="3793" r="15217" b="25467"/>
          <a:stretch/>
        </p:blipFill>
        <p:spPr bwMode="auto">
          <a:xfrm>
            <a:off x="9238602" y="1731157"/>
            <a:ext cx="2476617" cy="2588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04F2FF5-FDF6-493C-A84E-22789D5780D2}"/>
              </a:ext>
            </a:extLst>
          </p:cNvPr>
          <p:cNvSpPr txBox="1"/>
          <p:nvPr/>
        </p:nvSpPr>
        <p:spPr>
          <a:xfrm>
            <a:off x="4389966" y="3075933"/>
            <a:ext cx="3338892" cy="144655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7 Full Member States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14" name="Picture 10" descr="Image result for national flag commonwealth of Grenada">
            <a:extLst>
              <a:ext uri="{FF2B5EF4-FFF2-40B4-BE49-F238E27FC236}">
                <a16:creationId xmlns:a16="http://schemas.microsoft.com/office/drawing/2014/main" xmlns="" id="{3ABAFD76-DD9D-433C-B237-A76A00FB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95" y="3517214"/>
            <a:ext cx="548608" cy="3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mage result for national flag commonwealth of St vincent and the Grenadines">
            <a:extLst>
              <a:ext uri="{FF2B5EF4-FFF2-40B4-BE49-F238E27FC236}">
                <a16:creationId xmlns:a16="http://schemas.microsoft.com/office/drawing/2014/main" xmlns="" id="{A2BE3D65-9890-4E54-A9BF-7C3F72564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017" y="3956288"/>
            <a:ext cx="548609" cy="36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Related image">
            <a:extLst>
              <a:ext uri="{FF2B5EF4-FFF2-40B4-BE49-F238E27FC236}">
                <a16:creationId xmlns:a16="http://schemas.microsoft.com/office/drawing/2014/main" xmlns="" id="{88AA3EE0-D23C-440D-95C2-09ADF8517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33" y="3956288"/>
            <a:ext cx="548609" cy="34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Image result for national flag commonwealth of Dominica">
            <a:extLst>
              <a:ext uri="{FF2B5EF4-FFF2-40B4-BE49-F238E27FC236}">
                <a16:creationId xmlns:a16="http://schemas.microsoft.com/office/drawing/2014/main" xmlns="" id="{148EA946-C79F-4B7E-873F-23457F09D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432750" y="3524960"/>
            <a:ext cx="542393" cy="33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Image result for national flag commonwealth of St. Kitts and Nevis">
            <a:extLst>
              <a:ext uri="{FF2B5EF4-FFF2-40B4-BE49-F238E27FC236}">
                <a16:creationId xmlns:a16="http://schemas.microsoft.com/office/drawing/2014/main" xmlns="" id="{8AB5B2AB-3B0E-480E-8B98-9302CFBEE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76" y="3961105"/>
            <a:ext cx="548609" cy="35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flag antigua and barbuda">
            <a:extLst>
              <a:ext uri="{FF2B5EF4-FFF2-40B4-BE49-F238E27FC236}">
                <a16:creationId xmlns:a16="http://schemas.microsoft.com/office/drawing/2014/main" xmlns="" id="{DF86FD55-D83A-4288-9BFD-D8E570E7C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74" y="3509736"/>
            <a:ext cx="554420" cy="34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montserrat flag">
            <a:extLst>
              <a:ext uri="{FF2B5EF4-FFF2-40B4-BE49-F238E27FC236}">
                <a16:creationId xmlns:a16="http://schemas.microsoft.com/office/drawing/2014/main" xmlns="" id="{8509CF93-2CE4-409D-AE26-8AEA317C1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56" y="3519076"/>
            <a:ext cx="53767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Image result for anguilla flag">
            <a:extLst>
              <a:ext uri="{FF2B5EF4-FFF2-40B4-BE49-F238E27FC236}">
                <a16:creationId xmlns:a16="http://schemas.microsoft.com/office/drawing/2014/main" xmlns="" id="{1894AC69-2CE0-4D90-93A8-9084B416F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418" y="5095719"/>
            <a:ext cx="571146" cy="3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Image result for british virgin islands flag">
            <a:extLst>
              <a:ext uri="{FF2B5EF4-FFF2-40B4-BE49-F238E27FC236}">
                <a16:creationId xmlns:a16="http://schemas.microsoft.com/office/drawing/2014/main" xmlns="" id="{E7FD1F67-CDAD-4862-A093-96A141377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6687"/>
          <a:stretch/>
        </p:blipFill>
        <p:spPr bwMode="auto">
          <a:xfrm>
            <a:off x="6206079" y="5095719"/>
            <a:ext cx="566216" cy="3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Related image">
            <a:extLst>
              <a:ext uri="{FF2B5EF4-FFF2-40B4-BE49-F238E27FC236}">
                <a16:creationId xmlns:a16="http://schemas.microsoft.com/office/drawing/2014/main" xmlns="" id="{1C103AEF-E63B-45DC-B9B1-D14B8952F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18" y="5109580"/>
            <a:ext cx="556432" cy="370955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386F2D7-1075-434D-ACDB-2193C29E9BB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4125" b="3429"/>
          <a:stretch/>
        </p:blipFill>
        <p:spPr>
          <a:xfrm>
            <a:off x="7808426" y="4218316"/>
            <a:ext cx="1155268" cy="1446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F2AB3A0-309D-40CB-AE66-55C2D9B9C96C}"/>
              </a:ext>
            </a:extLst>
          </p:cNvPr>
          <p:cNvSpPr txBox="1"/>
          <p:nvPr/>
        </p:nvSpPr>
        <p:spPr>
          <a:xfrm>
            <a:off x="490505" y="1122157"/>
            <a:ext cx="3868607" cy="4524315"/>
          </a:xfrm>
          <a:prstGeom prst="rect">
            <a:avLst/>
          </a:prstGeom>
          <a:noFill/>
          <a:ln w="28575">
            <a:solidFill>
              <a:srgbClr val="98CC44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An inter-governmental organisation dedicated to goals of: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Economic harmonisation and integration;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Protection of human and legal rights; and,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Encouragement of good governance between countries and dependencies in the Eastern Caribbean</a:t>
            </a:r>
            <a:r>
              <a:rPr lang="en-GB" sz="2400" dirty="0">
                <a:solidFill>
                  <a:srgbClr val="0070C0"/>
                </a:solidFill>
              </a:rPr>
              <a:t>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111F7A-573A-43E4-8F05-D03A3ADC9731}"/>
              </a:ext>
            </a:extLst>
          </p:cNvPr>
          <p:cNvSpPr txBox="1"/>
          <p:nvPr/>
        </p:nvSpPr>
        <p:spPr>
          <a:xfrm>
            <a:off x="9852506" y="2567587"/>
            <a:ext cx="6315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E3D271E-82C7-47F7-B3B4-28365F242503}"/>
              </a:ext>
            </a:extLst>
          </p:cNvPr>
          <p:cNvSpPr txBox="1"/>
          <p:nvPr/>
        </p:nvSpPr>
        <p:spPr>
          <a:xfrm>
            <a:off x="11338231" y="3855040"/>
            <a:ext cx="6315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ii_jikpepjs0_164148d255f5b4e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474" y="4825620"/>
            <a:ext cx="2320483" cy="8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89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20997" y="1421201"/>
            <a:ext cx="11232853" cy="4426013"/>
          </a:xfrm>
        </p:spPr>
        <p:txBody>
          <a:bodyPr numCol="1"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</a:rPr>
              <a:t>Component 1, </a:t>
            </a:r>
            <a:r>
              <a:rPr lang="en-US" sz="2800" dirty="0">
                <a:solidFill>
                  <a:srgbClr val="FF0000"/>
                </a:solidFill>
              </a:rPr>
              <a:t>Outputs</a:t>
            </a:r>
            <a:r>
              <a:rPr lang="en-US" sz="2800" dirty="0"/>
              <a:t>: </a:t>
            </a:r>
          </a:p>
          <a:p>
            <a:pPr marL="228600">
              <a:lnSpc>
                <a:spcPct val="10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0000"/>
                </a:solidFill>
              </a:rPr>
              <a:t>1.1</a:t>
            </a:r>
            <a:r>
              <a:rPr lang="en-US" sz="2800" dirty="0"/>
              <a:t> Decisions on coordination &amp; cooperation arrangements and institutional mandates, in line with SAP Strategies 1 (environment), 2 (fisheries) and 3 (cross-sectoral policy coordination)</a:t>
            </a:r>
          </a:p>
          <a:p>
            <a:pPr marL="228600">
              <a:lnSpc>
                <a:spcPct val="10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0000"/>
                </a:solidFill>
              </a:rPr>
              <a:t>1.2</a:t>
            </a:r>
            <a:r>
              <a:rPr lang="en-US" sz="2800" dirty="0"/>
              <a:t> National Inter-sectoral Coordination (NIC) mechanisms (including science-policy interfaces) in place</a:t>
            </a:r>
          </a:p>
          <a:p>
            <a:pPr marL="228600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</a:rPr>
              <a:t>1.4</a:t>
            </a:r>
            <a:r>
              <a:rPr lang="en-US" sz="2800" dirty="0"/>
              <a:t> Data management, access &amp; exchange arrangements support adaptive management and implementation of the CLME</a:t>
            </a:r>
            <a:r>
              <a:rPr lang="en-US" sz="2800" baseline="30000" dirty="0"/>
              <a:t>+</a:t>
            </a:r>
            <a:r>
              <a:rPr lang="en-US" sz="2800" dirty="0"/>
              <a:t> Project and SAP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97FBB1-AEA2-4DF7-BAB3-A421D55E2D58}"/>
              </a:ext>
            </a:extLst>
          </p:cNvPr>
          <p:cNvSpPr txBox="1"/>
          <p:nvPr/>
        </p:nvSpPr>
        <p:spPr>
          <a:xfrm>
            <a:off x="8493163" y="610902"/>
            <a:ext cx="235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234877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20997" y="1478351"/>
            <a:ext cx="11137603" cy="4426013"/>
          </a:xfrm>
        </p:spPr>
        <p:txBody>
          <a:bodyPr numCol="1"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</a:rPr>
              <a:t>Components 2 &amp; 5 - </a:t>
            </a:r>
            <a:r>
              <a:rPr lang="en-US" sz="2800" dirty="0">
                <a:solidFill>
                  <a:srgbClr val="FF0000"/>
                </a:solidFill>
              </a:rPr>
              <a:t>Outputs</a:t>
            </a:r>
            <a:r>
              <a:rPr lang="en-US" sz="2800" dirty="0"/>
              <a:t>: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2800" dirty="0"/>
          </a:p>
          <a:p>
            <a:pPr marL="171450" algn="just">
              <a:lnSpc>
                <a:spcPct val="100000"/>
              </a:lnSpc>
              <a:spcAft>
                <a:spcPts val="1200"/>
              </a:spcAft>
            </a:pPr>
            <a:r>
              <a:rPr lang="en-GB" sz="2800" dirty="0">
                <a:solidFill>
                  <a:srgbClr val="FF0000"/>
                </a:solidFill>
              </a:rPr>
              <a:t>2.4</a:t>
            </a:r>
            <a:r>
              <a:rPr lang="en-GB" sz="2800" dirty="0"/>
              <a:t> </a:t>
            </a:r>
            <a:r>
              <a:rPr lang="en-US" sz="2800" dirty="0"/>
              <a:t>Overarching CLME</a:t>
            </a:r>
            <a:r>
              <a:rPr lang="en-US" sz="2800" baseline="30000" dirty="0"/>
              <a:t>+</a:t>
            </a:r>
            <a:r>
              <a:rPr lang="en-US" sz="2800" dirty="0"/>
              <a:t> Communication Strategy</a:t>
            </a:r>
          </a:p>
          <a:p>
            <a:pPr marL="171450" algn="just">
              <a:lnSpc>
                <a:spcPct val="10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0000"/>
                </a:solidFill>
              </a:rPr>
              <a:t>5.2</a:t>
            </a:r>
            <a:r>
              <a:rPr lang="en-US" sz="2800" dirty="0"/>
              <a:t> CLME</a:t>
            </a:r>
            <a:r>
              <a:rPr lang="en-US" sz="2800" baseline="30000" dirty="0"/>
              <a:t>+</a:t>
            </a:r>
            <a:r>
              <a:rPr lang="en-US" sz="2800" i="1" dirty="0"/>
              <a:t> ecosystem status and SAP implementation M&amp;E mechanism</a:t>
            </a:r>
          </a:p>
          <a:p>
            <a:pPr marL="171450" algn="just">
              <a:lnSpc>
                <a:spcPct val="100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</a:rPr>
              <a:t>5.3</a:t>
            </a:r>
            <a:r>
              <a:rPr lang="en-US" sz="2800" i="1" dirty="0"/>
              <a:t> Communication, twinning and knowledge exchange</a:t>
            </a:r>
            <a:r>
              <a:rPr lang="en-US" sz="2800" dirty="0"/>
              <a:t> activities targeting the CLME</a:t>
            </a:r>
            <a:r>
              <a:rPr lang="en-US" sz="2800" baseline="30000" dirty="0"/>
              <a:t>+</a:t>
            </a:r>
            <a:r>
              <a:rPr lang="en-US" sz="2800" dirty="0"/>
              <a:t> Partnership and global LME Community of Practice (COP)</a:t>
            </a:r>
            <a:endParaRPr lang="en-US" sz="28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B8735A-15BD-4839-AC48-F34D1252DB36}"/>
              </a:ext>
            </a:extLst>
          </p:cNvPr>
          <p:cNvSpPr txBox="1"/>
          <p:nvPr/>
        </p:nvSpPr>
        <p:spPr>
          <a:xfrm>
            <a:off x="8493163" y="610902"/>
            <a:ext cx="235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6839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276447" y="990719"/>
            <a:ext cx="11620278" cy="451662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b="1" dirty="0"/>
              <a:t>Status technical implementation: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2800" b="1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2800" b="1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2800" b="1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2800" b="1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dirty="0"/>
              <a:t>Status financial expenditure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265964"/>
              </p:ext>
            </p:extLst>
          </p:nvPr>
        </p:nvGraphicFramePr>
        <p:xfrm>
          <a:off x="581026" y="1581317"/>
          <a:ext cx="11039475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79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79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3488">
                <a:tc>
                  <a:txBody>
                    <a:bodyPr/>
                    <a:lstStyle/>
                    <a:p>
                      <a:r>
                        <a:rPr lang="en-US" sz="2000" b="1" dirty="0"/>
                        <a:t>On Track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Moderate</a:t>
                      </a:r>
                      <a:r>
                        <a:rPr lang="en-US" sz="2000" b="1" baseline="0" dirty="0"/>
                        <a:t> Delays</a:t>
                      </a:r>
                      <a:endParaRPr lang="en-US" sz="20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Major</a:t>
                      </a:r>
                      <a:r>
                        <a:rPr lang="en-US" sz="2000" b="1" baseline="0" dirty="0"/>
                        <a:t> Delays</a:t>
                      </a:r>
                      <a:endParaRPr lang="en-US" sz="2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3488">
                <a:tc>
                  <a:txBody>
                    <a:bodyPr/>
                    <a:lstStyle/>
                    <a:p>
                      <a:r>
                        <a:rPr lang="en-US" sz="2000" b="1" dirty="0"/>
                        <a:t>1 of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4 of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1 of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488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1"/>
                          </a:solidFill>
                        </a:rPr>
                        <a:t>*** OVERALL MODERATE ***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780653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924422"/>
              </p:ext>
            </p:extLst>
          </p:nvPr>
        </p:nvGraphicFramePr>
        <p:xfrm>
          <a:off x="581025" y="3731013"/>
          <a:ext cx="11039475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79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79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On Track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Moderate</a:t>
                      </a:r>
                      <a:r>
                        <a:rPr lang="en-US" sz="2000" b="1" baseline="0" dirty="0"/>
                        <a:t> Delays</a:t>
                      </a:r>
                      <a:endParaRPr lang="en-US" sz="20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Major Delays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4 of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1 of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1 of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/>
                          </a:solidFill>
                        </a:rPr>
                        <a:t>*** OVERALL ON TRACK ***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5483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367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80402"/>
              </p:ext>
            </p:extLst>
          </p:nvPr>
        </p:nvGraphicFramePr>
        <p:xfrm>
          <a:off x="792126" y="1701211"/>
          <a:ext cx="10670531" cy="37976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85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71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32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Category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Ratio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9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Completed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9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On track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 of 6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65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Low risk of not completing on time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of 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65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High risk of not completing on time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of 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019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High risk of target not being achieved 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08405" y="579482"/>
            <a:ext cx="6299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Project Implementation Overview</a:t>
            </a:r>
          </a:p>
        </p:txBody>
      </p:sp>
    </p:spTree>
    <p:extLst>
      <p:ext uri="{BB962C8B-B14F-4D97-AF65-F5344CB8AC3E}">
        <p14:creationId xmlns:p14="http://schemas.microsoft.com/office/powerpoint/2010/main" val="3393554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00" y="1205664"/>
            <a:ext cx="113156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indent="-971550">
              <a:spcAft>
                <a:spcPts val="1200"/>
              </a:spcAft>
            </a:pPr>
            <a:r>
              <a:rPr lang="en-US" sz="2800" b="1" dirty="0">
                <a:solidFill>
                  <a:srgbClr val="FF0000"/>
                </a:solidFill>
              </a:rPr>
              <a:t>OP1.1</a:t>
            </a:r>
            <a:endParaRPr lang="en-US" sz="2400" b="1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OECS [Regional] Ocean Governance Team (OGT) </a:t>
            </a:r>
            <a:r>
              <a:rPr lang="en-US" sz="2800" b="1" dirty="0"/>
              <a:t>established;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Revised OGT Terms of Reference with enhanced vertical linkages adopted </a:t>
            </a:r>
            <a:r>
              <a:rPr lang="en-US" sz="2800" b="1" dirty="0"/>
              <a:t>by OECS Council of Ministers for Environmental Sustainability (COMES);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Caribbean Regional </a:t>
            </a:r>
            <a:r>
              <a:rPr lang="en-US" sz="2800" b="1" dirty="0" err="1">
                <a:solidFill>
                  <a:schemeClr val="accent1"/>
                </a:solidFill>
              </a:rPr>
              <a:t>Oceanscape</a:t>
            </a:r>
            <a:r>
              <a:rPr lang="en-US" sz="2800" b="1" dirty="0">
                <a:solidFill>
                  <a:schemeClr val="accent1"/>
                </a:solidFill>
              </a:rPr>
              <a:t> Project (CROP), (2017–2021)</a:t>
            </a:r>
            <a:r>
              <a:rPr lang="en-US" sz="2800" b="1" dirty="0"/>
              <a:t>, </a:t>
            </a:r>
            <a:r>
              <a:rPr lang="en-US" sz="2800" b="1" u="sng" dirty="0">
                <a:solidFill>
                  <a:schemeClr val="accent1"/>
                </a:solidFill>
              </a:rPr>
              <a:t>supports</a:t>
            </a:r>
            <a:r>
              <a:rPr lang="en-US" sz="2800" b="1" dirty="0"/>
              <a:t>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Alignment of OECS Eastern Caribbean Regional Ocean Policy (ECROP) with 2030 Development Agenda and MEAs;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/>
              <a:t>National Ocean Strategies/Policies aligned with ECROP.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2158" y="661204"/>
            <a:ext cx="447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/>
              <a:t>Achievements to Date</a:t>
            </a:r>
          </a:p>
        </p:txBody>
      </p:sp>
    </p:spTree>
    <p:extLst>
      <p:ext uri="{BB962C8B-B14F-4D97-AF65-F5344CB8AC3E}">
        <p14:creationId xmlns:p14="http://schemas.microsoft.com/office/powerpoint/2010/main" val="4273731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00" y="1084544"/>
            <a:ext cx="1131569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indent="-971550"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OP1.1</a:t>
            </a:r>
            <a:endParaRPr lang="en-US" sz="2400" b="1" dirty="0"/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accent1"/>
                </a:solidFill>
              </a:rPr>
              <a:t>OECS Council of Ministers of Agriculture and Fisheries (COMAF 5), </a:t>
            </a:r>
            <a:r>
              <a:rPr lang="en-US" sz="2800" b="1" dirty="0"/>
              <a:t>29</a:t>
            </a:r>
            <a:r>
              <a:rPr lang="en-US" sz="2800" b="1" baseline="30000" dirty="0"/>
              <a:t>th</a:t>
            </a:r>
            <a:r>
              <a:rPr lang="en-US" sz="2800" b="1" dirty="0"/>
              <a:t> Nov 2017, </a:t>
            </a:r>
            <a:r>
              <a:rPr lang="en-US" sz="2800" b="1" i="1" dirty="0"/>
              <a:t>inter alia</a:t>
            </a:r>
            <a:r>
              <a:rPr lang="en-US" sz="2800" b="1" i="1" dirty="0">
                <a:solidFill>
                  <a:schemeClr val="accent1"/>
                </a:solidFill>
              </a:rPr>
              <a:t>: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</a:p>
          <a:p>
            <a:pPr marL="460375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70C0"/>
                </a:solidFill>
              </a:rPr>
              <a:t>Reaffirmed support for CLME+ SAP and CLME+ Project;</a:t>
            </a:r>
            <a:endParaRPr lang="en-US" sz="2800" b="1" dirty="0">
              <a:solidFill>
                <a:srgbClr val="0070C0"/>
              </a:solidFill>
            </a:endParaRPr>
          </a:p>
          <a:p>
            <a:pPr marL="460375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70C0"/>
                </a:solidFill>
              </a:rPr>
              <a:t>Supported and endorse work of the Interim Coordination Mechanism; </a:t>
            </a:r>
            <a:endParaRPr lang="en-US" sz="2800" b="1" dirty="0">
              <a:solidFill>
                <a:srgbClr val="0070C0"/>
              </a:solidFill>
            </a:endParaRPr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70C0"/>
                </a:solidFill>
              </a:rPr>
              <a:t>Endorsed the concept and preliminary outline of the SOMEE report and role of the Commission in its development and institutionalization.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2158" y="612756"/>
            <a:ext cx="447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/>
              <a:t>Achievements to Date</a:t>
            </a:r>
          </a:p>
        </p:txBody>
      </p:sp>
    </p:spTree>
    <p:extLst>
      <p:ext uri="{BB962C8B-B14F-4D97-AF65-F5344CB8AC3E}">
        <p14:creationId xmlns:p14="http://schemas.microsoft.com/office/powerpoint/2010/main" val="239868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6749" y="1205664"/>
            <a:ext cx="10772775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OP1.2</a:t>
            </a:r>
            <a:endParaRPr lang="en-US" sz="2600" b="1" dirty="0"/>
          </a:p>
          <a:p>
            <a:pPr marL="460375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NICs/National Ocean Governance Committees (NOGCs) recommended for establishment by COMES, based Model/draft Cabinet Memorandum with terms of reference</a:t>
            </a:r>
            <a:r>
              <a:rPr lang="en-US" sz="2800" b="1" dirty="0"/>
              <a:t>, 27</a:t>
            </a:r>
            <a:r>
              <a:rPr lang="en-US" sz="2800" b="1" baseline="30000" dirty="0"/>
              <a:t>th</a:t>
            </a:r>
            <a:r>
              <a:rPr lang="en-US" sz="2800" b="1" dirty="0"/>
              <a:t> April 2017;</a:t>
            </a:r>
          </a:p>
          <a:p>
            <a:pPr marL="460375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CROP will support establishment of NOGCs </a:t>
            </a:r>
            <a:r>
              <a:rPr lang="en-US" sz="2800" b="1" dirty="0"/>
              <a:t>in five Member States; </a:t>
            </a:r>
          </a:p>
          <a:p>
            <a:pPr marL="460375" indent="-231775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Activities to foster implementation of NOGCs have commenced</a:t>
            </a:r>
            <a:r>
              <a:rPr lang="en-US" sz="2800" b="1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2158" y="661204"/>
            <a:ext cx="447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/>
              <a:t>Achievements to Date</a:t>
            </a:r>
          </a:p>
        </p:txBody>
      </p:sp>
    </p:spTree>
    <p:extLst>
      <p:ext uri="{BB962C8B-B14F-4D97-AF65-F5344CB8AC3E}">
        <p14:creationId xmlns:p14="http://schemas.microsoft.com/office/powerpoint/2010/main" val="2766370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21118</TotalTime>
  <Words>879</Words>
  <Application>Microsoft Office PowerPoint</Application>
  <PresentationFormat>Widescreen</PresentationFormat>
  <Paragraphs>130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MS PGothic</vt:lpstr>
      <vt:lpstr>Arial</vt:lpstr>
      <vt:lpstr>ArialUnicodeMS</vt:lpstr>
      <vt:lpstr>Avenir Book</vt:lpstr>
      <vt:lpstr>Avenir Heavy</vt:lpstr>
      <vt:lpstr>Avenir Heavy Oblique</vt:lpstr>
      <vt:lpstr>Avenir Medium</vt:lpstr>
      <vt:lpstr>Calibri</vt:lpstr>
      <vt:lpstr>LucidaGrande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Soporte Operadora Ming</dc:creator>
  <cp:lastModifiedBy>OFM CLME plus</cp:lastModifiedBy>
  <cp:revision>161</cp:revision>
  <dcterms:created xsi:type="dcterms:W3CDTF">2018-04-13T23:50:15Z</dcterms:created>
  <dcterms:modified xsi:type="dcterms:W3CDTF">2018-06-18T21:09:51Z</dcterms:modified>
</cp:coreProperties>
</file>