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1" r:id="rId2"/>
    <p:sldMasterId id="2147483694" r:id="rId3"/>
  </p:sldMasterIdLst>
  <p:notesMasterIdLst>
    <p:notesMasterId r:id="rId25"/>
  </p:notesMasterIdLst>
  <p:sldIdLst>
    <p:sldId id="256" r:id="rId4"/>
    <p:sldId id="309" r:id="rId5"/>
    <p:sldId id="281" r:id="rId6"/>
    <p:sldId id="286" r:id="rId7"/>
    <p:sldId id="301" r:id="rId8"/>
    <p:sldId id="307" r:id="rId9"/>
    <p:sldId id="283" r:id="rId10"/>
    <p:sldId id="285" r:id="rId11"/>
    <p:sldId id="269" r:id="rId12"/>
    <p:sldId id="270" r:id="rId13"/>
    <p:sldId id="276" r:id="rId14"/>
    <p:sldId id="302" r:id="rId15"/>
    <p:sldId id="308" r:id="rId16"/>
    <p:sldId id="291" r:id="rId17"/>
    <p:sldId id="292" r:id="rId18"/>
    <p:sldId id="311" r:id="rId19"/>
    <p:sldId id="312" r:id="rId20"/>
    <p:sldId id="294" r:id="rId21"/>
    <p:sldId id="306" r:id="rId22"/>
    <p:sldId id="310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" initials="SH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41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 snapToGrid="0" snapToObjects="1">
      <p:cViewPr varScale="1">
        <p:scale>
          <a:sx n="114" d="100"/>
          <a:sy n="114" d="100"/>
        </p:scale>
        <p:origin x="77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04AD0-2297-433E-9DCB-1DB363B6C2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00C39D-4012-47E3-A5F8-800384BBAAF2}">
      <dgm:prSet phldrT="[Tex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GLOBAL</a:t>
          </a:r>
        </a:p>
      </dgm:t>
    </dgm:pt>
    <dgm:pt modelId="{963F4C83-4938-4C72-819C-1E9F0484887C}" type="parTrans" cxnId="{B22A3986-5F7B-4895-A70B-13669CA1744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62B9F-2B86-4707-8E2F-8550ADB24B40}" type="sibTrans" cxnId="{B22A3986-5F7B-4895-A70B-13669CA1744B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3DB79-26DA-48B7-939D-3AC3F013E392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State of Fisheries (FAO)</a:t>
          </a:r>
        </a:p>
      </dgm:t>
    </dgm:pt>
    <dgm:pt modelId="{4FC8E488-1A66-49E8-9B6C-189938503EA2}" type="parTrans" cxnId="{2371C8F5-4DD0-402B-92A5-CEA6171FAA7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1A473-AFE9-4A27-AAD3-A967CFD2B62E}" type="sibTrans" cxnId="{2371C8F5-4DD0-402B-92A5-CEA6171FAA78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BFEEEE-BF9C-411E-941A-818AB1AD6E44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World Ocean Assessment (UN)</a:t>
          </a:r>
        </a:p>
      </dgm:t>
    </dgm:pt>
    <dgm:pt modelId="{CB434439-528B-4A08-9742-94BA9D51B80D}" type="parTrans" cxnId="{3F786AF0-C799-45A6-8D0D-64A206D71A9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28F45-3FE4-4082-8E2D-5A38F610B468}" type="sibTrans" cxnId="{3F786AF0-C799-45A6-8D0D-64A206D71A9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C0602-4978-4D98-BF02-1F4EA73327C9}">
      <dgm:prSet phldrT="[Tex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pPr algn="ctr"/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SUBREGIONAL-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REGIONAL</a:t>
          </a:r>
        </a:p>
      </dgm:t>
    </dgm:pt>
    <dgm:pt modelId="{7D0B159A-E708-4A77-A5A6-5218FBA22D59}" type="parTrans" cxnId="{682BFF63-8F26-4CBE-A4EB-76F26C42D55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69139-ABBB-4C61-A4A3-773C07B39626}" type="sibTrans" cxnId="{682BFF63-8F26-4CBE-A4EB-76F26C42D55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A50DA7-1BB9-4042-8A06-AAC4FCD2224C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WCR SOCAR 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Landbased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sources of pollution </a:t>
          </a:r>
          <a:r>
            <a: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(UN-</a:t>
          </a:r>
          <a:r>
            <a:rPr lang="en-US" sz="14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CEP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C9F78FA2-B512-4BE0-9048-CDCE40433326}" type="parTrans" cxnId="{679EADF1-BEE1-498A-94EF-6A3F40DBD34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4CA70-6195-4B40-A813-F5BA9F107241}" type="sibTrans" cxnId="{679EADF1-BEE1-498A-94EF-6A3F40DBD34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85C4FD-18AE-44A2-9BE1-650D1E5E492F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WCR State of Habitat Report </a:t>
          </a:r>
          <a:r>
            <a: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(UN-</a:t>
          </a:r>
          <a:r>
            <a:rPr lang="en-US" sz="14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-CEP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AE409EAB-08E3-4219-B43D-74EBAD0147FC}" type="parTrans" cxnId="{E7759719-093C-4293-BD19-AC4481FCBFD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8A233-E127-4AB8-9390-B21845A7B959}" type="sibTrans" cxnId="{E7759719-093C-4293-BD19-AC4481FCBFD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10EAA-C715-4C27-B5C5-B04A613F3FD0}">
      <dgm:prSet phldrT="[Text]" custT="1"/>
      <dgm:spPr>
        <a:solidFill>
          <a:schemeClr val="accent1">
            <a:lumMod val="75000"/>
          </a:schemeClr>
        </a:solidFill>
      </dgm:spPr>
      <dgm:t>
        <a:bodyPr vert="vert270"/>
        <a:lstStyle/>
        <a:p>
          <a:pPr algn="l"/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NATIONAL</a:t>
          </a:r>
        </a:p>
      </dgm:t>
    </dgm:pt>
    <dgm:pt modelId="{A9D0043E-57B6-4A8A-840D-BE45DE1C0C03}" type="parTrans" cxnId="{76B6C9B2-942B-4AC2-A93C-2EE015F3C235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B5ECB-DE32-42D3-AC01-94D161AA7B50}" type="sibTrans" cxnId="{76B6C9B2-942B-4AC2-A93C-2EE015F3C235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257BDC-C1AA-4859-8B9D-2597B12B7B5F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Reporting to Conventions</a:t>
          </a:r>
        </a:p>
      </dgm:t>
    </dgm:pt>
    <dgm:pt modelId="{A3DEB0DB-E4A8-482E-8FD5-E064443E444F}" type="parTrans" cxnId="{E5003BC0-9B8A-4E3E-B513-C48A0E16C6D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0FAA7-6755-4BB9-881D-4F0EA0DBA3B9}" type="sibTrans" cxnId="{E5003BC0-9B8A-4E3E-B513-C48A0E16C6D2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D3E686-04D4-4501-B3F5-8066A8365C1F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National State of Environment reports</a:t>
          </a:r>
        </a:p>
      </dgm:t>
    </dgm:pt>
    <dgm:pt modelId="{D066090B-5374-4DC6-9F63-9B0016CC0306}" type="parTrans" cxnId="{8044DAD7-BCCD-4AB6-A737-86D18EE10D4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0AFAA3-7FD3-47A3-8121-8BFAA9EFAB8B}" type="sibTrans" cxnId="{8044DAD7-BCCD-4AB6-A737-86D18EE10D4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C39D8-0C73-4BBB-B28E-C8E02F6C38EB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Latin America &amp; Caribbean 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Outook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(UN-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290E5A70-494C-463C-A903-3886CE6037F0}" type="parTrans" cxnId="{0C61DCE1-4B9F-4C93-A869-73978CDB517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2044D-DE1E-4296-8473-1BCFDF162463}" type="sibTrans" cxnId="{0C61DCE1-4B9F-4C93-A869-73978CDB517D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AE8D8-A281-4C33-ABE6-595338892DA6}">
      <dgm:prSet phldrT="[Text]" custT="1"/>
      <dgm:spPr>
        <a:solidFill>
          <a:schemeClr val="accent1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Transboundary Waters Assessment LME Component (GEF/UN-</a:t>
          </a:r>
          <a:r>
            <a:rPr lang="en-US" sz="14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</a:t>
          </a:r>
          <a:r>
            <a: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/IOC-UNESCO)</a:t>
          </a:r>
        </a:p>
      </dgm:t>
    </dgm:pt>
    <dgm:pt modelId="{B758A3C5-048B-4F49-9759-675B023D2530}" type="parTrans" cxnId="{4784344B-1C21-4B1E-9EEE-9297F181474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0AECC-CF2F-4541-BC57-EA727F2EA2B9}" type="sibTrans" cxnId="{4784344B-1C21-4B1E-9EEE-9297F181474A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A147F-C44B-4717-BA53-38ABF9CB5190}" type="pres">
      <dgm:prSet presAssocID="{84B04AD0-2297-433E-9DCB-1DB363B6C2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16739-3CA2-4917-9909-4D4D6F6C6972}" type="pres">
      <dgm:prSet presAssocID="{8800C39D-4012-47E3-A5F8-800384BBAAF2}" presName="linNode" presStyleCnt="0"/>
      <dgm:spPr/>
    </dgm:pt>
    <dgm:pt modelId="{23170CC7-AD78-4D19-8EC6-B44C7673931A}" type="pres">
      <dgm:prSet presAssocID="{8800C39D-4012-47E3-A5F8-800384BBAAF2}" presName="parentText" presStyleLbl="node1" presStyleIdx="0" presStyleCnt="3" custScaleX="111282" custScaleY="29164" custLinFactNeighborX="-4605" custLinFactNeighborY="-2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83167-F4C1-4CA8-8937-8D3B7B57FDCD}" type="pres">
      <dgm:prSet presAssocID="{8800C39D-4012-47E3-A5F8-800384BBAAF2}" presName="descendantText" presStyleLbl="alignAccFollowNode1" presStyleIdx="0" presStyleCnt="3" custScaleX="352956" custScaleY="36914" custLinFactNeighborX="-12273" custLinFactNeighborY="-5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128FC-95ED-4942-B94B-7B7844AE69EA}" type="pres">
      <dgm:prSet presAssocID="{A8162B9F-2B86-4707-8E2F-8550ADB24B40}" presName="sp" presStyleCnt="0"/>
      <dgm:spPr/>
    </dgm:pt>
    <dgm:pt modelId="{90B26D55-3FCC-4298-9CB8-2FE815EE4120}" type="pres">
      <dgm:prSet presAssocID="{4C8C0602-4978-4D98-BF02-1F4EA73327C9}" presName="linNode" presStyleCnt="0"/>
      <dgm:spPr/>
    </dgm:pt>
    <dgm:pt modelId="{8F5A503C-75D5-469D-9FE1-0DE2E4BC0A9D}" type="pres">
      <dgm:prSet presAssocID="{4C8C0602-4978-4D98-BF02-1F4EA73327C9}" presName="parentText" presStyleLbl="node1" presStyleIdx="1" presStyleCnt="3" custScaleX="79805" custScaleY="35432" custLinFactNeighborX="-11" custLinFactNeighborY="-48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FAC7D-2540-4738-8487-5B56F4A62A3B}" type="pres">
      <dgm:prSet presAssocID="{4C8C0602-4978-4D98-BF02-1F4EA73327C9}" presName="descendantText" presStyleLbl="alignAccFollowNode1" presStyleIdx="1" presStyleCnt="3" custScaleX="237048" custScaleY="38545" custLinFactNeighborX="-2980" custLinFactNeighborY="-5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29D40-9413-4D04-B431-174DE60ADD7F}" type="pres">
      <dgm:prSet presAssocID="{D0869139-ABBB-4C61-A4A3-773C07B39626}" presName="sp" presStyleCnt="0"/>
      <dgm:spPr/>
    </dgm:pt>
    <dgm:pt modelId="{924154E1-51DE-4AB5-BAEF-7B81C6B39BEF}" type="pres">
      <dgm:prSet presAssocID="{CAB10EAA-C715-4C27-B5C5-B04A613F3FD0}" presName="linNode" presStyleCnt="0"/>
      <dgm:spPr/>
    </dgm:pt>
    <dgm:pt modelId="{128B8FC2-28B7-4059-8AF1-AC693D0EFEF0}" type="pres">
      <dgm:prSet presAssocID="{CAB10EAA-C715-4C27-B5C5-B04A613F3FD0}" presName="parentText" presStyleLbl="node1" presStyleIdx="2" presStyleCnt="3" custScaleX="41417" custScaleY="23856" custLinFactNeighborX="-6" custLinFactNeighborY="-96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A0E6D-B09B-4F97-84BE-F0E291162F23}" type="pres">
      <dgm:prSet presAssocID="{CAB10EAA-C715-4C27-B5C5-B04A613F3FD0}" presName="descendantText" presStyleLbl="alignAccFollowNode1" presStyleIdx="2" presStyleCnt="3" custScaleX="127781" custScaleY="28084" custLinFactNeighborX="-5164" custLinFactNeighborY="-11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D125C0-FC26-4974-98E1-D479F8964DE0}" type="presOf" srcId="{EF85C4FD-18AE-44A2-9BE1-650D1E5E492F}" destId="{0ECFAC7D-2540-4738-8487-5B56F4A62A3B}" srcOrd="0" destOrd="1" presId="urn:microsoft.com/office/officeart/2005/8/layout/vList5"/>
    <dgm:cxn modelId="{5F253CB3-6C27-4ECE-A7CA-5A18B7D5BC3A}" type="presOf" srcId="{84B04AD0-2297-433E-9DCB-1DB363B6C22A}" destId="{FF5A147F-C44B-4717-BA53-38ABF9CB5190}" srcOrd="0" destOrd="0" presId="urn:microsoft.com/office/officeart/2005/8/layout/vList5"/>
    <dgm:cxn modelId="{0C61DCE1-4B9F-4C93-A869-73978CDB517D}" srcId="{4C8C0602-4978-4D98-BF02-1F4EA73327C9}" destId="{04BC39D8-0C73-4BBB-B28E-C8E02F6C38EB}" srcOrd="2" destOrd="0" parTransId="{290E5A70-494C-463C-A903-3886CE6037F0}" sibTransId="{A962044D-DE1E-4296-8473-1BCFDF162463}"/>
    <dgm:cxn modelId="{0A2A18BB-20C6-4954-9D12-283BB32E7ABB}" type="presOf" srcId="{04BC39D8-0C73-4BBB-B28E-C8E02F6C38EB}" destId="{0ECFAC7D-2540-4738-8487-5B56F4A62A3B}" srcOrd="0" destOrd="2" presId="urn:microsoft.com/office/officeart/2005/8/layout/vList5"/>
    <dgm:cxn modelId="{14288380-3483-49F2-9B4B-627543305BE0}" type="presOf" srcId="{CAB10EAA-C715-4C27-B5C5-B04A613F3FD0}" destId="{128B8FC2-28B7-4059-8AF1-AC693D0EFEF0}" srcOrd="0" destOrd="0" presId="urn:microsoft.com/office/officeart/2005/8/layout/vList5"/>
    <dgm:cxn modelId="{DA707970-2A23-4C90-BDCC-EF00CBE6FC7F}" type="presOf" srcId="{8800C39D-4012-47E3-A5F8-800384BBAAF2}" destId="{23170CC7-AD78-4D19-8EC6-B44C7673931A}" srcOrd="0" destOrd="0" presId="urn:microsoft.com/office/officeart/2005/8/layout/vList5"/>
    <dgm:cxn modelId="{A73224D2-1E54-42C8-8511-5BE91C50F6A9}" type="presOf" srcId="{CEBFEEEE-BF9C-411E-941A-818AB1AD6E44}" destId="{94483167-F4C1-4CA8-8937-8D3B7B57FDCD}" srcOrd="0" destOrd="1" presId="urn:microsoft.com/office/officeart/2005/8/layout/vList5"/>
    <dgm:cxn modelId="{E7759719-093C-4293-BD19-AC4481FCBFD4}" srcId="{4C8C0602-4978-4D98-BF02-1F4EA73327C9}" destId="{EF85C4FD-18AE-44A2-9BE1-650D1E5E492F}" srcOrd="1" destOrd="0" parTransId="{AE409EAB-08E3-4219-B43D-74EBAD0147FC}" sibTransId="{EE08A233-E127-4AB8-9390-B21845A7B959}"/>
    <dgm:cxn modelId="{76B6C9B2-942B-4AC2-A93C-2EE015F3C235}" srcId="{84B04AD0-2297-433E-9DCB-1DB363B6C22A}" destId="{CAB10EAA-C715-4C27-B5C5-B04A613F3FD0}" srcOrd="2" destOrd="0" parTransId="{A9D0043E-57B6-4A8A-840D-BE45DE1C0C03}" sibTransId="{6E8B5ECB-DE32-42D3-AC01-94D161AA7B50}"/>
    <dgm:cxn modelId="{8044DAD7-BCCD-4AB6-A737-86D18EE10D4D}" srcId="{CAB10EAA-C715-4C27-B5C5-B04A613F3FD0}" destId="{53D3E686-04D4-4501-B3F5-8066A8365C1F}" srcOrd="1" destOrd="0" parTransId="{D066090B-5374-4DC6-9F63-9B0016CC0306}" sibTransId="{350AFAA3-7FD3-47A3-8121-8BFAA9EFAB8B}"/>
    <dgm:cxn modelId="{3F786AF0-C799-45A6-8D0D-64A206D71A97}" srcId="{8800C39D-4012-47E3-A5F8-800384BBAAF2}" destId="{CEBFEEEE-BF9C-411E-941A-818AB1AD6E44}" srcOrd="1" destOrd="0" parTransId="{CB434439-528B-4A08-9742-94BA9D51B80D}" sibTransId="{37928F45-3FE4-4082-8E2D-5A38F610B468}"/>
    <dgm:cxn modelId="{B22A3986-5F7B-4895-A70B-13669CA1744B}" srcId="{84B04AD0-2297-433E-9DCB-1DB363B6C22A}" destId="{8800C39D-4012-47E3-A5F8-800384BBAAF2}" srcOrd="0" destOrd="0" parTransId="{963F4C83-4938-4C72-819C-1E9F0484887C}" sibTransId="{A8162B9F-2B86-4707-8E2F-8550ADB24B40}"/>
    <dgm:cxn modelId="{4784344B-1C21-4B1E-9EEE-9297F181474A}" srcId="{8800C39D-4012-47E3-A5F8-800384BBAAF2}" destId="{28FAE8D8-A281-4C33-ABE6-595338892DA6}" srcOrd="2" destOrd="0" parTransId="{B758A3C5-048B-4F49-9759-675B023D2530}" sibTransId="{5A90AECC-CF2F-4541-BC57-EA727F2EA2B9}"/>
    <dgm:cxn modelId="{9BF2BD34-A8D2-4BC8-B83D-8B05A86869EE}" type="presOf" srcId="{53D3E686-04D4-4501-B3F5-8066A8365C1F}" destId="{504A0E6D-B09B-4F97-84BE-F0E291162F23}" srcOrd="0" destOrd="1" presId="urn:microsoft.com/office/officeart/2005/8/layout/vList5"/>
    <dgm:cxn modelId="{878883D7-B0F6-4C63-B1C3-B7EAA6ADC7E7}" type="presOf" srcId="{28FAE8D8-A281-4C33-ABE6-595338892DA6}" destId="{94483167-F4C1-4CA8-8937-8D3B7B57FDCD}" srcOrd="0" destOrd="2" presId="urn:microsoft.com/office/officeart/2005/8/layout/vList5"/>
    <dgm:cxn modelId="{E5003BC0-9B8A-4E3E-B513-C48A0E16C6D2}" srcId="{CAB10EAA-C715-4C27-B5C5-B04A613F3FD0}" destId="{CE257BDC-C1AA-4859-8B9D-2597B12B7B5F}" srcOrd="0" destOrd="0" parTransId="{A3DEB0DB-E4A8-482E-8FD5-E064443E444F}" sibTransId="{65E0FAA7-6755-4BB9-881D-4F0EA0DBA3B9}"/>
    <dgm:cxn modelId="{682BFF63-8F26-4CBE-A4EB-76F26C42D55A}" srcId="{84B04AD0-2297-433E-9DCB-1DB363B6C22A}" destId="{4C8C0602-4978-4D98-BF02-1F4EA73327C9}" srcOrd="1" destOrd="0" parTransId="{7D0B159A-E708-4A77-A5A6-5218FBA22D59}" sibTransId="{D0869139-ABBB-4C61-A4A3-773C07B39626}"/>
    <dgm:cxn modelId="{06F19A0A-BE7E-4DC1-BD8B-A117063CEAA2}" type="presOf" srcId="{CE257BDC-C1AA-4859-8B9D-2597B12B7B5F}" destId="{504A0E6D-B09B-4F97-84BE-F0E291162F23}" srcOrd="0" destOrd="0" presId="urn:microsoft.com/office/officeart/2005/8/layout/vList5"/>
    <dgm:cxn modelId="{679EADF1-BEE1-498A-94EF-6A3F40DBD347}" srcId="{4C8C0602-4978-4D98-BF02-1F4EA73327C9}" destId="{DCA50DA7-1BB9-4042-8A06-AAC4FCD2224C}" srcOrd="0" destOrd="0" parTransId="{C9F78FA2-B512-4BE0-9048-CDCE40433326}" sibTransId="{89A4CA70-6195-4B40-A813-F5BA9F107241}"/>
    <dgm:cxn modelId="{2371C8F5-4DD0-402B-92A5-CEA6171FAA78}" srcId="{8800C39D-4012-47E3-A5F8-800384BBAAF2}" destId="{5E73DB79-26DA-48B7-939D-3AC3F013E392}" srcOrd="0" destOrd="0" parTransId="{4FC8E488-1A66-49E8-9B6C-189938503EA2}" sibTransId="{6FD1A473-AFE9-4A27-AAD3-A967CFD2B62E}"/>
    <dgm:cxn modelId="{67F15669-6B7E-4C8B-9ED8-C28D3316DBD0}" type="presOf" srcId="{5E73DB79-26DA-48B7-939D-3AC3F013E392}" destId="{94483167-F4C1-4CA8-8937-8D3B7B57FDCD}" srcOrd="0" destOrd="0" presId="urn:microsoft.com/office/officeart/2005/8/layout/vList5"/>
    <dgm:cxn modelId="{8F0C390C-B182-4470-90F3-53C15EF9B82C}" type="presOf" srcId="{DCA50DA7-1BB9-4042-8A06-AAC4FCD2224C}" destId="{0ECFAC7D-2540-4738-8487-5B56F4A62A3B}" srcOrd="0" destOrd="0" presId="urn:microsoft.com/office/officeart/2005/8/layout/vList5"/>
    <dgm:cxn modelId="{E441B5EC-926E-48E2-AEA4-901F7083ECF4}" type="presOf" srcId="{4C8C0602-4978-4D98-BF02-1F4EA73327C9}" destId="{8F5A503C-75D5-469D-9FE1-0DE2E4BC0A9D}" srcOrd="0" destOrd="0" presId="urn:microsoft.com/office/officeart/2005/8/layout/vList5"/>
    <dgm:cxn modelId="{68A598B8-E660-40E8-9737-12B4B99145E3}" type="presParOf" srcId="{FF5A147F-C44B-4717-BA53-38ABF9CB5190}" destId="{26816739-3CA2-4917-9909-4D4D6F6C6972}" srcOrd="0" destOrd="0" presId="urn:microsoft.com/office/officeart/2005/8/layout/vList5"/>
    <dgm:cxn modelId="{07F5639D-BB9E-47BE-9C8A-AE4CCE62F5A8}" type="presParOf" srcId="{26816739-3CA2-4917-9909-4D4D6F6C6972}" destId="{23170CC7-AD78-4D19-8EC6-B44C7673931A}" srcOrd="0" destOrd="0" presId="urn:microsoft.com/office/officeart/2005/8/layout/vList5"/>
    <dgm:cxn modelId="{B99522BB-D67E-4B5C-9673-AFF7D9162372}" type="presParOf" srcId="{26816739-3CA2-4917-9909-4D4D6F6C6972}" destId="{94483167-F4C1-4CA8-8937-8D3B7B57FDCD}" srcOrd="1" destOrd="0" presId="urn:microsoft.com/office/officeart/2005/8/layout/vList5"/>
    <dgm:cxn modelId="{E4A421DD-BE74-4674-9BF3-AA20920D56CC}" type="presParOf" srcId="{FF5A147F-C44B-4717-BA53-38ABF9CB5190}" destId="{989128FC-95ED-4942-B94B-7B7844AE69EA}" srcOrd="1" destOrd="0" presId="urn:microsoft.com/office/officeart/2005/8/layout/vList5"/>
    <dgm:cxn modelId="{CB48A4F5-4A9F-48A2-B45C-7A2C18CD2203}" type="presParOf" srcId="{FF5A147F-C44B-4717-BA53-38ABF9CB5190}" destId="{90B26D55-3FCC-4298-9CB8-2FE815EE4120}" srcOrd="2" destOrd="0" presId="urn:microsoft.com/office/officeart/2005/8/layout/vList5"/>
    <dgm:cxn modelId="{C4A32994-1EA2-485E-A0E2-0C9F56F9F794}" type="presParOf" srcId="{90B26D55-3FCC-4298-9CB8-2FE815EE4120}" destId="{8F5A503C-75D5-469D-9FE1-0DE2E4BC0A9D}" srcOrd="0" destOrd="0" presId="urn:microsoft.com/office/officeart/2005/8/layout/vList5"/>
    <dgm:cxn modelId="{6C330677-D868-4F99-A039-8AD4BEDA4EEF}" type="presParOf" srcId="{90B26D55-3FCC-4298-9CB8-2FE815EE4120}" destId="{0ECFAC7D-2540-4738-8487-5B56F4A62A3B}" srcOrd="1" destOrd="0" presId="urn:microsoft.com/office/officeart/2005/8/layout/vList5"/>
    <dgm:cxn modelId="{1A9458D3-E58B-40C0-B401-2A74B34A5FE2}" type="presParOf" srcId="{FF5A147F-C44B-4717-BA53-38ABF9CB5190}" destId="{4E329D40-9413-4D04-B431-174DE60ADD7F}" srcOrd="3" destOrd="0" presId="urn:microsoft.com/office/officeart/2005/8/layout/vList5"/>
    <dgm:cxn modelId="{25B9BBFE-ED32-4140-ADD6-1A7223993239}" type="presParOf" srcId="{FF5A147F-C44B-4717-BA53-38ABF9CB5190}" destId="{924154E1-51DE-4AB5-BAEF-7B81C6B39BEF}" srcOrd="4" destOrd="0" presId="urn:microsoft.com/office/officeart/2005/8/layout/vList5"/>
    <dgm:cxn modelId="{D836EC4A-D13F-40F9-B827-4A9ECFB2527F}" type="presParOf" srcId="{924154E1-51DE-4AB5-BAEF-7B81C6B39BEF}" destId="{128B8FC2-28B7-4059-8AF1-AC693D0EFEF0}" srcOrd="0" destOrd="0" presId="urn:microsoft.com/office/officeart/2005/8/layout/vList5"/>
    <dgm:cxn modelId="{A35ED977-9F5E-4BE8-A96F-6062A87ADABA}" type="presParOf" srcId="{924154E1-51DE-4AB5-BAEF-7B81C6B39BEF}" destId="{504A0E6D-B09B-4F97-84BE-F0E291162F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3FF49-4F46-4BDD-81E2-0A50AEA486B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F2440-4138-4C96-8884-3BE484641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4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 &amp; online platform production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2440-4138-4C96-8884-3BE48464161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5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F2440-4138-4C96-8884-3BE48464161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3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="" xmlns:a16="http://schemas.microsoft.com/office/drawing/2014/main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5551A6-2758-2049-90CE-5DBFAE8B72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23329" y="409831"/>
            <a:ext cx="6079307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66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9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27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44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5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14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4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09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8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="" xmlns:a16="http://schemas.microsoft.com/office/drawing/2014/main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5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4D137E3-D553-1245-9977-646C5658D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31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619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98030" y="65919"/>
            <a:ext cx="10359249" cy="114300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223D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Marcador de contenido 5"/>
          <p:cNvSpPr>
            <a:spLocks noGrp="1"/>
          </p:cNvSpPr>
          <p:nvPr>
            <p:ph sz="quarter" idx="4"/>
          </p:nvPr>
        </p:nvSpPr>
        <p:spPr>
          <a:xfrm>
            <a:off x="298027" y="1311970"/>
            <a:ext cx="11663680" cy="5132521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13" name="2 Marcador de fecha"/>
          <p:cNvSpPr>
            <a:spLocks noGrp="1"/>
          </p:cNvSpPr>
          <p:nvPr>
            <p:ph type="dt" sz="half" idx="10"/>
          </p:nvPr>
        </p:nvSpPr>
        <p:spPr>
          <a:xfrm>
            <a:off x="298027" y="6583685"/>
            <a:ext cx="2844800" cy="259715"/>
          </a:xfrm>
        </p:spPr>
        <p:txBody>
          <a:bodyPr/>
          <a:lstStyle>
            <a:lvl1pPr>
              <a:defRPr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073BCB29-25AB-C047-8163-8069A97C01C1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12/06/2018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568853" y="6444491"/>
            <a:ext cx="623147" cy="365125"/>
          </a:xfrm>
        </p:spPr>
        <p:txBody>
          <a:bodyPr/>
          <a:lstStyle>
            <a:lvl1pPr algn="r">
              <a:defRPr>
                <a:solidFill>
                  <a:srgbClr val="192D45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7277" y="65919"/>
            <a:ext cx="1534723" cy="86328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Rectángulo"/>
          <p:cNvSpPr/>
          <p:nvPr userDrawn="1"/>
        </p:nvSpPr>
        <p:spPr>
          <a:xfrm>
            <a:off x="0" y="1196815"/>
            <a:ext cx="12192000" cy="679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16 Rectángulo"/>
          <p:cNvSpPr/>
          <p:nvPr userDrawn="1"/>
        </p:nvSpPr>
        <p:spPr>
          <a:xfrm>
            <a:off x="0" y="6809438"/>
            <a:ext cx="12192000" cy="679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61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="" xmlns:a16="http://schemas.microsoft.com/office/drawing/2014/main" id="{AC602DEB-9CC8-5D45-85C5-639DF9CC27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12217307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5551A6-2758-2049-90CE-5DBFAE8B72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23328" y="409829"/>
            <a:ext cx="6079307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A6E3FDDA-83A2-B54B-A98A-61C39373C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D6C17B4-2058-494D-AF94-8DA3141E3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9BCF0DD-D92F-314C-9402-DA51066BBE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30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8">
            <a:extLst>
              <a:ext uri="{FF2B5EF4-FFF2-40B4-BE49-F238E27FC236}">
                <a16:creationId xmlns="" xmlns:a16="http://schemas.microsoft.com/office/drawing/2014/main" id="{C1F51635-BDEA-024A-9083-2E0437B37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6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4D137E3-D553-1245-9977-646C5658D4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869" y="409829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7442B84-D72E-9C4A-8E0A-778CBAB23B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anchor="ctr" anchorCtr="0"/>
          <a:lstStyle>
            <a:lvl1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8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20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622300" indent="0" algn="l">
              <a:spcBef>
                <a:spcPts val="0"/>
              </a:spcBef>
              <a:spcAft>
                <a:spcPts val="0"/>
              </a:spcAft>
              <a:buNone/>
              <a:tabLst>
                <a:tab pos="609600" algn="l"/>
              </a:tabLst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3CF1546-E935-FC4A-B6E1-D1FA72472E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997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="" xmlns:a16="http://schemas.microsoft.com/office/drawing/2014/main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5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6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56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3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795170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="" xmlns:a16="http://schemas.microsoft.com/office/drawing/2014/main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3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="" xmlns:a16="http://schemas.microsoft.com/office/drawing/2014/main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="" xmlns:a16="http://schemas.microsoft.com/office/drawing/2014/main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="" xmlns:a16="http://schemas.microsoft.com/office/drawing/2014/main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5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="" xmlns:a16="http://schemas.microsoft.com/office/drawing/2014/main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5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="" xmlns:a16="http://schemas.microsoft.com/office/drawing/2014/main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5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6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4524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8" y="5630872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6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6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="" xmlns:a16="http://schemas.microsoft.com/office/drawing/2014/main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49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904763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A4420C5-C61C-B648-9166-EB691146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3" y="409829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="" xmlns:a16="http://schemas.microsoft.com/office/drawing/2014/main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6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6949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FCD12BD-6C12-B646-806B-44573EEFE0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48565" y="409829"/>
            <a:ext cx="675407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="" xmlns:a16="http://schemas.microsoft.com/office/drawing/2014/main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6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9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45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8">
            <a:extLst>
              <a:ext uri="{FF2B5EF4-FFF2-40B4-BE49-F238E27FC236}">
                <a16:creationId xmlns="" xmlns:a16="http://schemas.microsoft.com/office/drawing/2014/main" id="{9CBD09B8-0E04-2D4C-AF5E-7593EDA563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66948" y="1865312"/>
            <a:ext cx="3244032" cy="324585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CF071E60-4C9E-FF4B-AE10-6A8B1F7F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74946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D761F084-529B-F144-BE27-EED2755A64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60566BC-9E89-2F40-92C0-1345360C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11B05A2-4491-8A4B-91FB-40DF2AAEC7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7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97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C385C374-2E71-BC41-A6AF-AEFCBFD86D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B86034-8B18-C148-886D-F32A68B8B6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E66CA00D-16FC-0442-9DCE-EB907842F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5714" y="1865312"/>
            <a:ext cx="8037257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78683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CBD2D3EE-1DAD-994F-97D7-AB40473DF1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EEFA82D-F940-A847-AC6A-84C1FD381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8">
            <a:extLst>
              <a:ext uri="{FF2B5EF4-FFF2-40B4-BE49-F238E27FC236}">
                <a16:creationId xmlns="" xmlns:a16="http://schemas.microsoft.com/office/drawing/2014/main" id="{990008D3-DA4C-3D47-BF73-36C2EE2513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98125" y="1744894"/>
            <a:ext cx="2700000" cy="27015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5" name="Picture Placeholder 18">
            <a:extLst>
              <a:ext uri="{FF2B5EF4-FFF2-40B4-BE49-F238E27FC236}">
                <a16:creationId xmlns="" xmlns:a16="http://schemas.microsoft.com/office/drawing/2014/main" id="{9AA1732C-4F4F-574E-AB8E-9BD2B87748FF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545547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="" xmlns:a16="http://schemas.microsoft.com/office/drawing/2014/main" id="{DB13C757-DF61-4240-A524-4C771E5A7AB5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492968" y="1744891"/>
            <a:ext cx="2700000" cy="270000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lang="en-US" sz="2000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="" xmlns:a16="http://schemas.microsoft.com/office/drawing/2014/main" id="{68D7EA10-FFBD-7E43-91B3-3CC3DF43FA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98125" y="4517037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="" xmlns:a16="http://schemas.microsoft.com/office/drawing/2014/main" id="{17855AAF-CBA8-1348-AF44-F0613FEACD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5547" y="4517037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="" xmlns:a16="http://schemas.microsoft.com/office/drawing/2014/main" id="{4A440714-ED1F-A046-B4B8-6749C6C571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92968" y="4517037"/>
            <a:ext cx="2700000" cy="119002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800" b="1" i="0" baseline="0">
                <a:solidFill>
                  <a:srgbClr val="7F7F7F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/>
              <a:defRPr sz="16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1113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rgbClr val="7F7F7F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446088" indent="-17145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10000"/>
              <a:buFont typeface="LucidaGrande" charset="0"/>
              <a:buChar char="▸"/>
              <a:tabLst/>
              <a:defRPr sz="1200" b="0" i="0">
                <a:solidFill>
                  <a:srgbClr val="7F7F7F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Caption 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F3ED083-063F-0B4E-B5A5-3595A16A7B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7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07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="" xmlns:a16="http://schemas.microsoft.com/office/drawing/2014/main" id="{A21FB76F-F9F6-FD43-A7D5-40B52F8BF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0637" y="5630874"/>
            <a:ext cx="12212639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E52BB2B-4FF7-E749-A20B-E57DCC04F7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68" y="597694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18EDE6-4F32-7E4D-A534-D403E65C5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56747" y="409829"/>
            <a:ext cx="4935255" cy="181188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11" name="Table Placeholder 3">
            <a:extLst>
              <a:ext uri="{FF2B5EF4-FFF2-40B4-BE49-F238E27FC236}">
                <a16:creationId xmlns="" xmlns:a16="http://schemas.microsoft.com/office/drawing/2014/main" id="{824CDB4F-3207-BF46-9B70-B0B64C7BBB1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88029" y="1865312"/>
            <a:ext cx="3494424" cy="3245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D33E9ADC-65DF-0B45-B5D5-55E466834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6750" y="1865312"/>
            <a:ext cx="4518025" cy="32458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spcAft>
                <a:spcPts val="400"/>
              </a:spcAft>
              <a:buFontTx/>
              <a:buNone/>
              <a:defRPr sz="3000" b="1" i="0">
                <a:solidFill>
                  <a:schemeClr val="tx1">
                    <a:lumMod val="65000"/>
                    <a:lumOff val="35000"/>
                  </a:schemeClr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11113" indent="0">
              <a:lnSpc>
                <a:spcPts val="2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2400" b="1" i="1">
                <a:solidFill>
                  <a:schemeClr val="tx1">
                    <a:lumMod val="65000"/>
                    <a:lumOff val="35000"/>
                  </a:schemeClr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2pPr>
            <a:lvl3pPr marL="11113" indent="0">
              <a:spcBef>
                <a:spcPts val="400"/>
              </a:spcBef>
              <a:buFontTx/>
              <a:buNone/>
              <a:tabLst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669925" indent="-179388">
              <a:buClr>
                <a:srgbClr val="15C6D9"/>
              </a:buClr>
              <a:buFont typeface="Wingdings" charset="2"/>
              <a:buChar char="§"/>
              <a:tabLst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849313" indent="-227013">
              <a:buClr>
                <a:srgbClr val="15C6D9"/>
              </a:buClr>
              <a:buSzPct val="150000"/>
              <a:buFont typeface="ArialUnicodeMS" charset="0"/>
              <a:buChar char="▸"/>
              <a:tabLst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  <a:lvl6pPr marL="47625" indent="0" algn="ctr">
              <a:buNone/>
              <a:tabLst/>
              <a:defRPr sz="2200" b="1" i="1">
                <a:solidFill>
                  <a:srgbClr val="15C6D9"/>
                </a:solidFill>
                <a:latin typeface="Avenir Heavy Oblique" charset="0"/>
                <a:ea typeface="Avenir Heavy Oblique" charset="0"/>
                <a:cs typeface="Avenir Heavy Oblique" charset="0"/>
              </a:defRPr>
            </a:lvl6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Sub-Title</a:t>
            </a:r>
          </a:p>
          <a:p>
            <a:pPr lvl="2"/>
            <a:r>
              <a:rPr lang="en-US" dirty="0"/>
              <a:t>Main text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42182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A4420C5-C61C-B648-9166-EB69114614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48504" y="409831"/>
            <a:ext cx="315413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A34C6F4-08B4-3040-8D27-AB6119CB8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CC7F3B2-1D80-0846-9F7A-526DA3AB2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icture Placeholder 18">
            <a:extLst>
              <a:ext uri="{FF2B5EF4-FFF2-40B4-BE49-F238E27FC236}">
                <a16:creationId xmlns="" xmlns:a16="http://schemas.microsoft.com/office/drawing/2014/main" id="{AE51546B-160A-6A40-B1A1-CEFF98D78A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5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EAE0ABD9-949C-9A47-827E-5D2BD41DDD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31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FCD12BD-6C12-B646-806B-44573EEFE0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48566" y="409831"/>
            <a:ext cx="6754071" cy="404345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1E4499-F299-024B-B31A-C732C4BEF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9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8">
            <a:extLst>
              <a:ext uri="{FF2B5EF4-FFF2-40B4-BE49-F238E27FC236}">
                <a16:creationId xmlns="" xmlns:a16="http://schemas.microsoft.com/office/drawing/2014/main" id="{CFC9E928-8794-E647-8917-1C7CBD95D0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305" y="1495426"/>
            <a:ext cx="12220519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D50ED4DD-995C-184E-B2DB-8BE2571F86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1298" y="2232000"/>
            <a:ext cx="12233300" cy="1479550"/>
          </a:xfrm>
          <a:prstGeom prst="rect">
            <a:avLst/>
          </a:prstGeom>
          <a:solidFill>
            <a:srgbClr val="7F7F7F"/>
          </a:solidFill>
          <a:ln>
            <a:solidFill>
              <a:srgbClr val="7F7F7F"/>
            </a:solidFill>
          </a:ln>
        </p:spPr>
        <p:txBody>
          <a:bodyPr anchor="ctr" anchorCtr="1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3pPr>
            <a:lvl4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4pPr>
            <a:lvl5pPr marL="0" indent="0" algn="ctr">
              <a:spcBef>
                <a:spcPts val="0"/>
              </a:spcBef>
              <a:spcAft>
                <a:spcPts val="0"/>
              </a:spcAft>
              <a:buNone/>
              <a:tabLst/>
              <a:defRPr sz="1400" b="0" i="0">
                <a:solidFill>
                  <a:schemeClr val="bg1"/>
                </a:solidFill>
                <a:latin typeface="Avenir Medium" charset="0"/>
                <a:ea typeface="Avenir Medium" charset="0"/>
                <a:cs typeface="Avenir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619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1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8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F4E1E-FB65-46D9-8140-7088F3D503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02D4C-22E2-499A-B5A7-796374A34E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5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6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7A86BCA-0C02-AC4F-8A5C-1D4B121A9079}"/>
              </a:ext>
            </a:extLst>
          </p:cNvPr>
          <p:cNvGrpSpPr/>
          <p:nvPr/>
        </p:nvGrpSpPr>
        <p:grpSpPr>
          <a:xfrm>
            <a:off x="3022465" y="430769"/>
            <a:ext cx="8992483" cy="6263681"/>
            <a:chOff x="3022464" y="477837"/>
            <a:chExt cx="8742542" cy="6263681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28C2E09-D6BB-2846-9439-4347B1C387E2}"/>
                </a:ext>
              </a:extLst>
            </p:cNvPr>
            <p:cNvSpPr txBox="1"/>
            <p:nvPr/>
          </p:nvSpPr>
          <p:spPr bwMode="auto">
            <a:xfrm>
              <a:off x="3022464" y="6506838"/>
              <a:ext cx="7179747" cy="234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Catalyzing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implementation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of the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Strategic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Action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Programme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for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the Caribbean and North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Brazil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Shelf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LME’s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(2015-2020)</a:t>
              </a:r>
              <a:endParaRPr lang="en-US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5" name="Text Box 10">
              <a:extLst>
                <a:ext uri="{FF2B5EF4-FFF2-40B4-BE49-F238E27FC236}">
                  <a16:creationId xmlns="" xmlns:a16="http://schemas.microsoft.com/office/drawing/2014/main" id="{73720BCF-478D-9941-966C-1179F1DEB549}"/>
                </a:ext>
              </a:extLst>
            </p:cNvPr>
            <p:cNvSpPr txBox="1"/>
            <p:nvPr/>
          </p:nvSpPr>
          <p:spPr>
            <a:xfrm>
              <a:off x="6353736" y="477837"/>
              <a:ext cx="5411270" cy="2746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r">
                <a:lnSpc>
                  <a:spcPct val="114000"/>
                </a:lnSpc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nd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 CLME+ Project Steering Committee Meeting, 18-20 June 2018, Panama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1" b="21951"/>
          <a:stretch>
            <a:fillRect/>
          </a:stretch>
        </p:blipFill>
        <p:spPr>
          <a:xfrm>
            <a:off x="-25400" y="1495425"/>
            <a:ext cx="12220575" cy="4570413"/>
          </a:xfrm>
        </p:spPr>
      </p:pic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D31BA48E-CA5D-C94B-8847-33D0C6DD12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1113" y="2607347"/>
            <a:ext cx="12192000" cy="1882588"/>
          </a:xfr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txBody>
          <a:bodyPr/>
          <a:lstStyle/>
          <a:p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Sub-Agenda </a:t>
            </a:r>
            <a:r>
              <a:rPr lang="en-US" sz="2400" dirty="0">
                <a:solidFill>
                  <a:srgbClr val="002060"/>
                </a:solidFill>
              </a:rPr>
              <a:t>Item </a:t>
            </a:r>
            <a:r>
              <a:rPr lang="en-US" sz="2400" dirty="0" smtClean="0">
                <a:solidFill>
                  <a:srgbClr val="002060"/>
                </a:solidFill>
              </a:rPr>
              <a:t>11.3</a:t>
            </a:r>
          </a:p>
          <a:p>
            <a:r>
              <a:rPr lang="en-US" sz="1600" dirty="0">
                <a:solidFill>
                  <a:srgbClr val="002060"/>
                </a:solidFill>
              </a:rPr>
              <a:t/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State of the Marine Environment and Associated Economies </a:t>
            </a:r>
            <a:r>
              <a:rPr lang="en-US" dirty="0" smtClean="0">
                <a:solidFill>
                  <a:srgbClr val="002060"/>
                </a:solidFill>
              </a:rPr>
              <a:t>(SOMEE</a:t>
            </a:r>
            <a:r>
              <a:rPr lang="en-US" dirty="0">
                <a:solidFill>
                  <a:srgbClr val="002060"/>
                </a:solidFill>
              </a:rPr>
              <a:t>) Reporting </a:t>
            </a:r>
            <a:r>
              <a:rPr lang="en-US" dirty="0" smtClean="0">
                <a:solidFill>
                  <a:srgbClr val="002060"/>
                </a:solidFill>
              </a:rPr>
              <a:t>Mechanism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88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3991" y="86632"/>
            <a:ext cx="4876800" cy="543379"/>
          </a:xfrm>
        </p:spPr>
        <p:txBody>
          <a:bodyPr/>
          <a:lstStyle/>
          <a:p>
            <a:r>
              <a:rPr lang="en-US" sz="2800" dirty="0" smtClean="0"/>
              <a:t>Assessment frameworks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587344" y="1219200"/>
            <a:ext cx="3722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6" y="772877"/>
            <a:ext cx="4295163" cy="562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 rot="1921269">
            <a:off x="693823" y="1059912"/>
            <a:ext cx="2150240" cy="372045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3233506">
            <a:off x="1637130" y="2916973"/>
            <a:ext cx="2479588" cy="408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8715" y="2596973"/>
            <a:ext cx="138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Good governance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1" y="4310745"/>
            <a:ext cx="133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Effective governance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6" y="901701"/>
            <a:ext cx="6357257" cy="499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13717" y="901700"/>
            <a:ext cx="271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DPSIR FRAMEWORK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05259" y="2596974"/>
            <a:ext cx="2177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Distance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between the current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we as society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desire.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is to minimize this distance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101943" y="2177143"/>
            <a:ext cx="10886" cy="419831"/>
          </a:xfrm>
          <a:prstGeom prst="straightConnector1">
            <a:avLst/>
          </a:prstGeom>
          <a:ln w="317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6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63627" y="145369"/>
            <a:ext cx="8037257" cy="496888"/>
          </a:xfrm>
        </p:spPr>
        <p:txBody>
          <a:bodyPr/>
          <a:lstStyle/>
          <a:p>
            <a:r>
              <a:rPr lang="en-US" sz="2800" dirty="0" smtClean="0"/>
              <a:t>SOMEE Process &amp; Production Team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4" y="642257"/>
            <a:ext cx="8545966" cy="621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9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4512" y="80738"/>
            <a:ext cx="5627575" cy="514803"/>
          </a:xfrm>
        </p:spPr>
        <p:txBody>
          <a:bodyPr/>
          <a:lstStyle/>
          <a:p>
            <a:r>
              <a:rPr lang="en-US" sz="2800" dirty="0" smtClean="0"/>
              <a:t>SOMEE Report Outline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3031" y="617314"/>
            <a:ext cx="5725885" cy="60324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</a:t>
            </a:r>
          </a:p>
          <a:p>
            <a:pPr>
              <a:tabLst>
                <a:tab pos="457200" algn="l"/>
              </a:tabLst>
            </a:pP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Introduction</a:t>
            </a:r>
            <a:endParaRPr lang="en-US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	Global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the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oceans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	Regional approaches to ocean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	The CLME+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	Towards a blue economy for the CLME+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	Regional Governance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	The 10-year CLME+ Strategic Action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(SAP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	CLME+ SOMEE: purpose, mandate and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>
              <a:tabLst>
                <a:tab pos="457200" algn="l"/>
              </a:tabLst>
            </a:pP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2</a:t>
            </a:r>
          </a:p>
          <a:p>
            <a:pPr marL="457200" indent="-457200">
              <a:buAutoNum type="arabicPlain" startAt="2"/>
              <a:tabLst>
                <a:tab pos="403225" algn="l"/>
              </a:tabLst>
            </a:pP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the marine environment &amp; associated economies </a:t>
            </a:r>
            <a:endParaRPr lang="en-US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tabLst>
                <a:tab pos="403225" algn="l"/>
              </a:tabLst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State of the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LMEs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their associated living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Associated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socioeconomics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	Drivers and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pressures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2.4.1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Region-wide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 arrangements and processes for the protection of the marine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2.4.2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Region-wide governance arrangements and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for Sustainable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Fisheries</a:t>
            </a:r>
          </a:p>
          <a:p>
            <a:pPr marL="457200" indent="-457200">
              <a:tabLst>
                <a:tab pos="403225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2.4.3	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Region-wide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arrangements and processes for Integrated Ocean Governance </a:t>
            </a:r>
            <a:endParaRPr lang="en-US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0429" y="388714"/>
            <a:ext cx="5889171" cy="6001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</a:t>
            </a:r>
          </a:p>
          <a:p>
            <a:pPr marL="347663" indent="-347663">
              <a:buAutoNum type="arabicPlain" startAt="3"/>
              <a:tabLst>
                <a:tab pos="457200" algn="l"/>
              </a:tabLst>
            </a:pP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Sub-ecosystem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coral reefs, mangroves and seagrass </a:t>
            </a: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beds</a:t>
            </a:r>
          </a:p>
          <a:p>
            <a:pPr marL="347663" indent="-347663">
              <a:tabLst>
                <a:tab pos="457200" algn="l"/>
              </a:tabLst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Ecosystem-based Management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Reefs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Sub-Ecosystem</a:t>
            </a:r>
          </a:p>
          <a:p>
            <a:pPr marL="457200" indent="-109538">
              <a:tabLst>
                <a:tab pos="576263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3.1.1	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Status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trends of the reef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sub-ecosystem</a:t>
            </a:r>
          </a:p>
          <a:p>
            <a:pPr marL="457200" indent="-109538">
              <a:tabLst>
                <a:tab pos="576263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3.1.2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Drivers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pressures</a:t>
            </a:r>
          </a:p>
          <a:p>
            <a:pPr marL="457200" indent="-109538">
              <a:tabLst>
                <a:tab pos="576263" algn="l"/>
              </a:tabLs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3.1.3	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Responses</a:t>
            </a:r>
          </a:p>
          <a:p>
            <a:pPr marL="347663" indent="-347663"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	Ecosystem Approach to Fisheries on the reef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sub-ecosystem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(spiny lobster, queen conch &amp; other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reef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fisheries)</a:t>
            </a:r>
          </a:p>
          <a:p>
            <a:pPr>
              <a:tabLst>
                <a:tab pos="45720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pt-B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</a:t>
            </a:r>
          </a:p>
          <a:p>
            <a:pPr marL="347663" indent="-347663">
              <a:buAutoNum type="arabicPlain" startAt="4"/>
              <a:tabLst>
                <a:tab pos="457200" algn="l"/>
              </a:tabLst>
            </a:pPr>
            <a:r>
              <a:rPr lang="pt-B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Sub-ecosystem</a:t>
            </a:r>
            <a:r>
              <a:rPr lang="pt-BR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Pelagic</a:t>
            </a:r>
          </a:p>
          <a:p>
            <a:pPr marL="347663" indent="-347663">
              <a:tabLst>
                <a:tab pos="457200" algn="l"/>
              </a:tabLst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Ecosystem Approach to Fisheries for the Pelagic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Sub-Ecosystem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(pelagic, flying fish, large pelagic fisheries)</a:t>
            </a:r>
          </a:p>
          <a:p>
            <a:pPr>
              <a:tabLst>
                <a:tab pos="45720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5</a:t>
            </a:r>
          </a:p>
          <a:p>
            <a:pPr marL="347663" indent="-347663">
              <a:buAutoNum type="arabicPlain" startAt="5"/>
              <a:tabLst>
                <a:tab pos="457200" algn="l"/>
              </a:tabLst>
            </a:pPr>
            <a:r>
              <a:rPr lang="en-US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Sub-ecosystem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Continental Shelf (sandy/muddy flats) </a:t>
            </a:r>
            <a:endParaRPr lang="en-US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457200" algn="l"/>
              </a:tabLst>
            </a:pP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Ecosystem-based Management for the Continental Shelf Sub-Ecosystem </a:t>
            </a:r>
            <a:endParaRPr lang="en-US" sz="16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457200" algn="l"/>
              </a:tabLst>
            </a:pP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	Ecosystem Approach to Fisheries for the Continental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Shelf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(shrimp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groundfish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fisheries)</a:t>
            </a:r>
          </a:p>
          <a:p>
            <a:pPr marL="347663" indent="-347663">
              <a:tabLst>
                <a:tab pos="457200" algn="l"/>
              </a:tabLst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>
              <a:tabLst>
                <a:tab pos="457200" algn="l"/>
              </a:tabLst>
            </a:pPr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&amp; CONCLUSIONS </a:t>
            </a:r>
            <a:endParaRPr lang="en-US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0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1086" y="319543"/>
            <a:ext cx="8037257" cy="594859"/>
          </a:xfrm>
        </p:spPr>
        <p:txBody>
          <a:bodyPr/>
          <a:lstStyle/>
          <a:p>
            <a:r>
              <a:rPr lang="en-US" sz="2800" dirty="0" smtClean="0"/>
              <a:t>SAP ICM Contribution to SOMEE Report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95930"/>
              </p:ext>
            </p:extLst>
          </p:nvPr>
        </p:nvGraphicFramePr>
        <p:xfrm>
          <a:off x="1045028" y="1001487"/>
          <a:ext cx="10230654" cy="470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86"/>
                <a:gridCol w="2895600"/>
                <a:gridCol w="2980768"/>
              </a:tblGrid>
              <a:tr h="736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chapter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</a:t>
                      </a:r>
                      <a:r>
                        <a:rPr lang="en-US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chapter leader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Contributors (among others)</a:t>
                      </a:r>
                    </a:p>
                  </a:txBody>
                  <a:tcPr/>
                </a:tc>
              </a:tr>
              <a:tr h="51988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PCU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CERMES, UNDP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1358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General state of the marine environment and associated economies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PCU, UN-E CEP, WECAFC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CERMES,…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1358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Sub-ecosystem: Coral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reefs, mangroves and seagrass beds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PCU, UN-E CEP, WECAFC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CERMES, JWG, TNC, WWF, IUCN, GCRMN,….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055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Sub-ecosystem: </a:t>
                      </a:r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Pelagics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PCU, CERMES, WECAFC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IFCM, JWG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8055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Sub-ecosystem: Continental Shelf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PCU, CERMES, UN-E CEP, FAO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JWG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98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Synthesis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Conclusions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PCU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21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18755" y="226623"/>
            <a:ext cx="11550733" cy="546265"/>
          </a:xfrm>
        </p:spPr>
        <p:txBody>
          <a:bodyPr/>
          <a:lstStyle/>
          <a:p>
            <a:r>
              <a:rPr lang="en-US" sz="2800" dirty="0" smtClean="0"/>
              <a:t>Current Status, as at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PSC Meeting (June 2018)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512" y="973778"/>
            <a:ext cx="6163293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approach &amp; methodology developed (incl. GEAF &amp; DPSIR)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and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annotated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developed in collaboration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CLME+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inception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held in February 2018 (Cartagena), with SAP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 and CLME+ Project Executive Group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elaborate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approach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methodology, define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initial proposal for report contents, prepare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Pre-identification of key indicators, datasets,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information sources for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of the SOMEE report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drafted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is under review by the CLME+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PCU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Reporting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(SERS)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Monitoring and Mapping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(MMS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recruited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2" y="1080657"/>
            <a:ext cx="5061857" cy="48628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report outline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presented for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endorsement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 during intergovernmental meetings of the CLME+ SAP ICM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OSPESCA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CRFM, OECS, FAO, UN Environment, and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IOC-UNESCO constituents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endorsed the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  <a:p>
            <a:endParaRPr lang="en-US" sz="2000" b="1" dirty="0" smtClean="0">
              <a:solidFill>
                <a:srgbClr val="0070C0"/>
              </a:solidFill>
            </a:endParaRPr>
          </a:p>
          <a:p>
            <a:pPr marL="285750"/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Endorsement </a:t>
            </a: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CARICOM and CCAD </a:t>
            </a:r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constituents expected </a:t>
            </a: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Contributors (institutions and experts) have been identified</a:t>
            </a:r>
          </a:p>
          <a:p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been revised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8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4380" y="194956"/>
            <a:ext cx="9658579" cy="414645"/>
          </a:xfrm>
        </p:spPr>
        <p:txBody>
          <a:bodyPr/>
          <a:lstStyle/>
          <a:p>
            <a:r>
              <a:rPr lang="en-US" sz="2800" dirty="0" smtClean="0"/>
              <a:t>Immediate Next Steps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97521"/>
              </p:ext>
            </p:extLst>
          </p:nvPr>
        </p:nvGraphicFramePr>
        <p:xfrm>
          <a:off x="154381" y="729344"/>
          <a:ext cx="11780322" cy="595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1413"/>
                <a:gridCol w="2188909"/>
              </a:tblGrid>
              <a:tr h="4823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Activity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Responsible</a:t>
                      </a:r>
                      <a:endParaRPr lang="en-US" sz="2400" dirty="0"/>
                    </a:p>
                  </a:txBody>
                  <a:tcPr/>
                </a:tc>
              </a:tr>
              <a:tr h="508241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Finalize detailed </a:t>
                      </a:r>
                      <a:r>
                        <a:rPr lang="en-US" sz="2000" b="0" dirty="0" err="1" smtClean="0">
                          <a:solidFill>
                            <a:srgbClr val="002060"/>
                          </a:solidFill>
                        </a:rPr>
                        <a:t>workplan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 for completion of SOMEE (with country feedback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</a:rPr>
                        <a:t> &amp; buy-in)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PCU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1406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Detailed assessment with ICM and PEG members of current status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</a:rPr>
                        <a:t> of SOMEE contributors and </a:t>
                      </a:r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their capacity and needs for preparing their contributions (stock taking); identify measures to address any issues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PCU, ICM, PEG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26207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Discussion with ICM and PEG members to clarify and agree on expectations and next steps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PCU, ICM, PEG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39614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Present the SOMEE outline and approach in CARICOM and CCAD meetings in 2018 for endorsement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PCU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5017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Determine expertise required, develop Terms of Reference, and identify potential experts 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PCU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39614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Review/revisit the SOMEE outline, as required (adaptive</a:t>
                      </a:r>
                      <a:r>
                        <a:rPr lang="en-US" sz="2000" b="0" baseline="0" dirty="0" smtClean="0">
                          <a:solidFill>
                            <a:srgbClr val="002060"/>
                          </a:solidFill>
                        </a:rPr>
                        <a:t> management approach, throughout SOMEE development timeline)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PCU, others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4838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Prepare proposal for institutionalizing and sustaining the SOMEE mechanism, including institutional needs and commitments, and financial requirements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PCU, ICM, PEG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4838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Develop advocacy/awareness building materials on SOMEE mechanism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</a:rPr>
                        <a:t>PCU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201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44" y="-1"/>
            <a:ext cx="8915400" cy="68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87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/>
          <p:cNvGraphicFramePr>
            <a:graphicFrameLocks noGrp="1"/>
          </p:cNvGraphicFramePr>
          <p:nvPr>
            <p:ph type="tbl" sz="quarter" idx="10"/>
            <p:extLst/>
          </p:nvPr>
        </p:nvGraphicFramePr>
        <p:xfrm>
          <a:off x="1600202" y="127563"/>
          <a:ext cx="9067797" cy="6578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246"/>
                <a:gridCol w="220536"/>
                <a:gridCol w="262417"/>
                <a:gridCol w="219661"/>
                <a:gridCol w="261541"/>
                <a:gridCol w="273998"/>
                <a:gridCol w="286452"/>
                <a:gridCol w="249089"/>
                <a:gridCol w="332569"/>
                <a:gridCol w="227880"/>
                <a:gridCol w="273997"/>
                <a:gridCol w="286452"/>
                <a:gridCol w="311359"/>
                <a:gridCol w="298905"/>
                <a:gridCol w="273997"/>
                <a:gridCol w="273997"/>
                <a:gridCol w="311359"/>
                <a:gridCol w="248570"/>
                <a:gridCol w="274514"/>
                <a:gridCol w="273997"/>
                <a:gridCol w="273997"/>
                <a:gridCol w="311359"/>
                <a:gridCol w="298905"/>
              </a:tblGrid>
              <a:tr h="3385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35752"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597551">
                <a:tc>
                  <a:txBody>
                    <a:bodyPr/>
                    <a:lstStyle/>
                    <a:p>
                      <a:pPr marL="0" indent="0"/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Consultation with CLME+ Countries,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ICM,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PSC, PEG, others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 baseline analysis &amp; draft proposal for institutionalizing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SOMEE (PCU)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proposal (CLME+ Countries, 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ICM, PSC, PEG, others)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357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 proposal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42491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Pre-endorsement of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proposal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 proposal with PPCM &amp; Sustainable Financing Plan option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proposal  (MOUs, expression of interest, id. Donors, </a:t>
                      </a:r>
                      <a:r>
                        <a:rPr lang="en-US" sz="1400" b="1" baseline="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etc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74319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 draft report on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institutionalizing SOMEE (PCU); translations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57623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of draft report by CLME+ Countries,  ICM,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PSC, PEG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  <a:tr h="3357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 report </a:t>
                      </a:r>
                      <a:endParaRPr lang="en-US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764286" y="1670880"/>
            <a:ext cx="2033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55896" y="3048000"/>
            <a:ext cx="23486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54083" y="2339252"/>
            <a:ext cx="57925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2658" y="905316"/>
            <a:ext cx="293574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Indicative timeline- Institutionalizing SOMEE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8743981" y="5402580"/>
            <a:ext cx="7629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244942" y="6553200"/>
            <a:ext cx="33597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79278" y="1062861"/>
            <a:ext cx="25914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543009" y="6111240"/>
            <a:ext cx="7113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69573" y="3897630"/>
            <a:ext cx="786026" cy="0"/>
          </a:xfrm>
          <a:prstGeom prst="line">
            <a:avLst/>
          </a:prstGeom>
          <a:ln w="635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83336" y="2366414"/>
            <a:ext cx="2430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 </a:t>
            </a:r>
            <a:r>
              <a:rPr lang="en-US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Mtg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15-17 Aug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590756" y="3406140"/>
            <a:ext cx="8862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3484" y="3506600"/>
            <a:ext cx="265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*Revised 2</a:t>
            </a:r>
            <a:r>
              <a:rPr lang="en-US" sz="16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draft PPCM report due Feb 2019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9825841" y="4724400"/>
            <a:ext cx="838200" cy="0"/>
          </a:xfrm>
          <a:prstGeom prst="straightConnector1">
            <a:avLst/>
          </a:prstGeom>
          <a:ln w="635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46907" y="4298515"/>
            <a:ext cx="2142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*Final draft PPCM report due Jan 2020 </a:t>
            </a:r>
          </a:p>
        </p:txBody>
      </p:sp>
    </p:spTree>
    <p:extLst>
      <p:ext uri="{BB962C8B-B14F-4D97-AF65-F5344CB8AC3E}">
        <p14:creationId xmlns:p14="http://schemas.microsoft.com/office/powerpoint/2010/main" val="232127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581" y="83245"/>
            <a:ext cx="10515600" cy="6095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Heavy"/>
              </a:rPr>
              <a:t>Budget – not only from CLME+ Project!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venir Heavy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32361"/>
              </p:ext>
            </p:extLst>
          </p:nvPr>
        </p:nvGraphicFramePr>
        <p:xfrm>
          <a:off x="304800" y="518546"/>
          <a:ext cx="11593285" cy="630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328"/>
                <a:gridCol w="8004325"/>
                <a:gridCol w="2388632"/>
              </a:tblGrid>
              <a:tr h="57088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FROM CLME+ PROJECT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FROM OTHER SOURCES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69996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 Action Plan Pollution 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Feasibility Studies &amp; Investment Plan - Nutrients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 Action Plan- Habitats; Feasibility Studies &amp; Investment Plan -Habitats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SOCAR (LBS) and State of Habitats report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Subproject EBM NBSLME and CLME</a:t>
                      </a:r>
                    </a:p>
                    <a:p>
                      <a:pPr marL="119063" marR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 M&amp;E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SOMEE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IWEco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</a:t>
                      </a:r>
                    </a:p>
                    <a:p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GCRMN </a:t>
                      </a:r>
                      <a:r>
                        <a:rPr lang="es-CO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CO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Corals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(SPAW-RAC)?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1125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OSPESCA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Fisheries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data infrastructure with harmonized data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model for the evaluation of fisheries populations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M&amp;E framework with reference values in web portal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516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CRFM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Sub-regional data policy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Contributions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FIRMS stocks data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Flyingfish stock status; Contribution of Flyingfish to food security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strategy 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323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FAO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Regional Action Plan IUU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Feasibility Studies &amp; Investment Plan – Fisheries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+ info repository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DSS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iMarine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FIRMS</a:t>
                      </a:r>
                    </a:p>
                    <a:p>
                      <a:pPr marL="119063" indent="-119063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System to track and evaluate progress towards EAF</a:t>
                      </a:r>
                    </a:p>
                    <a:p>
                      <a:pPr marL="119063" marR="0" indent="-1190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 M&amp;E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SOMEE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of World’s Fisheries and Aquaculture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088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OECS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communication and exchange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 M&amp;E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SOMEE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4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9829" y="228940"/>
            <a:ext cx="8037257" cy="551316"/>
          </a:xfrm>
        </p:spPr>
        <p:txBody>
          <a:bodyPr/>
          <a:lstStyle/>
          <a:p>
            <a:r>
              <a:rPr lang="en-US" sz="2800" dirty="0" smtClean="0"/>
              <a:t>Budget (cont’d)</a:t>
            </a:r>
            <a:endParaRPr lang="en-US" sz="2800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713211"/>
              </p:ext>
            </p:extLst>
          </p:nvPr>
        </p:nvGraphicFramePr>
        <p:xfrm>
          <a:off x="495300" y="780256"/>
          <a:ext cx="11239500" cy="4797584"/>
        </p:xfrm>
        <a:graphic>
          <a:graphicData uri="http://schemas.openxmlformats.org/drawingml/2006/table">
            <a:tbl>
              <a:tblPr firstRow="1" bandRow="1"/>
              <a:tblGrid>
                <a:gridCol w="1737360"/>
                <a:gridCol w="6164580"/>
                <a:gridCol w="3337560"/>
              </a:tblGrid>
              <a:tr h="558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FROM CLME+ PROJECT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FROM OTHER SOURCES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6455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 M&amp;E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SOMEE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 Science Report</a:t>
                      </a:r>
                    </a:p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Ocean Assessment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3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CARICOM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Caribbean Statistics Programme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37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CCAD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M2R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69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CERMES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GEAF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indicators</a:t>
                      </a:r>
                    </a:p>
                    <a:p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SOMEE subsections on governance architecture and processes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SocMon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GCFI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strategies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48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CANARI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C-SAP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41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Bank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Mapping Ocean Wealth, Natural/Coastal Capital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41827"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IUCN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BIOPAMA - </a:t>
                      </a:r>
                      <a:r>
                        <a:rPr lang="es-CO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r>
                        <a:rPr lang="es-CO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s-CO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Protected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Areas</a:t>
                      </a:r>
                      <a:r>
                        <a:rPr lang="es-CO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13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7EDCD50-6C95-B744-B2C2-277DBBBBAA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3200" y="152401"/>
            <a:ext cx="11125200" cy="571005"/>
          </a:xfrm>
        </p:spPr>
        <p:txBody>
          <a:bodyPr/>
          <a:lstStyle/>
          <a:p>
            <a:r>
              <a:rPr lang="en-US" sz="2800" dirty="0" smtClean="0"/>
              <a:t>Presentation Outline</a:t>
            </a:r>
          </a:p>
          <a:p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805543" y="1110343"/>
            <a:ext cx="5617029" cy="3831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SOMEE?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Mandate, Rationale &amp; Value added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aims of SOMEE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Institutionalizing SOMEE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all fits together: SOMEE and the TDA/SAP cycle &amp; Policy Cycle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approach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frameworks (Governance Assessment Framework and DPSIR)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2572" y="1121229"/>
            <a:ext cx="4735286" cy="3831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Process and Production Team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(as at 2</a:t>
            </a:r>
            <a:r>
              <a:rPr lang="en-US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PSC Meeting)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imeline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 startAt="8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(CLME+ Project Steering Committee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50000"/>
              </a:lnSpc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2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50714" y="71096"/>
            <a:ext cx="8037257" cy="614703"/>
          </a:xfrm>
        </p:spPr>
        <p:txBody>
          <a:bodyPr/>
          <a:lstStyle/>
          <a:p>
            <a:r>
              <a:rPr lang="en-US" sz="2800" dirty="0" smtClean="0"/>
              <a:t>PSC Actions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24743" y="1273629"/>
            <a:ext cx="8675914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meeting is invited to:</a:t>
            </a:r>
          </a:p>
          <a:p>
            <a:pPr lvl="0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SOMEE development approach, as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</a:p>
          <a:p>
            <a:pPr lvl="0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importance for consolidating the CLME+ Regional Framework for Ocean Governance, called for under the CLME+ 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</a:p>
          <a:p>
            <a:pPr lvl="0"/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lphaLcParenR"/>
            </a:pP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proposal for its development and institutionalization, as presented or amended </a:t>
            </a:r>
          </a:p>
        </p:txBody>
      </p:sp>
    </p:spTree>
    <p:extLst>
      <p:ext uri="{BB962C8B-B14F-4D97-AF65-F5344CB8AC3E}">
        <p14:creationId xmlns:p14="http://schemas.microsoft.com/office/powerpoint/2010/main" val="217567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2" b="20012"/>
          <a:stretch>
            <a:fillRect/>
          </a:stretch>
        </p:blipFill>
        <p:spPr>
          <a:xfrm>
            <a:off x="-20355" y="1495425"/>
            <a:ext cx="12220575" cy="4886325"/>
          </a:xfr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022576-E217-AA44-B00F-9F8ECF6DD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84" y="2507872"/>
            <a:ext cx="12192000" cy="2307451"/>
          </a:xfrm>
          <a:solidFill>
            <a:srgbClr val="7F7F7F">
              <a:alpha val="80000"/>
            </a:srgbClr>
          </a:solidFill>
        </p:spPr>
        <p:txBody>
          <a:bodyPr/>
          <a:lstStyle/>
          <a:p>
            <a:endParaRPr lang="es-CO" dirty="0" smtClean="0"/>
          </a:p>
          <a:p>
            <a:r>
              <a:rPr lang="es-CO" sz="2800" dirty="0" err="1" smtClean="0"/>
              <a:t>Thank</a:t>
            </a:r>
            <a:r>
              <a:rPr lang="es-CO" sz="2800" dirty="0" smtClean="0"/>
              <a:t> </a:t>
            </a:r>
            <a:r>
              <a:rPr lang="es-CO" sz="2800" dirty="0" err="1" smtClean="0"/>
              <a:t>you</a:t>
            </a:r>
            <a:r>
              <a:rPr lang="es-CO" sz="2800" dirty="0" smtClean="0"/>
              <a:t>! Gracias! </a:t>
            </a:r>
            <a:r>
              <a:rPr lang="es-CO" sz="2800" dirty="0" err="1" smtClean="0"/>
              <a:t>Obrigado</a:t>
            </a:r>
            <a:r>
              <a:rPr lang="es-CO" sz="2800" dirty="0" smtClean="0"/>
              <a:t>! </a:t>
            </a:r>
            <a:r>
              <a:rPr lang="es-CO" sz="2800" dirty="0" err="1" smtClean="0"/>
              <a:t>Merci</a:t>
            </a:r>
            <a:r>
              <a:rPr lang="es-CO" sz="2800" dirty="0" smtClean="0"/>
              <a:t>! </a:t>
            </a:r>
          </a:p>
          <a:p>
            <a:endParaRPr lang="es-CO" sz="800" dirty="0" smtClean="0"/>
          </a:p>
          <a:p>
            <a:endParaRPr lang="es-CO" sz="1200" dirty="0" smtClean="0"/>
          </a:p>
          <a:p>
            <a:r>
              <a:rPr lang="es-CO" sz="1800" b="1" dirty="0" smtClean="0"/>
              <a:t>Sherry </a:t>
            </a:r>
            <a:r>
              <a:rPr lang="es-CO" sz="1800" b="1" dirty="0" err="1" smtClean="0"/>
              <a:t>Heileman</a:t>
            </a:r>
            <a:r>
              <a:rPr lang="es-CO" sz="1800" b="1" dirty="0" smtClean="0"/>
              <a:t> </a:t>
            </a:r>
          </a:p>
          <a:p>
            <a:endParaRPr lang="es-CO" sz="1600" b="1" dirty="0" smtClean="0"/>
          </a:p>
          <a:p>
            <a:r>
              <a:rPr lang="es-CO" sz="1600" b="1" dirty="0" smtClean="0"/>
              <a:t>CLME+ Senior Environmental </a:t>
            </a:r>
            <a:r>
              <a:rPr lang="es-CO" sz="1600" b="1" dirty="0" err="1" smtClean="0"/>
              <a:t>Reporting</a:t>
            </a:r>
            <a:r>
              <a:rPr lang="es-CO" sz="1600" b="1" dirty="0" smtClean="0"/>
              <a:t> </a:t>
            </a:r>
            <a:r>
              <a:rPr lang="es-CO" sz="1600" b="1" dirty="0" err="1" smtClean="0"/>
              <a:t>Specialist</a:t>
            </a:r>
            <a:r>
              <a:rPr lang="es-CO" sz="1600" b="1" dirty="0" smtClean="0"/>
              <a:t> (SERS)</a:t>
            </a:r>
          </a:p>
          <a:p>
            <a:endParaRPr lang="es-CO" sz="1600" b="1" dirty="0" smtClean="0"/>
          </a:p>
          <a:p>
            <a:r>
              <a:rPr lang="es-CO" sz="1600" b="1" dirty="0" smtClean="0"/>
              <a:t>SherryH@unops.org</a:t>
            </a:r>
            <a:endParaRPr lang="en-US" sz="16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7A86BCA-0C02-AC4F-8A5C-1D4B121A9079}"/>
              </a:ext>
            </a:extLst>
          </p:cNvPr>
          <p:cNvGrpSpPr/>
          <p:nvPr/>
        </p:nvGrpSpPr>
        <p:grpSpPr>
          <a:xfrm>
            <a:off x="2625774" y="430769"/>
            <a:ext cx="8992483" cy="6263681"/>
            <a:chOff x="3022464" y="477837"/>
            <a:chExt cx="8742542" cy="6263681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28C2E09-D6BB-2846-9439-4347B1C387E2}"/>
                </a:ext>
              </a:extLst>
            </p:cNvPr>
            <p:cNvSpPr txBox="1"/>
            <p:nvPr/>
          </p:nvSpPr>
          <p:spPr bwMode="auto">
            <a:xfrm>
              <a:off x="3022464" y="6506838"/>
              <a:ext cx="7179747" cy="234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Catalyzing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implementation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of the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Strategic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Action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Programme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for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the Caribbean and North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Brazil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Shelf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</a:t>
              </a:r>
              <a:r>
                <a:rPr lang="es-CO" sz="925" b="1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LME’s</a:t>
              </a:r>
              <a:r>
                <a:rPr lang="es-CO" sz="925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venir Heavy" charset="0"/>
                  <a:ea typeface="Avenir Heavy" charset="0"/>
                  <a:cs typeface="Avenir Heavy" charset="0"/>
                </a:rPr>
                <a:t> (2015-2020)</a:t>
              </a:r>
              <a:endParaRPr lang="en-US" sz="925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73720BCF-478D-9941-966C-1179F1DEB549}"/>
                </a:ext>
              </a:extLst>
            </p:cNvPr>
            <p:cNvSpPr txBox="1"/>
            <p:nvPr/>
          </p:nvSpPr>
          <p:spPr>
            <a:xfrm>
              <a:off x="6353736" y="477837"/>
              <a:ext cx="5411270" cy="27463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/>
            <a:lstStyle/>
            <a:p>
              <a:pPr algn="r">
                <a:lnSpc>
                  <a:spcPct val="114000"/>
                </a:lnSpc>
                <a:spcBef>
                  <a:spcPts val="0"/>
                </a:spcBef>
                <a:spcAft>
                  <a:spcPts val="90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400" b="1" baseline="30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nd</a:t>
              </a:r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 CLME+ Project Steering Committee Meeting, 18-20 June 2018, Panama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54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6354" y="21773"/>
            <a:ext cx="11756571" cy="570013"/>
          </a:xfrm>
        </p:spPr>
        <p:txBody>
          <a:bodyPr/>
          <a:lstStyle/>
          <a:p>
            <a:r>
              <a:rPr lang="en-US" sz="2800" dirty="0" smtClean="0"/>
              <a:t>What is SOMEE?</a:t>
            </a:r>
            <a:r>
              <a:rPr lang="en-US" dirty="0" smtClean="0"/>
              <a:t>					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631371" y="729343"/>
            <a:ext cx="5910943" cy="40475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00000"/>
              </a:lnSpc>
              <a:spcAft>
                <a:spcPts val="0"/>
              </a:spcAft>
            </a:pPr>
            <a:r>
              <a:rPr 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comprehensive, </a:t>
            </a:r>
            <a:r>
              <a:rPr 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collaborative, and integrated </a:t>
            </a: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</a:t>
            </a: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periodic assessment of </a:t>
            </a:r>
            <a:r>
              <a:rPr 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and governance of the CLME+ marine </a:t>
            </a: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environment, its  ecosystem</a:t>
            </a:r>
            <a:r>
              <a:rPr lang="en-US" sz="20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 and </a:t>
            </a: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and </a:t>
            </a:r>
            <a:r>
              <a:rPr 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socio-economic aspects</a:t>
            </a:r>
            <a:r>
              <a:rPr 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inform decision-making to ensure sustainable benefits and livelihoods for the well-being of the people of the </a:t>
            </a:r>
            <a:r>
              <a:rPr 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</a:p>
          <a:p>
            <a:pPr marL="0" lvl="1">
              <a:lnSpc>
                <a:spcPct val="100000"/>
              </a:lnSpc>
              <a:spcAft>
                <a:spcPts val="0"/>
              </a:spcAft>
            </a:pPr>
            <a:endParaRPr lang="en-US" sz="2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0000"/>
              </a:lnSpc>
              <a:spcAft>
                <a:spcPts val="0"/>
              </a:spcAft>
            </a:pP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institutionalized within the Intergovernmental </a:t>
            </a: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 </a:t>
            </a:r>
            <a:r>
              <a:rPr 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form the foundation for the CLME+ Regional Ocean Governance </a:t>
            </a:r>
            <a:r>
              <a:rPr 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endParaRPr lang="en-US" sz="20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3997" y="730325"/>
            <a:ext cx="4270174" cy="45858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BO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WHOM?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BO" sz="2000" b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s-B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Governmental</a:t>
            </a:r>
            <a:r>
              <a:rPr kumimoji="0" lang="es-B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&amp; Non-</a:t>
            </a:r>
            <a:r>
              <a:rPr kumimoji="0" lang="es-B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governmental</a:t>
            </a:r>
            <a:r>
              <a:rPr kumimoji="0" lang="es-B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s-B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audiences</a:t>
            </a:r>
            <a:r>
              <a:rPr kumimoji="0" lang="es-B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formal mandate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for, or key role in living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resources governance and management in the wider Caribbean/CLME+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IGOs</a:t>
            </a:r>
            <a:endParaRPr kumimoji="0" lang="es-BO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Donors</a:t>
            </a:r>
            <a:endParaRPr kumimoji="0" lang="es-BO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BO" sz="20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Private</a:t>
            </a:r>
            <a:r>
              <a:rPr lang="es-BO" sz="20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sector</a:t>
            </a:r>
            <a:endParaRPr kumimoji="0" lang="es-BO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defTabSz="91440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B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NGOs</a:t>
            </a:r>
            <a:r>
              <a:rPr kumimoji="0" lang="es-B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&amp; </a:t>
            </a:r>
            <a:r>
              <a:rPr kumimoji="0" lang="es-B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</a:t>
            </a:r>
            <a:r>
              <a:rPr kumimoji="0" lang="es-B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s-B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supporting</a:t>
            </a:r>
            <a:r>
              <a:rPr kumimoji="0" lang="es-BO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s-BO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organizations</a:t>
            </a:r>
            <a:endParaRPr kumimoji="0" lang="es-BO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Down Arrow 7"/>
          <p:cNvSpPr/>
          <p:nvPr/>
        </p:nvSpPr>
        <p:spPr>
          <a:xfrm flipH="1">
            <a:off x="1163785" y="4768934"/>
            <a:ext cx="166255" cy="46313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>
            <a:off x="3543787" y="4768934"/>
            <a:ext cx="166255" cy="46313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flipH="1">
            <a:off x="5860466" y="4776850"/>
            <a:ext cx="166255" cy="46313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5321" y="5294417"/>
            <a:ext cx="1983179" cy="10212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REPORT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34329" y="5294413"/>
            <a:ext cx="1983179" cy="10549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POLICY SUMMARY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35129" y="5290459"/>
            <a:ext cx="1983179" cy="102127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DYNAMIC ONLINE PLATFORM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851059" y="4768934"/>
            <a:ext cx="241469" cy="74220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6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5004" y="119743"/>
            <a:ext cx="4716483" cy="402772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2800" dirty="0" smtClean="0"/>
              <a:t>Why SOMEE?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800" dirty="0" smtClean="0"/>
          </a:p>
          <a:p>
            <a:r>
              <a:rPr lang="en-US" sz="2000" b="0" dirty="0" smtClean="0"/>
              <a:t>  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3139" y="922111"/>
            <a:ext cx="6293921" cy="3293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914" y="685801"/>
            <a:ext cx="11016343" cy="53677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current UNDP/GEF CLME+ Project is catalyzing implementation of SAP Strategies and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SAP Objectives and its over-arching Vision of a “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marine environment benefiting the people </a:t>
            </a:r>
            <a:r>
              <a:rPr lang="en-US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region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”…….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 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57" y="3010393"/>
            <a:ext cx="1056904" cy="102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116283" y="2120825"/>
            <a:ext cx="2594573" cy="2210696"/>
          </a:xfrm>
          <a:prstGeom prst="wedgeRoundRectCallout">
            <a:avLst>
              <a:gd name="adj1" fmla="val 64091"/>
              <a:gd name="adj2" fmla="val -5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white"/>
                </a:solidFill>
              </a:rPr>
              <a:t>But, how will we know whether SAP </a:t>
            </a:r>
            <a:r>
              <a:rPr lang="en-US" sz="2000" b="1" dirty="0">
                <a:solidFill>
                  <a:prstClr val="white"/>
                </a:solidFill>
              </a:rPr>
              <a:t>actions </a:t>
            </a:r>
            <a:r>
              <a:rPr lang="en-US" sz="2000" b="1" dirty="0" smtClean="0">
                <a:solidFill>
                  <a:prstClr val="white"/>
                </a:solidFill>
              </a:rPr>
              <a:t>are having the desired impact, and where better performance is </a:t>
            </a:r>
            <a:r>
              <a:rPr lang="en-US" sz="2000" b="1" dirty="0">
                <a:solidFill>
                  <a:prstClr val="white"/>
                </a:solidFill>
              </a:rPr>
              <a:t>needed?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5091503"/>
            <a:ext cx="1376424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4008013" y="4331525"/>
            <a:ext cx="1832699" cy="1240991"/>
          </a:xfrm>
          <a:prstGeom prst="wedgeRoundRectCallout">
            <a:avLst>
              <a:gd name="adj1" fmla="val -83960"/>
              <a:gd name="adj2" fmla="val 304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SOMEE MECHANISM!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7259" y="1730829"/>
            <a:ext cx="5061856" cy="4322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endParaRPr lang="en-US" sz="2000" b="1" dirty="0" smtClean="0">
              <a:solidFill>
                <a:srgbClr val="7030A0"/>
              </a:solidFill>
            </a:endParaRP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MANDATE</a:t>
            </a:r>
          </a:p>
          <a:p>
            <a:pPr algn="ctr"/>
            <a:endParaRPr lang="en-US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Action 1.11 (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enhancement of the capacity for monitoring, assessment, and reporting on the state of the marine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CLME+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(Monitoring and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implementation 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experience sharing with the global LME practitioners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Partners’ mandates &amp; inputs (e.g., UN-</a:t>
            </a:r>
            <a:r>
              <a:rPr lang="en-US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SOCAR, FAO SOFIA)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 Member States (endorsements)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10101" y="4331525"/>
            <a:ext cx="257359" cy="240479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07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0969" y="0"/>
            <a:ext cx="8882403" cy="457200"/>
          </a:xfrm>
        </p:spPr>
        <p:txBody>
          <a:bodyPr/>
          <a:lstStyle/>
          <a:p>
            <a:r>
              <a:rPr lang="en-US" sz="2800" dirty="0"/>
              <a:t>Value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added of SOMEE (SAP and beyond)</a:t>
            </a:r>
          </a:p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0903205"/>
              </p:ext>
            </p:extLst>
          </p:nvPr>
        </p:nvGraphicFramePr>
        <p:xfrm>
          <a:off x="219075" y="1139598"/>
          <a:ext cx="42291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771186" y="464003"/>
            <a:ext cx="3171825" cy="682398"/>
          </a:xfrm>
          <a:prstGeom prst="ellipse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What do we have?</a:t>
            </a:r>
            <a:endParaRPr lang="en-US" alt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6448425" y="547687"/>
            <a:ext cx="3067051" cy="682398"/>
          </a:xfrm>
          <a:prstGeom prst="ellipse">
            <a:avLst/>
          </a:prstGeom>
          <a:solidFill>
            <a:srgbClr val="5A5A5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What’s missing?</a:t>
            </a: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8"/>
          <p:cNvSpPr>
            <a:spLocks noChangeArrowheads="1"/>
          </p:cNvSpPr>
          <p:nvPr/>
        </p:nvSpPr>
        <p:spPr bwMode="auto">
          <a:xfrm>
            <a:off x="4584927" y="1340982"/>
            <a:ext cx="3590104" cy="847725"/>
          </a:xfrm>
          <a:prstGeom prst="roundRect">
            <a:avLst>
              <a:gd name="adj" fmla="val 16667"/>
            </a:avLst>
          </a:prstGeom>
          <a:solidFill>
            <a:srgbClr val="E3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Integrated overview of progress towards global &amp; regional/sub-regional commitments &amp; targets</a:t>
            </a: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4578122" y="3124200"/>
            <a:ext cx="3596911" cy="1330438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00150" algn="l"/>
                <a:tab pos="17097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endParaRPr lang="en-US" altLang="en-US" sz="1400" b="1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altLang="en-US" sz="1400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Regionally shared understanding of impact of human activities on the marine environment and living resources &amp; how impacts affect industries, local livelihoods, &amp; human well-being</a:t>
            </a:r>
            <a:endParaRPr lang="en-US" altLang="en-US" sz="1400" dirty="0" smtClean="0">
              <a:solidFill>
                <a:prstClr val="black"/>
              </a:solidFill>
              <a:ea typeface="Times New Roman" pitchFamily="18" charset="0"/>
            </a:endParaRPr>
          </a:p>
          <a:p>
            <a:pPr eaLnBrk="0" hangingPunct="0"/>
            <a:endParaRPr lang="en-US" altLang="en-US" dirty="0" smtClean="0">
              <a:solidFill>
                <a:prstClr val="black"/>
              </a:solidFill>
            </a:endParaRPr>
          </a:p>
        </p:txBody>
      </p:sp>
      <p:sp>
        <p:nvSpPr>
          <p:cNvPr id="8" name="Rounded Rectangle 10"/>
          <p:cNvSpPr>
            <a:spLocks noChangeArrowheads="1"/>
          </p:cNvSpPr>
          <p:nvPr/>
        </p:nvSpPr>
        <p:spPr bwMode="auto">
          <a:xfrm>
            <a:off x="4584928" y="2251985"/>
            <a:ext cx="3590105" cy="866775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Integrated assessment of governance &amp; environmental state in the context of a blue economy</a:t>
            </a:r>
            <a:endParaRPr lang="en-US" alt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1"/>
          <p:cNvSpPr>
            <a:spLocks noChangeArrowheads="1"/>
          </p:cNvSpPr>
          <p:nvPr/>
        </p:nvSpPr>
        <p:spPr bwMode="auto">
          <a:xfrm>
            <a:off x="4578123" y="4476414"/>
            <a:ext cx="3596909" cy="972229"/>
          </a:xfrm>
          <a:prstGeom prst="roundRect">
            <a:avLst>
              <a:gd name="adj" fmla="val 16667"/>
            </a:avLst>
          </a:prstGeom>
          <a:solidFill>
            <a:srgbClr val="E46C0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14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Regionally integrated synthesis of the ecosystem approach for management of human activities in the CLME+</a:t>
            </a:r>
            <a:r>
              <a:rPr lang="en-US" altLang="en-US" sz="20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region</a:t>
            </a:r>
            <a:endParaRPr lang="en-US" altLang="en-US" sz="12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8626244" y="1423531"/>
            <a:ext cx="2959555" cy="76352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Facilitate &amp; harmonize existing reporting obligations &amp; initiatives</a:t>
            </a:r>
            <a:endParaRPr lang="en-US" alt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8626243" y="2295963"/>
            <a:ext cx="2959555" cy="102635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 b="1" dirty="0" smtClean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Support regional organizations to execute their mandates; foster synergies with non-gov’t partners</a:t>
            </a:r>
            <a:endParaRPr lang="en-US" altLang="en-US" sz="1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8626242" y="3425907"/>
            <a:ext cx="2959555" cy="108738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 b="1" dirty="0" smtClean="0">
              <a:solidFill>
                <a:srgbClr val="002060"/>
              </a:solidFill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Consolidate the CLME+ Regional Governance Framework, &amp; facilitate a more coordinated approach to policy development </a:t>
            </a:r>
            <a:endParaRPr lang="en-US" altLang="en-US" sz="14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7"/>
          <p:cNvSpPr>
            <a:spLocks noChangeArrowheads="1"/>
          </p:cNvSpPr>
          <p:nvPr/>
        </p:nvSpPr>
        <p:spPr bwMode="auto">
          <a:xfrm>
            <a:off x="219075" y="5505446"/>
            <a:ext cx="695325" cy="1035506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prstClr val="white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THEMATIC</a:t>
            </a:r>
            <a:endParaRPr lang="en-US" altLang="en-US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8"/>
          <p:cNvSpPr>
            <a:spLocks noChangeArrowheads="1"/>
          </p:cNvSpPr>
          <p:nvPr/>
        </p:nvSpPr>
        <p:spPr bwMode="auto">
          <a:xfrm>
            <a:off x="914398" y="5539466"/>
            <a:ext cx="1937659" cy="1001486"/>
          </a:xfrm>
          <a:prstGeom prst="roundRect">
            <a:avLst>
              <a:gd name="adj" fmla="val 16667"/>
            </a:avLst>
          </a:prstGeom>
          <a:solidFill>
            <a:srgbClr val="365F9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19063" indent="-119063">
              <a:buFontTx/>
              <a:buChar char="•"/>
              <a:tabLst>
                <a:tab pos="174625" algn="l"/>
              </a:tabLst>
            </a:pPr>
            <a:r>
              <a:rPr lang="en-US" altLang="en-US" sz="1400" b="1" dirty="0" smtClean="0">
                <a:solidFill>
                  <a:prstClr val="white"/>
                </a:solidFill>
                <a:ea typeface="Calibri" pitchFamily="34" charset="0"/>
              </a:rPr>
              <a:t>Biodiversity Outlook (CBD)…</a:t>
            </a:r>
            <a:endParaRPr lang="en-US" altLang="en-US" dirty="0" smtClean="0">
              <a:solidFill>
                <a:prstClr val="white"/>
              </a:solidFill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>
            <a:off x="5719084" y="5728611"/>
            <a:ext cx="4037917" cy="447675"/>
          </a:xfrm>
          <a:prstGeom prst="rect">
            <a:avLst/>
          </a:prstGeom>
          <a:solidFill>
            <a:srgbClr val="C2D69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SOMEE MECHANISM</a:t>
            </a: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6448427" y="5474836"/>
            <a:ext cx="266700" cy="238125"/>
          </a:xfrm>
          <a:prstGeom prst="upArrow">
            <a:avLst/>
          </a:prstGeom>
          <a:solidFill>
            <a:srgbClr val="C00000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9138215" y="5474836"/>
            <a:ext cx="266700" cy="238125"/>
          </a:xfrm>
          <a:prstGeom prst="upArrow">
            <a:avLst/>
          </a:prstGeom>
          <a:solidFill>
            <a:srgbClr val="C00000"/>
          </a:solidFill>
          <a:ln w="508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2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2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0" y="5144218"/>
            <a:ext cx="11079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701143" y="5728611"/>
            <a:ext cx="1905000" cy="189819"/>
          </a:xfrm>
          <a:prstGeom prst="straightConnector1">
            <a:avLst/>
          </a:prstGeom>
          <a:ln w="508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8626241" y="4621195"/>
            <a:ext cx="2959555" cy="7216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Formally adopted reporting structure allows to periodically assess progress</a:t>
            </a: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7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9828" y="80056"/>
            <a:ext cx="8037257" cy="518659"/>
          </a:xfrm>
        </p:spPr>
        <p:txBody>
          <a:bodyPr/>
          <a:lstStyle/>
          <a:p>
            <a:pPr lvl="0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Overall aims of SOMEE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827" y="685800"/>
            <a:ext cx="11712689" cy="5355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Inform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 </a:t>
            </a: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Governments, IGOs, donors, private sector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, and others about the status of the marine environment, its governance, and associated economies</a:t>
            </a:r>
          </a:p>
          <a:p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Integrate the different sectoral reporting mechanisms in the WCR 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(e.g., under the Cartagena Convention and Regional Fisheries Bodies,…), in order to promote policy coherence and provide a more holistic status overview</a:t>
            </a:r>
          </a:p>
          <a:p>
            <a:pPr marL="342900" indent="-342900">
              <a:buFont typeface="+mj-lt"/>
              <a:buAutoNum type="arabicPeriod" startAt="2"/>
            </a:pPr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Support periodic tracking of progress and visualize distance-to-target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, e.g., achievement of the vision and long-term objectives of the SAP and other relevant sub-regional, regional, and global goals (including the SDGs)</a:t>
            </a:r>
          </a:p>
          <a:p>
            <a:pPr marL="342900" indent="-342900">
              <a:buFont typeface="+mj-lt"/>
              <a:buAutoNum type="arabicPeriod" startAt="2"/>
            </a:pPr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Provide early warning 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and analysis of potential environmental problems</a:t>
            </a:r>
          </a:p>
          <a:p>
            <a:pPr marL="342900" indent="-342900">
              <a:buFont typeface="+mj-lt"/>
              <a:buAutoNum type="arabicPeriod" startAt="2"/>
            </a:pPr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Provide a credible scientific basis 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for decision making and leveraging support from donors</a:t>
            </a:r>
          </a:p>
          <a:p>
            <a:pPr marL="342900" indent="-342900">
              <a:buFont typeface="+mj-lt"/>
              <a:buAutoNum type="arabicPeriod" startAt="2"/>
            </a:pPr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ED7D31">
                    <a:lumMod val="75000"/>
                  </a:srgbClr>
                </a:solidFill>
                <a:latin typeface="Avenir Heavy" charset="0"/>
              </a:rPr>
              <a:t>Build institutional capacity 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in the region for environmental monitoring, assessment, and reporting</a:t>
            </a:r>
          </a:p>
          <a:p>
            <a:pPr marL="342900" indent="-342900">
              <a:buFont typeface="+mj-lt"/>
              <a:buAutoNum type="arabicPeriod" startAt="2"/>
            </a:pPr>
            <a:endParaRPr lang="en-US" b="1" dirty="0">
              <a:solidFill>
                <a:prstClr val="black"/>
              </a:solidFill>
              <a:latin typeface="Avenir Heavy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C00000"/>
                </a:solidFill>
                <a:latin typeface="Avenir Heavy" charset="0"/>
              </a:rPr>
              <a:t>Trigger action among decision-makers and others </a:t>
            </a:r>
            <a:r>
              <a:rPr lang="en-US" b="1" dirty="0">
                <a:solidFill>
                  <a:prstClr val="black"/>
                </a:solidFill>
                <a:latin typeface="Avenir Heavy" charset="0"/>
              </a:rPr>
              <a:t>to address current and emerging issues relating to the sustainable use of the marine environment</a:t>
            </a:r>
          </a:p>
        </p:txBody>
      </p:sp>
    </p:spTree>
    <p:extLst>
      <p:ext uri="{BB962C8B-B14F-4D97-AF65-F5344CB8AC3E}">
        <p14:creationId xmlns:p14="http://schemas.microsoft.com/office/powerpoint/2010/main" val="375586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0166" y="130630"/>
            <a:ext cx="5844948" cy="522514"/>
          </a:xfrm>
        </p:spPr>
        <p:txBody>
          <a:bodyPr/>
          <a:lstStyle/>
          <a:p>
            <a:r>
              <a:rPr lang="en-US" sz="2800" dirty="0" smtClean="0"/>
              <a:t>Institutionalizing SOMEE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168" y="838200"/>
            <a:ext cx="7430861" cy="515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0167" y="1068136"/>
            <a:ext cx="4082143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SOMEE will be embedded within and led by the </a:t>
            </a:r>
            <a:r>
              <a:rPr lang="en-US" sz="200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ICM/PPCM</a:t>
            </a:r>
            <a:r>
              <a:rPr lang="en-US" sz="2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contributions from members of the wider CLME+ Partnership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168" y="2953312"/>
            <a:ext cx="391205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ICM organization to contribute to SOMEE according to its mandate, expertise, and available resources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112" y="4902372"/>
            <a:ext cx="3620915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ub-regional and national efforts to also feed into SOMEE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17898" y="5410203"/>
            <a:ext cx="905617" cy="402771"/>
          </a:xfrm>
          <a:prstGeom prst="straightConnector1">
            <a:avLst/>
          </a:prstGeom>
          <a:ln w="539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17897" y="4441375"/>
            <a:ext cx="699727" cy="46099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79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" y="97973"/>
            <a:ext cx="7616041" cy="588816"/>
          </a:xfrm>
        </p:spPr>
        <p:txBody>
          <a:bodyPr/>
          <a:lstStyle/>
          <a:p>
            <a:r>
              <a:rPr lang="en-US" sz="2800" dirty="0" smtClean="0"/>
              <a:t>SOMEE </a:t>
            </a:r>
            <a:r>
              <a:rPr lang="en-US" sz="2800" dirty="0"/>
              <a:t>&amp; TDA/SAP </a:t>
            </a:r>
            <a:r>
              <a:rPr lang="en-US" sz="2800" dirty="0" smtClean="0"/>
              <a:t>Cycle / Policy </a:t>
            </a:r>
            <a:r>
              <a:rPr lang="en-US" sz="2800" dirty="0"/>
              <a:t>Cycle </a:t>
            </a:r>
            <a:r>
              <a:rPr lang="en-US" sz="2800" dirty="0" smtClean="0"/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2031" y="5379524"/>
            <a:ext cx="4524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Fanning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L., Mahon, R.,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McConney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2013)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686789"/>
            <a:ext cx="7315200" cy="604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2" y="816431"/>
            <a:ext cx="4860599" cy="45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51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0628" y="119743"/>
            <a:ext cx="5566456" cy="500743"/>
          </a:xfrm>
        </p:spPr>
        <p:txBody>
          <a:bodyPr/>
          <a:lstStyle/>
          <a:p>
            <a:r>
              <a:rPr lang="en-US" dirty="0" smtClean="0"/>
              <a:t>General Approach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620486"/>
            <a:ext cx="10287000" cy="537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7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6684</TotalTime>
  <Words>1790</Words>
  <Application>Microsoft Office PowerPoint</Application>
  <PresentationFormat>Widescreen</PresentationFormat>
  <Paragraphs>361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MS PGothic</vt:lpstr>
      <vt:lpstr>Arial</vt:lpstr>
      <vt:lpstr>ArialUnicodeMS</vt:lpstr>
      <vt:lpstr>Avenir Book</vt:lpstr>
      <vt:lpstr>Avenir Heavy</vt:lpstr>
      <vt:lpstr>Avenir Heavy Oblique</vt:lpstr>
      <vt:lpstr>Avenir Medium</vt:lpstr>
      <vt:lpstr>Calibri</vt:lpstr>
      <vt:lpstr>Calibri Light</vt:lpstr>
      <vt:lpstr>LucidaGrande</vt:lpstr>
      <vt:lpstr>Open Sans Extrabold</vt:lpstr>
      <vt:lpstr>Open Sans Light</vt:lpstr>
      <vt:lpstr>Times New Roman</vt:lpstr>
      <vt:lpstr>Wingdings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Soporte Operadora Ming</dc:creator>
  <cp:lastModifiedBy>RPC CLMEPROJECT</cp:lastModifiedBy>
  <cp:revision>438</cp:revision>
  <dcterms:created xsi:type="dcterms:W3CDTF">2018-04-14T02:05:29Z</dcterms:created>
  <dcterms:modified xsi:type="dcterms:W3CDTF">2018-06-12T22:00:02Z</dcterms:modified>
</cp:coreProperties>
</file>