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93" r:id="rId2"/>
  </p:sldMasterIdLst>
  <p:notesMasterIdLst>
    <p:notesMasterId r:id="rId15"/>
  </p:notesMasterIdLst>
  <p:handoutMasterIdLst>
    <p:handoutMasterId r:id="rId16"/>
  </p:handoutMasterIdLst>
  <p:sldIdLst>
    <p:sldId id="346" r:id="rId3"/>
    <p:sldId id="348" r:id="rId4"/>
    <p:sldId id="359" r:id="rId5"/>
    <p:sldId id="347" r:id="rId6"/>
    <p:sldId id="352" r:id="rId7"/>
    <p:sldId id="354" r:id="rId8"/>
    <p:sldId id="355" r:id="rId9"/>
    <p:sldId id="328" r:id="rId10"/>
    <p:sldId id="357" r:id="rId11"/>
    <p:sldId id="356" r:id="rId12"/>
    <p:sldId id="342" r:id="rId13"/>
    <p:sldId id="3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7"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64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5C7527-14B8-4563-9811-E29D2B1BB4D5}" type="datetimeFigureOut">
              <a:rPr lang="en-US" smtClean="0"/>
              <a:t>6/19/2018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C839AF-E54B-40BA-815F-851725C8179A}" type="slidenum">
              <a:rPr lang="en-US" smtClean="0"/>
              <a:t>‹#›</a:t>
            </a:fld>
            <a:endParaRPr lang="en-US"/>
          </a:p>
        </p:txBody>
      </p:sp>
    </p:spTree>
    <p:extLst>
      <p:ext uri="{BB962C8B-B14F-4D97-AF65-F5344CB8AC3E}">
        <p14:creationId xmlns:p14="http://schemas.microsoft.com/office/powerpoint/2010/main" val="1271199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11651A-FB68-42EC-AD9C-12F8C93F6839}" type="datetimeFigureOut">
              <a:rPr lang="en-US" smtClean="0"/>
              <a:t>6/19/2018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EFB46D-C36D-474B-AFB7-5DCF93B12458}" type="slidenum">
              <a:rPr lang="en-US" smtClean="0"/>
              <a:t>‹#›</a:t>
            </a:fld>
            <a:endParaRPr lang="en-US"/>
          </a:p>
        </p:txBody>
      </p:sp>
    </p:spTree>
    <p:extLst>
      <p:ext uri="{BB962C8B-B14F-4D97-AF65-F5344CB8AC3E}">
        <p14:creationId xmlns:p14="http://schemas.microsoft.com/office/powerpoint/2010/main" val="1976677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F6A5B2E2-162A-49AD-A446-7FF1B7D18555}" type="slidenum">
              <a:rPr lang="es-ES" smtClean="0"/>
              <a:pPr/>
              <a:t>2</a:t>
            </a:fld>
            <a:endParaRPr lang="es-E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s-CO" smtClean="0"/>
          </a:p>
        </p:txBody>
      </p:sp>
    </p:spTree>
    <p:extLst>
      <p:ext uri="{BB962C8B-B14F-4D97-AF65-F5344CB8AC3E}">
        <p14:creationId xmlns:p14="http://schemas.microsoft.com/office/powerpoint/2010/main" val="31103582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ront_cover_flag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9867" y="960438"/>
            <a:ext cx="9793817"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Picture Placeholder 18"/>
          <p:cNvSpPr>
            <a:spLocks noGrp="1"/>
          </p:cNvSpPr>
          <p:nvPr>
            <p:ph type="pic" sz="quarter" idx="10"/>
          </p:nvPr>
        </p:nvSpPr>
        <p:spPr>
          <a:xfrm>
            <a:off x="-33742" y="1495426"/>
            <a:ext cx="1225948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r>
              <a:rPr lang="en-US" smtClean="0"/>
              <a:t>Click icon to add picture</a:t>
            </a:r>
            <a:endParaRPr lang="en-US"/>
          </a:p>
        </p:txBody>
      </p:sp>
      <p:sp>
        <p:nvSpPr>
          <p:cNvPr id="7" name="Rectangle 6"/>
          <p:cNvSpPr>
            <a:spLocks noChangeArrowheads="1"/>
          </p:cNvSpPr>
          <p:nvPr/>
        </p:nvSpPr>
        <p:spPr bwMode="auto">
          <a:xfrm>
            <a:off x="8014010" y="409828"/>
            <a:ext cx="4205508" cy="404345"/>
          </a:xfrm>
          <a:prstGeom prst="rect">
            <a:avLst/>
          </a:prstGeom>
          <a:solidFill>
            <a:schemeClr val="tx1">
              <a:lumMod val="50000"/>
              <a:lumOff val="50000"/>
            </a:schemeClr>
          </a:solidFill>
          <a:ln>
            <a:noFill/>
          </a:ln>
          <a:effectLst/>
        </p:spPr>
        <p:txBody>
          <a:bodyPr anchor="ctr"/>
          <a:lstStyle/>
          <a:p>
            <a:pPr algn="ctr" eaLnBrk="1" hangingPunct="1"/>
            <a:endParaRPr lang="en-US" altLang="en-US" sz="1800">
              <a:solidFill>
                <a:srgbClr val="FFFFFF"/>
              </a:solidFill>
              <a:ea typeface="MS PGothic" charset="-128"/>
            </a:endParaRP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945" y="279400"/>
            <a:ext cx="563668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3327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10" name="Freeform 9">
            <a:extLst>
              <a:ext uri="{FF2B5EF4-FFF2-40B4-BE49-F238E27FC236}">
                <a16:creationId xmlns="" xmlns:a16="http://schemas.microsoft.com/office/drawing/2014/main"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sp>
        <p:nvSpPr>
          <p:cNvPr id="12" name="Text Placeholder 2">
            <a:extLst>
              <a:ext uri="{FF2B5EF4-FFF2-40B4-BE49-F238E27FC236}">
                <a16:creationId xmlns="" xmlns:a16="http://schemas.microsoft.com/office/drawing/2014/main"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err="1"/>
              <a:t>Título</a:t>
            </a:r>
            <a:endParaRPr lang="en-US" dirty="0"/>
          </a:p>
          <a:p>
            <a:pPr lvl="1"/>
            <a:r>
              <a:rPr lang="en-US" dirty="0"/>
              <a:t>Sub-</a:t>
            </a:r>
            <a:r>
              <a:rPr lang="en-US" dirty="0" err="1"/>
              <a:t>Título</a:t>
            </a:r>
            <a:endParaRPr lang="en-US" dirty="0"/>
          </a:p>
          <a:p>
            <a:pPr lvl="2"/>
            <a:r>
              <a:rPr lang="en-US" dirty="0" err="1"/>
              <a:t>Texto</a:t>
            </a:r>
            <a:r>
              <a:rPr lang="en-US" dirty="0"/>
              <a:t> principal</a:t>
            </a:r>
          </a:p>
          <a:p>
            <a:pPr lvl="3"/>
            <a:r>
              <a:rPr lang="en-US" dirty="0"/>
              <a:t>Cuarto </a:t>
            </a:r>
            <a:r>
              <a:rPr lang="en-US" dirty="0" err="1"/>
              <a:t>nivel</a:t>
            </a:r>
            <a:endParaRPr lang="en-US" dirty="0"/>
          </a:p>
          <a:p>
            <a:pPr lvl="4"/>
            <a:r>
              <a:rPr lang="en-US" dirty="0"/>
              <a:t>Quinto </a:t>
            </a:r>
            <a:r>
              <a:rPr lang="en-US" dirty="0" err="1"/>
              <a:t>nivel</a:t>
            </a:r>
            <a:endParaRPr lang="en-US" dirty="0"/>
          </a:p>
          <a:p>
            <a:pPr lvl="5"/>
            <a:r>
              <a:rPr lang="en-US" dirty="0" err="1"/>
              <a:t>destacado</a:t>
            </a:r>
            <a:endParaRPr lang="en-US" dirty="0"/>
          </a:p>
        </p:txBody>
      </p:sp>
      <p:sp>
        <p:nvSpPr>
          <p:cNvPr id="13" name="Rectangle 12">
            <a:extLst>
              <a:ext uri="{FF2B5EF4-FFF2-40B4-BE49-F238E27FC236}">
                <a16:creationId xmlns="" xmlns:a16="http://schemas.microsoft.com/office/drawing/2014/main" id="{7A76DE6D-056C-164A-8717-8954B417897E}"/>
              </a:ext>
            </a:extLst>
          </p:cNvPr>
          <p:cNvSpPr>
            <a:spLocks noChangeArrowheads="1"/>
          </p:cNvSpPr>
          <p:nvPr userDrawn="1"/>
        </p:nvSpPr>
        <p:spPr bwMode="auto">
          <a:xfrm>
            <a:off x="7256745" y="409829"/>
            <a:ext cx="4935255" cy="181188"/>
          </a:xfrm>
          <a:prstGeom prst="rect">
            <a:avLst/>
          </a:prstGeom>
          <a:solidFill>
            <a:srgbClr val="7F7F7F"/>
          </a:solidFill>
          <a:ln>
            <a:noFill/>
          </a:ln>
          <a:effectLst/>
        </p:spPr>
        <p:txBody>
          <a:bodyPr anchor="ctr"/>
          <a:lstStyle/>
          <a:p>
            <a:pPr algn="ctr" eaLnBrk="1" hangingPunct="1"/>
            <a:endParaRPr lang="en-US" altLang="en-US">
              <a:solidFill>
                <a:srgbClr val="FFFFFF"/>
              </a:solidFill>
              <a:ea typeface="MS PGothic" charset="-128"/>
            </a:endParaRPr>
          </a:p>
        </p:txBody>
      </p:sp>
      <p:pic>
        <p:nvPicPr>
          <p:cNvPr id="6" name="Picture 5">
            <a:extLst>
              <a:ext uri="{FF2B5EF4-FFF2-40B4-BE49-F238E27FC236}">
                <a16:creationId xmlns="" xmlns:a16="http://schemas.microsoft.com/office/drawing/2014/main" id="{B8025604-3E14-7C47-825A-EAEB332A9A3D}"/>
              </a:ext>
            </a:extLst>
          </p:cNvPr>
          <p:cNvPicPr>
            <a:picLocks noChangeAspect="1"/>
          </p:cNvPicPr>
          <p:nvPr userDrawn="1"/>
        </p:nvPicPr>
        <p:blipFill>
          <a:blip r:embed="rId2"/>
          <a:stretch>
            <a:fillRect/>
          </a:stretch>
        </p:blipFill>
        <p:spPr bwMode="auto">
          <a:xfrm>
            <a:off x="10192968" y="5985212"/>
            <a:ext cx="1763712" cy="72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7045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ront_cover_flag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19867" y="960438"/>
            <a:ext cx="9793817"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Picture Placeholder 18"/>
          <p:cNvSpPr>
            <a:spLocks noGrp="1"/>
          </p:cNvSpPr>
          <p:nvPr>
            <p:ph type="pic" sz="quarter" idx="10"/>
          </p:nvPr>
        </p:nvSpPr>
        <p:spPr>
          <a:xfrm>
            <a:off x="-33742" y="1495426"/>
            <a:ext cx="1225948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r>
              <a:rPr lang="en-US" smtClean="0"/>
              <a:t>Click icon to add picture</a:t>
            </a:r>
            <a:endParaRPr lang="en-US"/>
          </a:p>
        </p:txBody>
      </p:sp>
      <p:sp>
        <p:nvSpPr>
          <p:cNvPr id="7" name="Rectangle 6"/>
          <p:cNvSpPr>
            <a:spLocks noChangeArrowheads="1"/>
          </p:cNvSpPr>
          <p:nvPr userDrawn="1"/>
        </p:nvSpPr>
        <p:spPr bwMode="auto">
          <a:xfrm>
            <a:off x="8014010" y="409828"/>
            <a:ext cx="4205508" cy="404345"/>
          </a:xfrm>
          <a:prstGeom prst="rect">
            <a:avLst/>
          </a:prstGeom>
          <a:solidFill>
            <a:schemeClr val="tx1">
              <a:lumMod val="50000"/>
              <a:lumOff val="50000"/>
            </a:schemeClr>
          </a:solidFill>
          <a:ln>
            <a:noFill/>
          </a:ln>
          <a:effectLst/>
        </p:spPr>
        <p:txBody>
          <a:bodyPr anchor="ctr"/>
          <a:lstStyle/>
          <a:p>
            <a:pPr algn="ctr" eaLnBrk="1" hangingPunct="1"/>
            <a:endParaRPr lang="en-US" altLang="en-US" sz="1800">
              <a:solidFill>
                <a:srgbClr val="FFFFFF"/>
              </a:solidFill>
              <a:ea typeface="MS PGothic" charset="-128"/>
            </a:endParaRPr>
          </a:p>
        </p:txBody>
      </p:sp>
      <p:pic>
        <p:nvPicPr>
          <p:cNvPr id="8"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3945" y="279400"/>
            <a:ext cx="563668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683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ront_cover_no_flags">
    <p:spTree>
      <p:nvGrpSpPr>
        <p:cNvPr id="1" name=""/>
        <p:cNvGrpSpPr/>
        <p:nvPr/>
      </p:nvGrpSpPr>
      <p:grpSpPr>
        <a:xfrm>
          <a:off x="0" y="0"/>
          <a:ext cx="0" cy="0"/>
          <a:chOff x="0" y="0"/>
          <a:chExt cx="0" cy="0"/>
        </a:xfrm>
      </p:grpSpPr>
      <p:sp>
        <p:nvSpPr>
          <p:cNvPr id="5" name="Picture Placeholder 18"/>
          <p:cNvSpPr>
            <a:spLocks noGrp="1"/>
          </p:cNvSpPr>
          <p:nvPr>
            <p:ph type="pic" sz="quarter" idx="10"/>
          </p:nvPr>
        </p:nvSpPr>
        <p:spPr>
          <a:xfrm>
            <a:off x="-33742" y="1495426"/>
            <a:ext cx="1225948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r>
              <a:rPr lang="en-US" smtClean="0"/>
              <a:t>Click icon to add picture</a:t>
            </a:r>
            <a:endParaRPr lang="en-US"/>
          </a:p>
        </p:txBody>
      </p:sp>
      <p:sp>
        <p:nvSpPr>
          <p:cNvPr id="6" name="Rectangle 5"/>
          <p:cNvSpPr>
            <a:spLocks noChangeArrowheads="1"/>
          </p:cNvSpPr>
          <p:nvPr userDrawn="1"/>
        </p:nvSpPr>
        <p:spPr bwMode="auto">
          <a:xfrm>
            <a:off x="8014010" y="409828"/>
            <a:ext cx="4205508" cy="404345"/>
          </a:xfrm>
          <a:prstGeom prst="rect">
            <a:avLst/>
          </a:prstGeom>
          <a:solidFill>
            <a:schemeClr val="tx1">
              <a:lumMod val="50000"/>
              <a:lumOff val="50000"/>
            </a:schemeClr>
          </a:solidFill>
          <a:ln>
            <a:noFill/>
          </a:ln>
          <a:effectLst/>
        </p:spPr>
        <p:txBody>
          <a:bodyPr anchor="ctr"/>
          <a:lstStyle/>
          <a:p>
            <a:pPr algn="ctr" eaLnBrk="1" hangingPunct="1"/>
            <a:endParaRPr lang="en-US" altLang="en-US" sz="1800">
              <a:solidFill>
                <a:srgbClr val="FFFFFF"/>
              </a:solidFill>
              <a:ea typeface="MS PGothic" charset="-128"/>
            </a:endParaRPr>
          </a:p>
        </p:txBody>
      </p:sp>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945" y="279400"/>
            <a:ext cx="563668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125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_tex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5638800" y="409576"/>
            <a:ext cx="6580717" cy="180975"/>
          </a:xfrm>
          <a:prstGeom prst="rect">
            <a:avLst/>
          </a:prstGeom>
          <a:solidFill>
            <a:schemeClr val="tx1">
              <a:lumMod val="50000"/>
              <a:lumOff val="50000"/>
            </a:schemeClr>
          </a:solidFill>
          <a:ln>
            <a:noFill/>
          </a:ln>
          <a:effectLst/>
        </p:spPr>
        <p:txBody>
          <a:bodyPr anchor="ctr"/>
          <a:lstStyle/>
          <a:p>
            <a:pPr algn="ctr" eaLnBrk="1" hangingPunct="1">
              <a:defRPr/>
            </a:pPr>
            <a:endParaRPr lang="en-US" altLang="en-US" sz="1800">
              <a:solidFill>
                <a:srgbClr val="FFFFFF"/>
              </a:solidFill>
              <a:cs typeface="MS PGothic" charset="0"/>
            </a:endParaRPr>
          </a:p>
        </p:txBody>
      </p:sp>
      <p:sp>
        <p:nvSpPr>
          <p:cNvPr id="6" name="Picture Placeholder 18"/>
          <p:cNvSpPr>
            <a:spLocks noGrp="1"/>
          </p:cNvSpPr>
          <p:nvPr>
            <p:ph type="pic" sz="quarter" idx="10"/>
          </p:nvPr>
        </p:nvSpPr>
        <p:spPr>
          <a:xfrm>
            <a:off x="651670" y="1577082"/>
            <a:ext cx="4709468" cy="3534083"/>
          </a:xfrm>
          <a:prstGeom prst="ellipse">
            <a:avLst/>
          </a:prstGeom>
        </p:spPr>
        <p:txBody>
          <a:bodyPr/>
          <a:lstStyle/>
          <a:p>
            <a:pPr lvl="0"/>
            <a:r>
              <a:rPr lang="en-US" noProof="0" smtClean="0"/>
              <a:t>Click icon to add picture</a:t>
            </a:r>
            <a:endParaRPr lang="en-US" noProof="0" dirty="0"/>
          </a:p>
        </p:txBody>
      </p:sp>
    </p:spTree>
    <p:extLst>
      <p:ext uri="{BB962C8B-B14F-4D97-AF65-F5344CB8AC3E}">
        <p14:creationId xmlns:p14="http://schemas.microsoft.com/office/powerpoint/2010/main" val="307585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5638800" y="409576"/>
            <a:ext cx="6580717" cy="180975"/>
          </a:xfrm>
          <a:prstGeom prst="rect">
            <a:avLst/>
          </a:prstGeom>
          <a:solidFill>
            <a:schemeClr val="tx1">
              <a:lumMod val="50000"/>
              <a:lumOff val="50000"/>
            </a:schemeClr>
          </a:solidFill>
          <a:ln>
            <a:noFill/>
          </a:ln>
          <a:effectLst/>
        </p:spPr>
        <p:txBody>
          <a:bodyPr anchor="ctr"/>
          <a:lstStyle/>
          <a:p>
            <a:pPr algn="ctr" eaLnBrk="1" hangingPunct="1">
              <a:defRPr/>
            </a:pPr>
            <a:endParaRPr lang="en-US" altLang="en-US" sz="1800">
              <a:solidFill>
                <a:srgbClr val="FFFFFF"/>
              </a:solidFill>
              <a:cs typeface="MS PGothic" charset="0"/>
            </a:endParaRPr>
          </a:p>
        </p:txBody>
      </p:sp>
    </p:spTree>
    <p:extLst>
      <p:ext uri="{BB962C8B-B14F-4D97-AF65-F5344CB8AC3E}">
        <p14:creationId xmlns:p14="http://schemas.microsoft.com/office/powerpoint/2010/main" val="3608175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5638800" y="409576"/>
            <a:ext cx="6580717" cy="180975"/>
          </a:xfrm>
          <a:prstGeom prst="rect">
            <a:avLst/>
          </a:prstGeom>
          <a:solidFill>
            <a:schemeClr val="tx1">
              <a:lumMod val="50000"/>
              <a:lumOff val="50000"/>
            </a:schemeClr>
          </a:solidFill>
          <a:ln>
            <a:noFill/>
          </a:ln>
          <a:effectLst/>
        </p:spPr>
        <p:txBody>
          <a:bodyPr anchor="ctr"/>
          <a:lstStyle/>
          <a:p>
            <a:pPr algn="ctr" eaLnBrk="1" hangingPunct="1">
              <a:defRPr/>
            </a:pPr>
            <a:endParaRPr lang="en-US" altLang="en-US" sz="1800">
              <a:solidFill>
                <a:srgbClr val="FFFFFF"/>
              </a:solidFill>
              <a:cs typeface="MS PGothic" charset="0"/>
            </a:endParaRPr>
          </a:p>
        </p:txBody>
      </p:sp>
      <p:sp>
        <p:nvSpPr>
          <p:cNvPr id="8" name="Picture Placeholder 18"/>
          <p:cNvSpPr>
            <a:spLocks noGrp="1"/>
          </p:cNvSpPr>
          <p:nvPr>
            <p:ph type="pic" sz="quarter" idx="10"/>
          </p:nvPr>
        </p:nvSpPr>
        <p:spPr>
          <a:xfrm>
            <a:off x="317644" y="1853179"/>
            <a:ext cx="3774016" cy="2832100"/>
          </a:xfrm>
          <a:prstGeom prst="ellipse">
            <a:avLst/>
          </a:prstGeom>
        </p:spPr>
        <p:txBody>
          <a:bodyPr/>
          <a:lstStyle/>
          <a:p>
            <a:pPr lvl="0"/>
            <a:r>
              <a:rPr lang="en-US" noProof="0" smtClean="0"/>
              <a:t>Click icon to add picture</a:t>
            </a:r>
            <a:endParaRPr lang="en-US" noProof="0"/>
          </a:p>
        </p:txBody>
      </p:sp>
      <p:sp>
        <p:nvSpPr>
          <p:cNvPr id="9" name="Picture Placeholder 18"/>
          <p:cNvSpPr>
            <a:spLocks noGrp="1"/>
          </p:cNvSpPr>
          <p:nvPr>
            <p:ph type="pic" sz="quarter" idx="11"/>
          </p:nvPr>
        </p:nvSpPr>
        <p:spPr>
          <a:xfrm>
            <a:off x="4247540" y="1853179"/>
            <a:ext cx="3774016" cy="2832100"/>
          </a:xfrm>
          <a:prstGeom prst="ellipse">
            <a:avLst/>
          </a:prstGeom>
        </p:spPr>
        <p:txBody>
          <a:bodyPr/>
          <a:lstStyle/>
          <a:p>
            <a:pPr lvl="0"/>
            <a:r>
              <a:rPr lang="en-US" noProof="0" smtClean="0"/>
              <a:t>Click icon to add picture</a:t>
            </a:r>
            <a:endParaRPr lang="en-US" noProof="0" dirty="0"/>
          </a:p>
        </p:txBody>
      </p:sp>
      <p:sp>
        <p:nvSpPr>
          <p:cNvPr id="10" name="Picture Placeholder 18"/>
          <p:cNvSpPr>
            <a:spLocks noGrp="1"/>
          </p:cNvSpPr>
          <p:nvPr>
            <p:ph type="pic" sz="quarter" idx="12"/>
          </p:nvPr>
        </p:nvSpPr>
        <p:spPr>
          <a:xfrm>
            <a:off x="8177435" y="1853179"/>
            <a:ext cx="3774016" cy="2832100"/>
          </a:xfrm>
          <a:prstGeom prst="ellipse">
            <a:avLst/>
          </a:prstGeom>
        </p:spPr>
        <p:txBody>
          <a:bodyPr/>
          <a:lstStyle/>
          <a:p>
            <a:pPr lvl="0"/>
            <a:r>
              <a:rPr lang="en-US" noProof="0" smtClean="0"/>
              <a:t>Click icon to add picture</a:t>
            </a:r>
            <a:endParaRPr lang="en-US" noProof="0"/>
          </a:p>
        </p:txBody>
      </p:sp>
    </p:spTree>
    <p:extLst>
      <p:ext uri="{BB962C8B-B14F-4D97-AF65-F5344CB8AC3E}">
        <p14:creationId xmlns:p14="http://schemas.microsoft.com/office/powerpoint/2010/main" val="3301934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_tex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5638800" y="409576"/>
            <a:ext cx="6580717" cy="180975"/>
          </a:xfrm>
          <a:prstGeom prst="rect">
            <a:avLst/>
          </a:prstGeom>
          <a:solidFill>
            <a:schemeClr val="tx1">
              <a:lumMod val="50000"/>
              <a:lumOff val="50000"/>
            </a:schemeClr>
          </a:solidFill>
          <a:ln>
            <a:noFill/>
          </a:ln>
          <a:effectLst/>
        </p:spPr>
        <p:txBody>
          <a:bodyPr anchor="ctr"/>
          <a:lstStyle/>
          <a:p>
            <a:pPr algn="ctr" eaLnBrk="1" hangingPunct="1">
              <a:defRPr/>
            </a:pPr>
            <a:endParaRPr lang="en-US" altLang="en-US" sz="1800">
              <a:solidFill>
                <a:srgbClr val="FFFFFF"/>
              </a:solidFill>
              <a:cs typeface="MS PGothic" charset="0"/>
            </a:endParaRPr>
          </a:p>
        </p:txBody>
      </p:sp>
      <p:sp>
        <p:nvSpPr>
          <p:cNvPr id="6" name="Table Placeholder 3"/>
          <p:cNvSpPr>
            <a:spLocks noGrp="1"/>
          </p:cNvSpPr>
          <p:nvPr>
            <p:ph type="tbl" sz="quarter" idx="10"/>
          </p:nvPr>
        </p:nvSpPr>
        <p:spPr>
          <a:xfrm>
            <a:off x="650706" y="1549400"/>
            <a:ext cx="4828117" cy="3759200"/>
          </a:xfrm>
          <a:prstGeom prst="rect">
            <a:avLst/>
          </a:prstGeom>
          <a:solidFill>
            <a:schemeClr val="bg1"/>
          </a:solidFill>
          <a:ln>
            <a:noFill/>
          </a:ln>
        </p:spPr>
        <p:style>
          <a:lnRef idx="2">
            <a:schemeClr val="dk1"/>
          </a:lnRef>
          <a:fillRef idx="1">
            <a:schemeClr val="lt1"/>
          </a:fillRef>
          <a:effectRef idx="0">
            <a:schemeClr val="dk1"/>
          </a:effectRef>
          <a:fontRef idx="none"/>
        </p:style>
        <p:txBody>
          <a:bodyPr/>
          <a:lstStyle/>
          <a:p>
            <a:pPr lvl="0"/>
            <a:r>
              <a:rPr lang="en-US" noProof="0" smtClean="0"/>
              <a:t>Click icon to add table</a:t>
            </a:r>
            <a:endParaRPr lang="en-US" noProof="0"/>
          </a:p>
        </p:txBody>
      </p:sp>
    </p:spTree>
    <p:extLst>
      <p:ext uri="{BB962C8B-B14F-4D97-AF65-F5344CB8AC3E}">
        <p14:creationId xmlns:p14="http://schemas.microsoft.com/office/powerpoint/2010/main" val="375011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ck_cover_no_flags">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945" y="279400"/>
            <a:ext cx="563668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18"/>
          <p:cNvSpPr>
            <a:spLocks noGrp="1"/>
          </p:cNvSpPr>
          <p:nvPr>
            <p:ph type="pic" sz="quarter" idx="10"/>
          </p:nvPr>
        </p:nvSpPr>
        <p:spPr>
          <a:xfrm>
            <a:off x="-33742" y="1495426"/>
            <a:ext cx="1225948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r>
              <a:rPr lang="en-US" smtClean="0"/>
              <a:t>Click icon to add picture</a:t>
            </a:r>
            <a:endParaRPr lang="en-US"/>
          </a:p>
        </p:txBody>
      </p:sp>
      <p:sp>
        <p:nvSpPr>
          <p:cNvPr id="9" name="Rectangle 8"/>
          <p:cNvSpPr>
            <a:spLocks noChangeArrowheads="1"/>
          </p:cNvSpPr>
          <p:nvPr userDrawn="1"/>
        </p:nvSpPr>
        <p:spPr bwMode="auto">
          <a:xfrm>
            <a:off x="8014010" y="409828"/>
            <a:ext cx="4205508" cy="404345"/>
          </a:xfrm>
          <a:prstGeom prst="rect">
            <a:avLst/>
          </a:prstGeom>
          <a:solidFill>
            <a:schemeClr val="tx1">
              <a:lumMod val="50000"/>
              <a:lumOff val="50000"/>
            </a:schemeClr>
          </a:solidFill>
          <a:ln>
            <a:noFill/>
          </a:ln>
          <a:effectLst/>
        </p:spPr>
        <p:txBody>
          <a:bodyPr anchor="ctr"/>
          <a:lstStyle/>
          <a:p>
            <a:pPr algn="ctr" eaLnBrk="1" hangingPunct="1"/>
            <a:endParaRPr lang="en-US" altLang="en-US" sz="1800">
              <a:solidFill>
                <a:srgbClr val="FFFFFF"/>
              </a:solidFill>
              <a:ea typeface="MS PGothic" charset="-128"/>
            </a:endParaRPr>
          </a:p>
        </p:txBody>
      </p:sp>
    </p:spTree>
    <p:extLst>
      <p:ext uri="{BB962C8B-B14F-4D97-AF65-F5344CB8AC3E}">
        <p14:creationId xmlns:p14="http://schemas.microsoft.com/office/powerpoint/2010/main" val="259251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_cover_flag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19867" y="960438"/>
            <a:ext cx="9793817"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18"/>
          <p:cNvSpPr>
            <a:spLocks noGrp="1"/>
          </p:cNvSpPr>
          <p:nvPr>
            <p:ph type="pic" sz="quarter" idx="10"/>
          </p:nvPr>
        </p:nvSpPr>
        <p:spPr>
          <a:xfrm>
            <a:off x="-33742" y="1495426"/>
            <a:ext cx="1225948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r>
              <a:rPr lang="en-US" smtClean="0"/>
              <a:t>Click icon to add picture</a:t>
            </a:r>
            <a:endParaRPr lang="en-US"/>
          </a:p>
        </p:txBody>
      </p:sp>
      <p:pic>
        <p:nvPicPr>
          <p:cNvPr id="8"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3945" y="279400"/>
            <a:ext cx="563668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userDrawn="1"/>
        </p:nvSpPr>
        <p:spPr bwMode="auto">
          <a:xfrm>
            <a:off x="8014010" y="409828"/>
            <a:ext cx="4205508" cy="404345"/>
          </a:xfrm>
          <a:prstGeom prst="rect">
            <a:avLst/>
          </a:prstGeom>
          <a:solidFill>
            <a:schemeClr val="tx1">
              <a:lumMod val="50000"/>
              <a:lumOff val="50000"/>
            </a:schemeClr>
          </a:solidFill>
          <a:ln>
            <a:noFill/>
          </a:ln>
          <a:effectLst/>
        </p:spPr>
        <p:txBody>
          <a:bodyPr anchor="ctr"/>
          <a:lstStyle/>
          <a:p>
            <a:pPr algn="ctr" eaLnBrk="1" hangingPunct="1"/>
            <a:endParaRPr lang="en-US" altLang="en-US" sz="1800">
              <a:solidFill>
                <a:srgbClr val="FFFFFF"/>
              </a:solidFill>
              <a:ea typeface="MS PGothic" charset="-128"/>
            </a:endParaRPr>
          </a:p>
        </p:txBody>
      </p:sp>
    </p:spTree>
    <p:extLst>
      <p:ext uri="{BB962C8B-B14F-4D97-AF65-F5344CB8AC3E}">
        <p14:creationId xmlns:p14="http://schemas.microsoft.com/office/powerpoint/2010/main" val="2653465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ront_cover_no_flags">
    <p:spTree>
      <p:nvGrpSpPr>
        <p:cNvPr id="1" name=""/>
        <p:cNvGrpSpPr/>
        <p:nvPr/>
      </p:nvGrpSpPr>
      <p:grpSpPr>
        <a:xfrm>
          <a:off x="0" y="0"/>
          <a:ext cx="0" cy="0"/>
          <a:chOff x="0" y="0"/>
          <a:chExt cx="0" cy="0"/>
        </a:xfrm>
      </p:grpSpPr>
      <p:sp>
        <p:nvSpPr>
          <p:cNvPr id="5" name="Picture Placeholder 18"/>
          <p:cNvSpPr>
            <a:spLocks noGrp="1"/>
          </p:cNvSpPr>
          <p:nvPr>
            <p:ph type="pic" sz="quarter" idx="10"/>
          </p:nvPr>
        </p:nvSpPr>
        <p:spPr>
          <a:xfrm>
            <a:off x="-33742" y="1495426"/>
            <a:ext cx="1225948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r>
              <a:rPr lang="en-US" smtClean="0"/>
              <a:t>Click icon to add picture</a:t>
            </a:r>
            <a:endParaRPr lang="en-US"/>
          </a:p>
        </p:txBody>
      </p:sp>
      <p:sp>
        <p:nvSpPr>
          <p:cNvPr id="6" name="Rectangle 5"/>
          <p:cNvSpPr>
            <a:spLocks noChangeArrowheads="1"/>
          </p:cNvSpPr>
          <p:nvPr/>
        </p:nvSpPr>
        <p:spPr bwMode="auto">
          <a:xfrm>
            <a:off x="8014010" y="409828"/>
            <a:ext cx="4205508" cy="404345"/>
          </a:xfrm>
          <a:prstGeom prst="rect">
            <a:avLst/>
          </a:prstGeom>
          <a:solidFill>
            <a:schemeClr val="tx1">
              <a:lumMod val="50000"/>
              <a:lumOff val="50000"/>
            </a:schemeClr>
          </a:solidFill>
          <a:ln>
            <a:noFill/>
          </a:ln>
          <a:effectLst/>
        </p:spPr>
        <p:txBody>
          <a:bodyPr anchor="ctr"/>
          <a:lstStyle/>
          <a:p>
            <a:pPr algn="ctr" eaLnBrk="1" hangingPunct="1"/>
            <a:endParaRPr lang="en-US" altLang="en-US" sz="1800">
              <a:solidFill>
                <a:srgbClr val="FFFFFF"/>
              </a:solidFill>
              <a:ea typeface="MS PGothic" charset="-128"/>
            </a:endParaRPr>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945" y="279400"/>
            <a:ext cx="563668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0028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_text">
    <p:spTree>
      <p:nvGrpSpPr>
        <p:cNvPr id="1" name=""/>
        <p:cNvGrpSpPr/>
        <p:nvPr/>
      </p:nvGrpSpPr>
      <p:grpSpPr>
        <a:xfrm>
          <a:off x="0" y="0"/>
          <a:ext cx="0" cy="0"/>
          <a:chOff x="0" y="0"/>
          <a:chExt cx="0" cy="0"/>
        </a:xfrm>
      </p:grpSpPr>
      <p:sp>
        <p:nvSpPr>
          <p:cNvPr id="5" name="Rectangle 4"/>
          <p:cNvSpPr>
            <a:spLocks noChangeArrowheads="1"/>
          </p:cNvSpPr>
          <p:nvPr/>
        </p:nvSpPr>
        <p:spPr bwMode="auto">
          <a:xfrm>
            <a:off x="5638800" y="409576"/>
            <a:ext cx="6580717" cy="180975"/>
          </a:xfrm>
          <a:prstGeom prst="rect">
            <a:avLst/>
          </a:prstGeom>
          <a:solidFill>
            <a:schemeClr val="tx1">
              <a:lumMod val="50000"/>
              <a:lumOff val="50000"/>
            </a:schemeClr>
          </a:solidFill>
          <a:ln>
            <a:noFill/>
          </a:ln>
          <a:effectLst/>
        </p:spPr>
        <p:txBody>
          <a:bodyPr anchor="ctr"/>
          <a:lstStyle/>
          <a:p>
            <a:pPr algn="ctr" eaLnBrk="1" hangingPunct="1">
              <a:defRPr/>
            </a:pPr>
            <a:endParaRPr lang="en-US" altLang="en-US" sz="1800">
              <a:solidFill>
                <a:srgbClr val="FFFFFF"/>
              </a:solidFill>
              <a:cs typeface="MS PGothic" charset="0"/>
            </a:endParaRPr>
          </a:p>
        </p:txBody>
      </p:sp>
      <p:sp>
        <p:nvSpPr>
          <p:cNvPr id="6" name="Picture Placeholder 18"/>
          <p:cNvSpPr>
            <a:spLocks noGrp="1"/>
          </p:cNvSpPr>
          <p:nvPr>
            <p:ph type="pic" sz="quarter" idx="10"/>
          </p:nvPr>
        </p:nvSpPr>
        <p:spPr>
          <a:xfrm>
            <a:off x="651670" y="1577082"/>
            <a:ext cx="4709468" cy="3534083"/>
          </a:xfrm>
          <a:prstGeom prst="ellipse">
            <a:avLst/>
          </a:prstGeom>
        </p:spPr>
        <p:txBody>
          <a:bodyPr/>
          <a:lstStyle/>
          <a:p>
            <a:pPr lvl="0"/>
            <a:r>
              <a:rPr lang="en-US" noProof="0" smtClean="0"/>
              <a:t>Click icon to add picture</a:t>
            </a:r>
            <a:endParaRPr lang="en-US" noProof="0" dirty="0"/>
          </a:p>
        </p:txBody>
      </p:sp>
    </p:spTree>
    <p:extLst>
      <p:ext uri="{BB962C8B-B14F-4D97-AF65-F5344CB8AC3E}">
        <p14:creationId xmlns:p14="http://schemas.microsoft.com/office/powerpoint/2010/main" val="1337565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5" name="Rectangle 4"/>
          <p:cNvSpPr>
            <a:spLocks noChangeArrowheads="1"/>
          </p:cNvSpPr>
          <p:nvPr/>
        </p:nvSpPr>
        <p:spPr bwMode="auto">
          <a:xfrm>
            <a:off x="5638800" y="409576"/>
            <a:ext cx="6580717" cy="180975"/>
          </a:xfrm>
          <a:prstGeom prst="rect">
            <a:avLst/>
          </a:prstGeom>
          <a:solidFill>
            <a:schemeClr val="tx1">
              <a:lumMod val="50000"/>
              <a:lumOff val="50000"/>
            </a:schemeClr>
          </a:solidFill>
          <a:ln>
            <a:noFill/>
          </a:ln>
          <a:effectLst/>
        </p:spPr>
        <p:txBody>
          <a:bodyPr anchor="ctr"/>
          <a:lstStyle/>
          <a:p>
            <a:pPr algn="ctr" eaLnBrk="1" hangingPunct="1">
              <a:defRPr/>
            </a:pPr>
            <a:endParaRPr lang="en-US" altLang="en-US" sz="1800">
              <a:solidFill>
                <a:srgbClr val="FFFFFF"/>
              </a:solidFill>
              <a:cs typeface="MS PGothic" charset="0"/>
            </a:endParaRPr>
          </a:p>
        </p:txBody>
      </p:sp>
    </p:spTree>
    <p:extLst>
      <p:ext uri="{BB962C8B-B14F-4D97-AF65-F5344CB8AC3E}">
        <p14:creationId xmlns:p14="http://schemas.microsoft.com/office/powerpoint/2010/main" val="3410203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 pictures">
    <p:spTree>
      <p:nvGrpSpPr>
        <p:cNvPr id="1" name=""/>
        <p:cNvGrpSpPr/>
        <p:nvPr/>
      </p:nvGrpSpPr>
      <p:grpSpPr>
        <a:xfrm>
          <a:off x="0" y="0"/>
          <a:ext cx="0" cy="0"/>
          <a:chOff x="0" y="0"/>
          <a:chExt cx="0" cy="0"/>
        </a:xfrm>
      </p:grpSpPr>
      <p:sp>
        <p:nvSpPr>
          <p:cNvPr id="7" name="Rectangle 6"/>
          <p:cNvSpPr>
            <a:spLocks noChangeArrowheads="1"/>
          </p:cNvSpPr>
          <p:nvPr/>
        </p:nvSpPr>
        <p:spPr bwMode="auto">
          <a:xfrm>
            <a:off x="5638800" y="409576"/>
            <a:ext cx="6580717" cy="180975"/>
          </a:xfrm>
          <a:prstGeom prst="rect">
            <a:avLst/>
          </a:prstGeom>
          <a:solidFill>
            <a:schemeClr val="tx1">
              <a:lumMod val="50000"/>
              <a:lumOff val="50000"/>
            </a:schemeClr>
          </a:solidFill>
          <a:ln>
            <a:noFill/>
          </a:ln>
          <a:effectLst/>
        </p:spPr>
        <p:txBody>
          <a:bodyPr anchor="ctr"/>
          <a:lstStyle/>
          <a:p>
            <a:pPr algn="ctr" eaLnBrk="1" hangingPunct="1">
              <a:defRPr/>
            </a:pPr>
            <a:endParaRPr lang="en-US" altLang="en-US" sz="1800">
              <a:solidFill>
                <a:srgbClr val="FFFFFF"/>
              </a:solidFill>
              <a:cs typeface="MS PGothic" charset="0"/>
            </a:endParaRPr>
          </a:p>
        </p:txBody>
      </p:sp>
      <p:sp>
        <p:nvSpPr>
          <p:cNvPr id="8" name="Picture Placeholder 18"/>
          <p:cNvSpPr>
            <a:spLocks noGrp="1"/>
          </p:cNvSpPr>
          <p:nvPr>
            <p:ph type="pic" sz="quarter" idx="10"/>
          </p:nvPr>
        </p:nvSpPr>
        <p:spPr>
          <a:xfrm>
            <a:off x="317644" y="1853179"/>
            <a:ext cx="3774016" cy="2832100"/>
          </a:xfrm>
          <a:prstGeom prst="ellipse">
            <a:avLst/>
          </a:prstGeom>
        </p:spPr>
        <p:txBody>
          <a:bodyPr/>
          <a:lstStyle/>
          <a:p>
            <a:pPr lvl="0"/>
            <a:r>
              <a:rPr lang="en-US" noProof="0" smtClean="0"/>
              <a:t>Click icon to add picture</a:t>
            </a:r>
            <a:endParaRPr lang="en-US" noProof="0"/>
          </a:p>
        </p:txBody>
      </p:sp>
      <p:sp>
        <p:nvSpPr>
          <p:cNvPr id="9" name="Picture Placeholder 18"/>
          <p:cNvSpPr>
            <a:spLocks noGrp="1"/>
          </p:cNvSpPr>
          <p:nvPr>
            <p:ph type="pic" sz="quarter" idx="11"/>
          </p:nvPr>
        </p:nvSpPr>
        <p:spPr>
          <a:xfrm>
            <a:off x="4247540" y="1853179"/>
            <a:ext cx="3774016" cy="2832100"/>
          </a:xfrm>
          <a:prstGeom prst="ellipse">
            <a:avLst/>
          </a:prstGeom>
        </p:spPr>
        <p:txBody>
          <a:bodyPr/>
          <a:lstStyle/>
          <a:p>
            <a:pPr lvl="0"/>
            <a:r>
              <a:rPr lang="en-US" noProof="0" smtClean="0"/>
              <a:t>Click icon to add picture</a:t>
            </a:r>
            <a:endParaRPr lang="en-US" noProof="0" dirty="0"/>
          </a:p>
        </p:txBody>
      </p:sp>
      <p:sp>
        <p:nvSpPr>
          <p:cNvPr id="10" name="Picture Placeholder 18"/>
          <p:cNvSpPr>
            <a:spLocks noGrp="1"/>
          </p:cNvSpPr>
          <p:nvPr>
            <p:ph type="pic" sz="quarter" idx="12"/>
          </p:nvPr>
        </p:nvSpPr>
        <p:spPr>
          <a:xfrm>
            <a:off x="8177435" y="1853179"/>
            <a:ext cx="3774016" cy="2832100"/>
          </a:xfrm>
          <a:prstGeom prst="ellipse">
            <a:avLst/>
          </a:prstGeom>
        </p:spPr>
        <p:txBody>
          <a:bodyPr/>
          <a:lstStyle/>
          <a:p>
            <a:pPr lvl="0"/>
            <a:r>
              <a:rPr lang="en-US" noProof="0" smtClean="0"/>
              <a:t>Click icon to add picture</a:t>
            </a:r>
            <a:endParaRPr lang="en-US" noProof="0"/>
          </a:p>
        </p:txBody>
      </p:sp>
    </p:spTree>
    <p:extLst>
      <p:ext uri="{BB962C8B-B14F-4D97-AF65-F5344CB8AC3E}">
        <p14:creationId xmlns:p14="http://schemas.microsoft.com/office/powerpoint/2010/main" val="483721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able_text">
    <p:spTree>
      <p:nvGrpSpPr>
        <p:cNvPr id="1" name=""/>
        <p:cNvGrpSpPr/>
        <p:nvPr/>
      </p:nvGrpSpPr>
      <p:grpSpPr>
        <a:xfrm>
          <a:off x="0" y="0"/>
          <a:ext cx="0" cy="0"/>
          <a:chOff x="0" y="0"/>
          <a:chExt cx="0" cy="0"/>
        </a:xfrm>
      </p:grpSpPr>
      <p:sp>
        <p:nvSpPr>
          <p:cNvPr id="5" name="Rectangle 4"/>
          <p:cNvSpPr>
            <a:spLocks noChangeArrowheads="1"/>
          </p:cNvSpPr>
          <p:nvPr/>
        </p:nvSpPr>
        <p:spPr bwMode="auto">
          <a:xfrm>
            <a:off x="5638800" y="409576"/>
            <a:ext cx="6580717" cy="180975"/>
          </a:xfrm>
          <a:prstGeom prst="rect">
            <a:avLst/>
          </a:prstGeom>
          <a:solidFill>
            <a:schemeClr val="tx1">
              <a:lumMod val="50000"/>
              <a:lumOff val="50000"/>
            </a:schemeClr>
          </a:solidFill>
          <a:ln>
            <a:noFill/>
          </a:ln>
          <a:effectLst/>
        </p:spPr>
        <p:txBody>
          <a:bodyPr anchor="ctr"/>
          <a:lstStyle/>
          <a:p>
            <a:pPr algn="ctr" eaLnBrk="1" hangingPunct="1">
              <a:defRPr/>
            </a:pPr>
            <a:endParaRPr lang="en-US" altLang="en-US" sz="1800">
              <a:solidFill>
                <a:srgbClr val="FFFFFF"/>
              </a:solidFill>
              <a:cs typeface="MS PGothic" charset="0"/>
            </a:endParaRPr>
          </a:p>
        </p:txBody>
      </p:sp>
      <p:sp>
        <p:nvSpPr>
          <p:cNvPr id="6" name="Table Placeholder 3"/>
          <p:cNvSpPr>
            <a:spLocks noGrp="1"/>
          </p:cNvSpPr>
          <p:nvPr>
            <p:ph type="tbl" sz="quarter" idx="10"/>
          </p:nvPr>
        </p:nvSpPr>
        <p:spPr>
          <a:xfrm>
            <a:off x="650706" y="1549400"/>
            <a:ext cx="4828117" cy="3759200"/>
          </a:xfrm>
          <a:prstGeom prst="rect">
            <a:avLst/>
          </a:prstGeom>
          <a:solidFill>
            <a:schemeClr val="bg1"/>
          </a:solidFill>
          <a:ln>
            <a:noFill/>
          </a:ln>
        </p:spPr>
        <p:style>
          <a:lnRef idx="2">
            <a:schemeClr val="dk1"/>
          </a:lnRef>
          <a:fillRef idx="1">
            <a:schemeClr val="lt1"/>
          </a:fillRef>
          <a:effectRef idx="0">
            <a:schemeClr val="dk1"/>
          </a:effectRef>
          <a:fontRef idx="none"/>
        </p:style>
        <p:txBody>
          <a:bodyPr/>
          <a:lstStyle/>
          <a:p>
            <a:pPr lvl="0"/>
            <a:r>
              <a:rPr lang="en-US" noProof="0" smtClean="0"/>
              <a:t>Click icon to add table</a:t>
            </a:r>
            <a:endParaRPr lang="en-US" noProof="0"/>
          </a:p>
        </p:txBody>
      </p:sp>
    </p:spTree>
    <p:extLst>
      <p:ext uri="{BB962C8B-B14F-4D97-AF65-F5344CB8AC3E}">
        <p14:creationId xmlns:p14="http://schemas.microsoft.com/office/powerpoint/2010/main" val="2309216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ack_cover_no_flags">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945" y="279400"/>
            <a:ext cx="563668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18"/>
          <p:cNvSpPr>
            <a:spLocks noGrp="1"/>
          </p:cNvSpPr>
          <p:nvPr>
            <p:ph type="pic" sz="quarter" idx="10"/>
          </p:nvPr>
        </p:nvSpPr>
        <p:spPr>
          <a:xfrm>
            <a:off x="-33742" y="1495426"/>
            <a:ext cx="1225948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r>
              <a:rPr lang="en-US" smtClean="0"/>
              <a:t>Click icon to add picture</a:t>
            </a:r>
            <a:endParaRPr lang="en-US"/>
          </a:p>
        </p:txBody>
      </p:sp>
      <p:sp>
        <p:nvSpPr>
          <p:cNvPr id="9" name="Rectangle 8"/>
          <p:cNvSpPr>
            <a:spLocks noChangeArrowheads="1"/>
          </p:cNvSpPr>
          <p:nvPr/>
        </p:nvSpPr>
        <p:spPr bwMode="auto">
          <a:xfrm>
            <a:off x="8014010" y="409828"/>
            <a:ext cx="4205508" cy="404345"/>
          </a:xfrm>
          <a:prstGeom prst="rect">
            <a:avLst/>
          </a:prstGeom>
          <a:solidFill>
            <a:schemeClr val="tx1">
              <a:lumMod val="50000"/>
              <a:lumOff val="50000"/>
            </a:schemeClr>
          </a:solidFill>
          <a:ln>
            <a:noFill/>
          </a:ln>
          <a:effectLst/>
        </p:spPr>
        <p:txBody>
          <a:bodyPr anchor="ctr"/>
          <a:lstStyle/>
          <a:p>
            <a:pPr algn="ctr" eaLnBrk="1" hangingPunct="1"/>
            <a:endParaRPr lang="en-US" altLang="en-US" sz="1800">
              <a:solidFill>
                <a:srgbClr val="FFFFFF"/>
              </a:solidFill>
              <a:ea typeface="MS PGothic" charset="-128"/>
            </a:endParaRPr>
          </a:p>
        </p:txBody>
      </p:sp>
    </p:spTree>
    <p:extLst>
      <p:ext uri="{BB962C8B-B14F-4D97-AF65-F5344CB8AC3E}">
        <p14:creationId xmlns:p14="http://schemas.microsoft.com/office/powerpoint/2010/main" val="2543555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ack_cover_flag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9867" y="960438"/>
            <a:ext cx="9793817"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18"/>
          <p:cNvSpPr>
            <a:spLocks noGrp="1"/>
          </p:cNvSpPr>
          <p:nvPr>
            <p:ph type="pic" sz="quarter" idx="10"/>
          </p:nvPr>
        </p:nvSpPr>
        <p:spPr>
          <a:xfrm>
            <a:off x="-33742" y="1495426"/>
            <a:ext cx="1225948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r>
              <a:rPr lang="en-US" smtClean="0"/>
              <a:t>Click icon to add picture</a:t>
            </a:r>
            <a:endParaRPr lang="en-US"/>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945" y="279400"/>
            <a:ext cx="563668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8014010" y="409828"/>
            <a:ext cx="4205508" cy="404345"/>
          </a:xfrm>
          <a:prstGeom prst="rect">
            <a:avLst/>
          </a:prstGeom>
          <a:solidFill>
            <a:schemeClr val="tx1">
              <a:lumMod val="50000"/>
              <a:lumOff val="50000"/>
            </a:schemeClr>
          </a:solidFill>
          <a:ln>
            <a:noFill/>
          </a:ln>
          <a:effectLst/>
        </p:spPr>
        <p:txBody>
          <a:bodyPr anchor="ctr"/>
          <a:lstStyle/>
          <a:p>
            <a:pPr algn="ctr" eaLnBrk="1" hangingPunct="1"/>
            <a:endParaRPr lang="en-US" altLang="en-US" sz="1800">
              <a:solidFill>
                <a:srgbClr val="FFFFFF"/>
              </a:solidFill>
              <a:ea typeface="MS PGothic" charset="-128"/>
            </a:endParaRPr>
          </a:p>
        </p:txBody>
      </p:sp>
    </p:spTree>
    <p:extLst>
      <p:ext uri="{BB962C8B-B14F-4D97-AF65-F5344CB8AC3E}">
        <p14:creationId xmlns:p14="http://schemas.microsoft.com/office/powerpoint/2010/main" val="3233175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65505F2-3EBB-4327-B5F4-89FF3E2F83FA}" type="datetimeFigureOut">
              <a:rPr lang="en-US" smtClean="0"/>
              <a:t>6/19/2018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F299D0A-720C-4DF2-A3BE-62E056EF753D}" type="slidenum">
              <a:rPr lang="en-US" smtClean="0"/>
              <a:t>‹#›</a:t>
            </a:fld>
            <a:endParaRPr lang="en-US"/>
          </a:p>
        </p:txBody>
      </p:sp>
    </p:spTree>
    <p:extLst>
      <p:ext uri="{BB962C8B-B14F-4D97-AF65-F5344CB8AC3E}">
        <p14:creationId xmlns:p14="http://schemas.microsoft.com/office/powerpoint/2010/main" val="3571784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293524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702" r:id="rId10"/>
  </p:sldLayoutIdLst>
  <p:txStyles>
    <p:title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75250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Lst>
  <p:txStyles>
    <p:title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536" b="12536"/>
          <a:stretch>
            <a:fillRect/>
          </a:stretch>
        </p:blipFill>
        <p:spPr>
          <a:xfrm>
            <a:off x="0" y="1416598"/>
            <a:ext cx="12259487" cy="4885615"/>
          </a:xfrm>
        </p:spPr>
      </p:pic>
      <p:sp>
        <p:nvSpPr>
          <p:cNvPr id="5" name="Rectangle 4"/>
          <p:cNvSpPr>
            <a:spLocks noChangeArrowheads="1"/>
          </p:cNvSpPr>
          <p:nvPr/>
        </p:nvSpPr>
        <p:spPr bwMode="auto">
          <a:xfrm>
            <a:off x="16872" y="2588310"/>
            <a:ext cx="12225742" cy="1278978"/>
          </a:xfrm>
          <a:prstGeom prst="rect">
            <a:avLst/>
          </a:prstGeom>
          <a:solidFill>
            <a:schemeClr val="tx1">
              <a:lumMod val="50000"/>
              <a:lumOff val="50000"/>
              <a:alpha val="74000"/>
            </a:schemeClr>
          </a:solidFill>
          <a:ln>
            <a:noFill/>
          </a:ln>
          <a:effectLst/>
        </p:spPr>
        <p:txBody>
          <a:bodyPr anchor="ctr"/>
          <a:lstStyle/>
          <a:p>
            <a:pPr algn="ctr" eaLnBrk="1" hangingPunct="1">
              <a:defRPr/>
            </a:pPr>
            <a:r>
              <a:rPr lang="en-US" altLang="en-US" sz="3600" dirty="0" smtClean="0">
                <a:solidFill>
                  <a:srgbClr val="FFFFFF"/>
                </a:solidFill>
                <a:cs typeface="MS PGothic" charset="0"/>
              </a:rPr>
              <a:t>Agenda Item 13.2: Proposed Budget Revision</a:t>
            </a:r>
            <a:endParaRPr lang="en-US" altLang="en-US" sz="3600" dirty="0">
              <a:solidFill>
                <a:srgbClr val="FFFFFF"/>
              </a:solidFill>
              <a:cs typeface="MS PGothic" charset="0"/>
            </a:endParaRPr>
          </a:p>
        </p:txBody>
      </p:sp>
      <p:sp>
        <p:nvSpPr>
          <p:cNvPr id="8" name="TextBox 7"/>
          <p:cNvSpPr txBox="1"/>
          <p:nvPr/>
        </p:nvSpPr>
        <p:spPr bwMode="auto">
          <a:xfrm>
            <a:off x="799247" y="6463337"/>
            <a:ext cx="9926665" cy="238527"/>
          </a:xfrm>
          <a:prstGeom prst="rect">
            <a:avLst/>
          </a:prstGeom>
          <a:noFill/>
        </p:spPr>
        <p:txBody>
          <a:bodyPr wrap="square">
            <a:spAutoFit/>
          </a:bodyPr>
          <a:lstStyle/>
          <a:p>
            <a:pPr>
              <a:defRPr/>
            </a:pPr>
            <a:r>
              <a:rPr lang="es-CO" sz="950" b="1" i="1" dirty="0" err="1">
                <a:solidFill>
                  <a:schemeClr val="tx1">
                    <a:lumMod val="50000"/>
                    <a:lumOff val="50000"/>
                  </a:schemeClr>
                </a:solidFill>
                <a:latin typeface="Avenir Heavy" charset="0"/>
                <a:ea typeface="Avenir Heavy" charset="0"/>
                <a:cs typeface="Avenir Heavy" charset="0"/>
              </a:rPr>
              <a:t>Catalyzing</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implementation</a:t>
            </a:r>
            <a:r>
              <a:rPr lang="es-CO" sz="950" b="1" i="1" dirty="0">
                <a:solidFill>
                  <a:schemeClr val="tx1">
                    <a:lumMod val="50000"/>
                    <a:lumOff val="50000"/>
                  </a:schemeClr>
                </a:solidFill>
                <a:latin typeface="Avenir Heavy" charset="0"/>
                <a:ea typeface="Avenir Heavy" charset="0"/>
                <a:cs typeface="Avenir Heavy" charset="0"/>
              </a:rPr>
              <a:t> of the </a:t>
            </a:r>
            <a:r>
              <a:rPr lang="es-CO" sz="950" b="1" i="1" dirty="0" err="1">
                <a:solidFill>
                  <a:schemeClr val="tx1">
                    <a:lumMod val="50000"/>
                    <a:lumOff val="50000"/>
                  </a:schemeClr>
                </a:solidFill>
                <a:latin typeface="Avenir Heavy" charset="0"/>
                <a:ea typeface="Avenir Heavy" charset="0"/>
                <a:cs typeface="Avenir Heavy" charset="0"/>
              </a:rPr>
              <a:t>Strategic</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Action</a:t>
            </a:r>
            <a:r>
              <a:rPr lang="es-CO" sz="950" b="1" i="1" dirty="0">
                <a:solidFill>
                  <a:schemeClr val="tx1">
                    <a:lumMod val="50000"/>
                    <a:lumOff val="50000"/>
                  </a:schemeClr>
                </a:solidFill>
                <a:latin typeface="Avenir Heavy" charset="0"/>
                <a:ea typeface="Avenir Heavy" charset="0"/>
                <a:cs typeface="Avenir Heavy" charset="0"/>
              </a:rPr>
              <a:t> Programme </a:t>
            </a:r>
            <a:r>
              <a:rPr lang="es-CO" sz="950" b="1" i="1" dirty="0" err="1">
                <a:solidFill>
                  <a:schemeClr val="tx1">
                    <a:lumMod val="50000"/>
                    <a:lumOff val="50000"/>
                  </a:schemeClr>
                </a:solidFill>
                <a:latin typeface="Avenir Heavy" charset="0"/>
                <a:ea typeface="Avenir Heavy" charset="0"/>
                <a:cs typeface="Avenir Heavy" charset="0"/>
              </a:rPr>
              <a:t>for</a:t>
            </a:r>
            <a:r>
              <a:rPr lang="es-CO" sz="950" b="1" i="1" dirty="0">
                <a:solidFill>
                  <a:schemeClr val="tx1">
                    <a:lumMod val="50000"/>
                    <a:lumOff val="50000"/>
                  </a:schemeClr>
                </a:solidFill>
                <a:latin typeface="Avenir Heavy" charset="0"/>
                <a:ea typeface="Avenir Heavy" charset="0"/>
                <a:cs typeface="Avenir Heavy" charset="0"/>
              </a:rPr>
              <a:t> the Caribbean and North </a:t>
            </a:r>
            <a:r>
              <a:rPr lang="es-CO" sz="950" b="1" i="1" dirty="0" err="1">
                <a:solidFill>
                  <a:schemeClr val="tx1">
                    <a:lumMod val="50000"/>
                    <a:lumOff val="50000"/>
                  </a:schemeClr>
                </a:solidFill>
                <a:latin typeface="Avenir Heavy" charset="0"/>
                <a:ea typeface="Avenir Heavy" charset="0"/>
                <a:cs typeface="Avenir Heavy" charset="0"/>
              </a:rPr>
              <a:t>Brazil</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Shelf</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LME’s</a:t>
            </a:r>
            <a:r>
              <a:rPr lang="es-CO" sz="950" b="1" i="1" dirty="0">
                <a:solidFill>
                  <a:schemeClr val="tx1">
                    <a:lumMod val="50000"/>
                    <a:lumOff val="50000"/>
                  </a:schemeClr>
                </a:solidFill>
                <a:latin typeface="Avenir Heavy" charset="0"/>
                <a:ea typeface="Avenir Heavy" charset="0"/>
                <a:cs typeface="Avenir Heavy" charset="0"/>
              </a:rPr>
              <a:t> (2015-2020)</a:t>
            </a:r>
            <a:endParaRPr lang="en-US" sz="950" b="1" i="1" dirty="0">
              <a:solidFill>
                <a:schemeClr val="tx1">
                  <a:lumMod val="50000"/>
                  <a:lumOff val="50000"/>
                </a:schemeClr>
              </a:solidFill>
              <a:latin typeface="Avenir Heavy" charset="0"/>
              <a:ea typeface="Avenir Heavy" charset="0"/>
              <a:cs typeface="Avenir Heavy" charset="0"/>
            </a:endParaRPr>
          </a:p>
        </p:txBody>
      </p:sp>
      <p:sp>
        <p:nvSpPr>
          <p:cNvPr id="7" name="Text Box 10">
            <a:extLst>
              <a:ext uri="{FF2B5EF4-FFF2-40B4-BE49-F238E27FC236}">
                <a16:creationId xmlns="" xmlns:a16="http://schemas.microsoft.com/office/drawing/2014/main" id="{73720BCF-478D-9941-966C-1179F1DEB549}"/>
              </a:ext>
            </a:extLst>
          </p:cNvPr>
          <p:cNvSpPr txBox="1"/>
          <p:nvPr/>
        </p:nvSpPr>
        <p:spPr>
          <a:xfrm>
            <a:off x="8425541" y="482780"/>
            <a:ext cx="2300371"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r>
              <a:rPr lang="en-US" sz="1200" dirty="0" smtClean="0">
                <a:ea typeface="Calibri" panose="020F0502020204030204" pitchFamily="34" charset="0"/>
                <a:cs typeface="Times New Roman" panose="02020603050405020304" pitchFamily="18" charset="0"/>
              </a:rPr>
              <a:t>2</a:t>
            </a:r>
            <a:r>
              <a:rPr lang="en-US" sz="1200" baseline="30000" dirty="0" smtClean="0">
                <a:ea typeface="Calibri" panose="020F0502020204030204" pitchFamily="34" charset="0"/>
                <a:cs typeface="Times New Roman" panose="02020603050405020304" pitchFamily="18" charset="0"/>
              </a:rPr>
              <a:t>nd</a:t>
            </a:r>
            <a:r>
              <a:rPr lang="en-US" sz="1200" dirty="0" smtClean="0">
                <a:ea typeface="Calibri" panose="020F0502020204030204" pitchFamily="34" charset="0"/>
                <a:cs typeface="Times New Roman" panose="02020603050405020304" pitchFamily="18" charset="0"/>
              </a:rPr>
              <a:t> PSC meeting, sub-agenda item 13.2</a:t>
            </a:r>
            <a:endParaRPr lang="en-US" sz="1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598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797306" y="2473943"/>
            <a:ext cx="1524838" cy="499213"/>
          </a:xfrm>
          <a:prstGeom prst="homePlat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Current project closure: August 2020</a:t>
            </a:r>
            <a:endParaRPr lang="en-US" sz="1200" b="1" dirty="0">
              <a:solidFill>
                <a:schemeClr val="tx1"/>
              </a:solidFill>
            </a:endParaRPr>
          </a:p>
        </p:txBody>
      </p:sp>
      <p:sp>
        <p:nvSpPr>
          <p:cNvPr id="7" name="Pentagon 6"/>
          <p:cNvSpPr/>
          <p:nvPr/>
        </p:nvSpPr>
        <p:spPr>
          <a:xfrm>
            <a:off x="3912066" y="2481302"/>
            <a:ext cx="1551120" cy="507348"/>
          </a:xfrm>
          <a:prstGeom prst="homePlat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Potential project closure: December 2020</a:t>
            </a:r>
            <a:endParaRPr lang="en-US" sz="1200" b="1" dirty="0">
              <a:solidFill>
                <a:schemeClr val="tx1"/>
              </a:solidFill>
            </a:endParaRPr>
          </a:p>
        </p:txBody>
      </p:sp>
      <p:cxnSp>
        <p:nvCxnSpPr>
          <p:cNvPr id="9" name="Straight Arrow Connector 8"/>
          <p:cNvCxnSpPr/>
          <p:nvPr/>
        </p:nvCxnSpPr>
        <p:spPr>
          <a:xfrm flipV="1">
            <a:off x="2401240" y="2723549"/>
            <a:ext cx="1396901" cy="1142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22144" y="2945665"/>
            <a:ext cx="1513556" cy="369332"/>
          </a:xfrm>
          <a:prstGeom prst="rect">
            <a:avLst/>
          </a:prstGeom>
          <a:noFill/>
        </p:spPr>
        <p:txBody>
          <a:bodyPr wrap="none" rtlCol="0">
            <a:spAutoFit/>
          </a:bodyPr>
          <a:lstStyle/>
          <a:p>
            <a:r>
              <a:rPr lang="en-US" b="1" dirty="0" smtClean="0"/>
              <a:t>USD 174 839*</a:t>
            </a:r>
            <a:endParaRPr lang="en-US" b="1" dirty="0"/>
          </a:p>
        </p:txBody>
      </p:sp>
      <p:sp>
        <p:nvSpPr>
          <p:cNvPr id="13" name="Rectangle 12"/>
          <p:cNvSpPr/>
          <p:nvPr/>
        </p:nvSpPr>
        <p:spPr>
          <a:xfrm>
            <a:off x="1623861" y="3277482"/>
            <a:ext cx="2951657" cy="738664"/>
          </a:xfrm>
          <a:prstGeom prst="rect">
            <a:avLst/>
          </a:prstGeom>
        </p:spPr>
        <p:txBody>
          <a:bodyPr wrap="square">
            <a:spAutoFit/>
          </a:bodyPr>
          <a:lstStyle/>
          <a:p>
            <a:r>
              <a:rPr lang="en-US" sz="1400" dirty="0" smtClean="0"/>
              <a:t>Approximate cost of a </a:t>
            </a:r>
            <a:r>
              <a:rPr lang="en-US" sz="1400" b="1" dirty="0" smtClean="0"/>
              <a:t>4-month extension </a:t>
            </a:r>
            <a:r>
              <a:rPr lang="en-US" sz="1400" dirty="0" smtClean="0"/>
              <a:t>(personnel costs, office costs and UNOPS fees</a:t>
            </a:r>
            <a:r>
              <a:rPr lang="en-US" sz="1100" dirty="0" smtClean="0"/>
              <a:t>)</a:t>
            </a:r>
            <a:endParaRPr lang="en-US" sz="1100" dirty="0"/>
          </a:p>
        </p:txBody>
      </p:sp>
      <p:sp>
        <p:nvSpPr>
          <p:cNvPr id="15" name="Rectangle 14"/>
          <p:cNvSpPr/>
          <p:nvPr/>
        </p:nvSpPr>
        <p:spPr>
          <a:xfrm>
            <a:off x="7255603" y="317975"/>
            <a:ext cx="3316838" cy="369332"/>
          </a:xfrm>
          <a:prstGeom prst="rect">
            <a:avLst/>
          </a:prstGeom>
        </p:spPr>
        <p:txBody>
          <a:bodyPr wrap="square">
            <a:spAutoFit/>
          </a:bodyPr>
          <a:lstStyle/>
          <a:p>
            <a:r>
              <a:rPr lang="en-US" dirty="0" smtClean="0"/>
              <a:t>Project extension</a:t>
            </a:r>
            <a:endParaRPr lang="en-US" dirty="0"/>
          </a:p>
        </p:txBody>
      </p:sp>
      <p:sp>
        <p:nvSpPr>
          <p:cNvPr id="18" name="Rectangle 17"/>
          <p:cNvSpPr/>
          <p:nvPr/>
        </p:nvSpPr>
        <p:spPr>
          <a:xfrm>
            <a:off x="7058381" y="1454097"/>
            <a:ext cx="4650881" cy="3139321"/>
          </a:xfrm>
          <a:prstGeom prst="rect">
            <a:avLst/>
          </a:prstGeom>
        </p:spPr>
        <p:txBody>
          <a:bodyPr wrap="square">
            <a:spAutoFit/>
          </a:bodyPr>
          <a:lstStyle/>
          <a:p>
            <a:r>
              <a:rPr lang="en-US" u="sng" dirty="0" smtClean="0"/>
              <a:t>Possible Actions :</a:t>
            </a:r>
          </a:p>
          <a:p>
            <a:endParaRPr lang="en-US" dirty="0"/>
          </a:p>
          <a:p>
            <a:pPr marL="342900" indent="-342900">
              <a:buAutoNum type="arabicPeriod"/>
            </a:pPr>
            <a:endParaRPr lang="en-US" dirty="0"/>
          </a:p>
          <a:p>
            <a:r>
              <a:rPr lang="en-US" dirty="0" smtClean="0"/>
              <a:t>Option 1: Decide to extend the project  based on current risks</a:t>
            </a:r>
          </a:p>
          <a:p>
            <a:pPr marL="342900" indent="-342900">
              <a:buAutoNum type="arabicPeriod"/>
            </a:pPr>
            <a:endParaRPr lang="en-US" dirty="0"/>
          </a:p>
          <a:p>
            <a:r>
              <a:rPr lang="en-US" dirty="0" smtClean="0"/>
              <a:t>Option 2: Decide to postpone the decision until end of year/Q1 2019 and condition the extension to partner’s performance by Dec 2018 (to then be authorized inter-</a:t>
            </a:r>
            <a:r>
              <a:rPr lang="en-US" dirty="0" err="1" smtClean="0"/>
              <a:t>sessionally</a:t>
            </a:r>
            <a:r>
              <a:rPr lang="en-US" dirty="0" smtClean="0"/>
              <a:t> by SCM). </a:t>
            </a:r>
            <a:endParaRPr lang="en-US" dirty="0"/>
          </a:p>
        </p:txBody>
      </p:sp>
      <p:sp>
        <p:nvSpPr>
          <p:cNvPr id="20" name="Pentagon 19"/>
          <p:cNvSpPr/>
          <p:nvPr/>
        </p:nvSpPr>
        <p:spPr>
          <a:xfrm>
            <a:off x="215727" y="4305176"/>
            <a:ext cx="1524838" cy="499213"/>
          </a:xfrm>
          <a:prstGeom prst="homePlat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solidFill>
              </a:rPr>
              <a:t>Current Co-execution agreement  closure: December 2019</a:t>
            </a:r>
            <a:endParaRPr lang="en-US" sz="1050" b="1" dirty="0">
              <a:solidFill>
                <a:schemeClr val="tx1"/>
              </a:solidFill>
            </a:endParaRPr>
          </a:p>
        </p:txBody>
      </p:sp>
      <p:cxnSp>
        <p:nvCxnSpPr>
          <p:cNvPr id="22" name="Straight Connector 21"/>
          <p:cNvCxnSpPr/>
          <p:nvPr/>
        </p:nvCxnSpPr>
        <p:spPr>
          <a:xfrm flipH="1">
            <a:off x="2992692" y="990180"/>
            <a:ext cx="1" cy="5132764"/>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804457" y="4554782"/>
            <a:ext cx="1396901" cy="1142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Pentagon 26"/>
          <p:cNvSpPr/>
          <p:nvPr/>
        </p:nvSpPr>
        <p:spPr>
          <a:xfrm>
            <a:off x="3345568" y="4323548"/>
            <a:ext cx="1524838" cy="499213"/>
          </a:xfrm>
          <a:prstGeom prst="homePlat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solidFill>
              </a:rPr>
              <a:t>Potential co-execution agreement closure: April 2020</a:t>
            </a:r>
            <a:endParaRPr lang="en-US" sz="1050" b="1" dirty="0">
              <a:solidFill>
                <a:schemeClr val="tx1"/>
              </a:solidFill>
            </a:endParaRPr>
          </a:p>
        </p:txBody>
      </p:sp>
      <p:sp>
        <p:nvSpPr>
          <p:cNvPr id="34" name="Rectangle 33"/>
          <p:cNvSpPr/>
          <p:nvPr/>
        </p:nvSpPr>
        <p:spPr>
          <a:xfrm>
            <a:off x="247895" y="1218070"/>
            <a:ext cx="4970288" cy="338554"/>
          </a:xfrm>
          <a:prstGeom prst="rect">
            <a:avLst/>
          </a:prstGeom>
        </p:spPr>
        <p:txBody>
          <a:bodyPr wrap="square">
            <a:spAutoFit/>
          </a:bodyPr>
          <a:lstStyle/>
          <a:p>
            <a:r>
              <a:rPr lang="en-US" sz="1600" b="1" u="sng" dirty="0" smtClean="0"/>
              <a:t>PEG pre-agreement                          With project extension</a:t>
            </a:r>
            <a:endParaRPr lang="en-US" sz="1600" b="1" u="sng" dirty="0"/>
          </a:p>
        </p:txBody>
      </p:sp>
      <p:sp>
        <p:nvSpPr>
          <p:cNvPr id="17"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smtClean="0">
                <a:solidFill>
                  <a:schemeClr val="accent5">
                    <a:lumMod val="75000"/>
                  </a:schemeClr>
                </a:solidFill>
                <a:latin typeface="+mn-lt"/>
              </a:rPr>
              <a:t>Project extensión </a:t>
            </a:r>
            <a:r>
              <a:rPr lang="es-CO" sz="2400" b="1" dirty="0" err="1" smtClean="0">
                <a:solidFill>
                  <a:schemeClr val="accent5">
                    <a:lumMod val="75000"/>
                  </a:schemeClr>
                </a:solidFill>
                <a:latin typeface="+mn-lt"/>
              </a:rPr>
              <a:t>scenario</a:t>
            </a:r>
            <a:endParaRPr lang="en-US" sz="2400" b="1" dirty="0">
              <a:solidFill>
                <a:schemeClr val="accent5">
                  <a:lumMod val="75000"/>
                </a:schemeClr>
              </a:solidFill>
              <a:latin typeface="+mn-lt"/>
            </a:endParaRPr>
          </a:p>
        </p:txBody>
      </p:sp>
      <p:sp>
        <p:nvSpPr>
          <p:cNvPr id="16" name="Rectangle 15"/>
          <p:cNvSpPr/>
          <p:nvPr/>
        </p:nvSpPr>
        <p:spPr>
          <a:xfrm>
            <a:off x="138334" y="5497057"/>
            <a:ext cx="3172472" cy="1169551"/>
          </a:xfrm>
          <a:prstGeom prst="rect">
            <a:avLst/>
          </a:prstGeom>
        </p:spPr>
        <p:txBody>
          <a:bodyPr wrap="square">
            <a:spAutoFit/>
          </a:bodyPr>
          <a:lstStyle/>
          <a:p>
            <a:r>
              <a:rPr lang="en-US" sz="1400" dirty="0" smtClean="0"/>
              <a:t>*Includes UNOPS fee of 6.5%</a:t>
            </a:r>
          </a:p>
          <a:p>
            <a:r>
              <a:rPr lang="en-US" sz="1400" dirty="0" smtClean="0"/>
              <a:t>*No need to increase UNOPS fee due to HR costing provided that no major reallocation of personnel occurs (e.g. new RPC)</a:t>
            </a:r>
            <a:endParaRPr lang="en-US" sz="1100" dirty="0"/>
          </a:p>
        </p:txBody>
      </p:sp>
    </p:spTree>
    <p:extLst>
      <p:ext uri="{BB962C8B-B14F-4D97-AF65-F5344CB8AC3E}">
        <p14:creationId xmlns:p14="http://schemas.microsoft.com/office/powerpoint/2010/main" val="2188763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smtClean="0">
                <a:solidFill>
                  <a:schemeClr val="accent5">
                    <a:lumMod val="75000"/>
                  </a:schemeClr>
                </a:solidFill>
                <a:latin typeface="+mn-lt"/>
              </a:rPr>
              <a:t>Project extensión </a:t>
            </a:r>
            <a:r>
              <a:rPr lang="es-CO" sz="2400" b="1" dirty="0" err="1" smtClean="0">
                <a:solidFill>
                  <a:schemeClr val="accent5">
                    <a:lumMod val="75000"/>
                  </a:schemeClr>
                </a:solidFill>
                <a:latin typeface="+mn-lt"/>
              </a:rPr>
              <a:t>scenario</a:t>
            </a:r>
            <a:r>
              <a:rPr lang="es-CO" sz="2400" b="1" dirty="0" smtClean="0">
                <a:solidFill>
                  <a:schemeClr val="accent5">
                    <a:lumMod val="75000"/>
                  </a:schemeClr>
                </a:solidFill>
                <a:latin typeface="+mn-lt"/>
              </a:rPr>
              <a:t>: </a:t>
            </a:r>
          </a:p>
          <a:p>
            <a:pPr algn="l"/>
            <a:r>
              <a:rPr lang="es-CO" sz="2400" b="1" dirty="0" err="1" smtClean="0">
                <a:solidFill>
                  <a:schemeClr val="accent5">
                    <a:lumMod val="75000"/>
                  </a:schemeClr>
                </a:solidFill>
                <a:latin typeface="+mn-lt"/>
              </a:rPr>
              <a:t>Collaboration</a:t>
            </a:r>
            <a:r>
              <a:rPr lang="es-CO" sz="2400" b="1" dirty="0" smtClean="0">
                <a:solidFill>
                  <a:schemeClr val="accent5">
                    <a:lumMod val="75000"/>
                  </a:schemeClr>
                </a:solidFill>
                <a:latin typeface="+mn-lt"/>
              </a:rPr>
              <a:t> of </a:t>
            </a:r>
            <a:r>
              <a:rPr lang="es-CO" sz="2400" b="1" dirty="0" err="1" smtClean="0">
                <a:solidFill>
                  <a:schemeClr val="accent5">
                    <a:lumMod val="75000"/>
                  </a:schemeClr>
                </a:solidFill>
                <a:latin typeface="+mn-lt"/>
              </a:rPr>
              <a:t>partners</a:t>
            </a:r>
            <a:r>
              <a:rPr lang="es-CO" sz="2400" b="1" dirty="0" smtClean="0">
                <a:solidFill>
                  <a:schemeClr val="accent5">
                    <a:lumMod val="75000"/>
                  </a:schemeClr>
                </a:solidFill>
                <a:latin typeface="+mn-lt"/>
              </a:rPr>
              <a:t> </a:t>
            </a:r>
            <a:r>
              <a:rPr lang="es-CO" sz="2400" b="1" dirty="0" err="1" smtClean="0">
                <a:solidFill>
                  <a:schemeClr val="accent5">
                    <a:lumMod val="75000"/>
                  </a:schemeClr>
                </a:solidFill>
                <a:latin typeface="+mn-lt"/>
              </a:rPr>
              <a:t>with</a:t>
            </a:r>
            <a:endParaRPr lang="es-CO" sz="2400" b="1" dirty="0" smtClean="0">
              <a:solidFill>
                <a:schemeClr val="accent5">
                  <a:lumMod val="75000"/>
                </a:schemeClr>
              </a:solidFill>
              <a:latin typeface="+mn-lt"/>
            </a:endParaRPr>
          </a:p>
          <a:p>
            <a:pPr algn="l"/>
            <a:r>
              <a:rPr lang="es-CO" sz="2400" b="1" dirty="0" err="1" smtClean="0">
                <a:solidFill>
                  <a:schemeClr val="accent5">
                    <a:lumMod val="75000"/>
                  </a:schemeClr>
                </a:solidFill>
                <a:latin typeface="+mn-lt"/>
              </a:rPr>
              <a:t>higher</a:t>
            </a:r>
            <a:r>
              <a:rPr lang="es-CO" sz="2400" b="1" dirty="0" smtClean="0">
                <a:solidFill>
                  <a:schemeClr val="accent5">
                    <a:lumMod val="75000"/>
                  </a:schemeClr>
                </a:solidFill>
                <a:latin typeface="+mn-lt"/>
              </a:rPr>
              <a:t> </a:t>
            </a:r>
            <a:r>
              <a:rPr lang="es-CO" sz="2400" b="1" dirty="0" err="1" smtClean="0">
                <a:solidFill>
                  <a:schemeClr val="accent5">
                    <a:lumMod val="75000"/>
                  </a:schemeClr>
                </a:solidFill>
                <a:latin typeface="+mn-lt"/>
              </a:rPr>
              <a:t>implementation</a:t>
            </a:r>
            <a:r>
              <a:rPr lang="es-CO" sz="2400" b="1" dirty="0" smtClean="0">
                <a:solidFill>
                  <a:schemeClr val="accent5">
                    <a:lumMod val="75000"/>
                  </a:schemeClr>
                </a:solidFill>
                <a:latin typeface="+mn-lt"/>
              </a:rPr>
              <a:t> </a:t>
            </a:r>
            <a:r>
              <a:rPr lang="es-CO" sz="2400" b="1" dirty="0" err="1" smtClean="0">
                <a:solidFill>
                  <a:schemeClr val="accent5">
                    <a:lumMod val="75000"/>
                  </a:schemeClr>
                </a:solidFill>
                <a:latin typeface="+mn-lt"/>
              </a:rPr>
              <a:t>risks</a:t>
            </a:r>
            <a:r>
              <a:rPr lang="es-CO" sz="2400" b="1" dirty="0" smtClean="0">
                <a:solidFill>
                  <a:schemeClr val="accent5">
                    <a:lumMod val="75000"/>
                  </a:schemeClr>
                </a:solidFill>
                <a:latin typeface="+mn-lt"/>
              </a:rPr>
              <a:t> </a:t>
            </a:r>
          </a:p>
        </p:txBody>
      </p:sp>
      <p:sp>
        <p:nvSpPr>
          <p:cNvPr id="19" name="TextBox 18"/>
          <p:cNvSpPr txBox="1"/>
          <p:nvPr/>
        </p:nvSpPr>
        <p:spPr>
          <a:xfrm>
            <a:off x="2024652" y="3758617"/>
            <a:ext cx="7796003" cy="369332"/>
          </a:xfrm>
          <a:prstGeom prst="rect">
            <a:avLst/>
          </a:prstGeom>
          <a:noFill/>
        </p:spPr>
        <p:txBody>
          <a:bodyPr wrap="square" rtlCol="0">
            <a:spAutoFit/>
          </a:bodyPr>
          <a:lstStyle/>
          <a:p>
            <a:r>
              <a:rPr lang="en-US" b="1" dirty="0" smtClean="0"/>
              <a:t>-PCU suggests maintain reserves of 60-70K </a:t>
            </a:r>
            <a:r>
              <a:rPr lang="en-US" b="1" smtClean="0"/>
              <a:t>per partner</a:t>
            </a:r>
            <a:endParaRPr lang="en-US" b="1" dirty="0"/>
          </a:p>
        </p:txBody>
      </p:sp>
      <p:sp>
        <p:nvSpPr>
          <p:cNvPr id="21" name="TextBox 20"/>
          <p:cNvSpPr txBox="1"/>
          <p:nvPr/>
        </p:nvSpPr>
        <p:spPr>
          <a:xfrm>
            <a:off x="2024651" y="1629218"/>
            <a:ext cx="7796003" cy="646331"/>
          </a:xfrm>
          <a:prstGeom prst="rect">
            <a:avLst/>
          </a:prstGeom>
          <a:noFill/>
        </p:spPr>
        <p:txBody>
          <a:bodyPr wrap="square" rtlCol="0">
            <a:spAutoFit/>
          </a:bodyPr>
          <a:lstStyle/>
          <a:p>
            <a:r>
              <a:rPr lang="en-US" b="1" dirty="0" smtClean="0"/>
              <a:t>-</a:t>
            </a:r>
            <a:r>
              <a:rPr lang="en-US" b="1" i="1" dirty="0" smtClean="0">
                <a:solidFill>
                  <a:srgbClr val="002060"/>
                </a:solidFill>
              </a:rPr>
              <a:t>In case the extension is approved</a:t>
            </a:r>
            <a:r>
              <a:rPr lang="en-US" b="1" dirty="0" smtClean="0"/>
              <a:t>, the PCU and co-executive partners should fund the entire cost of it </a:t>
            </a:r>
            <a:endParaRPr lang="en-US" b="1" dirty="0"/>
          </a:p>
        </p:txBody>
      </p:sp>
      <p:sp>
        <p:nvSpPr>
          <p:cNvPr id="22" name="TextBox 21"/>
          <p:cNvSpPr txBox="1"/>
          <p:nvPr/>
        </p:nvSpPr>
        <p:spPr>
          <a:xfrm>
            <a:off x="2024651" y="2506946"/>
            <a:ext cx="7796003" cy="1200329"/>
          </a:xfrm>
          <a:prstGeom prst="rect">
            <a:avLst/>
          </a:prstGeom>
          <a:noFill/>
        </p:spPr>
        <p:txBody>
          <a:bodyPr wrap="square" rtlCol="0">
            <a:spAutoFit/>
          </a:bodyPr>
          <a:lstStyle/>
          <a:p>
            <a:r>
              <a:rPr lang="en-US" b="1" dirty="0" smtClean="0"/>
              <a:t>-Partners with higher implementation risks (like PCU, UNEP and </a:t>
            </a:r>
            <a:r>
              <a:rPr lang="en-US" b="1" dirty="0"/>
              <a:t>FAO) </a:t>
            </a:r>
            <a:r>
              <a:rPr lang="en-US" b="1" dirty="0" smtClean="0"/>
              <a:t>should maintain </a:t>
            </a:r>
            <a:r>
              <a:rPr lang="en-US" b="1" dirty="0"/>
              <a:t>reserves </a:t>
            </a:r>
            <a:r>
              <a:rPr lang="en-US" b="1" dirty="0" smtClean="0"/>
              <a:t>(</a:t>
            </a:r>
            <a:r>
              <a:rPr lang="en-US" b="1" dirty="0"/>
              <a:t>funds not committed under legal agreements) until final decision regarding </a:t>
            </a:r>
            <a:r>
              <a:rPr lang="en-US" b="1" dirty="0" smtClean="0"/>
              <a:t>the extension </a:t>
            </a:r>
            <a:endParaRPr lang="en-US" b="1" dirty="0"/>
          </a:p>
          <a:p>
            <a:r>
              <a:rPr lang="en-US" b="1" dirty="0" smtClean="0"/>
              <a:t>  </a:t>
            </a:r>
            <a:endParaRPr lang="en-US" b="1" dirty="0"/>
          </a:p>
        </p:txBody>
      </p:sp>
    </p:spTree>
    <p:extLst>
      <p:ext uri="{BB962C8B-B14F-4D97-AF65-F5344CB8AC3E}">
        <p14:creationId xmlns:p14="http://schemas.microsoft.com/office/powerpoint/2010/main" val="2249163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536" b="12536"/>
          <a:stretch>
            <a:fillRect/>
          </a:stretch>
        </p:blipFill>
        <p:spPr>
          <a:xfrm>
            <a:off x="0" y="1416598"/>
            <a:ext cx="12259487" cy="4885615"/>
          </a:xfrm>
        </p:spPr>
      </p:pic>
      <p:sp>
        <p:nvSpPr>
          <p:cNvPr id="5" name="Rectangle 4"/>
          <p:cNvSpPr>
            <a:spLocks noChangeArrowheads="1"/>
          </p:cNvSpPr>
          <p:nvPr/>
        </p:nvSpPr>
        <p:spPr bwMode="auto">
          <a:xfrm>
            <a:off x="16872" y="2588310"/>
            <a:ext cx="12225742" cy="1278978"/>
          </a:xfrm>
          <a:prstGeom prst="rect">
            <a:avLst/>
          </a:prstGeom>
          <a:solidFill>
            <a:schemeClr val="tx1">
              <a:lumMod val="50000"/>
              <a:lumOff val="50000"/>
              <a:alpha val="74000"/>
            </a:schemeClr>
          </a:solidFill>
          <a:ln>
            <a:noFill/>
          </a:ln>
          <a:effectLst/>
        </p:spPr>
        <p:txBody>
          <a:bodyPr anchor="ctr"/>
          <a:lstStyle/>
          <a:p>
            <a:pPr algn="ctr" eaLnBrk="1" hangingPunct="1">
              <a:defRPr/>
            </a:pPr>
            <a:r>
              <a:rPr lang="en-US" altLang="en-US" sz="3600" dirty="0" smtClean="0">
                <a:solidFill>
                  <a:srgbClr val="FFFFFF"/>
                </a:solidFill>
                <a:cs typeface="MS PGothic" charset="0"/>
              </a:rPr>
              <a:t>Thank you</a:t>
            </a:r>
            <a:endParaRPr lang="en-US" altLang="en-US" sz="3600" dirty="0">
              <a:solidFill>
                <a:srgbClr val="FFFFFF"/>
              </a:solidFill>
              <a:cs typeface="MS PGothic" charset="0"/>
            </a:endParaRPr>
          </a:p>
        </p:txBody>
      </p:sp>
      <p:sp>
        <p:nvSpPr>
          <p:cNvPr id="8" name="TextBox 7"/>
          <p:cNvSpPr txBox="1"/>
          <p:nvPr/>
        </p:nvSpPr>
        <p:spPr bwMode="auto">
          <a:xfrm>
            <a:off x="799247" y="6463337"/>
            <a:ext cx="9926665" cy="238527"/>
          </a:xfrm>
          <a:prstGeom prst="rect">
            <a:avLst/>
          </a:prstGeom>
          <a:noFill/>
        </p:spPr>
        <p:txBody>
          <a:bodyPr wrap="square">
            <a:spAutoFit/>
          </a:bodyPr>
          <a:lstStyle/>
          <a:p>
            <a:pPr>
              <a:defRPr/>
            </a:pPr>
            <a:r>
              <a:rPr lang="es-CO" sz="950" b="1" i="1" dirty="0" err="1">
                <a:solidFill>
                  <a:schemeClr val="tx1">
                    <a:lumMod val="50000"/>
                    <a:lumOff val="50000"/>
                  </a:schemeClr>
                </a:solidFill>
                <a:latin typeface="Avenir Heavy" charset="0"/>
                <a:ea typeface="Avenir Heavy" charset="0"/>
                <a:cs typeface="Avenir Heavy" charset="0"/>
              </a:rPr>
              <a:t>Catalyzing</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implementation</a:t>
            </a:r>
            <a:r>
              <a:rPr lang="es-CO" sz="950" b="1" i="1" dirty="0">
                <a:solidFill>
                  <a:schemeClr val="tx1">
                    <a:lumMod val="50000"/>
                    <a:lumOff val="50000"/>
                  </a:schemeClr>
                </a:solidFill>
                <a:latin typeface="Avenir Heavy" charset="0"/>
                <a:ea typeface="Avenir Heavy" charset="0"/>
                <a:cs typeface="Avenir Heavy" charset="0"/>
              </a:rPr>
              <a:t> of the </a:t>
            </a:r>
            <a:r>
              <a:rPr lang="es-CO" sz="950" b="1" i="1" dirty="0" err="1">
                <a:solidFill>
                  <a:schemeClr val="tx1">
                    <a:lumMod val="50000"/>
                    <a:lumOff val="50000"/>
                  </a:schemeClr>
                </a:solidFill>
                <a:latin typeface="Avenir Heavy" charset="0"/>
                <a:ea typeface="Avenir Heavy" charset="0"/>
                <a:cs typeface="Avenir Heavy" charset="0"/>
              </a:rPr>
              <a:t>Strategic</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Action</a:t>
            </a:r>
            <a:r>
              <a:rPr lang="es-CO" sz="950" b="1" i="1" dirty="0">
                <a:solidFill>
                  <a:schemeClr val="tx1">
                    <a:lumMod val="50000"/>
                    <a:lumOff val="50000"/>
                  </a:schemeClr>
                </a:solidFill>
                <a:latin typeface="Avenir Heavy" charset="0"/>
                <a:ea typeface="Avenir Heavy" charset="0"/>
                <a:cs typeface="Avenir Heavy" charset="0"/>
              </a:rPr>
              <a:t> Programme </a:t>
            </a:r>
            <a:r>
              <a:rPr lang="es-CO" sz="950" b="1" i="1" dirty="0" err="1">
                <a:solidFill>
                  <a:schemeClr val="tx1">
                    <a:lumMod val="50000"/>
                    <a:lumOff val="50000"/>
                  </a:schemeClr>
                </a:solidFill>
                <a:latin typeface="Avenir Heavy" charset="0"/>
                <a:ea typeface="Avenir Heavy" charset="0"/>
                <a:cs typeface="Avenir Heavy" charset="0"/>
              </a:rPr>
              <a:t>for</a:t>
            </a:r>
            <a:r>
              <a:rPr lang="es-CO" sz="950" b="1" i="1" dirty="0">
                <a:solidFill>
                  <a:schemeClr val="tx1">
                    <a:lumMod val="50000"/>
                    <a:lumOff val="50000"/>
                  </a:schemeClr>
                </a:solidFill>
                <a:latin typeface="Avenir Heavy" charset="0"/>
                <a:ea typeface="Avenir Heavy" charset="0"/>
                <a:cs typeface="Avenir Heavy" charset="0"/>
              </a:rPr>
              <a:t> the Caribbean and North </a:t>
            </a:r>
            <a:r>
              <a:rPr lang="es-CO" sz="950" b="1" i="1" dirty="0" err="1">
                <a:solidFill>
                  <a:schemeClr val="tx1">
                    <a:lumMod val="50000"/>
                    <a:lumOff val="50000"/>
                  </a:schemeClr>
                </a:solidFill>
                <a:latin typeface="Avenir Heavy" charset="0"/>
                <a:ea typeface="Avenir Heavy" charset="0"/>
                <a:cs typeface="Avenir Heavy" charset="0"/>
              </a:rPr>
              <a:t>Brazil</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Shelf</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LME’s</a:t>
            </a:r>
            <a:r>
              <a:rPr lang="es-CO" sz="950" b="1" i="1" dirty="0">
                <a:solidFill>
                  <a:schemeClr val="tx1">
                    <a:lumMod val="50000"/>
                    <a:lumOff val="50000"/>
                  </a:schemeClr>
                </a:solidFill>
                <a:latin typeface="Avenir Heavy" charset="0"/>
                <a:ea typeface="Avenir Heavy" charset="0"/>
                <a:cs typeface="Avenir Heavy" charset="0"/>
              </a:rPr>
              <a:t> (2015-2020)</a:t>
            </a:r>
            <a:endParaRPr lang="en-US" sz="950" b="1" i="1" dirty="0">
              <a:solidFill>
                <a:schemeClr val="tx1">
                  <a:lumMod val="50000"/>
                  <a:lumOff val="50000"/>
                </a:schemeClr>
              </a:solidFill>
              <a:latin typeface="Avenir Heavy" charset="0"/>
              <a:ea typeface="Avenir Heavy" charset="0"/>
              <a:cs typeface="Avenir Heavy" charset="0"/>
            </a:endParaRPr>
          </a:p>
        </p:txBody>
      </p:sp>
      <p:sp>
        <p:nvSpPr>
          <p:cNvPr id="7" name="Text Box 10">
            <a:extLst>
              <a:ext uri="{FF2B5EF4-FFF2-40B4-BE49-F238E27FC236}">
                <a16:creationId xmlns="" xmlns:a16="http://schemas.microsoft.com/office/drawing/2014/main" id="{73720BCF-478D-9941-966C-1179F1DEB549}"/>
              </a:ext>
            </a:extLst>
          </p:cNvPr>
          <p:cNvSpPr txBox="1"/>
          <p:nvPr/>
        </p:nvSpPr>
        <p:spPr>
          <a:xfrm>
            <a:off x="8425541" y="482780"/>
            <a:ext cx="2300371"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r>
              <a:rPr lang="en-US" sz="1200" dirty="0" smtClean="0">
                <a:ea typeface="Calibri" panose="020F0502020204030204" pitchFamily="34" charset="0"/>
                <a:cs typeface="Times New Roman" panose="02020603050405020304" pitchFamily="18" charset="0"/>
              </a:rPr>
              <a:t>2</a:t>
            </a:r>
            <a:r>
              <a:rPr lang="en-US" sz="1200" baseline="30000" dirty="0" smtClean="0">
                <a:ea typeface="Calibri" panose="020F0502020204030204" pitchFamily="34" charset="0"/>
                <a:cs typeface="Times New Roman" panose="02020603050405020304" pitchFamily="18" charset="0"/>
              </a:rPr>
              <a:t>nd</a:t>
            </a:r>
            <a:r>
              <a:rPr lang="en-US" sz="1200" dirty="0" smtClean="0">
                <a:ea typeface="Calibri" panose="020F0502020204030204" pitchFamily="34" charset="0"/>
                <a:cs typeface="Times New Roman" panose="02020603050405020304" pitchFamily="18" charset="0"/>
              </a:rPr>
              <a:t> PSC meeting, sub-agenda item 13.2</a:t>
            </a:r>
            <a:endParaRPr lang="en-US" sz="1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9481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entagon 26"/>
          <p:cNvSpPr/>
          <p:nvPr/>
        </p:nvSpPr>
        <p:spPr>
          <a:xfrm>
            <a:off x="7929660" y="2989554"/>
            <a:ext cx="1048472" cy="349367"/>
          </a:xfrm>
          <a:prstGeom prst="homePlate">
            <a:avLst/>
          </a:prstGeom>
          <a:solidFill>
            <a:srgbClr val="FFC000"/>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Pentagon 23"/>
          <p:cNvSpPr/>
          <p:nvPr/>
        </p:nvSpPr>
        <p:spPr>
          <a:xfrm>
            <a:off x="6869720" y="2986231"/>
            <a:ext cx="1620911" cy="352690"/>
          </a:xfrm>
          <a:prstGeom prst="homePlate">
            <a:avLst/>
          </a:prstGeom>
          <a:solidFill>
            <a:srgbClr val="FFC000"/>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Pentagon 22"/>
          <p:cNvSpPr/>
          <p:nvPr/>
        </p:nvSpPr>
        <p:spPr>
          <a:xfrm>
            <a:off x="7688915" y="4000886"/>
            <a:ext cx="1296144" cy="360040"/>
          </a:xfrm>
          <a:prstGeom prst="homePlat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Pentagon 11"/>
          <p:cNvSpPr/>
          <p:nvPr/>
        </p:nvSpPr>
        <p:spPr>
          <a:xfrm>
            <a:off x="5908980" y="2986839"/>
            <a:ext cx="1779935" cy="352082"/>
          </a:xfrm>
          <a:prstGeom prst="homePlate">
            <a:avLst/>
          </a:prstGeom>
          <a:solidFill>
            <a:srgbClr val="FFC000"/>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Pentagon 12"/>
          <p:cNvSpPr/>
          <p:nvPr/>
        </p:nvSpPr>
        <p:spPr>
          <a:xfrm>
            <a:off x="5008065" y="2986749"/>
            <a:ext cx="1620911" cy="363773"/>
          </a:xfrm>
          <a:prstGeom prst="homePlate">
            <a:avLst/>
          </a:prstGeom>
          <a:solidFill>
            <a:srgbClr val="FFC000"/>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Pentagon 13"/>
          <p:cNvSpPr/>
          <p:nvPr/>
        </p:nvSpPr>
        <p:spPr>
          <a:xfrm>
            <a:off x="3626104" y="2986575"/>
            <a:ext cx="1559763" cy="370416"/>
          </a:xfrm>
          <a:prstGeom prst="homePlate">
            <a:avLst/>
          </a:prstGeom>
          <a:solidFill>
            <a:srgbClr val="FFC000"/>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Pentagon 1"/>
          <p:cNvSpPr/>
          <p:nvPr/>
        </p:nvSpPr>
        <p:spPr>
          <a:xfrm>
            <a:off x="3143672" y="2993200"/>
            <a:ext cx="715096" cy="363791"/>
          </a:xfrm>
          <a:prstGeom prst="homePlate">
            <a:avLst/>
          </a:prstGeom>
          <a:solidFill>
            <a:srgbClr val="FFC000"/>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TextBox 3"/>
          <p:cNvSpPr txBox="1"/>
          <p:nvPr/>
        </p:nvSpPr>
        <p:spPr>
          <a:xfrm>
            <a:off x="3100220" y="3020982"/>
            <a:ext cx="6408712" cy="307777"/>
          </a:xfrm>
          <a:prstGeom prst="rect">
            <a:avLst/>
          </a:prstGeom>
          <a:noFill/>
        </p:spPr>
        <p:txBody>
          <a:bodyPr wrap="square" rtlCol="0">
            <a:spAutoFit/>
          </a:bodyPr>
          <a:lstStyle/>
          <a:p>
            <a:r>
              <a:rPr lang="en-US" sz="1400" b="1" dirty="0"/>
              <a:t>      </a:t>
            </a:r>
            <a:r>
              <a:rPr lang="en-US" sz="1400" b="1" dirty="0" smtClean="0"/>
              <a:t>4%                        34%                               60%                80%               96%          100%</a:t>
            </a:r>
            <a:endParaRPr lang="es-CO" sz="1400" b="1" dirty="0"/>
          </a:p>
        </p:txBody>
      </p:sp>
      <p:sp>
        <p:nvSpPr>
          <p:cNvPr id="16" name="Pentagon 15"/>
          <p:cNvSpPr/>
          <p:nvPr/>
        </p:nvSpPr>
        <p:spPr>
          <a:xfrm>
            <a:off x="6612067" y="4000886"/>
            <a:ext cx="1543392" cy="360040"/>
          </a:xfrm>
          <a:prstGeom prst="homePlat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Pentagon 16"/>
          <p:cNvSpPr/>
          <p:nvPr/>
        </p:nvSpPr>
        <p:spPr>
          <a:xfrm>
            <a:off x="5388806" y="4000886"/>
            <a:ext cx="1550749" cy="359776"/>
          </a:xfrm>
          <a:prstGeom prst="homePlat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Pentagon 17"/>
          <p:cNvSpPr/>
          <p:nvPr/>
        </p:nvSpPr>
        <p:spPr>
          <a:xfrm>
            <a:off x="4614761" y="4002401"/>
            <a:ext cx="1408356" cy="358261"/>
          </a:xfrm>
          <a:prstGeom prst="homePlat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Pentagon 18"/>
          <p:cNvSpPr/>
          <p:nvPr/>
        </p:nvSpPr>
        <p:spPr>
          <a:xfrm>
            <a:off x="3575720" y="4000886"/>
            <a:ext cx="1224136" cy="360040"/>
          </a:xfrm>
          <a:prstGeom prst="homePlat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Pentagon 19"/>
          <p:cNvSpPr/>
          <p:nvPr/>
        </p:nvSpPr>
        <p:spPr>
          <a:xfrm>
            <a:off x="3128852" y="4000886"/>
            <a:ext cx="648072" cy="359776"/>
          </a:xfrm>
          <a:prstGeom prst="homePlat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TextBox 20"/>
          <p:cNvSpPr txBox="1"/>
          <p:nvPr/>
        </p:nvSpPr>
        <p:spPr>
          <a:xfrm>
            <a:off x="3083311" y="4014666"/>
            <a:ext cx="6408712" cy="307777"/>
          </a:xfrm>
          <a:prstGeom prst="rect">
            <a:avLst/>
          </a:prstGeom>
          <a:noFill/>
        </p:spPr>
        <p:txBody>
          <a:bodyPr wrap="square" rtlCol="0">
            <a:spAutoFit/>
          </a:bodyPr>
          <a:lstStyle/>
          <a:p>
            <a:r>
              <a:rPr lang="en-US" sz="1400" b="1" dirty="0" smtClean="0"/>
              <a:t>   3%                      24%                      44%                64%                        89 %          100%</a:t>
            </a:r>
            <a:endParaRPr lang="es-CO" sz="1400" b="1" dirty="0"/>
          </a:p>
        </p:txBody>
      </p:sp>
      <p:sp>
        <p:nvSpPr>
          <p:cNvPr id="25" name="TextBox 24"/>
          <p:cNvSpPr txBox="1"/>
          <p:nvPr/>
        </p:nvSpPr>
        <p:spPr>
          <a:xfrm>
            <a:off x="2989816" y="4471411"/>
            <a:ext cx="6216877" cy="307777"/>
          </a:xfrm>
          <a:prstGeom prst="rect">
            <a:avLst/>
          </a:prstGeom>
          <a:noFill/>
        </p:spPr>
        <p:txBody>
          <a:bodyPr wrap="square" rtlCol="0">
            <a:spAutoFit/>
          </a:bodyPr>
          <a:lstStyle/>
          <a:p>
            <a:r>
              <a:rPr lang="en-US" sz="1400" dirty="0"/>
              <a:t>  2015           </a:t>
            </a:r>
            <a:r>
              <a:rPr lang="en-US" sz="1400" dirty="0" smtClean="0"/>
              <a:t>  2016                2017                     2018                 2019             2020</a:t>
            </a:r>
            <a:endParaRPr lang="es-CO" sz="1400" dirty="0"/>
          </a:p>
        </p:txBody>
      </p:sp>
      <p:cxnSp>
        <p:nvCxnSpPr>
          <p:cNvPr id="5" name="Straight Arrow Connector 4"/>
          <p:cNvCxnSpPr/>
          <p:nvPr/>
        </p:nvCxnSpPr>
        <p:spPr>
          <a:xfrm flipV="1">
            <a:off x="6388339" y="3788617"/>
            <a:ext cx="803293" cy="9116"/>
          </a:xfrm>
          <a:prstGeom prst="straightConnector1">
            <a:avLst/>
          </a:prstGeom>
          <a:ln w="381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100220" y="2563557"/>
            <a:ext cx="5832648" cy="307777"/>
          </a:xfrm>
          <a:prstGeom prst="rect">
            <a:avLst/>
          </a:prstGeom>
          <a:noFill/>
        </p:spPr>
        <p:txBody>
          <a:bodyPr wrap="square" rtlCol="0">
            <a:spAutoFit/>
          </a:bodyPr>
          <a:lstStyle/>
          <a:p>
            <a:r>
              <a:rPr lang="en-US" sz="1400" dirty="0" smtClean="0"/>
              <a:t>2015                 2016                        2017                   2018               2019           2020</a:t>
            </a:r>
            <a:endParaRPr lang="es-CO" sz="1400" dirty="0"/>
          </a:p>
        </p:txBody>
      </p:sp>
      <p:sp>
        <p:nvSpPr>
          <p:cNvPr id="30" name="TextBox 29"/>
          <p:cNvSpPr txBox="1"/>
          <p:nvPr/>
        </p:nvSpPr>
        <p:spPr>
          <a:xfrm>
            <a:off x="5574307" y="3389411"/>
            <a:ext cx="5832648" cy="338554"/>
          </a:xfrm>
          <a:prstGeom prst="rect">
            <a:avLst/>
          </a:prstGeom>
          <a:noFill/>
        </p:spPr>
        <p:txBody>
          <a:bodyPr wrap="square" rtlCol="0">
            <a:spAutoFit/>
          </a:bodyPr>
          <a:lstStyle/>
          <a:p>
            <a:r>
              <a:rPr lang="en-US" sz="1600" b="1" dirty="0" smtClean="0">
                <a:solidFill>
                  <a:srgbClr val="002060"/>
                </a:solidFill>
              </a:rPr>
              <a:t>16% gap : </a:t>
            </a:r>
            <a:r>
              <a:rPr lang="en-US" sz="1600" b="1" dirty="0">
                <a:solidFill>
                  <a:srgbClr val="002060"/>
                </a:solidFill>
              </a:rPr>
              <a:t>2</a:t>
            </a:r>
            <a:r>
              <a:rPr lang="en-US" sz="1600" b="1" dirty="0" smtClean="0">
                <a:solidFill>
                  <a:srgbClr val="002060"/>
                </a:solidFill>
              </a:rPr>
              <a:t> MM</a:t>
            </a:r>
            <a:endParaRPr lang="es-CO" sz="1600" b="1" dirty="0">
              <a:solidFill>
                <a:srgbClr val="002060"/>
              </a:solidFill>
            </a:endParaRPr>
          </a:p>
        </p:txBody>
      </p:sp>
      <p:sp>
        <p:nvSpPr>
          <p:cNvPr id="31" name="Title 1"/>
          <p:cNvSpPr txBox="1">
            <a:spLocks/>
          </p:cNvSpPr>
          <p:nvPr/>
        </p:nvSpPr>
        <p:spPr>
          <a:xfrm>
            <a:off x="953613" y="3862815"/>
            <a:ext cx="3189833" cy="723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1600" b="1" dirty="0" smtClean="0">
                <a:latin typeface="+mn-lt"/>
              </a:rPr>
              <a:t>Real + </a:t>
            </a:r>
            <a:r>
              <a:rPr lang="es-CO" sz="1600" b="1" dirty="0" err="1">
                <a:latin typeface="+mn-lt"/>
              </a:rPr>
              <a:t>c</a:t>
            </a:r>
            <a:r>
              <a:rPr lang="es-CO" sz="1600" b="1" dirty="0" err="1" smtClean="0">
                <a:latin typeface="+mn-lt"/>
              </a:rPr>
              <a:t>urrent</a:t>
            </a:r>
            <a:r>
              <a:rPr lang="es-CO" sz="1600" b="1" dirty="0" smtClean="0">
                <a:latin typeface="+mn-lt"/>
              </a:rPr>
              <a:t> </a:t>
            </a:r>
          </a:p>
          <a:p>
            <a:r>
              <a:rPr lang="es-CO" sz="1600" b="1" dirty="0" err="1" smtClean="0">
                <a:latin typeface="+mn-lt"/>
              </a:rPr>
              <a:t>expected</a:t>
            </a:r>
            <a:r>
              <a:rPr lang="es-CO" sz="1600" b="1" dirty="0" smtClean="0">
                <a:latin typeface="+mn-lt"/>
              </a:rPr>
              <a:t> </a:t>
            </a:r>
            <a:r>
              <a:rPr lang="es-CO" sz="1600" b="1" dirty="0" err="1" smtClean="0">
                <a:latin typeface="+mn-lt"/>
              </a:rPr>
              <a:t>budget</a:t>
            </a:r>
            <a:endParaRPr lang="es-CO" sz="1600" b="1" dirty="0" smtClean="0">
              <a:latin typeface="+mn-lt"/>
            </a:endParaRPr>
          </a:p>
          <a:p>
            <a:r>
              <a:rPr lang="es-CO" sz="1600" b="1" dirty="0" err="1" smtClean="0">
                <a:latin typeface="+mn-lt"/>
              </a:rPr>
              <a:t>implementation</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endParaRPr lang="en-US" sz="2400" b="1" dirty="0">
              <a:solidFill>
                <a:schemeClr val="accent5">
                  <a:lumMod val="75000"/>
                </a:schemeClr>
              </a:solidFill>
              <a:latin typeface="+mn-lt"/>
            </a:endParaRPr>
          </a:p>
        </p:txBody>
      </p:sp>
      <p:sp>
        <p:nvSpPr>
          <p:cNvPr id="32" name="Title 1"/>
          <p:cNvSpPr txBox="1">
            <a:spLocks/>
          </p:cNvSpPr>
          <p:nvPr/>
        </p:nvSpPr>
        <p:spPr>
          <a:xfrm>
            <a:off x="953613" y="2717445"/>
            <a:ext cx="1545336" cy="5650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1600" b="1" dirty="0" err="1" smtClean="0">
                <a:latin typeface="+mn-lt"/>
              </a:rPr>
              <a:t>Initial</a:t>
            </a:r>
            <a:r>
              <a:rPr lang="es-CO" sz="1600" b="1" dirty="0" smtClean="0">
                <a:latin typeface="+mn-lt"/>
              </a:rPr>
              <a:t> </a:t>
            </a:r>
            <a:r>
              <a:rPr lang="es-CO" sz="1600" b="1" dirty="0" err="1" smtClean="0">
                <a:latin typeface="+mn-lt"/>
              </a:rPr>
              <a:t>expected</a:t>
            </a:r>
            <a:r>
              <a:rPr lang="es-CO" sz="1600" b="1" dirty="0" smtClean="0">
                <a:latin typeface="+mn-lt"/>
              </a:rPr>
              <a:t> </a:t>
            </a:r>
            <a:r>
              <a:rPr lang="es-CO" sz="1600" b="1" dirty="0" err="1" smtClean="0">
                <a:latin typeface="+mn-lt"/>
              </a:rPr>
              <a:t>budget</a:t>
            </a:r>
            <a:endParaRPr lang="es-CO" sz="1600" b="1" dirty="0" smtClean="0">
              <a:latin typeface="+mn-lt"/>
            </a:endParaRPr>
          </a:p>
          <a:p>
            <a:r>
              <a:rPr lang="es-CO" sz="1600" b="1" dirty="0" err="1" smtClean="0">
                <a:latin typeface="+mn-lt"/>
              </a:rPr>
              <a:t>implementation</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endParaRPr lang="en-US" sz="2400" b="1" dirty="0">
              <a:solidFill>
                <a:schemeClr val="accent5">
                  <a:lumMod val="75000"/>
                </a:schemeClr>
              </a:solidFill>
              <a:latin typeface="+mn-lt"/>
            </a:endParaRPr>
          </a:p>
        </p:txBody>
      </p:sp>
      <p:sp>
        <p:nvSpPr>
          <p:cNvPr id="22" name="Title 1"/>
          <p:cNvSpPr txBox="1">
            <a:spLocks/>
          </p:cNvSpPr>
          <p:nvPr/>
        </p:nvSpPr>
        <p:spPr>
          <a:xfrm>
            <a:off x="59392" y="110735"/>
            <a:ext cx="11318794" cy="52976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2400" b="1" dirty="0" smtClean="0">
                <a:solidFill>
                  <a:schemeClr val="accent5">
                    <a:lumMod val="75000"/>
                  </a:schemeClr>
                </a:solidFill>
                <a:latin typeface="+mn-lt"/>
              </a:rPr>
              <a:t>Budget  </a:t>
            </a:r>
            <a:r>
              <a:rPr lang="es-CO" sz="2400" b="1" dirty="0" err="1" smtClean="0">
                <a:solidFill>
                  <a:schemeClr val="accent5">
                    <a:lumMod val="75000"/>
                  </a:schemeClr>
                </a:solidFill>
                <a:latin typeface="+mn-lt"/>
              </a:rPr>
              <a:t>implementation</a:t>
            </a:r>
            <a:r>
              <a:rPr lang="es-CO" sz="2400" b="1" dirty="0" smtClean="0">
                <a:solidFill>
                  <a:schemeClr val="accent5">
                    <a:lumMod val="75000"/>
                  </a:schemeClr>
                </a:solidFill>
                <a:latin typeface="+mn-lt"/>
              </a:rPr>
              <a:t> of GEF </a:t>
            </a:r>
            <a:r>
              <a:rPr lang="es-CO" sz="2400" b="1" dirty="0" err="1" smtClean="0">
                <a:solidFill>
                  <a:schemeClr val="accent5">
                    <a:lumMod val="75000"/>
                  </a:schemeClr>
                </a:solidFill>
                <a:latin typeface="+mn-lt"/>
              </a:rPr>
              <a:t>funds</a:t>
            </a:r>
            <a:r>
              <a:rPr lang="es-CO" sz="2400" b="1" dirty="0" smtClean="0">
                <a:solidFill>
                  <a:schemeClr val="accent5">
                    <a:lumMod val="75000"/>
                  </a:schemeClr>
                </a:solidFill>
                <a:latin typeface="+mn-lt"/>
              </a:rPr>
              <a:t> per </a:t>
            </a:r>
            <a:r>
              <a:rPr lang="es-CO" sz="2400" b="1" dirty="0" err="1" smtClean="0">
                <a:solidFill>
                  <a:schemeClr val="accent5">
                    <a:lumMod val="75000"/>
                  </a:schemeClr>
                </a:solidFill>
                <a:latin typeface="+mn-lt"/>
              </a:rPr>
              <a:t>year</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endParaRPr lang="en-US" sz="2400" b="1" dirty="0">
              <a:solidFill>
                <a:schemeClr val="accent5">
                  <a:lumMod val="75000"/>
                </a:schemeClr>
              </a:solidFill>
              <a:latin typeface="+mn-lt"/>
            </a:endParaRPr>
          </a:p>
        </p:txBody>
      </p:sp>
      <p:sp>
        <p:nvSpPr>
          <p:cNvPr id="26" name="Title 1"/>
          <p:cNvSpPr txBox="1">
            <a:spLocks/>
          </p:cNvSpPr>
          <p:nvPr/>
        </p:nvSpPr>
        <p:spPr>
          <a:xfrm>
            <a:off x="82552" y="616559"/>
            <a:ext cx="11471935" cy="52976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b="1" dirty="0">
                <a:latin typeface="+mn-lt"/>
              </a:rPr>
              <a:t> As the CEAs were signed later than expected, work on the project activities were also </a:t>
            </a:r>
            <a:r>
              <a:rPr lang="en-US" sz="1800" b="1" dirty="0" smtClean="0">
                <a:latin typeface="+mn-lt"/>
              </a:rPr>
              <a:t>delayed from 2015 to 2017. </a:t>
            </a:r>
            <a:endParaRPr lang="en-US" sz="1800" b="1" dirty="0">
              <a:solidFill>
                <a:srgbClr val="FF0000"/>
              </a:solidFill>
              <a:latin typeface="+mn-lt"/>
            </a:endParaRPr>
          </a:p>
        </p:txBody>
      </p:sp>
      <p:sp>
        <p:nvSpPr>
          <p:cNvPr id="3" name="Right Bracket 2"/>
          <p:cNvSpPr/>
          <p:nvPr/>
        </p:nvSpPr>
        <p:spPr>
          <a:xfrm rot="16200000" flipH="1">
            <a:off x="4644649" y="4412198"/>
            <a:ext cx="66535" cy="1068938"/>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ight Bracket 27"/>
          <p:cNvSpPr/>
          <p:nvPr/>
        </p:nvSpPr>
        <p:spPr>
          <a:xfrm rot="5400000" flipH="1">
            <a:off x="3835908" y="2107280"/>
            <a:ext cx="45719" cy="859535"/>
          </a:xfrm>
          <a:prstGeom prst="rightBracket">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itle 1"/>
          <p:cNvSpPr txBox="1">
            <a:spLocks/>
          </p:cNvSpPr>
          <p:nvPr/>
        </p:nvSpPr>
        <p:spPr>
          <a:xfrm>
            <a:off x="2738298" y="1949784"/>
            <a:ext cx="2474087" cy="66750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1600" b="1" dirty="0" err="1" smtClean="0">
                <a:solidFill>
                  <a:schemeClr val="accent4">
                    <a:lumMod val="60000"/>
                    <a:lumOff val="40000"/>
                  </a:schemeClr>
                </a:solidFill>
                <a:latin typeface="+mn-lt"/>
              </a:rPr>
              <a:t>Expected</a:t>
            </a:r>
            <a:r>
              <a:rPr lang="es-CO" sz="1600" b="1" dirty="0" smtClean="0">
                <a:solidFill>
                  <a:schemeClr val="accent4">
                    <a:lumMod val="60000"/>
                    <a:lumOff val="40000"/>
                  </a:schemeClr>
                </a:solidFill>
                <a:latin typeface="+mn-lt"/>
              </a:rPr>
              <a:t> </a:t>
            </a:r>
            <a:r>
              <a:rPr lang="es-CO" sz="1600" b="1" dirty="0" err="1" smtClean="0">
                <a:solidFill>
                  <a:schemeClr val="accent4">
                    <a:lumMod val="60000"/>
                    <a:lumOff val="40000"/>
                  </a:schemeClr>
                </a:solidFill>
                <a:latin typeface="+mn-lt"/>
              </a:rPr>
              <a:t>formalization</a:t>
            </a:r>
            <a:r>
              <a:rPr lang="es-CO" sz="1600" b="1" dirty="0" smtClean="0">
                <a:solidFill>
                  <a:schemeClr val="accent4">
                    <a:lumMod val="60000"/>
                    <a:lumOff val="40000"/>
                  </a:schemeClr>
                </a:solidFill>
                <a:latin typeface="+mn-lt"/>
              </a:rPr>
              <a:t> of inter-</a:t>
            </a:r>
            <a:r>
              <a:rPr lang="es-CO" sz="1600" b="1" dirty="0" err="1" smtClean="0">
                <a:solidFill>
                  <a:schemeClr val="accent4">
                    <a:lumMod val="60000"/>
                    <a:lumOff val="40000"/>
                  </a:schemeClr>
                </a:solidFill>
                <a:latin typeface="+mn-lt"/>
              </a:rPr>
              <a:t>agency</a:t>
            </a:r>
            <a:r>
              <a:rPr lang="es-CO" sz="1600" b="1" dirty="0" smtClean="0">
                <a:solidFill>
                  <a:schemeClr val="accent4">
                    <a:lumMod val="60000"/>
                    <a:lumOff val="40000"/>
                  </a:schemeClr>
                </a:solidFill>
                <a:latin typeface="+mn-lt"/>
              </a:rPr>
              <a:t> </a:t>
            </a:r>
            <a:r>
              <a:rPr lang="es-CO" sz="1600" b="1" dirty="0" err="1" smtClean="0">
                <a:solidFill>
                  <a:schemeClr val="accent4">
                    <a:lumMod val="60000"/>
                    <a:lumOff val="40000"/>
                  </a:schemeClr>
                </a:solidFill>
                <a:latin typeface="+mn-lt"/>
              </a:rPr>
              <a:t>agreements</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endParaRPr lang="en-US" sz="2400" b="1" dirty="0">
              <a:solidFill>
                <a:schemeClr val="accent5">
                  <a:lumMod val="75000"/>
                </a:schemeClr>
              </a:solidFill>
              <a:latin typeface="+mn-lt"/>
            </a:endParaRPr>
          </a:p>
        </p:txBody>
      </p:sp>
      <p:sp>
        <p:nvSpPr>
          <p:cNvPr id="35" name="Title 1"/>
          <p:cNvSpPr txBox="1">
            <a:spLocks/>
          </p:cNvSpPr>
          <p:nvPr/>
        </p:nvSpPr>
        <p:spPr>
          <a:xfrm>
            <a:off x="3907416" y="5110547"/>
            <a:ext cx="2001564" cy="5650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1600" b="1" dirty="0" smtClean="0">
                <a:solidFill>
                  <a:schemeClr val="accent5">
                    <a:lumMod val="75000"/>
                  </a:schemeClr>
                </a:solidFill>
                <a:latin typeface="+mn-lt"/>
              </a:rPr>
              <a:t>Real </a:t>
            </a:r>
            <a:r>
              <a:rPr lang="es-CO" sz="1600" b="1" dirty="0" err="1" smtClean="0">
                <a:solidFill>
                  <a:schemeClr val="accent5">
                    <a:lumMod val="75000"/>
                  </a:schemeClr>
                </a:solidFill>
                <a:latin typeface="+mn-lt"/>
              </a:rPr>
              <a:t>formalization</a:t>
            </a:r>
            <a:r>
              <a:rPr lang="es-CO" sz="1600" b="1" dirty="0" smtClean="0">
                <a:solidFill>
                  <a:schemeClr val="accent5">
                    <a:lumMod val="75000"/>
                  </a:schemeClr>
                </a:solidFill>
                <a:latin typeface="+mn-lt"/>
              </a:rPr>
              <a:t> of inter-</a:t>
            </a:r>
            <a:r>
              <a:rPr lang="es-CO" sz="1600" b="1" dirty="0" err="1" smtClean="0">
                <a:solidFill>
                  <a:schemeClr val="accent5">
                    <a:lumMod val="75000"/>
                  </a:schemeClr>
                </a:solidFill>
                <a:latin typeface="+mn-lt"/>
              </a:rPr>
              <a:t>agency</a:t>
            </a:r>
            <a:r>
              <a:rPr lang="es-CO" sz="1600" b="1" dirty="0" smtClean="0">
                <a:solidFill>
                  <a:schemeClr val="accent5">
                    <a:lumMod val="75000"/>
                  </a:schemeClr>
                </a:solidFill>
                <a:latin typeface="+mn-lt"/>
              </a:rPr>
              <a:t> </a:t>
            </a:r>
            <a:r>
              <a:rPr lang="es-CO" sz="1600" b="1" dirty="0" err="1" smtClean="0">
                <a:solidFill>
                  <a:schemeClr val="accent5">
                    <a:lumMod val="75000"/>
                  </a:schemeClr>
                </a:solidFill>
                <a:latin typeface="+mn-lt"/>
              </a:rPr>
              <a:t>agreements</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endParaRPr lang="en-US" sz="2400" b="1" dirty="0">
              <a:solidFill>
                <a:schemeClr val="accent5">
                  <a:lumMod val="75000"/>
                </a:schemeClr>
              </a:solidFill>
              <a:latin typeface="+mn-lt"/>
            </a:endParaRPr>
          </a:p>
        </p:txBody>
      </p:sp>
      <p:sp>
        <p:nvSpPr>
          <p:cNvPr id="38" name="Right Bracket 37"/>
          <p:cNvSpPr/>
          <p:nvPr/>
        </p:nvSpPr>
        <p:spPr>
          <a:xfrm rot="16200000" flipH="1">
            <a:off x="5717403" y="5165773"/>
            <a:ext cx="54553" cy="1463178"/>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a:off x="5665360" y="5924639"/>
            <a:ext cx="3619965" cy="338554"/>
          </a:xfrm>
          <a:prstGeom prst="rect">
            <a:avLst/>
          </a:prstGeom>
        </p:spPr>
        <p:txBody>
          <a:bodyPr wrap="none">
            <a:spAutoFit/>
          </a:bodyPr>
          <a:lstStyle/>
          <a:p>
            <a:r>
              <a:rPr lang="es-CO" sz="1600" b="1" dirty="0" err="1" smtClean="0">
                <a:solidFill>
                  <a:schemeClr val="accent5">
                    <a:lumMod val="75000"/>
                  </a:schemeClr>
                </a:solidFill>
              </a:rPr>
              <a:t>Implementation</a:t>
            </a:r>
            <a:r>
              <a:rPr lang="es-CO" sz="1600" b="1" dirty="0" smtClean="0">
                <a:solidFill>
                  <a:schemeClr val="accent5">
                    <a:lumMod val="75000"/>
                  </a:schemeClr>
                </a:solidFill>
              </a:rPr>
              <a:t> </a:t>
            </a:r>
            <a:r>
              <a:rPr lang="es-CO" sz="1600" b="1" dirty="0" err="1">
                <a:solidFill>
                  <a:schemeClr val="accent5">
                    <a:lumMod val="75000"/>
                  </a:schemeClr>
                </a:solidFill>
              </a:rPr>
              <a:t>l</a:t>
            </a:r>
            <a:r>
              <a:rPr lang="es-CO" sz="1600" b="1" dirty="0" err="1" smtClean="0">
                <a:solidFill>
                  <a:schemeClr val="accent5">
                    <a:lumMod val="75000"/>
                  </a:schemeClr>
                </a:solidFill>
              </a:rPr>
              <a:t>onger</a:t>
            </a:r>
            <a:r>
              <a:rPr lang="es-CO" sz="1600" b="1" dirty="0" smtClean="0">
                <a:solidFill>
                  <a:schemeClr val="accent5">
                    <a:lumMod val="75000"/>
                  </a:schemeClr>
                </a:solidFill>
              </a:rPr>
              <a:t> </a:t>
            </a:r>
            <a:r>
              <a:rPr lang="es-CO" sz="1600" b="1" dirty="0" err="1" smtClean="0">
                <a:solidFill>
                  <a:schemeClr val="accent5">
                    <a:lumMod val="75000"/>
                  </a:schemeClr>
                </a:solidFill>
              </a:rPr>
              <a:t>than</a:t>
            </a:r>
            <a:r>
              <a:rPr lang="es-CO" sz="1600" b="1" dirty="0" smtClean="0">
                <a:solidFill>
                  <a:schemeClr val="accent5">
                    <a:lumMod val="75000"/>
                  </a:schemeClr>
                </a:solidFill>
              </a:rPr>
              <a:t> </a:t>
            </a:r>
            <a:r>
              <a:rPr lang="es-CO" sz="1600" b="1" dirty="0" err="1" smtClean="0">
                <a:solidFill>
                  <a:schemeClr val="accent5">
                    <a:lumMod val="75000"/>
                  </a:schemeClr>
                </a:solidFill>
              </a:rPr>
              <a:t>anticipated</a:t>
            </a:r>
            <a:endParaRPr lang="en-US" sz="1600" dirty="0"/>
          </a:p>
        </p:txBody>
      </p:sp>
      <p:sp>
        <p:nvSpPr>
          <p:cNvPr id="39" name="Rectangle 38"/>
          <p:cNvSpPr/>
          <p:nvPr/>
        </p:nvSpPr>
        <p:spPr>
          <a:xfrm>
            <a:off x="5665360" y="6317747"/>
            <a:ext cx="2732864" cy="338554"/>
          </a:xfrm>
          <a:prstGeom prst="rect">
            <a:avLst/>
          </a:prstGeom>
        </p:spPr>
        <p:txBody>
          <a:bodyPr wrap="none">
            <a:spAutoFit/>
          </a:bodyPr>
          <a:lstStyle/>
          <a:p>
            <a:r>
              <a:rPr lang="es-CO" sz="1600" b="1" dirty="0" err="1" smtClean="0">
                <a:solidFill>
                  <a:schemeClr val="accent5">
                    <a:lumMod val="75000"/>
                  </a:schemeClr>
                </a:solidFill>
              </a:rPr>
              <a:t>Turn</a:t>
            </a:r>
            <a:r>
              <a:rPr lang="es-CO" sz="1600" b="1" dirty="0" smtClean="0">
                <a:solidFill>
                  <a:schemeClr val="accent5">
                    <a:lumMod val="75000"/>
                  </a:schemeClr>
                </a:solidFill>
              </a:rPr>
              <a:t> </a:t>
            </a:r>
            <a:r>
              <a:rPr lang="es-CO" sz="1600" b="1" dirty="0" err="1" smtClean="0">
                <a:solidFill>
                  <a:schemeClr val="accent5">
                    <a:lumMod val="75000"/>
                  </a:schemeClr>
                </a:solidFill>
              </a:rPr>
              <a:t>over</a:t>
            </a:r>
            <a:r>
              <a:rPr lang="es-CO" sz="1600" b="1" dirty="0" smtClean="0">
                <a:solidFill>
                  <a:schemeClr val="accent5">
                    <a:lumMod val="75000"/>
                  </a:schemeClr>
                </a:solidFill>
              </a:rPr>
              <a:t> of human </a:t>
            </a:r>
            <a:r>
              <a:rPr lang="es-CO" sz="1600" b="1" dirty="0" err="1" smtClean="0">
                <a:solidFill>
                  <a:schemeClr val="accent5">
                    <a:lumMod val="75000"/>
                  </a:schemeClr>
                </a:solidFill>
              </a:rPr>
              <a:t>resources</a:t>
            </a:r>
            <a:endParaRPr lang="en-US" sz="1600" dirty="0"/>
          </a:p>
        </p:txBody>
      </p:sp>
    </p:spTree>
    <p:extLst>
      <p:ext uri="{BB962C8B-B14F-4D97-AF65-F5344CB8AC3E}">
        <p14:creationId xmlns:p14="http://schemas.microsoft.com/office/powerpoint/2010/main" val="2056840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98014" y="85567"/>
            <a:ext cx="8015468"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s-CO" sz="2400" b="1" dirty="0" err="1" smtClean="0">
                <a:solidFill>
                  <a:schemeClr val="accent5">
                    <a:lumMod val="75000"/>
                  </a:schemeClr>
                </a:solidFill>
                <a:latin typeface="+mn-lt"/>
              </a:rPr>
              <a:t>Main</a:t>
            </a:r>
            <a:r>
              <a:rPr lang="es-CO" sz="2400" b="1" dirty="0" smtClean="0">
                <a:solidFill>
                  <a:schemeClr val="accent5">
                    <a:lumMod val="75000"/>
                  </a:schemeClr>
                </a:solidFill>
                <a:latin typeface="+mn-lt"/>
              </a:rPr>
              <a:t> PCU </a:t>
            </a:r>
            <a:r>
              <a:rPr lang="es-CO" sz="2400" b="1" dirty="0" err="1" smtClean="0">
                <a:solidFill>
                  <a:schemeClr val="accent5">
                    <a:lumMod val="75000"/>
                  </a:schemeClr>
                </a:solidFill>
                <a:latin typeface="+mn-lt"/>
              </a:rPr>
              <a:t>expenditures</a:t>
            </a:r>
            <a:r>
              <a:rPr lang="es-CO" sz="2400" b="1" dirty="0" smtClean="0">
                <a:solidFill>
                  <a:schemeClr val="accent5">
                    <a:lumMod val="75000"/>
                  </a:schemeClr>
                </a:solidFill>
                <a:latin typeface="+mn-lt"/>
              </a:rPr>
              <a:t> 2015-2018</a:t>
            </a:r>
          </a:p>
          <a:p>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pic>
        <p:nvPicPr>
          <p:cNvPr id="5" name="Picture 4"/>
          <p:cNvPicPr>
            <a:picLocks noChangeAspect="1"/>
          </p:cNvPicPr>
          <p:nvPr/>
        </p:nvPicPr>
        <p:blipFill>
          <a:blip r:embed="rId2"/>
          <a:stretch>
            <a:fillRect/>
          </a:stretch>
        </p:blipFill>
        <p:spPr>
          <a:xfrm>
            <a:off x="1096270" y="703743"/>
            <a:ext cx="9527409" cy="6093634"/>
          </a:xfrm>
          <a:prstGeom prst="rect">
            <a:avLst/>
          </a:prstGeom>
        </p:spPr>
      </p:pic>
      <p:cxnSp>
        <p:nvCxnSpPr>
          <p:cNvPr id="7" name="Straight Connector 6"/>
          <p:cNvCxnSpPr/>
          <p:nvPr/>
        </p:nvCxnSpPr>
        <p:spPr>
          <a:xfrm flipV="1">
            <a:off x="6517454" y="833569"/>
            <a:ext cx="0" cy="5466192"/>
          </a:xfrm>
          <a:prstGeom prst="line">
            <a:avLst/>
          </a:prstGeom>
        </p:spPr>
        <p:style>
          <a:lnRef idx="2">
            <a:schemeClr val="accent1"/>
          </a:lnRef>
          <a:fillRef idx="0">
            <a:schemeClr val="accent1"/>
          </a:fillRef>
          <a:effectRef idx="1">
            <a:schemeClr val="accent1"/>
          </a:effectRef>
          <a:fontRef idx="minor">
            <a:schemeClr val="tx1"/>
          </a:fontRef>
        </p:style>
      </p:cxnSp>
      <p:sp>
        <p:nvSpPr>
          <p:cNvPr id="9" name="Right Brace 8"/>
          <p:cNvSpPr/>
          <p:nvPr/>
        </p:nvSpPr>
        <p:spPr>
          <a:xfrm>
            <a:off x="9351130" y="2061189"/>
            <a:ext cx="252597" cy="190457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Rectangle 9"/>
          <p:cNvSpPr/>
          <p:nvPr/>
        </p:nvSpPr>
        <p:spPr>
          <a:xfrm>
            <a:off x="9948170" y="2573253"/>
            <a:ext cx="2370970" cy="3970318"/>
          </a:xfrm>
          <a:prstGeom prst="rect">
            <a:avLst/>
          </a:prstGeom>
        </p:spPr>
        <p:txBody>
          <a:bodyPr wrap="none">
            <a:spAutoFit/>
          </a:bodyPr>
          <a:lstStyle/>
          <a:p>
            <a:endParaRPr lang="es-CO" b="1" dirty="0" smtClean="0">
              <a:solidFill>
                <a:schemeClr val="accent5">
                  <a:lumMod val="75000"/>
                </a:schemeClr>
              </a:solidFill>
            </a:endParaRPr>
          </a:p>
          <a:p>
            <a:r>
              <a:rPr lang="es-CO" b="1" dirty="0" smtClean="0">
                <a:solidFill>
                  <a:schemeClr val="accent5">
                    <a:lumMod val="75000"/>
                  </a:schemeClr>
                </a:solidFill>
              </a:rPr>
              <a:t>2.6MM  Co-</a:t>
            </a:r>
            <a:r>
              <a:rPr lang="es-CO" b="1" dirty="0" err="1" smtClean="0">
                <a:solidFill>
                  <a:schemeClr val="accent5">
                    <a:lumMod val="75000"/>
                  </a:schemeClr>
                </a:solidFill>
              </a:rPr>
              <a:t>execution</a:t>
            </a:r>
            <a:endParaRPr lang="es-CO" b="1" dirty="0" smtClean="0">
              <a:solidFill>
                <a:schemeClr val="accent5">
                  <a:lumMod val="75000"/>
                </a:schemeClr>
              </a:solidFill>
            </a:endParaRPr>
          </a:p>
          <a:p>
            <a:r>
              <a:rPr lang="es-CO" b="1" dirty="0" smtClean="0">
                <a:solidFill>
                  <a:schemeClr val="accent5">
                    <a:lumMod val="75000"/>
                  </a:schemeClr>
                </a:solidFill>
              </a:rPr>
              <a:t>                 </a:t>
            </a:r>
            <a:r>
              <a:rPr lang="es-CO" b="1" dirty="0" err="1" smtClean="0">
                <a:solidFill>
                  <a:schemeClr val="accent5">
                    <a:lumMod val="75000"/>
                  </a:schemeClr>
                </a:solidFill>
              </a:rPr>
              <a:t>agreements</a:t>
            </a:r>
            <a:endParaRPr lang="es-CO" b="1" dirty="0" smtClean="0">
              <a:solidFill>
                <a:schemeClr val="accent5">
                  <a:lumMod val="75000"/>
                </a:schemeClr>
              </a:solidFill>
            </a:endParaRPr>
          </a:p>
          <a:p>
            <a:endParaRPr lang="es-CO" b="1" dirty="0" smtClean="0">
              <a:solidFill>
                <a:schemeClr val="accent5">
                  <a:lumMod val="75000"/>
                </a:schemeClr>
              </a:solidFill>
            </a:endParaRPr>
          </a:p>
          <a:p>
            <a:r>
              <a:rPr lang="es-CO" b="1" dirty="0" smtClean="0">
                <a:solidFill>
                  <a:schemeClr val="accent5">
                    <a:lumMod val="75000"/>
                  </a:schemeClr>
                </a:solidFill>
              </a:rPr>
              <a:t>1.3 MM  HR &amp; </a:t>
            </a:r>
          </a:p>
          <a:p>
            <a:r>
              <a:rPr lang="es-CO" b="1" dirty="0" smtClean="0">
                <a:solidFill>
                  <a:schemeClr val="accent5">
                    <a:lumMod val="75000"/>
                  </a:schemeClr>
                </a:solidFill>
              </a:rPr>
              <a:t>                 </a:t>
            </a:r>
            <a:r>
              <a:rPr lang="es-CO" b="1" dirty="0" err="1" smtClean="0">
                <a:solidFill>
                  <a:schemeClr val="accent5">
                    <a:lumMod val="75000"/>
                  </a:schemeClr>
                </a:solidFill>
              </a:rPr>
              <a:t>consultancies</a:t>
            </a:r>
            <a:endParaRPr lang="es-CO" b="1" dirty="0" smtClean="0">
              <a:solidFill>
                <a:schemeClr val="accent5">
                  <a:lumMod val="75000"/>
                </a:schemeClr>
              </a:solidFill>
            </a:endParaRPr>
          </a:p>
          <a:p>
            <a:r>
              <a:rPr lang="es-CO" b="1" dirty="0" smtClean="0">
                <a:solidFill>
                  <a:schemeClr val="accent5">
                    <a:lumMod val="75000"/>
                  </a:schemeClr>
                </a:solidFill>
              </a:rPr>
              <a:t>                 (</a:t>
            </a:r>
            <a:r>
              <a:rPr lang="es-CO" b="1" dirty="0" err="1" smtClean="0">
                <a:solidFill>
                  <a:schemeClr val="accent5">
                    <a:lumMod val="75000"/>
                  </a:schemeClr>
                </a:solidFill>
              </a:rPr>
              <a:t>committed</a:t>
            </a:r>
            <a:r>
              <a:rPr lang="es-CO" b="1" dirty="0" smtClean="0">
                <a:solidFill>
                  <a:schemeClr val="accent5">
                    <a:lumMod val="75000"/>
                  </a:schemeClr>
                </a:solidFill>
              </a:rPr>
              <a:t>)</a:t>
            </a:r>
          </a:p>
          <a:p>
            <a:endParaRPr lang="es-CO" b="1" dirty="0" smtClean="0">
              <a:solidFill>
                <a:schemeClr val="accent5">
                  <a:lumMod val="75000"/>
                </a:schemeClr>
              </a:solidFill>
            </a:endParaRPr>
          </a:p>
          <a:p>
            <a:r>
              <a:rPr lang="es-CO" b="1" dirty="0" smtClean="0">
                <a:solidFill>
                  <a:schemeClr val="accent5">
                    <a:lumMod val="75000"/>
                  </a:schemeClr>
                </a:solidFill>
              </a:rPr>
              <a:t>1.1 MM  </a:t>
            </a:r>
            <a:r>
              <a:rPr lang="es-CO" b="1" dirty="0" err="1" smtClean="0">
                <a:solidFill>
                  <a:schemeClr val="accent5">
                    <a:lumMod val="75000"/>
                  </a:schemeClr>
                </a:solidFill>
              </a:rPr>
              <a:t>Events</a:t>
            </a:r>
            <a:r>
              <a:rPr lang="es-CO" b="1" dirty="0" smtClean="0">
                <a:solidFill>
                  <a:schemeClr val="accent5">
                    <a:lumMod val="75000"/>
                  </a:schemeClr>
                </a:solidFill>
              </a:rPr>
              <a:t> </a:t>
            </a:r>
            <a:r>
              <a:rPr lang="es-CO" b="1" dirty="0" err="1" smtClean="0">
                <a:solidFill>
                  <a:schemeClr val="accent5">
                    <a:lumMod val="75000"/>
                  </a:schemeClr>
                </a:solidFill>
              </a:rPr>
              <a:t>with</a:t>
            </a:r>
            <a:endParaRPr lang="es-CO" b="1" dirty="0" smtClean="0">
              <a:solidFill>
                <a:schemeClr val="accent5">
                  <a:lumMod val="75000"/>
                </a:schemeClr>
              </a:solidFill>
            </a:endParaRPr>
          </a:p>
          <a:p>
            <a:r>
              <a:rPr lang="es-CO" b="1" dirty="0" smtClean="0">
                <a:solidFill>
                  <a:schemeClr val="accent5">
                    <a:lumMod val="75000"/>
                  </a:schemeClr>
                </a:solidFill>
              </a:rPr>
              <a:t>                 </a:t>
            </a:r>
            <a:r>
              <a:rPr lang="es-CO" b="1" dirty="0" err="1" smtClean="0">
                <a:solidFill>
                  <a:schemeClr val="accent5">
                    <a:lumMod val="75000"/>
                  </a:schemeClr>
                </a:solidFill>
              </a:rPr>
              <a:t>countries</a:t>
            </a:r>
            <a:r>
              <a:rPr lang="es-CO" b="1" dirty="0" smtClean="0">
                <a:solidFill>
                  <a:schemeClr val="accent5">
                    <a:lumMod val="75000"/>
                  </a:schemeClr>
                </a:solidFill>
              </a:rPr>
              <a:t>,</a:t>
            </a:r>
          </a:p>
          <a:p>
            <a:r>
              <a:rPr lang="es-CO" b="1" dirty="0" smtClean="0">
                <a:solidFill>
                  <a:schemeClr val="accent5">
                    <a:lumMod val="75000"/>
                  </a:schemeClr>
                </a:solidFill>
              </a:rPr>
              <a:t>                 workshops,</a:t>
            </a:r>
          </a:p>
          <a:p>
            <a:r>
              <a:rPr lang="es-CO" b="1" dirty="0" smtClean="0">
                <a:solidFill>
                  <a:schemeClr val="accent5">
                    <a:lumMod val="75000"/>
                  </a:schemeClr>
                </a:solidFill>
              </a:rPr>
              <a:t>                 meetings</a:t>
            </a:r>
          </a:p>
          <a:p>
            <a:endParaRPr lang="es-CO" b="1" dirty="0" smtClean="0">
              <a:solidFill>
                <a:schemeClr val="accent5">
                  <a:lumMod val="75000"/>
                </a:schemeClr>
              </a:solidFill>
            </a:endParaRPr>
          </a:p>
          <a:p>
            <a:endParaRPr lang="en-US" dirty="0"/>
          </a:p>
        </p:txBody>
      </p:sp>
      <p:sp>
        <p:nvSpPr>
          <p:cNvPr id="11" name="Rectangle 10"/>
          <p:cNvSpPr/>
          <p:nvPr/>
        </p:nvSpPr>
        <p:spPr bwMode="auto">
          <a:xfrm>
            <a:off x="9927502" y="2824031"/>
            <a:ext cx="2207243" cy="742634"/>
          </a:xfrm>
          <a:prstGeom prst="rect">
            <a:avLst/>
          </a:prstGeom>
          <a:noFill/>
          <a:ln w="12700">
            <a:solidFill>
              <a:srgbClr val="FF0000"/>
            </a:solidFill>
          </a:ln>
          <a:effectLst/>
        </p:spPr>
        <p:txBody>
          <a:bodyPr wrap="none" rtlCol="0" anchor="ctr"/>
          <a:lstStyle/>
          <a:p>
            <a:pPr algn="ctr"/>
            <a:endParaRPr lang="en-US"/>
          </a:p>
        </p:txBody>
      </p:sp>
      <p:sp>
        <p:nvSpPr>
          <p:cNvPr id="8" name="Title 1"/>
          <p:cNvSpPr txBox="1">
            <a:spLocks/>
          </p:cNvSpPr>
          <p:nvPr/>
        </p:nvSpPr>
        <p:spPr>
          <a:xfrm>
            <a:off x="6517454" y="1324931"/>
            <a:ext cx="2001564" cy="8330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1600" b="1" dirty="0" err="1" smtClean="0">
                <a:solidFill>
                  <a:schemeClr val="accent5">
                    <a:lumMod val="75000"/>
                  </a:schemeClr>
                </a:solidFill>
                <a:latin typeface="+mn-lt"/>
              </a:rPr>
              <a:t>We’re</a:t>
            </a:r>
            <a:r>
              <a:rPr lang="es-CO" sz="1600" b="1" dirty="0" smtClean="0">
                <a:solidFill>
                  <a:schemeClr val="accent5">
                    <a:lumMod val="75000"/>
                  </a:schemeClr>
                </a:solidFill>
                <a:latin typeface="+mn-lt"/>
              </a:rPr>
              <a:t> </a:t>
            </a:r>
            <a:r>
              <a:rPr lang="es-CO" sz="1600" b="1" dirty="0" err="1" smtClean="0">
                <a:solidFill>
                  <a:schemeClr val="accent5">
                    <a:lumMod val="75000"/>
                  </a:schemeClr>
                </a:solidFill>
                <a:latin typeface="+mn-lt"/>
              </a:rPr>
              <a:t>here</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endParaRPr lang="en-US" sz="2400" b="1" dirty="0">
              <a:solidFill>
                <a:schemeClr val="accent5">
                  <a:lumMod val="75000"/>
                </a:schemeClr>
              </a:solidFill>
              <a:latin typeface="+mn-lt"/>
            </a:endParaRPr>
          </a:p>
        </p:txBody>
      </p:sp>
      <p:sp>
        <p:nvSpPr>
          <p:cNvPr id="3" name="Rectangle 2"/>
          <p:cNvSpPr/>
          <p:nvPr/>
        </p:nvSpPr>
        <p:spPr>
          <a:xfrm>
            <a:off x="9841709" y="2052311"/>
            <a:ext cx="6096000" cy="646331"/>
          </a:xfrm>
          <a:prstGeom prst="rect">
            <a:avLst/>
          </a:prstGeom>
        </p:spPr>
        <p:txBody>
          <a:bodyPr>
            <a:spAutoFit/>
          </a:bodyPr>
          <a:lstStyle/>
          <a:p>
            <a:r>
              <a:rPr lang="es-CO" b="1" dirty="0">
                <a:solidFill>
                  <a:schemeClr val="bg2">
                    <a:lumMod val="10000"/>
                  </a:schemeClr>
                </a:solidFill>
              </a:rPr>
              <a:t>5.5 MM </a:t>
            </a:r>
          </a:p>
          <a:p>
            <a:r>
              <a:rPr lang="es-CO" b="1" dirty="0">
                <a:solidFill>
                  <a:schemeClr val="bg2">
                    <a:lumMod val="10000"/>
                  </a:schemeClr>
                </a:solidFill>
              </a:rPr>
              <a:t>in 18 </a:t>
            </a:r>
            <a:r>
              <a:rPr lang="es-CO" b="1" dirty="0" err="1">
                <a:solidFill>
                  <a:schemeClr val="bg2">
                    <a:lumMod val="10000"/>
                  </a:schemeClr>
                </a:solidFill>
              </a:rPr>
              <a:t>months</a:t>
            </a:r>
            <a:r>
              <a:rPr lang="es-CO" b="1" dirty="0">
                <a:solidFill>
                  <a:schemeClr val="bg2">
                    <a:lumMod val="10000"/>
                  </a:schemeClr>
                </a:solidFill>
              </a:rPr>
              <a:t>:</a:t>
            </a:r>
          </a:p>
        </p:txBody>
      </p:sp>
    </p:spTree>
    <p:extLst>
      <p:ext uri="{BB962C8B-B14F-4D97-AF65-F5344CB8AC3E}">
        <p14:creationId xmlns:p14="http://schemas.microsoft.com/office/powerpoint/2010/main" val="3484062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668261" y="731520"/>
            <a:ext cx="9762819" cy="5926792"/>
          </a:xfrm>
          <a:prstGeom prst="rect">
            <a:avLst/>
          </a:prstGeom>
        </p:spPr>
      </p:pic>
      <p:sp>
        <p:nvSpPr>
          <p:cNvPr id="3" name="Oval 2"/>
          <p:cNvSpPr/>
          <p:nvPr/>
        </p:nvSpPr>
        <p:spPr bwMode="auto">
          <a:xfrm>
            <a:off x="9337587" y="2899514"/>
            <a:ext cx="825431" cy="252078"/>
          </a:xfrm>
          <a:prstGeom prst="ellipse">
            <a:avLst/>
          </a:prstGeom>
          <a:noFill/>
          <a:ln w="19050">
            <a:solidFill>
              <a:srgbClr val="FF0000"/>
            </a:solidFill>
          </a:ln>
          <a:effectLst/>
        </p:spPr>
        <p:txBody>
          <a:bodyPr wrap="none" rtlCol="0" anchor="ctr"/>
          <a:lstStyle/>
          <a:p>
            <a:pPr algn="ctr"/>
            <a:endParaRPr lang="en-US"/>
          </a:p>
        </p:txBody>
      </p:sp>
      <p:sp>
        <p:nvSpPr>
          <p:cNvPr id="4" name="Oval 3"/>
          <p:cNvSpPr/>
          <p:nvPr/>
        </p:nvSpPr>
        <p:spPr bwMode="auto">
          <a:xfrm>
            <a:off x="9330998" y="2315333"/>
            <a:ext cx="825431" cy="252078"/>
          </a:xfrm>
          <a:prstGeom prst="ellipse">
            <a:avLst/>
          </a:prstGeom>
          <a:noFill/>
          <a:ln w="19050">
            <a:solidFill>
              <a:srgbClr val="FF0000"/>
            </a:solidFill>
          </a:ln>
          <a:effectLst/>
        </p:spPr>
        <p:txBody>
          <a:bodyPr wrap="none" rtlCol="0" anchor="ctr"/>
          <a:lstStyle/>
          <a:p>
            <a:pPr algn="ctr"/>
            <a:endParaRPr lang="en-US"/>
          </a:p>
        </p:txBody>
      </p:sp>
      <p:sp>
        <p:nvSpPr>
          <p:cNvPr id="5" name="Oval 4"/>
          <p:cNvSpPr/>
          <p:nvPr/>
        </p:nvSpPr>
        <p:spPr bwMode="auto">
          <a:xfrm>
            <a:off x="9330998" y="2000590"/>
            <a:ext cx="825431" cy="252078"/>
          </a:xfrm>
          <a:prstGeom prst="ellipse">
            <a:avLst/>
          </a:prstGeom>
          <a:noFill/>
          <a:ln w="19050">
            <a:solidFill>
              <a:srgbClr val="FF0000"/>
            </a:solidFill>
          </a:ln>
          <a:effectLst/>
        </p:spPr>
        <p:txBody>
          <a:bodyPr wrap="none" rtlCol="0" anchor="ctr"/>
          <a:lstStyle/>
          <a:p>
            <a:pPr algn="ctr"/>
            <a:endParaRPr lang="en-US"/>
          </a:p>
        </p:txBody>
      </p:sp>
      <p:sp>
        <p:nvSpPr>
          <p:cNvPr id="6"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err="1" smtClean="0">
                <a:solidFill>
                  <a:schemeClr val="accent5">
                    <a:lumMod val="75000"/>
                  </a:schemeClr>
                </a:solidFill>
                <a:latin typeface="+mn-lt"/>
              </a:rPr>
              <a:t>Project’s</a:t>
            </a:r>
            <a:r>
              <a:rPr lang="es-CO" sz="2400" b="1" dirty="0" smtClean="0">
                <a:solidFill>
                  <a:schemeClr val="accent5">
                    <a:lumMod val="75000"/>
                  </a:schemeClr>
                </a:solidFill>
                <a:latin typeface="+mn-lt"/>
              </a:rPr>
              <a:t> performance 2016-2017</a:t>
            </a:r>
            <a:endParaRPr lang="en-US" sz="2400" b="1" dirty="0">
              <a:solidFill>
                <a:schemeClr val="accent5">
                  <a:lumMod val="75000"/>
                </a:schemeClr>
              </a:solidFill>
              <a:latin typeface="+mn-lt"/>
            </a:endParaRPr>
          </a:p>
        </p:txBody>
      </p:sp>
      <p:sp>
        <p:nvSpPr>
          <p:cNvPr id="7" name="Down Arrow 6"/>
          <p:cNvSpPr/>
          <p:nvPr/>
        </p:nvSpPr>
        <p:spPr bwMode="auto">
          <a:xfrm>
            <a:off x="4161007" y="2939690"/>
            <a:ext cx="74141" cy="286676"/>
          </a:xfrm>
          <a:prstGeom prst="downArrow">
            <a:avLst/>
          </a:prstGeom>
          <a:solidFill>
            <a:srgbClr val="FF0000"/>
          </a:solidFill>
          <a:ln>
            <a:solidFill>
              <a:srgbClr val="FF0000"/>
            </a:solidFill>
          </a:ln>
          <a:effectLst/>
        </p:spPr>
        <p:txBody>
          <a:bodyPr wrap="none" rtlCol="0" anchor="ctr"/>
          <a:lstStyle/>
          <a:p>
            <a:pPr algn="ctr"/>
            <a:endParaRPr lang="en-US"/>
          </a:p>
        </p:txBody>
      </p:sp>
      <p:sp>
        <p:nvSpPr>
          <p:cNvPr id="8" name="Down Arrow 7"/>
          <p:cNvSpPr/>
          <p:nvPr/>
        </p:nvSpPr>
        <p:spPr bwMode="auto">
          <a:xfrm>
            <a:off x="8054792" y="2899514"/>
            <a:ext cx="74141" cy="286676"/>
          </a:xfrm>
          <a:prstGeom prst="downArrow">
            <a:avLst/>
          </a:prstGeom>
          <a:solidFill>
            <a:srgbClr val="FF0000"/>
          </a:solidFill>
          <a:ln>
            <a:solidFill>
              <a:srgbClr val="FF0000"/>
            </a:solidFill>
          </a:ln>
          <a:effectLst/>
        </p:spPr>
        <p:txBody>
          <a:bodyPr wrap="none" rtlCol="0" anchor="ctr"/>
          <a:lstStyle/>
          <a:p>
            <a:pPr algn="ctr"/>
            <a:endParaRPr lang="en-US"/>
          </a:p>
        </p:txBody>
      </p:sp>
      <p:sp>
        <p:nvSpPr>
          <p:cNvPr id="9" name="Down Arrow 8"/>
          <p:cNvSpPr/>
          <p:nvPr/>
        </p:nvSpPr>
        <p:spPr bwMode="auto">
          <a:xfrm>
            <a:off x="6032979" y="6371636"/>
            <a:ext cx="74141" cy="286676"/>
          </a:xfrm>
          <a:prstGeom prst="downArrow">
            <a:avLst/>
          </a:prstGeom>
          <a:solidFill>
            <a:srgbClr val="FF0000"/>
          </a:solidFill>
          <a:ln>
            <a:solidFill>
              <a:srgbClr val="FF0000"/>
            </a:solidFill>
          </a:ln>
          <a:effectLst/>
        </p:spPr>
        <p:txBody>
          <a:bodyPr wrap="none" rtlCol="0" anchor="ctr"/>
          <a:lstStyle/>
          <a:p>
            <a:pPr algn="ctr"/>
            <a:endParaRPr lang="en-US"/>
          </a:p>
        </p:txBody>
      </p:sp>
      <p:sp>
        <p:nvSpPr>
          <p:cNvPr id="10" name="Down Arrow 9"/>
          <p:cNvSpPr/>
          <p:nvPr/>
        </p:nvSpPr>
        <p:spPr bwMode="auto">
          <a:xfrm>
            <a:off x="4160516" y="6378557"/>
            <a:ext cx="74141" cy="286676"/>
          </a:xfrm>
          <a:prstGeom prst="downArrow">
            <a:avLst/>
          </a:prstGeom>
          <a:solidFill>
            <a:srgbClr val="FF0000"/>
          </a:solidFill>
          <a:ln>
            <a:solidFill>
              <a:srgbClr val="FF0000"/>
            </a:solidFill>
          </a:ln>
          <a:effectLst/>
        </p:spPr>
        <p:txBody>
          <a:bodyPr wrap="none" rtlCol="0" anchor="ctr"/>
          <a:lstStyle/>
          <a:p>
            <a:pPr algn="ctr"/>
            <a:endParaRPr lang="en-US"/>
          </a:p>
        </p:txBody>
      </p:sp>
    </p:spTree>
    <p:extLst>
      <p:ext uri="{BB962C8B-B14F-4D97-AF65-F5344CB8AC3E}">
        <p14:creationId xmlns:p14="http://schemas.microsoft.com/office/powerpoint/2010/main" val="3179463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1516008"/>
            <a:ext cx="12192000" cy="5252094"/>
          </a:xfrm>
          <a:prstGeom prst="rect">
            <a:avLst/>
          </a:prstGeom>
        </p:spPr>
      </p:pic>
      <p:sp>
        <p:nvSpPr>
          <p:cNvPr id="3" name="Oval 2"/>
          <p:cNvSpPr/>
          <p:nvPr/>
        </p:nvSpPr>
        <p:spPr bwMode="auto">
          <a:xfrm>
            <a:off x="11299065" y="3330365"/>
            <a:ext cx="825431" cy="252078"/>
          </a:xfrm>
          <a:prstGeom prst="ellipse">
            <a:avLst/>
          </a:prstGeom>
          <a:noFill/>
          <a:ln w="19050">
            <a:solidFill>
              <a:schemeClr val="tx2"/>
            </a:solidFill>
          </a:ln>
          <a:effectLst/>
        </p:spPr>
        <p:txBody>
          <a:bodyPr wrap="none" rtlCol="0" anchor="ctr"/>
          <a:lstStyle/>
          <a:p>
            <a:pPr algn="ctr"/>
            <a:endParaRPr lang="en-US"/>
          </a:p>
        </p:txBody>
      </p:sp>
      <p:sp>
        <p:nvSpPr>
          <p:cNvPr id="4" name="Oval 3"/>
          <p:cNvSpPr/>
          <p:nvPr/>
        </p:nvSpPr>
        <p:spPr bwMode="auto">
          <a:xfrm>
            <a:off x="11264801" y="2786866"/>
            <a:ext cx="825431" cy="252078"/>
          </a:xfrm>
          <a:prstGeom prst="ellipse">
            <a:avLst/>
          </a:prstGeom>
          <a:noFill/>
          <a:ln w="19050">
            <a:solidFill>
              <a:srgbClr val="002060"/>
            </a:solidFill>
          </a:ln>
          <a:effectLst/>
        </p:spPr>
        <p:txBody>
          <a:bodyPr wrap="none" rtlCol="0" anchor="ctr"/>
          <a:lstStyle/>
          <a:p>
            <a:pPr algn="ctr"/>
            <a:endParaRPr lang="en-US"/>
          </a:p>
        </p:txBody>
      </p:sp>
      <p:sp>
        <p:nvSpPr>
          <p:cNvPr id="5" name="Oval 4"/>
          <p:cNvSpPr/>
          <p:nvPr/>
        </p:nvSpPr>
        <p:spPr bwMode="auto">
          <a:xfrm>
            <a:off x="11264800" y="2464895"/>
            <a:ext cx="825431" cy="252078"/>
          </a:xfrm>
          <a:prstGeom prst="ellipse">
            <a:avLst/>
          </a:prstGeom>
          <a:noFill/>
          <a:ln w="19050">
            <a:solidFill>
              <a:srgbClr val="002060"/>
            </a:solidFill>
          </a:ln>
          <a:effectLst/>
        </p:spPr>
        <p:txBody>
          <a:bodyPr wrap="none" rtlCol="0" anchor="ctr"/>
          <a:lstStyle/>
          <a:p>
            <a:pPr algn="ctr"/>
            <a:endParaRPr lang="en-US"/>
          </a:p>
        </p:txBody>
      </p:sp>
      <p:sp>
        <p:nvSpPr>
          <p:cNvPr id="6"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err="1" smtClean="0">
                <a:solidFill>
                  <a:schemeClr val="accent5">
                    <a:lumMod val="75000"/>
                  </a:schemeClr>
                </a:solidFill>
                <a:latin typeface="+mn-lt"/>
              </a:rPr>
              <a:t>Project’s</a:t>
            </a:r>
            <a:r>
              <a:rPr lang="es-CO" sz="2400" b="1" dirty="0" smtClean="0">
                <a:solidFill>
                  <a:schemeClr val="accent5">
                    <a:lumMod val="75000"/>
                  </a:schemeClr>
                </a:solidFill>
                <a:latin typeface="+mn-lt"/>
              </a:rPr>
              <a:t> performance 2018-2020</a:t>
            </a:r>
            <a:endParaRPr lang="en-US" sz="2400" b="1" dirty="0">
              <a:solidFill>
                <a:schemeClr val="accent5">
                  <a:lumMod val="75000"/>
                </a:schemeClr>
              </a:solidFill>
              <a:latin typeface="+mn-lt"/>
            </a:endParaRPr>
          </a:p>
        </p:txBody>
      </p:sp>
      <p:sp>
        <p:nvSpPr>
          <p:cNvPr id="7" name="Down Arrow 6"/>
          <p:cNvSpPr/>
          <p:nvPr/>
        </p:nvSpPr>
        <p:spPr bwMode="auto">
          <a:xfrm flipV="1">
            <a:off x="3528103" y="3279130"/>
            <a:ext cx="103797" cy="354553"/>
          </a:xfrm>
          <a:prstGeom prst="downArrow">
            <a:avLst/>
          </a:prstGeom>
          <a:solidFill>
            <a:srgbClr val="002060"/>
          </a:solidFill>
          <a:ln>
            <a:solidFill>
              <a:srgbClr val="002060"/>
            </a:solidFill>
          </a:ln>
          <a:effectLst/>
        </p:spPr>
        <p:txBody>
          <a:bodyPr wrap="none" rtlCol="0" anchor="ctr"/>
          <a:lstStyle/>
          <a:p>
            <a:pPr algn="ctr"/>
            <a:endParaRPr lang="en-US"/>
          </a:p>
        </p:txBody>
      </p:sp>
      <p:sp>
        <p:nvSpPr>
          <p:cNvPr id="12" name="Down Arrow 11"/>
          <p:cNvSpPr/>
          <p:nvPr/>
        </p:nvSpPr>
        <p:spPr bwMode="auto">
          <a:xfrm flipV="1">
            <a:off x="5597634" y="3279129"/>
            <a:ext cx="103797" cy="354553"/>
          </a:xfrm>
          <a:prstGeom prst="downArrow">
            <a:avLst/>
          </a:prstGeom>
          <a:solidFill>
            <a:srgbClr val="002060"/>
          </a:solidFill>
          <a:ln>
            <a:solidFill>
              <a:srgbClr val="002060"/>
            </a:solidFill>
          </a:ln>
          <a:effectLst/>
        </p:spPr>
        <p:txBody>
          <a:bodyPr wrap="none" rtlCol="0" anchor="ctr"/>
          <a:lstStyle/>
          <a:p>
            <a:pPr algn="ctr"/>
            <a:endParaRPr lang="en-US"/>
          </a:p>
        </p:txBody>
      </p:sp>
      <p:sp>
        <p:nvSpPr>
          <p:cNvPr id="13" name="Down Arrow 12"/>
          <p:cNvSpPr/>
          <p:nvPr/>
        </p:nvSpPr>
        <p:spPr bwMode="auto">
          <a:xfrm flipV="1">
            <a:off x="7915777" y="3279128"/>
            <a:ext cx="103797" cy="354553"/>
          </a:xfrm>
          <a:prstGeom prst="downArrow">
            <a:avLst/>
          </a:prstGeom>
          <a:solidFill>
            <a:srgbClr val="002060"/>
          </a:solidFill>
          <a:ln>
            <a:solidFill>
              <a:srgbClr val="002060"/>
            </a:solidFill>
          </a:ln>
          <a:effectLst/>
        </p:spPr>
        <p:txBody>
          <a:bodyPr wrap="none" rtlCol="0" anchor="ctr"/>
          <a:lstStyle/>
          <a:p>
            <a:pPr algn="ctr"/>
            <a:endParaRPr lang="en-US"/>
          </a:p>
        </p:txBody>
      </p:sp>
      <p:sp>
        <p:nvSpPr>
          <p:cNvPr id="8" name="Rectangle 7"/>
          <p:cNvSpPr/>
          <p:nvPr/>
        </p:nvSpPr>
        <p:spPr>
          <a:xfrm>
            <a:off x="0" y="615118"/>
            <a:ext cx="11932920" cy="830997"/>
          </a:xfrm>
          <a:prstGeom prst="rect">
            <a:avLst/>
          </a:prstGeom>
        </p:spPr>
        <p:txBody>
          <a:bodyPr wrap="square">
            <a:spAutoFit/>
          </a:bodyPr>
          <a:lstStyle/>
          <a:p>
            <a:r>
              <a:rPr lang="en-US" sz="1600" dirty="0"/>
              <a:t>The slower-than-expected project implementation rates during the 2016-2017 biennium, leading to under-expenditures for the PSC-approved 2016-2017 budget, now demand a reallocation of funds to the 2018-2020 period to ensure that all project outputs can be successfully delivered by project end. </a:t>
            </a:r>
          </a:p>
        </p:txBody>
      </p:sp>
      <p:sp>
        <p:nvSpPr>
          <p:cNvPr id="14" name="Oval 13"/>
          <p:cNvSpPr/>
          <p:nvPr/>
        </p:nvSpPr>
        <p:spPr bwMode="auto">
          <a:xfrm>
            <a:off x="11264801" y="6516024"/>
            <a:ext cx="825431" cy="252078"/>
          </a:xfrm>
          <a:prstGeom prst="ellipse">
            <a:avLst/>
          </a:prstGeom>
          <a:noFill/>
          <a:ln w="19050">
            <a:solidFill>
              <a:srgbClr val="002060"/>
            </a:solidFill>
          </a:ln>
          <a:effectLst/>
        </p:spPr>
        <p:txBody>
          <a:bodyPr wrap="none" rtlCol="0" anchor="ctr"/>
          <a:lstStyle/>
          <a:p>
            <a:pPr algn="ctr"/>
            <a:endParaRPr lang="en-US"/>
          </a:p>
        </p:txBody>
      </p:sp>
    </p:spTree>
    <p:extLst>
      <p:ext uri="{BB962C8B-B14F-4D97-AF65-F5344CB8AC3E}">
        <p14:creationId xmlns:p14="http://schemas.microsoft.com/office/powerpoint/2010/main" val="344992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755648" y="1218077"/>
            <a:ext cx="6867144" cy="5592518"/>
          </a:xfrm>
          <a:prstGeom prst="rect">
            <a:avLst/>
          </a:prstGeom>
        </p:spPr>
      </p:pic>
      <p:sp>
        <p:nvSpPr>
          <p:cNvPr id="3"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smtClean="0">
                <a:solidFill>
                  <a:schemeClr val="accent5">
                    <a:lumMod val="75000"/>
                  </a:schemeClr>
                </a:solidFill>
                <a:latin typeface="+mn-lt"/>
              </a:rPr>
              <a:t>Total </a:t>
            </a:r>
            <a:r>
              <a:rPr lang="es-CO" sz="2400" b="1" dirty="0" err="1" smtClean="0">
                <a:solidFill>
                  <a:schemeClr val="accent5">
                    <a:lumMod val="75000"/>
                  </a:schemeClr>
                </a:solidFill>
                <a:latin typeface="+mn-lt"/>
              </a:rPr>
              <a:t>Revised</a:t>
            </a:r>
            <a:r>
              <a:rPr lang="es-CO" sz="2400" b="1" dirty="0" smtClean="0">
                <a:solidFill>
                  <a:schemeClr val="accent5">
                    <a:lumMod val="75000"/>
                  </a:schemeClr>
                </a:solidFill>
                <a:latin typeface="+mn-lt"/>
              </a:rPr>
              <a:t> Budget 2016-2020</a:t>
            </a:r>
            <a:endParaRPr lang="en-US" sz="2400" b="1" dirty="0">
              <a:solidFill>
                <a:schemeClr val="accent5">
                  <a:lumMod val="75000"/>
                </a:schemeClr>
              </a:solidFill>
              <a:latin typeface="+mn-lt"/>
            </a:endParaRPr>
          </a:p>
        </p:txBody>
      </p:sp>
      <p:sp>
        <p:nvSpPr>
          <p:cNvPr id="4" name="Oval 3"/>
          <p:cNvSpPr/>
          <p:nvPr/>
        </p:nvSpPr>
        <p:spPr bwMode="auto">
          <a:xfrm>
            <a:off x="7542483" y="2723269"/>
            <a:ext cx="825431" cy="252078"/>
          </a:xfrm>
          <a:prstGeom prst="ellipse">
            <a:avLst/>
          </a:prstGeom>
          <a:noFill/>
          <a:ln w="19050">
            <a:solidFill>
              <a:srgbClr val="00B050"/>
            </a:solidFill>
          </a:ln>
          <a:effectLst/>
        </p:spPr>
        <p:txBody>
          <a:bodyPr wrap="none" rtlCol="0" anchor="ctr"/>
          <a:lstStyle/>
          <a:p>
            <a:pPr algn="ctr"/>
            <a:endParaRPr lang="en-US"/>
          </a:p>
        </p:txBody>
      </p:sp>
      <p:sp>
        <p:nvSpPr>
          <p:cNvPr id="5" name="Oval 4"/>
          <p:cNvSpPr/>
          <p:nvPr/>
        </p:nvSpPr>
        <p:spPr bwMode="auto">
          <a:xfrm>
            <a:off x="7542483" y="3264652"/>
            <a:ext cx="825431" cy="252078"/>
          </a:xfrm>
          <a:prstGeom prst="ellipse">
            <a:avLst/>
          </a:prstGeom>
          <a:noFill/>
          <a:ln w="19050">
            <a:solidFill>
              <a:srgbClr val="00B050"/>
            </a:solidFill>
          </a:ln>
          <a:effectLst/>
        </p:spPr>
        <p:txBody>
          <a:bodyPr wrap="none" rtlCol="0" anchor="ctr"/>
          <a:lstStyle/>
          <a:p>
            <a:pPr algn="ctr"/>
            <a:endParaRPr lang="en-US"/>
          </a:p>
        </p:txBody>
      </p:sp>
      <p:sp>
        <p:nvSpPr>
          <p:cNvPr id="7" name="Oval 6"/>
          <p:cNvSpPr/>
          <p:nvPr/>
        </p:nvSpPr>
        <p:spPr bwMode="auto">
          <a:xfrm>
            <a:off x="4932468" y="6622525"/>
            <a:ext cx="2370768" cy="188070"/>
          </a:xfrm>
          <a:prstGeom prst="ellipse">
            <a:avLst/>
          </a:prstGeom>
          <a:noFill/>
          <a:ln w="19050">
            <a:solidFill>
              <a:srgbClr val="00B050"/>
            </a:solidFill>
          </a:ln>
          <a:effectLst/>
        </p:spPr>
        <p:txBody>
          <a:bodyPr wrap="none" rtlCol="0" anchor="ctr"/>
          <a:lstStyle/>
          <a:p>
            <a:pPr algn="ctr"/>
            <a:endParaRPr lang="en-US"/>
          </a:p>
        </p:txBody>
      </p:sp>
      <p:sp>
        <p:nvSpPr>
          <p:cNvPr id="8" name="Rectangle 7"/>
          <p:cNvSpPr/>
          <p:nvPr/>
        </p:nvSpPr>
        <p:spPr>
          <a:xfrm>
            <a:off x="43706" y="549737"/>
            <a:ext cx="12148293" cy="923330"/>
          </a:xfrm>
          <a:prstGeom prst="rect">
            <a:avLst/>
          </a:prstGeom>
        </p:spPr>
        <p:txBody>
          <a:bodyPr wrap="square">
            <a:spAutoFit/>
          </a:bodyPr>
          <a:lstStyle/>
          <a:p>
            <a:r>
              <a:rPr lang="en-US" dirty="0"/>
              <a:t>The anticipated increase in expenditure levels under Contractual Services in the last three years of the project compensates the initial delays of the first two </a:t>
            </a:r>
            <a:r>
              <a:rPr lang="en-US" dirty="0" smtClean="0"/>
              <a:t>years, the </a:t>
            </a:r>
            <a:r>
              <a:rPr lang="en-US" dirty="0"/>
              <a:t>initial difference gap is significantly reduced to an anticipated USD 50K deviation by project end. </a:t>
            </a:r>
          </a:p>
        </p:txBody>
      </p:sp>
    </p:spTree>
    <p:extLst>
      <p:ext uri="{BB962C8B-B14F-4D97-AF65-F5344CB8AC3E}">
        <p14:creationId xmlns:p14="http://schemas.microsoft.com/office/powerpoint/2010/main" val="263917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178189" y="1662797"/>
            <a:ext cx="6542523" cy="5178745"/>
          </a:xfrm>
          <a:prstGeom prst="rect">
            <a:avLst/>
          </a:prstGeom>
        </p:spPr>
      </p:pic>
      <p:sp>
        <p:nvSpPr>
          <p:cNvPr id="3"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smtClean="0">
                <a:solidFill>
                  <a:schemeClr val="accent5">
                    <a:lumMod val="75000"/>
                  </a:schemeClr>
                </a:solidFill>
                <a:latin typeface="+mn-lt"/>
              </a:rPr>
              <a:t>Total </a:t>
            </a:r>
            <a:r>
              <a:rPr lang="es-CO" sz="2400" b="1" dirty="0" err="1" smtClean="0">
                <a:solidFill>
                  <a:schemeClr val="accent5">
                    <a:lumMod val="75000"/>
                  </a:schemeClr>
                </a:solidFill>
                <a:latin typeface="+mn-lt"/>
              </a:rPr>
              <a:t>Revised</a:t>
            </a:r>
            <a:r>
              <a:rPr lang="es-CO" sz="2400" b="1" dirty="0" smtClean="0">
                <a:solidFill>
                  <a:schemeClr val="accent5">
                    <a:lumMod val="75000"/>
                  </a:schemeClr>
                </a:solidFill>
                <a:latin typeface="+mn-lt"/>
              </a:rPr>
              <a:t> Budget 2015-2020</a:t>
            </a:r>
            <a:endParaRPr lang="en-US" sz="2400" b="1" dirty="0">
              <a:solidFill>
                <a:schemeClr val="accent5">
                  <a:lumMod val="75000"/>
                </a:schemeClr>
              </a:solidFill>
              <a:latin typeface="+mn-lt"/>
            </a:endParaRPr>
          </a:p>
        </p:txBody>
      </p:sp>
      <p:sp>
        <p:nvSpPr>
          <p:cNvPr id="5" name="Text Placeholder 1">
            <a:extLst>
              <a:ext uri="{FF2B5EF4-FFF2-40B4-BE49-F238E27FC236}">
                <a16:creationId xmlns="" xmlns:a16="http://schemas.microsoft.com/office/drawing/2014/main" id="{87EDCD50-6C95-B744-B2C2-277DBBBBAA63}"/>
              </a:ext>
            </a:extLst>
          </p:cNvPr>
          <p:cNvSpPr txBox="1">
            <a:spLocks/>
          </p:cNvSpPr>
          <p:nvPr/>
        </p:nvSpPr>
        <p:spPr>
          <a:xfrm>
            <a:off x="7946796" y="5008138"/>
            <a:ext cx="6869983" cy="259531"/>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smtClean="0"/>
              <a:t>Communication Specialist contract through CRFM</a:t>
            </a:r>
          </a:p>
          <a:p>
            <a:r>
              <a:rPr lang="en-US" sz="1200" dirty="0" smtClean="0"/>
              <a:t>Savings in Staff salaries</a:t>
            </a:r>
          </a:p>
          <a:p>
            <a:r>
              <a:rPr lang="en-US" sz="1200" dirty="0" smtClean="0"/>
              <a:t>Meetings and events through UN LTA’s and contracts</a:t>
            </a:r>
          </a:p>
          <a:p>
            <a:endParaRPr lang="en-US" sz="2400" dirty="0"/>
          </a:p>
        </p:txBody>
      </p:sp>
      <p:sp>
        <p:nvSpPr>
          <p:cNvPr id="2" name="Curved Left Arrow 1"/>
          <p:cNvSpPr/>
          <p:nvPr/>
        </p:nvSpPr>
        <p:spPr bwMode="auto">
          <a:xfrm>
            <a:off x="7720712" y="2971822"/>
            <a:ext cx="267752" cy="929557"/>
          </a:xfrm>
          <a:prstGeom prst="curvedLeftArrow">
            <a:avLst/>
          </a:prstGeom>
          <a:blipFill>
            <a:blip r:embed="rId3" cstate="print">
              <a:extLst>
                <a:ext uri="{28A0092B-C50C-407E-A947-70E740481C1C}">
                  <a14:useLocalDpi xmlns:a14="http://schemas.microsoft.com/office/drawing/2010/main" val="0"/>
                </a:ext>
              </a:extLst>
            </a:blip>
            <a:stretch>
              <a:fillRect/>
            </a:stretch>
          </a:blipFill>
          <a:ln>
            <a:noFill/>
          </a:ln>
          <a:effectLst/>
        </p:spPr>
        <p:txBody>
          <a:bodyPr wrap="none" rtlCol="0" anchor="ctr"/>
          <a:lstStyle/>
          <a:p>
            <a:pPr algn="ctr"/>
            <a:endParaRPr lang="en-US"/>
          </a:p>
        </p:txBody>
      </p:sp>
      <p:sp>
        <p:nvSpPr>
          <p:cNvPr id="6" name="Curved Left Arrow 5"/>
          <p:cNvSpPr/>
          <p:nvPr/>
        </p:nvSpPr>
        <p:spPr bwMode="auto">
          <a:xfrm>
            <a:off x="7407065" y="3311913"/>
            <a:ext cx="187999" cy="616337"/>
          </a:xfrm>
          <a:prstGeom prst="curvedLeftArrow">
            <a:avLst/>
          </a:prstGeom>
          <a:blipFill>
            <a:blip r:embed="rId4" cstate="print">
              <a:extLst>
                <a:ext uri="{28A0092B-C50C-407E-A947-70E740481C1C}">
                  <a14:useLocalDpi xmlns:a14="http://schemas.microsoft.com/office/drawing/2010/main" val="0"/>
                </a:ext>
              </a:extLst>
            </a:blip>
            <a:stretch>
              <a:fillRect/>
            </a:stretch>
          </a:blipFill>
          <a:ln>
            <a:noFill/>
          </a:ln>
          <a:effectLst/>
        </p:spPr>
        <p:txBody>
          <a:bodyPr wrap="none" rtlCol="0" anchor="ctr"/>
          <a:lstStyle/>
          <a:p>
            <a:pPr algn="ctr"/>
            <a:endParaRPr lang="en-US"/>
          </a:p>
        </p:txBody>
      </p:sp>
      <p:sp>
        <p:nvSpPr>
          <p:cNvPr id="7" name="Oval 6"/>
          <p:cNvSpPr/>
          <p:nvPr/>
        </p:nvSpPr>
        <p:spPr bwMode="auto">
          <a:xfrm>
            <a:off x="3912123" y="6551630"/>
            <a:ext cx="4364609" cy="296944"/>
          </a:xfrm>
          <a:prstGeom prst="ellipse">
            <a:avLst/>
          </a:prstGeom>
          <a:noFill/>
          <a:ln w="38100">
            <a:solidFill>
              <a:srgbClr val="00B050"/>
            </a:solidFill>
          </a:ln>
          <a:effectLst/>
        </p:spPr>
        <p:txBody>
          <a:bodyPr wrap="none" rtlCol="0" anchor="ctr"/>
          <a:lstStyle/>
          <a:p>
            <a:pPr algn="ctr"/>
            <a:endParaRPr lang="en-US"/>
          </a:p>
        </p:txBody>
      </p:sp>
      <p:sp>
        <p:nvSpPr>
          <p:cNvPr id="8" name="Rectangle 7"/>
          <p:cNvSpPr/>
          <p:nvPr/>
        </p:nvSpPr>
        <p:spPr>
          <a:xfrm>
            <a:off x="241427" y="663591"/>
            <a:ext cx="11872016" cy="1015663"/>
          </a:xfrm>
          <a:prstGeom prst="rect">
            <a:avLst/>
          </a:prstGeom>
        </p:spPr>
        <p:txBody>
          <a:bodyPr wrap="square">
            <a:spAutoFit/>
          </a:bodyPr>
          <a:lstStyle/>
          <a:p>
            <a:pPr>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The proposed budget reprogramming which is now being submitted for approval by the PSC does not increase the total budget value which was approved at PSCM1, and is done in such a way that full use of the available funds is anticipated by project end.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851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11887" y="122266"/>
            <a:ext cx="8015468"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s-CO" sz="2400" b="1" dirty="0" err="1" smtClean="0">
                <a:solidFill>
                  <a:schemeClr val="accent5">
                    <a:lumMod val="75000"/>
                  </a:schemeClr>
                </a:solidFill>
                <a:latin typeface="+mn-lt"/>
              </a:rPr>
              <a:t>Financial</a:t>
            </a:r>
            <a:r>
              <a:rPr lang="es-CO" sz="2400" b="1" dirty="0" smtClean="0">
                <a:solidFill>
                  <a:schemeClr val="accent5">
                    <a:lumMod val="75000"/>
                  </a:schemeClr>
                </a:solidFill>
                <a:latin typeface="+mn-lt"/>
              </a:rPr>
              <a:t> </a:t>
            </a:r>
            <a:r>
              <a:rPr lang="es-CO" sz="2400" b="1" dirty="0" err="1" smtClean="0">
                <a:solidFill>
                  <a:schemeClr val="accent5">
                    <a:lumMod val="75000"/>
                  </a:schemeClr>
                </a:solidFill>
                <a:latin typeface="+mn-lt"/>
              </a:rPr>
              <a:t>recommendations</a:t>
            </a:r>
            <a:endParaRPr lang="es-CO" sz="2400" b="1" dirty="0" smtClean="0">
              <a:solidFill>
                <a:schemeClr val="accent5">
                  <a:lumMod val="75000"/>
                </a:schemeClr>
              </a:solidFill>
              <a:latin typeface="+mn-lt"/>
            </a:endParaRPr>
          </a:p>
          <a:p>
            <a:r>
              <a:rPr lang="es-CO" sz="2400" b="1" dirty="0" err="1">
                <a:solidFill>
                  <a:schemeClr val="accent5">
                    <a:lumMod val="75000"/>
                  </a:schemeClr>
                </a:solidFill>
                <a:latin typeface="+mn-lt"/>
              </a:rPr>
              <a:t>r</a:t>
            </a:r>
            <a:r>
              <a:rPr lang="es-CO" sz="2400" b="1" dirty="0" err="1" smtClean="0">
                <a:solidFill>
                  <a:schemeClr val="accent5">
                    <a:lumMod val="75000"/>
                  </a:schemeClr>
                </a:solidFill>
                <a:latin typeface="+mn-lt"/>
              </a:rPr>
              <a:t>egarding</a:t>
            </a:r>
            <a:r>
              <a:rPr lang="es-CO" sz="2400" b="1" dirty="0" smtClean="0">
                <a:solidFill>
                  <a:schemeClr val="accent5">
                    <a:lumMod val="75000"/>
                  </a:schemeClr>
                </a:solidFill>
                <a:latin typeface="+mn-lt"/>
              </a:rPr>
              <a:t> </a:t>
            </a:r>
            <a:r>
              <a:rPr lang="es-CO" sz="2400" b="1" dirty="0" err="1" smtClean="0">
                <a:solidFill>
                  <a:schemeClr val="accent5">
                    <a:lumMod val="75000"/>
                  </a:schemeClr>
                </a:solidFill>
                <a:latin typeface="+mn-lt"/>
              </a:rPr>
              <a:t>budget</a:t>
            </a:r>
            <a:r>
              <a:rPr lang="es-CO" sz="2400" b="1" dirty="0" smtClean="0">
                <a:solidFill>
                  <a:schemeClr val="accent5">
                    <a:lumMod val="75000"/>
                  </a:schemeClr>
                </a:solidFill>
                <a:latin typeface="+mn-lt"/>
              </a:rPr>
              <a:t> </a:t>
            </a:r>
            <a:r>
              <a:rPr lang="es-CO" sz="2400" b="1" dirty="0" err="1" smtClean="0">
                <a:solidFill>
                  <a:schemeClr val="accent5">
                    <a:lumMod val="75000"/>
                  </a:schemeClr>
                </a:solidFill>
                <a:latin typeface="+mn-lt"/>
              </a:rPr>
              <a:t>monitoring</a:t>
            </a: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sp>
        <p:nvSpPr>
          <p:cNvPr id="2" name="Rectangle 1"/>
          <p:cNvSpPr/>
          <p:nvPr/>
        </p:nvSpPr>
        <p:spPr>
          <a:xfrm>
            <a:off x="1209076" y="1900166"/>
            <a:ext cx="11229934" cy="646331"/>
          </a:xfrm>
          <a:prstGeom prst="rect">
            <a:avLst/>
          </a:prstGeom>
        </p:spPr>
        <p:txBody>
          <a:bodyPr wrap="non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-Continue and enhance the use of </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online </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project </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planning tools </a:t>
            </a:r>
            <a:r>
              <a:rPr lang="en-US" dirty="0">
                <a:latin typeface="Calibri" panose="020F0502020204030204" pitchFamily="34" charset="0"/>
                <a:ea typeface="Calibri" panose="020F0502020204030204" pitchFamily="34" charset="0"/>
                <a:cs typeface="Times New Roman" panose="02020603050405020304" pitchFamily="18" charset="0"/>
              </a:rPr>
              <a:t>and </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progress dashboards </a:t>
            </a:r>
            <a:r>
              <a:rPr lang="en-US" dirty="0">
                <a:latin typeface="Calibri" panose="020F0502020204030204" pitchFamily="34" charset="0"/>
                <a:ea typeface="Calibri" panose="020F0502020204030204" pitchFamily="34" charset="0"/>
                <a:cs typeface="Times New Roman" panose="02020603050405020304" pitchFamily="18" charset="0"/>
              </a:rPr>
              <a:t>on the CLME</a:t>
            </a:r>
            <a:r>
              <a:rPr lang="en-US" dirty="0" smtClean="0">
                <a:latin typeface="Calibri" panose="020F0502020204030204" pitchFamily="34" charset="0"/>
                <a:ea typeface="Calibri" panose="020F0502020204030204" pitchFamily="34" charset="0"/>
                <a:cs typeface="Times New Roman" panose="02020603050405020304" pitchFamily="18" charset="0"/>
              </a:rPr>
              <a:t>+, specially for </a:t>
            </a:r>
          </a:p>
          <a:p>
            <a:r>
              <a:rPr lang="en-US" smtClean="0">
                <a:latin typeface="Calibri" panose="020F0502020204030204" pitchFamily="34" charset="0"/>
                <a:ea typeface="Calibri" panose="020F0502020204030204" pitchFamily="34" charset="0"/>
                <a:cs typeface="Times New Roman" panose="02020603050405020304" pitchFamily="18" charset="0"/>
              </a:rPr>
              <a:t>thePartners</a:t>
            </a:r>
            <a:r>
              <a:rPr lang="en-US" dirty="0" smtClean="0">
                <a:latin typeface="Calibri" panose="020F0502020204030204" pitchFamily="34" charset="0"/>
                <a:ea typeface="Calibri" panose="020F0502020204030204" pitchFamily="34" charset="0"/>
                <a:cs typeface="Times New Roman" panose="02020603050405020304" pitchFamily="18" charset="0"/>
              </a:rPr>
              <a:t> with </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high implementation risks </a:t>
            </a:r>
            <a:endParaRPr lang="en-US" b="1" dirty="0">
              <a:solidFill>
                <a:srgbClr val="0070C0"/>
              </a:solidFill>
            </a:endParaRPr>
          </a:p>
        </p:txBody>
      </p:sp>
      <p:sp>
        <p:nvSpPr>
          <p:cNvPr id="5" name="Rectangle 4"/>
          <p:cNvSpPr/>
          <p:nvPr/>
        </p:nvSpPr>
        <p:spPr>
          <a:xfrm>
            <a:off x="1209076" y="3060115"/>
            <a:ext cx="9323832" cy="646331"/>
          </a:xfrm>
          <a:prstGeom prst="rect">
            <a:avLst/>
          </a:prstGeom>
        </p:spPr>
        <p:txBody>
          <a:bodyPr wrap="squar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-Strength the use of </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periodic </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reporting </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model (good practices) </a:t>
            </a:r>
            <a:r>
              <a:rPr lang="en-US" dirty="0">
                <a:latin typeface="Calibri" panose="020F0502020204030204" pitchFamily="34" charset="0"/>
                <a:ea typeface="Calibri" panose="020F0502020204030204" pitchFamily="34" charset="0"/>
                <a:cs typeface="Times New Roman" panose="02020603050405020304" pitchFamily="18" charset="0"/>
              </a:rPr>
              <a:t>adopted by the </a:t>
            </a:r>
            <a:r>
              <a:rPr lang="en-US" dirty="0" smtClean="0">
                <a:latin typeface="Calibri" panose="020F0502020204030204" pitchFamily="34" charset="0"/>
                <a:ea typeface="Calibri" panose="020F0502020204030204" pitchFamily="34" charset="0"/>
                <a:cs typeface="Times New Roman" panose="02020603050405020304" pitchFamily="18" charset="0"/>
              </a:rPr>
              <a:t>co-executing </a:t>
            </a:r>
            <a:r>
              <a:rPr lang="en-US" dirty="0">
                <a:latin typeface="Calibri" panose="020F0502020204030204" pitchFamily="34" charset="0"/>
                <a:ea typeface="Calibri" panose="020F0502020204030204" pitchFamily="34" charset="0"/>
                <a:cs typeface="Times New Roman" panose="02020603050405020304" pitchFamily="18" charset="0"/>
              </a:rPr>
              <a:t>agencies UNEP and FAO </a:t>
            </a:r>
            <a:endParaRPr lang="en-US" dirty="0"/>
          </a:p>
        </p:txBody>
      </p:sp>
      <p:sp>
        <p:nvSpPr>
          <p:cNvPr id="6" name="Rectangle 5"/>
          <p:cNvSpPr/>
          <p:nvPr/>
        </p:nvSpPr>
        <p:spPr>
          <a:xfrm>
            <a:off x="1209076" y="4220064"/>
            <a:ext cx="9323832" cy="646331"/>
          </a:xfrm>
          <a:prstGeom prst="rect">
            <a:avLst/>
          </a:prstGeom>
        </p:spPr>
        <p:txBody>
          <a:bodyPr wrap="squar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-While monitoring, </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link  the technical implementation of milestones with financial implementation and expenditure level performance</a:t>
            </a:r>
            <a:endParaRPr lang="en-US" b="1" dirty="0">
              <a:solidFill>
                <a:srgbClr val="0070C0"/>
              </a:solidFill>
            </a:endParaRPr>
          </a:p>
        </p:txBody>
      </p:sp>
    </p:spTree>
    <p:extLst>
      <p:ext uri="{BB962C8B-B14F-4D97-AF65-F5344CB8AC3E}">
        <p14:creationId xmlns:p14="http://schemas.microsoft.com/office/powerpoint/2010/main" val="3174545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797306" y="2473943"/>
            <a:ext cx="1524838" cy="499213"/>
          </a:xfrm>
          <a:prstGeom prst="homePlat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Initial project closure: April 2020</a:t>
            </a:r>
            <a:endParaRPr lang="en-US" sz="1200" b="1" dirty="0">
              <a:solidFill>
                <a:schemeClr val="tx1"/>
              </a:solidFill>
            </a:endParaRPr>
          </a:p>
        </p:txBody>
      </p:sp>
      <p:sp>
        <p:nvSpPr>
          <p:cNvPr id="7" name="Pentagon 6"/>
          <p:cNvSpPr/>
          <p:nvPr/>
        </p:nvSpPr>
        <p:spPr>
          <a:xfrm>
            <a:off x="3912066" y="2481302"/>
            <a:ext cx="1551120" cy="507348"/>
          </a:xfrm>
          <a:prstGeom prst="homePlat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New project closure: August 2020</a:t>
            </a:r>
            <a:endParaRPr lang="en-US" sz="1200" b="1" dirty="0">
              <a:solidFill>
                <a:schemeClr val="tx1"/>
              </a:solidFill>
            </a:endParaRPr>
          </a:p>
        </p:txBody>
      </p:sp>
      <p:cxnSp>
        <p:nvCxnSpPr>
          <p:cNvPr id="9" name="Straight Arrow Connector 8"/>
          <p:cNvCxnSpPr/>
          <p:nvPr/>
        </p:nvCxnSpPr>
        <p:spPr>
          <a:xfrm flipV="1">
            <a:off x="2401240" y="2723549"/>
            <a:ext cx="1396901" cy="1142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36371" y="3290333"/>
            <a:ext cx="2623606" cy="738664"/>
          </a:xfrm>
          <a:prstGeom prst="rect">
            <a:avLst/>
          </a:prstGeom>
          <a:noFill/>
        </p:spPr>
        <p:txBody>
          <a:bodyPr wrap="square" rtlCol="0">
            <a:spAutoFit/>
          </a:bodyPr>
          <a:lstStyle/>
          <a:p>
            <a:r>
              <a:rPr lang="en-US" sz="1400" b="1" dirty="0" smtClean="0"/>
              <a:t>Budget requirements: already incorporated in proposed revised 2018-2020 budget</a:t>
            </a:r>
            <a:endParaRPr lang="en-US" sz="1400" b="1" dirty="0"/>
          </a:p>
        </p:txBody>
      </p:sp>
      <p:sp>
        <p:nvSpPr>
          <p:cNvPr id="15" name="Rectangle 14"/>
          <p:cNvSpPr/>
          <p:nvPr/>
        </p:nvSpPr>
        <p:spPr>
          <a:xfrm>
            <a:off x="7255603" y="317975"/>
            <a:ext cx="3316838" cy="369332"/>
          </a:xfrm>
          <a:prstGeom prst="rect">
            <a:avLst/>
          </a:prstGeom>
        </p:spPr>
        <p:txBody>
          <a:bodyPr wrap="square">
            <a:spAutoFit/>
          </a:bodyPr>
          <a:lstStyle/>
          <a:p>
            <a:r>
              <a:rPr lang="en-US" dirty="0" smtClean="0"/>
              <a:t>Project extension</a:t>
            </a:r>
            <a:endParaRPr lang="en-US" dirty="0"/>
          </a:p>
        </p:txBody>
      </p:sp>
      <p:sp>
        <p:nvSpPr>
          <p:cNvPr id="18" name="Rectangle 17"/>
          <p:cNvSpPr/>
          <p:nvPr/>
        </p:nvSpPr>
        <p:spPr>
          <a:xfrm>
            <a:off x="7021805" y="2473943"/>
            <a:ext cx="4650881" cy="1754326"/>
          </a:xfrm>
          <a:prstGeom prst="rect">
            <a:avLst/>
          </a:prstGeom>
        </p:spPr>
        <p:txBody>
          <a:bodyPr wrap="square">
            <a:spAutoFit/>
          </a:bodyPr>
          <a:lstStyle/>
          <a:p>
            <a:r>
              <a:rPr lang="en-US" dirty="0" smtClean="0"/>
              <a:t>In February 2017, as a pre-agreement, the PEG proposed a 4 months  no-cost extension to compensate delays in the inception phase</a:t>
            </a:r>
          </a:p>
          <a:p>
            <a:endParaRPr lang="en-US" dirty="0"/>
          </a:p>
          <a:p>
            <a:r>
              <a:rPr lang="en-US" dirty="0" smtClean="0"/>
              <a:t>This pre-agreement is pending to be approved by the SCM and processed by UNDP/UNOPS   </a:t>
            </a:r>
            <a:endParaRPr lang="en-US" dirty="0"/>
          </a:p>
        </p:txBody>
      </p:sp>
      <p:sp>
        <p:nvSpPr>
          <p:cNvPr id="20" name="Pentagon 19"/>
          <p:cNvSpPr/>
          <p:nvPr/>
        </p:nvSpPr>
        <p:spPr>
          <a:xfrm>
            <a:off x="215727" y="4305176"/>
            <a:ext cx="1524838" cy="499213"/>
          </a:xfrm>
          <a:prstGeom prst="homePlat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solidFill>
              </a:rPr>
              <a:t>Initial Co-execution agreement  closure: August 2019</a:t>
            </a:r>
            <a:endParaRPr lang="en-US" sz="1050" b="1" dirty="0">
              <a:solidFill>
                <a:schemeClr val="tx1"/>
              </a:solidFill>
            </a:endParaRPr>
          </a:p>
        </p:txBody>
      </p:sp>
      <p:cxnSp>
        <p:nvCxnSpPr>
          <p:cNvPr id="22" name="Straight Connector 21"/>
          <p:cNvCxnSpPr/>
          <p:nvPr/>
        </p:nvCxnSpPr>
        <p:spPr>
          <a:xfrm flipH="1">
            <a:off x="2992050" y="1390421"/>
            <a:ext cx="1" cy="5132764"/>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804457" y="4554782"/>
            <a:ext cx="1396901" cy="1142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Pentagon 26"/>
          <p:cNvSpPr/>
          <p:nvPr/>
        </p:nvSpPr>
        <p:spPr>
          <a:xfrm>
            <a:off x="3345568" y="4323548"/>
            <a:ext cx="1524838" cy="499213"/>
          </a:xfrm>
          <a:prstGeom prst="homePlat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solidFill>
              </a:rPr>
              <a:t>New Co-execution agreement closure: December 2019</a:t>
            </a:r>
            <a:endParaRPr lang="en-US" sz="1050" b="1" dirty="0">
              <a:solidFill>
                <a:schemeClr val="tx1"/>
              </a:solidFill>
            </a:endParaRPr>
          </a:p>
        </p:txBody>
      </p:sp>
      <p:sp>
        <p:nvSpPr>
          <p:cNvPr id="34" name="Rectangle 33"/>
          <p:cNvSpPr/>
          <p:nvPr/>
        </p:nvSpPr>
        <p:spPr>
          <a:xfrm>
            <a:off x="489266" y="1221144"/>
            <a:ext cx="4970288" cy="338554"/>
          </a:xfrm>
          <a:prstGeom prst="rect">
            <a:avLst/>
          </a:prstGeom>
        </p:spPr>
        <p:txBody>
          <a:bodyPr wrap="square">
            <a:spAutoFit/>
          </a:bodyPr>
          <a:lstStyle/>
          <a:p>
            <a:r>
              <a:rPr lang="en-US" sz="1600" b="1" u="sng" dirty="0" smtClean="0"/>
              <a:t>Initial timeline                                    PEG pre-agreement</a:t>
            </a:r>
            <a:endParaRPr lang="en-US" sz="1600" b="1" u="sng" dirty="0"/>
          </a:p>
        </p:txBody>
      </p:sp>
      <p:sp>
        <p:nvSpPr>
          <p:cNvPr id="17"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smtClean="0">
                <a:solidFill>
                  <a:schemeClr val="accent5">
                    <a:lumMod val="75000"/>
                  </a:schemeClr>
                </a:solidFill>
                <a:latin typeface="+mn-lt"/>
              </a:rPr>
              <a:t>Project “no-</a:t>
            </a:r>
            <a:r>
              <a:rPr lang="es-CO" sz="2400" b="1" dirty="0" err="1" smtClean="0">
                <a:solidFill>
                  <a:schemeClr val="accent5">
                    <a:lumMod val="75000"/>
                  </a:schemeClr>
                </a:solidFill>
                <a:latin typeface="+mn-lt"/>
              </a:rPr>
              <a:t>cost</a:t>
            </a:r>
            <a:r>
              <a:rPr lang="es-CO" sz="2400" b="1" dirty="0" smtClean="0">
                <a:solidFill>
                  <a:schemeClr val="accent5">
                    <a:lumMod val="75000"/>
                  </a:schemeClr>
                </a:solidFill>
                <a:latin typeface="+mn-lt"/>
              </a:rPr>
              <a:t>” extensión </a:t>
            </a:r>
            <a:r>
              <a:rPr lang="es-CO" sz="2400" b="1" dirty="0" err="1" smtClean="0">
                <a:solidFill>
                  <a:schemeClr val="accent5">
                    <a:lumMod val="75000"/>
                  </a:schemeClr>
                </a:solidFill>
                <a:latin typeface="+mn-lt"/>
              </a:rPr>
              <a:t>context</a:t>
            </a:r>
            <a:endParaRPr lang="en-US" sz="2400" b="1" dirty="0">
              <a:solidFill>
                <a:schemeClr val="accent5">
                  <a:lumMod val="75000"/>
                </a:schemeClr>
              </a:solidFill>
              <a:latin typeface="+mn-lt"/>
            </a:endParaRPr>
          </a:p>
        </p:txBody>
      </p:sp>
    </p:spTree>
    <p:extLst>
      <p:ext uri="{BB962C8B-B14F-4D97-AF65-F5344CB8AC3E}">
        <p14:creationId xmlns:p14="http://schemas.microsoft.com/office/powerpoint/2010/main" val="42725426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_rels/theme2.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extLst>
              <a:ext uri="{28A0092B-C50C-407E-A947-70E740481C1C}">
                <a14:useLocalDpi xmlns:a14="http://schemas.microsoft.com/office/drawing/2010/main" val="0"/>
              </a:ext>
            </a:extLst>
          </a:blip>
          <a:stretch>
            <a:fillRect/>
          </a:stretch>
        </a:blipFill>
        <a:ln>
          <a:noFill/>
        </a:ln>
        <a:effec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CU_master_v4" id="{6039D375-8B5F-8244-A2B1-205BA972CC18}" vid="{8715DAF6-1298-A54B-A2B9-302C5327C884}"/>
    </a:ext>
  </a:extLst>
</a:theme>
</file>

<file path=ppt/theme/theme2.xml><?xml version="1.0" encoding="utf-8"?>
<a:theme xmlns:a="http://schemas.openxmlformats.org/drawingml/2006/main" name="1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extLst>
              <a:ext uri="{28A0092B-C50C-407E-A947-70E740481C1C}">
                <a14:useLocalDpi xmlns:a14="http://schemas.microsoft.com/office/drawing/2010/main" val="0"/>
              </a:ext>
            </a:extLst>
          </a:blip>
          <a:stretch>
            <a:fillRect/>
          </a:stretch>
        </a:blipFill>
        <a:ln>
          <a:noFill/>
        </a:ln>
        <a:effec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CU_master_v4" id="{6039D375-8B5F-8244-A2B1-205BA972CC18}" vid="{8715DAF6-1298-A54B-A2B9-302C5327C88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Template>
  <TotalTime>14573</TotalTime>
  <Words>726</Words>
  <Application>Microsoft Office PowerPoint</Application>
  <PresentationFormat>Widescreen</PresentationFormat>
  <Paragraphs>91</Paragraphs>
  <Slides>12</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12</vt:i4>
      </vt:variant>
    </vt:vector>
  </HeadingPairs>
  <TitlesOfParts>
    <vt:vector size="25" baseType="lpstr">
      <vt:lpstr>MS PGothic</vt:lpstr>
      <vt:lpstr>MS PGothic</vt:lpstr>
      <vt:lpstr>Arial</vt:lpstr>
      <vt:lpstr>ArialUnicodeMS</vt:lpstr>
      <vt:lpstr>Avenir Heavy</vt:lpstr>
      <vt:lpstr>Avenir Heavy Oblique</vt:lpstr>
      <vt:lpstr>Avenir Medium</vt:lpstr>
      <vt:lpstr>Calibri</vt:lpstr>
      <vt:lpstr>Garamond</vt:lpstr>
      <vt:lpstr>Times New Roman</vt:lpstr>
      <vt:lpstr>Wingdings</vt:lpstr>
      <vt:lpstr>Default Theme</vt:lpstr>
      <vt:lpstr>1_Default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OFM CLME plus</dc:creator>
  <cp:lastModifiedBy>OFM CLME plus</cp:lastModifiedBy>
  <cp:revision>360</cp:revision>
  <dcterms:created xsi:type="dcterms:W3CDTF">2017-04-16T22:32:25Z</dcterms:created>
  <dcterms:modified xsi:type="dcterms:W3CDTF">2018-06-19T11:31:44Z</dcterms:modified>
</cp:coreProperties>
</file>